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68" r:id="rId4"/>
    <p:sldId id="292" r:id="rId5"/>
    <p:sldId id="289" r:id="rId6"/>
    <p:sldId id="291" r:id="rId7"/>
    <p:sldId id="316" r:id="rId8"/>
    <p:sldId id="315" r:id="rId9"/>
    <p:sldId id="256" r:id="rId10"/>
    <p:sldId id="259" r:id="rId11"/>
    <p:sldId id="318" r:id="rId12"/>
    <p:sldId id="317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2D28-EEC1-4071-9842-12BCE24853EE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DDCB-D1E8-48B8-8852-CC95C00D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8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926B-FB91-440F-A7CC-E4BE75C66ABE}" type="slidenum">
              <a:rPr lang="en-GB"/>
              <a:pPr/>
              <a:t>5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000" dirty="0"/>
              <a:t>Edit content in MRCM editor prototype.</a:t>
            </a:r>
          </a:p>
          <a:p>
            <a:pPr eaLnBrk="1" hangingPunct="1"/>
            <a:r>
              <a:rPr lang="en-GB" sz="1000" dirty="0"/>
              <a:t>Build data views in/based on underlying MS Access db</a:t>
            </a:r>
          </a:p>
          <a:p>
            <a:pPr eaLnBrk="1" hangingPunct="1"/>
            <a:r>
              <a:rPr lang="en-GB" sz="1000" dirty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57C85-E888-451B-BD20-508DF2EC03B9}" type="slidenum">
              <a:rPr lang="en-GB"/>
              <a:pPr/>
              <a:t>6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000" dirty="0"/>
              <a:t>Classes – SNOMED CT concept classes</a:t>
            </a:r>
          </a:p>
          <a:p>
            <a:pPr eaLnBrk="1" hangingPunct="1"/>
            <a:r>
              <a:rPr lang="en-GB" sz="1000" dirty="0"/>
              <a:t>Associations</a:t>
            </a:r>
          </a:p>
          <a:p>
            <a:pPr eaLnBrk="1" hangingPunct="1"/>
            <a:r>
              <a:rPr lang="en-GB" sz="1000" dirty="0"/>
              <a:t>	Aggregations (‘RefSets’)</a:t>
            </a:r>
          </a:p>
          <a:p>
            <a:pPr eaLnBrk="1" hangingPunct="1"/>
            <a:r>
              <a:rPr lang="en-GB" sz="1000" dirty="0"/>
              <a:t>	Relationship and cardinality tests (incl. strength, scope)</a:t>
            </a:r>
          </a:p>
          <a:p>
            <a:pPr eaLnBrk="1" hangingPunct="1"/>
            <a:r>
              <a:rPr lang="en-GB" sz="1000" dirty="0"/>
              <a:t>Visualisation of dot file:</a:t>
            </a:r>
          </a:p>
          <a:p>
            <a:pPr eaLnBrk="1" hangingPunct="1"/>
            <a:r>
              <a:rPr lang="en-GB" sz="1000" dirty="0"/>
              <a:t>	Generate image file (</a:t>
            </a:r>
            <a:r>
              <a:rPr lang="en-GB" sz="1000" dirty="0" err="1"/>
              <a:t>dot.exe</a:t>
            </a:r>
            <a:r>
              <a:rPr lang="en-GB" sz="1000" dirty="0"/>
              <a:t> with specific </a:t>
            </a:r>
            <a:r>
              <a:rPr lang="en-GB" sz="1000" dirty="0" err="1"/>
              <a:t>args</a:t>
            </a:r>
            <a:r>
              <a:rPr lang="en-GB" sz="1000" dirty="0"/>
              <a:t>)</a:t>
            </a:r>
          </a:p>
          <a:p>
            <a:pPr eaLnBrk="1" hangingPunct="1"/>
            <a:r>
              <a:rPr lang="en-GB" sz="1000" dirty="0"/>
              <a:t>	View via ‘dynamic’ environment – </a:t>
            </a:r>
            <a:r>
              <a:rPr lang="en-GB" sz="1000" dirty="0" err="1"/>
              <a:t>ZGRViewer</a:t>
            </a:r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	</a:t>
            </a:r>
          </a:p>
          <a:p>
            <a:pPr eaLnBrk="1" hangingPunct="1"/>
            <a:r>
              <a:rPr lang="en-GB" sz="1000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30F-127C-4853-A025-04F4DF4C7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67771-8034-49ED-BF4F-E5269F841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43942-8ED1-4E14-A0A6-55D9E434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41F5A-4C5B-4DD1-B8C8-F21A5763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1887E-0C24-49A3-9F1F-3D9BE9D3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6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D592-FB60-4540-972F-0C963861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1AD6A-0DB8-40EC-82A6-C0B2BF5C2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77F0-B85D-4952-A4FE-7906E625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65A58-2BCC-4E07-AC7A-E84D6C2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9F99E-DEAB-4803-AA4C-CA5EBDAA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6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BC7AF-C989-4DC4-8C86-173915C91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05479-6F28-4213-8BA2-962970C88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6C2B3-C349-491E-A0AF-91506C44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A0EA-A36C-4FE6-9B9C-C9ED559C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B4BC-67E6-4183-9440-A65E1061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5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00085-F77A-4123-89BB-467C4AC9B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1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07534" y="1052513"/>
            <a:ext cx="10589684" cy="5329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3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706A-FF66-454D-AD02-6D1DEBA4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9506E-7ECF-491B-A84B-13C3D1A10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115D-57C6-489F-99A3-2873933D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F5033-D319-40B3-91DB-5A370253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F0B01-6CF2-4CDF-95FB-3AE80839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3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B1DA-42FA-47BC-B2C3-BA97A163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4A93-0819-44D6-A2F7-74FFA3D8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0F313-3C18-4425-AB2A-3F1E0F46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72540-538D-48B5-938B-D2BEAA66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1F98-CB35-4D1A-AE90-6B5F25D9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8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132A-2801-4F90-8258-DB1C37C5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89FF-ACD0-41D1-9A7F-A5B79B78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FDCAE-3E14-462F-A768-15C1F15B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E4436-AF15-485F-878B-556B1EC8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08EC-D04F-4772-8641-74D7087F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689E-45E8-4A29-9B2C-BCEB35A0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98D8-FD49-426A-8DD8-724A8913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BE672-B3FD-4432-8D4A-84D4135A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6B1CE-036E-49E8-985D-8E1668CEC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2C893-789C-453C-9A1D-9C75D3ED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44929-E783-4255-8EF5-A3321CF31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D27D8-8889-4E7C-9368-856280B1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C3D4E6-A4BB-417D-A628-699BD411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5D924-CFF0-44E6-BDD5-EE42FE5E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0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6270-39AA-458B-890A-6D19811D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713C7-7EBC-4063-AB69-FC6AF0C6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869D8-0D28-44AC-9C89-3C601F5E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458C4-225E-4B1E-8D81-FF7D1666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4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E02AB-C1B0-403B-861D-2990917D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730E5-7343-47F6-B1DF-B9AF8F0F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49E71-425C-4429-9555-E6717209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1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DF46-CF67-4B02-A5C3-7E23D1F9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378A-3F26-44BD-8DB0-8776B1BB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54D32-FD27-423E-B5EF-C84288D5C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6702C-53E2-4DCC-B790-FA87C331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FE1C0-793E-4AC9-99C9-83635BCA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48D31-0CDF-4321-93DA-17F33708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A23B-2DF4-4EC5-9FC3-F49F8CCD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CF12D-8674-4E96-9F6F-A0C22050C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56659-DF7D-45D7-8151-8EF43893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81D36-5FD2-4D82-9906-4DF1D758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4393D-202C-4CA0-A445-F2DED4AE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446C3-71DC-46D0-A320-7EF39A56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9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44C59-7E95-4040-AE6E-EB36C404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AC58F-587A-4F6C-AA27-F251A36A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0B90-CB8E-4585-925C-E0661660D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0D63-B40B-485E-92AD-1A55C01A9F1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535BC-5B06-455F-9B69-FD3A8870C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78290-573D-4E7E-8202-A9A2A2BE7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5F64-9324-4E3D-9F56-3FDF8A856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2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viz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10EFDF-706F-4158-87A4-41C8991D4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MRCM Diagramming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8C43796-F70D-4890-9ED7-67F014024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Ed Cheetham</a:t>
            </a:r>
          </a:p>
          <a:p>
            <a:r>
              <a:rPr lang="en-GB" dirty="0">
                <a:solidFill>
                  <a:schemeClr val="bg1"/>
                </a:solidFill>
              </a:rPr>
              <a:t>For</a:t>
            </a:r>
          </a:p>
          <a:p>
            <a:r>
              <a:rPr lang="en-GB" dirty="0">
                <a:solidFill>
                  <a:schemeClr val="bg1"/>
                </a:solidFill>
              </a:rPr>
              <a:t>SI MAG February 13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6737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CFB20-4869-44C7-B442-1C4CDE63F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521" y="1951805"/>
            <a:ext cx="2721234" cy="1921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3AA09-1B0B-4ED1-9A44-754B597F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76" y="1951805"/>
            <a:ext cx="3193478" cy="20497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F45691-4EBB-4D4C-9674-59F0047322C5}"/>
              </a:ext>
            </a:extLst>
          </p:cNvPr>
          <p:cNvSpPr/>
          <p:nvPr/>
        </p:nvSpPr>
        <p:spPr>
          <a:xfrm>
            <a:off x="3218515" y="2461021"/>
            <a:ext cx="1015657" cy="5791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87729A-5A6E-4B64-B17C-BF0E874D4D54}"/>
              </a:ext>
            </a:extLst>
          </p:cNvPr>
          <p:cNvSpPr txBox="1">
            <a:spLocks/>
          </p:cNvSpPr>
          <p:nvPr/>
        </p:nvSpPr>
        <p:spPr>
          <a:xfrm>
            <a:off x="609600" y="4167972"/>
            <a:ext cx="10972800" cy="229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Currently rendered as SVG</a:t>
            </a:r>
          </a:p>
          <a:p>
            <a:r>
              <a:rPr lang="en-GB" sz="3200" dirty="0"/>
              <a:t>Distinct groups not shown (groupable/ungroupable is shown…)</a:t>
            </a:r>
          </a:p>
          <a:p>
            <a:r>
              <a:rPr lang="en-GB" sz="3200" dirty="0"/>
              <a:t>Configurable, e.g.: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Domain combinations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+/- Cardinalities, constraint operators, key, caption, tooltips, direction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Experimental – attribute use/</a:t>
            </a:r>
            <a:r>
              <a:rPr lang="en-GB" sz="3200" dirty="0" err="1"/>
              <a:t>domain+range</a:t>
            </a:r>
            <a:r>
              <a:rPr lang="en-GB" sz="3200" dirty="0"/>
              <a:t> size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E5CFE2-DC52-4DA1-9943-ECA8F4FFB3F2}"/>
              </a:ext>
            </a:extLst>
          </p:cNvPr>
          <p:cNvSpPr txBox="1">
            <a:spLocks/>
          </p:cNvSpPr>
          <p:nvPr/>
        </p:nvSpPr>
        <p:spPr>
          <a:xfrm>
            <a:off x="609600" y="393701"/>
            <a:ext cx="10972800" cy="13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Loosely replicates diagramming guideline </a:t>
            </a:r>
            <a:r>
              <a:rPr lang="en-GB" sz="320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Hard rectangles for attribute names – bug with edge connectors if rounded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221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5EFC5DB-D492-4649-9299-3BAA4BD10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0418" y="0"/>
            <a:ext cx="4049954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AC01AC-E785-4443-8223-CB9411977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628" y="0"/>
            <a:ext cx="3853703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73C3D5-775C-4B0A-BAB5-6729B89B2EDB}"/>
              </a:ext>
            </a:extLst>
          </p:cNvPr>
          <p:cNvSpPr txBox="1">
            <a:spLocks/>
          </p:cNvSpPr>
          <p:nvPr/>
        </p:nvSpPr>
        <p:spPr>
          <a:xfrm>
            <a:off x="3456483" y="6060438"/>
            <a:ext cx="2870200" cy="645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/>
                </a:solidFill>
              </a:rPr>
              <a:t>Pre-coordination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027430-0E6B-447F-ADC5-1B8B2C782D9A}"/>
              </a:ext>
            </a:extLst>
          </p:cNvPr>
          <p:cNvSpPr txBox="1">
            <a:spLocks/>
          </p:cNvSpPr>
          <p:nvPr/>
        </p:nvSpPr>
        <p:spPr>
          <a:xfrm>
            <a:off x="8931770" y="6060438"/>
            <a:ext cx="3084513" cy="645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/>
                </a:solidFill>
              </a:rPr>
              <a:t>Post-coordination</a:t>
            </a:r>
          </a:p>
        </p:txBody>
      </p:sp>
    </p:spTree>
    <p:extLst>
      <p:ext uri="{BB962C8B-B14F-4D97-AF65-F5344CB8AC3E}">
        <p14:creationId xmlns:p14="http://schemas.microsoft.com/office/powerpoint/2010/main" val="414606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BFDA3-D127-4F50-B288-137AB6C2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2" y="92610"/>
            <a:ext cx="4867311" cy="2333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80E22-ECA6-4102-90EA-7A25E1BF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8" y="92610"/>
            <a:ext cx="6275400" cy="1952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E69F7-45CC-4FFC-9342-2E72B7F63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62" y="4754263"/>
            <a:ext cx="4800635" cy="1514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17CCA-5A74-4F24-A320-0E51217CC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62" y="2869114"/>
            <a:ext cx="5419765" cy="1333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3E4A6-F6F5-4938-8583-CDBE555F1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400" y="2679898"/>
            <a:ext cx="3457600" cy="32194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955FC8-78FF-47C2-A219-BFA55B304234}"/>
              </a:ext>
            </a:extLst>
          </p:cNvPr>
          <p:cNvSpPr/>
          <p:nvPr/>
        </p:nvSpPr>
        <p:spPr>
          <a:xfrm>
            <a:off x="797512" y="921674"/>
            <a:ext cx="1310688" cy="780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8C4A2-3FBA-4AC5-84AF-CF403C7D9D80}"/>
              </a:ext>
            </a:extLst>
          </p:cNvPr>
          <p:cNvSpPr/>
          <p:nvPr/>
        </p:nvSpPr>
        <p:spPr>
          <a:xfrm>
            <a:off x="3251201" y="3324275"/>
            <a:ext cx="2070100" cy="63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25715-1958-414C-8418-2F6A3E107065}"/>
              </a:ext>
            </a:extLst>
          </p:cNvPr>
          <p:cNvSpPr/>
          <p:nvPr/>
        </p:nvSpPr>
        <p:spPr>
          <a:xfrm>
            <a:off x="3056018" y="5344713"/>
            <a:ext cx="1729788" cy="772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5854F-2BB0-4B20-B1CC-C7C7B2C212D4}"/>
              </a:ext>
            </a:extLst>
          </p:cNvPr>
          <p:cNvSpPr/>
          <p:nvPr/>
        </p:nvSpPr>
        <p:spPr>
          <a:xfrm>
            <a:off x="8233952" y="885379"/>
            <a:ext cx="3450048" cy="772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10E0C9-7B14-40F1-87BF-89DFF3EDB1AB}"/>
              </a:ext>
            </a:extLst>
          </p:cNvPr>
          <p:cNvSpPr/>
          <p:nvPr/>
        </p:nvSpPr>
        <p:spPr>
          <a:xfrm>
            <a:off x="6096000" y="2836327"/>
            <a:ext cx="3175000" cy="304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3E5520-338B-4C17-8803-51B4DF92C6FC}"/>
              </a:ext>
            </a:extLst>
          </p:cNvPr>
          <p:cNvSpPr txBox="1">
            <a:spLocks/>
          </p:cNvSpPr>
          <p:nvPr/>
        </p:nvSpPr>
        <p:spPr>
          <a:xfrm>
            <a:off x="153962" y="2516745"/>
            <a:ext cx="5419765" cy="2410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dirty="0">
                <a:solidFill>
                  <a:schemeClr val="tx1"/>
                </a:solidFill>
              </a:rPr>
              <a:t>[[0..1]] 732943007 |Has basis of strength substance| = [[+id(&lt; 105590001 |Substance (substance)|)]]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647927-C152-460E-991A-26A4B5407D7E}"/>
              </a:ext>
            </a:extLst>
          </p:cNvPr>
          <p:cNvSpPr txBox="1">
            <a:spLocks/>
          </p:cNvSpPr>
          <p:nvPr/>
        </p:nvSpPr>
        <p:spPr>
          <a:xfrm>
            <a:off x="153962" y="4318000"/>
            <a:ext cx="5419765" cy="3208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dirty="0">
                <a:solidFill>
                  <a:schemeClr val="tx1"/>
                </a:solidFill>
              </a:rPr>
              <a:t>740685003 |Inject (administration method)| vs. 129326001 |Injection - action (qualifier value)|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1D12313-F4F3-4B18-B568-61D28C87F476}"/>
              </a:ext>
            </a:extLst>
          </p:cNvPr>
          <p:cNvSpPr txBox="1">
            <a:spLocks/>
          </p:cNvSpPr>
          <p:nvPr/>
        </p:nvSpPr>
        <p:spPr>
          <a:xfrm>
            <a:off x="180960" y="6387123"/>
            <a:ext cx="4441840" cy="3208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dirty="0">
                <a:solidFill>
                  <a:schemeClr val="tx1"/>
                </a:solidFill>
              </a:rPr>
              <a:t>738983006 |</a:t>
            </a:r>
            <a:r>
              <a:rPr lang="en-GB" sz="1050" dirty="0" err="1">
                <a:solidFill>
                  <a:schemeClr val="tx1"/>
                </a:solidFill>
              </a:rPr>
              <a:t>Otic</a:t>
            </a:r>
            <a:r>
              <a:rPr lang="en-GB" sz="1050" dirty="0">
                <a:solidFill>
                  <a:schemeClr val="tx1"/>
                </a:solidFill>
              </a:rPr>
              <a:t> (intended site)| vs. 10547007 |</a:t>
            </a:r>
            <a:r>
              <a:rPr lang="en-GB" sz="1050" dirty="0" err="1">
                <a:solidFill>
                  <a:schemeClr val="tx1"/>
                </a:solidFill>
              </a:rPr>
              <a:t>Otic</a:t>
            </a:r>
            <a:r>
              <a:rPr lang="en-GB" sz="1050" dirty="0">
                <a:solidFill>
                  <a:schemeClr val="tx1"/>
                </a:solidFill>
              </a:rPr>
              <a:t> route (qualifier value)|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87E6327-7711-4769-891B-D94A22FE26A7}"/>
              </a:ext>
            </a:extLst>
          </p:cNvPr>
          <p:cNvSpPr txBox="1">
            <a:spLocks/>
          </p:cNvSpPr>
          <p:nvPr/>
        </p:nvSpPr>
        <p:spPr>
          <a:xfrm>
            <a:off x="5762638" y="2182181"/>
            <a:ext cx="4441840" cy="3208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tx1"/>
                </a:solidFill>
              </a:rPr>
              <a:t>Are periods of life necessarily kinds of precondition?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011DD6-AA72-4716-801D-87F3EDA15E70}"/>
              </a:ext>
            </a:extLst>
          </p:cNvPr>
          <p:cNvSpPr txBox="1">
            <a:spLocks/>
          </p:cNvSpPr>
          <p:nvPr/>
        </p:nvSpPr>
        <p:spPr>
          <a:xfrm>
            <a:off x="5811865" y="6055802"/>
            <a:ext cx="1998635" cy="3313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Possible value set alignment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100570-AC3D-473B-8098-AF1C69B8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9348" y="2729213"/>
            <a:ext cx="2281692" cy="40075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D4AA43E-8263-45F0-B4EB-7FFD20B350FC}"/>
              </a:ext>
            </a:extLst>
          </p:cNvPr>
          <p:cNvSpPr/>
          <p:nvPr/>
        </p:nvSpPr>
        <p:spPr>
          <a:xfrm>
            <a:off x="10896600" y="3988780"/>
            <a:ext cx="787400" cy="1243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8E31-D816-4F5E-BF32-F31BFDAE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179"/>
            <a:ext cx="10515600" cy="5096228"/>
          </a:xfrm>
        </p:spPr>
        <p:txBody>
          <a:bodyPr>
            <a:normAutofit/>
          </a:bodyPr>
          <a:lstStyle/>
          <a:p>
            <a:r>
              <a:rPr lang="en-GB" dirty="0"/>
              <a:t>Interested?</a:t>
            </a:r>
          </a:p>
          <a:p>
            <a:pPr lvl="1"/>
            <a:r>
              <a:rPr lang="en-GB" dirty="0"/>
              <a:t>Add diagrams back into to documentation</a:t>
            </a:r>
          </a:p>
          <a:p>
            <a:pPr lvl="1"/>
            <a:r>
              <a:rPr lang="en-GB" dirty="0"/>
              <a:t>Links into documentation/resolve to guide URLs (Domain &amp; Range classes), or</a:t>
            </a:r>
          </a:p>
          <a:p>
            <a:pPr lvl="2"/>
            <a:r>
              <a:rPr lang="en-GB" dirty="0"/>
              <a:t>Add relevant definitions to named domain/range classes</a:t>
            </a:r>
          </a:p>
          <a:p>
            <a:pPr lvl="1"/>
            <a:r>
              <a:rPr lang="en-GB" dirty="0"/>
              <a:t>Incorporate into cross-domain human/machine QA</a:t>
            </a:r>
          </a:p>
          <a:p>
            <a:r>
              <a:rPr lang="en-GB" dirty="0"/>
              <a:t>Improvements?</a:t>
            </a:r>
          </a:p>
          <a:p>
            <a:r>
              <a:rPr lang="en-GB" dirty="0"/>
              <a:t>How to produce?</a:t>
            </a:r>
          </a:p>
          <a:p>
            <a:r>
              <a:rPr lang="en-GB" dirty="0"/>
              <a:t>Model changes</a:t>
            </a:r>
          </a:p>
          <a:p>
            <a:pPr lvl="1"/>
            <a:r>
              <a:rPr lang="en-GB" dirty="0"/>
              <a:t>Address queries raised</a:t>
            </a:r>
          </a:p>
          <a:p>
            <a:pPr lvl="1"/>
            <a:r>
              <a:rPr lang="en-GB" dirty="0"/>
              <a:t>Rework/simplify qualifier value ranges</a:t>
            </a:r>
          </a:p>
          <a:p>
            <a:r>
              <a:rPr lang="en-GB" dirty="0"/>
              <a:t>Anyone using MRCM?</a:t>
            </a:r>
          </a:p>
        </p:txBody>
      </p:sp>
    </p:spTree>
    <p:extLst>
      <p:ext uri="{BB962C8B-B14F-4D97-AF65-F5344CB8AC3E}">
        <p14:creationId xmlns:p14="http://schemas.microsoft.com/office/powerpoint/2010/main" val="175426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0C0E-2635-4E12-A61B-DA4F8136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8F93-6D92-4A97-B662-1D84C4E2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FAB43-B17F-4402-AD83-27901D8D9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285" y="99754"/>
            <a:ext cx="12192000" cy="3798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864E8-18B6-45F8-9005-B8EA394C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714" y="161261"/>
            <a:ext cx="9004572" cy="6535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25754F-95A2-4F99-8554-7BBAC8AFC127}"/>
              </a:ext>
            </a:extLst>
          </p:cNvPr>
          <p:cNvSpPr/>
          <p:nvPr/>
        </p:nvSpPr>
        <p:spPr>
          <a:xfrm>
            <a:off x="8032750" y="742950"/>
            <a:ext cx="2463800" cy="5953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CFE6-BEB6-4F5F-8950-810D9DDD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82" y="0"/>
            <a:ext cx="472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5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55" name="Picture 19" descr="ConceptModel_18022007_n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1"/>
            <a:ext cx="8534400" cy="5747385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981200" y="274638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3200" dirty="0">
                <a:solidFill>
                  <a:schemeClr val="bg1"/>
                </a:solidFill>
              </a:rPr>
              <a:t>2007: SNOMED CT ‘Meta-model’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68" y="88322"/>
            <a:ext cx="4897658" cy="32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68" y="3429000"/>
            <a:ext cx="281781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361911" y="963702"/>
            <a:ext cx="3908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>
                <a:solidFill>
                  <a:schemeClr val="bg1"/>
                </a:solidFill>
              </a:rPr>
              <a:t>Edit content in MRCM editor prototype.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169760" y="3465791"/>
            <a:ext cx="5171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>
                <a:solidFill>
                  <a:schemeClr val="bg1"/>
                </a:solidFill>
              </a:rPr>
              <a:t>Build required data views in underlying MS Access db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929818" y="3871913"/>
            <a:ext cx="2016125" cy="1439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4297623" y="1352462"/>
            <a:ext cx="2128576" cy="93157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FBA1-406A-42DF-8517-FABBB5CE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86" y="5948452"/>
            <a:ext cx="3963714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</a:pPr>
            <a:r>
              <a:rPr lang="en-GB" dirty="0">
                <a:solidFill>
                  <a:schemeClr val="bg1"/>
                </a:solidFill>
              </a:rPr>
              <a:t>Build sub-graph of model-referenced</a:t>
            </a:r>
          </a:p>
          <a:p>
            <a:pPr>
              <a:spcBef>
                <a:spcPct val="30000"/>
              </a:spcBef>
            </a:pPr>
            <a:r>
              <a:rPr lang="en-GB" dirty="0">
                <a:solidFill>
                  <a:schemeClr val="bg1"/>
                </a:solidFill>
              </a:rPr>
              <a:t>SNOMED CT concepts in MS Access/VBA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60693-8918-4BF6-88CF-02816E7CD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236" y="6308550"/>
            <a:ext cx="2338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Generate dot file - VBA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2D207-EC0A-4649-B5A8-196F7B39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9246" y="3987480"/>
            <a:ext cx="38893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2">
            <a:extLst>
              <a:ext uri="{FF2B5EF4-FFF2-40B4-BE49-F238E27FC236}">
                <a16:creationId xmlns:a16="http://schemas.microsoft.com/office/drawing/2014/main" id="{33F3C22A-ABAF-4C85-9220-85B6D09659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5999" y="5311775"/>
            <a:ext cx="2968366" cy="8818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2D8959-F367-49DF-ABE2-D82383002965}"/>
              </a:ext>
            </a:extLst>
          </p:cNvPr>
          <p:cNvSpPr/>
          <p:nvPr/>
        </p:nvSpPr>
        <p:spPr>
          <a:xfrm>
            <a:off x="5261354" y="96915"/>
            <a:ext cx="5813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3200" dirty="0">
                <a:solidFill>
                  <a:schemeClr val="bg1"/>
                </a:solidFill>
              </a:rPr>
              <a:t>2009: MRCM Editor prototype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  <p:bldP spid="16396" grpId="0" animBg="1"/>
      <p:bldP spid="16397" grpId="0" animBg="1"/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1600" y="2722009"/>
            <a:ext cx="4352181" cy="28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5750" y="756685"/>
            <a:ext cx="2787545" cy="1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3738" y="434740"/>
            <a:ext cx="2138654" cy="322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6702" y="4212672"/>
            <a:ext cx="4265789" cy="237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0837" y="3204610"/>
            <a:ext cx="4354101" cy="27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352444" y="895868"/>
            <a:ext cx="3657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dot -</a:t>
            </a:r>
            <a:r>
              <a:rPr lang="en-GB" dirty="0" err="1">
                <a:solidFill>
                  <a:schemeClr val="bg1"/>
                </a:solidFill>
              </a:rPr>
              <a:t>Tjpg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Model.dot</a:t>
            </a:r>
            <a:r>
              <a:rPr lang="en-GB" dirty="0">
                <a:solidFill>
                  <a:schemeClr val="bg1"/>
                </a:solidFill>
              </a:rPr>
              <a:t> -o </a:t>
            </a:r>
            <a:r>
              <a:rPr lang="en-GB" dirty="0" err="1">
                <a:solidFill>
                  <a:schemeClr val="bg1"/>
                </a:solidFill>
              </a:rPr>
              <a:t>Model.jpg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 rot="2655088">
            <a:off x="3528477" y="2692041"/>
            <a:ext cx="3667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dot -</a:t>
            </a:r>
            <a:r>
              <a:rPr lang="en-GB" dirty="0" err="1">
                <a:solidFill>
                  <a:schemeClr val="bg1"/>
                </a:solidFill>
              </a:rPr>
              <a:t>Tsvg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Model.dot</a:t>
            </a:r>
            <a:r>
              <a:rPr lang="en-GB" dirty="0">
                <a:solidFill>
                  <a:schemeClr val="bg1"/>
                </a:solidFill>
              </a:rPr>
              <a:t> -o </a:t>
            </a:r>
            <a:r>
              <a:rPr lang="en-GB" dirty="0" err="1">
                <a:solidFill>
                  <a:schemeClr val="bg1"/>
                </a:solidFill>
              </a:rPr>
              <a:t>Model.svg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2729713" y="1909209"/>
            <a:ext cx="0" cy="22634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809212" y="1332946"/>
            <a:ext cx="460474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809212" y="1837771"/>
            <a:ext cx="2575975" cy="234983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71646" y="2507375"/>
            <a:ext cx="4178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 -jar zgrviewer-0.8.2.jar </a:t>
            </a:r>
            <a:r>
              <a:rPr lang="en-GB" dirty="0" err="1">
                <a:solidFill>
                  <a:schemeClr val="bg1"/>
                </a:solidFill>
              </a:rPr>
              <a:t>Model.dot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454238" y="5077858"/>
            <a:ext cx="12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Visio-html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8454238" y="5900318"/>
            <a:ext cx="1336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ZGR applet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430460" y="6214290"/>
            <a:ext cx="1315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ZGRviewer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1793089" y="1117045"/>
            <a:ext cx="1751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process dot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1" grpId="0"/>
      <p:bldP spid="22543" grpId="0" animBg="1"/>
      <p:bldP spid="22544" grpId="0" animBg="1"/>
      <p:bldP spid="22545" grpId="0" animBg="1"/>
      <p:bldP spid="22542" grpId="0"/>
      <p:bldP spid="22546" grpId="0"/>
      <p:bldP spid="22547" grpId="0"/>
      <p:bldP spid="225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C352-5CE5-4253-8166-BBE550D25944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Ten years later…</a:t>
            </a:r>
          </a:p>
        </p:txBody>
      </p:sp>
    </p:spTree>
    <p:extLst>
      <p:ext uri="{BB962C8B-B14F-4D97-AF65-F5344CB8AC3E}">
        <p14:creationId xmlns:p14="http://schemas.microsoft.com/office/powerpoint/2010/main" val="399483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4E22A6C-1F36-49D9-AF06-054E5C052754}"/>
              </a:ext>
            </a:extLst>
          </p:cNvPr>
          <p:cNvSpPr txBox="1"/>
          <p:nvPr/>
        </p:nvSpPr>
        <p:spPr>
          <a:xfrm>
            <a:off x="4076739" y="98401"/>
            <a:ext cx="74846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723560006	MRCM domain international reference set</a:t>
            </a:r>
          </a:p>
          <a:p>
            <a:r>
              <a:rPr lang="en-GB" sz="2000" dirty="0">
                <a:solidFill>
                  <a:schemeClr val="bg1"/>
                </a:solidFill>
              </a:rPr>
              <a:t>(+</a:t>
            </a:r>
          </a:p>
          <a:p>
            <a:r>
              <a:rPr lang="en-GB" sz="2000" dirty="0">
                <a:solidFill>
                  <a:schemeClr val="bg1"/>
                </a:solidFill>
              </a:rPr>
              <a:t>723561005	MRCM attribute domain international reference set)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FF11-B074-47D1-A1F8-C44729A5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0906" y="161901"/>
            <a:ext cx="9001191" cy="65341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387CF4-9D40-46C6-8085-6E29A5502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48" y="617016"/>
            <a:ext cx="11100758" cy="601018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500" dirty="0"/>
              <a:t>&lt;&lt;</a:t>
            </a:r>
            <a:r>
              <a:rPr lang="en-GB" sz="1400" dirty="0"/>
              <a:t>	71388002	Procedure	0..1	260507000	Access	&lt;&lt;	309795001 	Surgical access values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363699004	Direct device	&lt;&lt;	49062001 	Device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363700003	Direct morphology	&lt;&lt;	49755003 	Morphologically abnormal structure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363701004	Direct substance	&lt;&lt;	105590001 	Substance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363701004	Direct substance	&lt;&lt;	373873005 	Pharmaceutical / biologic product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363702006	Has focus	&lt;&lt;	404684003 	Clinical finding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363702006	Has focus	&lt;&lt;	71388002 	Procedure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363703001	Has intent	&lt;&lt;	363675004 	Intents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363710007	Indirect device	&lt;&lt;	49062001 	Device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363709002	Indirect morphology	&lt;&lt;	49755003 	Morphologically abnormal structure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260686004	Method	&lt;&lt;	129264002 	Action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260870009	Priority	&lt;&lt;	272125009 	Priorities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0..*	405815000	Procedure device	&lt;&lt;	49062001 	Device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0..*	405816004	Procedure morphology	&lt;&lt;	49755003 	Morphologically abnormal structure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0..*	363704007	Procedure site	&lt;&lt;	442083009 	Anatomical or acquired body structure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405813007	Procedure site - Direct	&lt;&lt;	442083009 	Anatomical or acquired body structure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405814001	Procedure site - Indirect	&lt;&lt;	442083009 	Anatomical or acquired body structure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370131001	Recipient category	&lt;&lt;	125676002 	Person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370131001	Recipient category	&lt;&lt;	35359004 	Family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370131001	Recipient category	&lt;&lt;	133928008 	Community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370131001	Recipient category	&lt;&lt;	389109008 	Group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246513007	Revision status	&lt;&lt;	261424001 	Primary operation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246513007	Revision status	&lt;&lt;	255231005 	Revision - value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246513007	Revision status	&lt;&lt;	257958009 	Part of multistage procedure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425391005	Using access device	&lt;&lt;	49062001 	Device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0..*	424226004	Using device	&lt;&lt;	49062001 	Device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424244007	Using energy	&lt;&lt;	78621006 	Physical force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&lt;&lt;	71388002	Procedure	0..1	424361007	Using substance	&lt;&lt;	105590001 	Substance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9CACC-FC7F-4700-B220-8BF3FC35BCA8}"/>
              </a:ext>
            </a:extLst>
          </p:cNvPr>
          <p:cNvSpPr/>
          <p:nvPr/>
        </p:nvSpPr>
        <p:spPr>
          <a:xfrm>
            <a:off x="821148" y="2857989"/>
            <a:ext cx="9206772" cy="2027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0FC5D-67C7-45B6-970D-2D7B63EF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94" y="1106070"/>
            <a:ext cx="10339212" cy="42076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D8B4C-5CB1-47B0-BAC1-14F09CA97689}"/>
              </a:ext>
            </a:extLst>
          </p:cNvPr>
          <p:cNvSpPr/>
          <p:nvPr/>
        </p:nvSpPr>
        <p:spPr>
          <a:xfrm>
            <a:off x="1054828" y="3769359"/>
            <a:ext cx="7471952" cy="660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5C8A9-4C5C-41F6-B88F-FA54176FB3F5}"/>
              </a:ext>
            </a:extLst>
          </p:cNvPr>
          <p:cNvSpPr/>
          <p:nvPr/>
        </p:nvSpPr>
        <p:spPr>
          <a:xfrm>
            <a:off x="6835868" y="1431873"/>
            <a:ext cx="1332772" cy="772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0EB08-6888-4894-9CBC-79D0321FDD2D}"/>
              </a:ext>
            </a:extLst>
          </p:cNvPr>
          <p:cNvSpPr/>
          <p:nvPr/>
        </p:nvSpPr>
        <p:spPr>
          <a:xfrm>
            <a:off x="4259580" y="4495800"/>
            <a:ext cx="4055745" cy="633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FB1BD-7CC9-45B4-86AE-014A86E53C6E}"/>
              </a:ext>
            </a:extLst>
          </p:cNvPr>
          <p:cNvSpPr/>
          <p:nvPr/>
        </p:nvSpPr>
        <p:spPr>
          <a:xfrm>
            <a:off x="1113248" y="1950033"/>
            <a:ext cx="1629952" cy="1372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82B99-CD4A-4CEE-81FA-8DE382B41D55}"/>
              </a:ext>
            </a:extLst>
          </p:cNvPr>
          <p:cNvSpPr/>
          <p:nvPr/>
        </p:nvSpPr>
        <p:spPr>
          <a:xfrm>
            <a:off x="1113247" y="2331720"/>
            <a:ext cx="7202077" cy="1371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D24629-38D1-4099-ADCD-9DCC4DDF6FB3}"/>
              </a:ext>
            </a:extLst>
          </p:cNvPr>
          <p:cNvSpPr/>
          <p:nvPr/>
        </p:nvSpPr>
        <p:spPr>
          <a:xfrm>
            <a:off x="2652488" y="2397073"/>
            <a:ext cx="1820452" cy="612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66F9B8-4176-4AD6-930F-21E0F179F5D2}"/>
              </a:ext>
            </a:extLst>
          </p:cNvPr>
          <p:cNvSpPr/>
          <p:nvPr/>
        </p:nvSpPr>
        <p:spPr>
          <a:xfrm>
            <a:off x="4259580" y="4522785"/>
            <a:ext cx="1318260" cy="633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25A58-9E50-4017-A20D-6B3225FC8669}"/>
              </a:ext>
            </a:extLst>
          </p:cNvPr>
          <p:cNvSpPr/>
          <p:nvPr/>
        </p:nvSpPr>
        <p:spPr>
          <a:xfrm>
            <a:off x="1334228" y="4523581"/>
            <a:ext cx="1203232" cy="551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2CD3FC-E8F7-4C0A-A60B-E640C9E68FE9}"/>
              </a:ext>
            </a:extLst>
          </p:cNvPr>
          <p:cNvSpPr txBox="1">
            <a:spLocks/>
          </p:cNvSpPr>
          <p:nvPr/>
        </p:nvSpPr>
        <p:spPr>
          <a:xfrm>
            <a:off x="609600" y="-1"/>
            <a:ext cx="10972800" cy="107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-&gt; </a:t>
            </a:r>
            <a:r>
              <a:rPr lang="en-GB" sz="3200" dirty="0" err="1">
                <a:solidFill>
                  <a:schemeClr val="bg1"/>
                </a:solidFill>
              </a:rPr>
              <a:t>Graphviz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/>
              <a:t>diagram (dot layout, key shown here)</a:t>
            </a:r>
          </a:p>
          <a:p>
            <a:r>
              <a:rPr lang="en-GB" sz="32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https://graphviz.org/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BE14-4257-45C8-B5CF-6297858D1907}"/>
              </a:ext>
            </a:extLst>
          </p:cNvPr>
          <p:cNvSpPr txBox="1">
            <a:spLocks/>
          </p:cNvSpPr>
          <p:nvPr/>
        </p:nvSpPr>
        <p:spPr>
          <a:xfrm>
            <a:off x="1334228" y="5695367"/>
            <a:ext cx="9787792" cy="64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Ancestry/descendant checking, subgraph reconstruction, defined/primitive, groupable/ungrouped, data version for caption</a:t>
            </a:r>
          </a:p>
        </p:txBody>
      </p:sp>
    </p:spTree>
    <p:extLst>
      <p:ext uri="{BB962C8B-B14F-4D97-AF65-F5344CB8AC3E}">
        <p14:creationId xmlns:p14="http://schemas.microsoft.com/office/powerpoint/2010/main" val="6595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1009</Words>
  <Application>Microsoft Office PowerPoint</Application>
  <PresentationFormat>Widescreen</PresentationFormat>
  <Paragraphs>94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MRCM Diagramming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 years later…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Cheetham</dc:creator>
  <cp:lastModifiedBy>Edward Cheetham</cp:lastModifiedBy>
  <cp:revision>10</cp:revision>
  <dcterms:created xsi:type="dcterms:W3CDTF">2020-02-11T17:16:45Z</dcterms:created>
  <dcterms:modified xsi:type="dcterms:W3CDTF">2020-02-14T12:07:10Z</dcterms:modified>
</cp:coreProperties>
</file>