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337" r:id="rId2"/>
    <p:sldId id="514" r:id="rId3"/>
    <p:sldId id="493" r:id="rId4"/>
    <p:sldId id="276" r:id="rId5"/>
    <p:sldId id="423" r:id="rId6"/>
    <p:sldId id="516" r:id="rId7"/>
    <p:sldId id="408" r:id="rId8"/>
    <p:sldId id="409" r:id="rId9"/>
    <p:sldId id="515" r:id="rId10"/>
    <p:sldId id="412" r:id="rId11"/>
    <p:sldId id="361" r:id="rId12"/>
    <p:sldId id="414" r:id="rId13"/>
    <p:sldId id="415" r:id="rId14"/>
    <p:sldId id="364" r:id="rId15"/>
    <p:sldId id="416" r:id="rId16"/>
    <p:sldId id="417" r:id="rId17"/>
    <p:sldId id="367" r:id="rId18"/>
    <p:sldId id="368" r:id="rId19"/>
    <p:sldId id="425" r:id="rId20"/>
    <p:sldId id="513" r:id="rId21"/>
    <p:sldId id="431" r:id="rId22"/>
    <p:sldId id="432" r:id="rId23"/>
    <p:sldId id="426" r:id="rId24"/>
    <p:sldId id="433" r:id="rId25"/>
    <p:sldId id="434" r:id="rId26"/>
    <p:sldId id="427" r:id="rId27"/>
    <p:sldId id="435" r:id="rId28"/>
    <p:sldId id="436" r:id="rId29"/>
    <p:sldId id="428" r:id="rId30"/>
    <p:sldId id="43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438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4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7"/>
    <p:restoredTop sz="89326"/>
  </p:normalViewPr>
  <p:slideViewPr>
    <p:cSldViewPr snapToGrid="0" snapToObjects="1" showGuides="1">
      <p:cViewPr varScale="1">
        <p:scale>
          <a:sx n="110" d="100"/>
          <a:sy n="110" d="100"/>
        </p:scale>
        <p:origin x="232" y="176"/>
      </p:cViewPr>
      <p:guideLst>
        <p:guide pos="438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256F8-68A0-5E4D-8891-C84CC0A90663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AA436-2F3B-9F45-BDB2-9803A8CDA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6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>
              <a:solidFill>
                <a:schemeClr val="tx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EAA436-2F3B-9F45-BDB2-9803A8CDA5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2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>
              <a:solidFill>
                <a:schemeClr val="tx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EAA436-2F3B-9F45-BDB2-9803A8CDA5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27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NZ" dirty="0">
                <a:solidFill>
                  <a:srgbClr val="213463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CT learning pathways for developers and data analysts</a:t>
            </a:r>
            <a:endParaRPr lang="en-NZ" dirty="0">
              <a:solidFill>
                <a:srgbClr val="213463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EAA436-2F3B-9F45-BDB2-9803A8CDA5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4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tx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EAA436-2F3B-9F45-BDB2-9803A8CDA5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74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EAA436-2F3B-9F45-BDB2-9803A8CDA5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6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12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8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06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5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58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8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9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3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2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D02-B8F7-6743-8E7D-A2873C1510DC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A2316-1214-3040-9B38-33A4A0106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tiff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C9F814-F726-0543-A11D-5ECBDCF4F7A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180000" rIns="360000" bIns="180000" rtlCol="0" anchor="b"/>
          <a:lstStyle/>
          <a:p>
            <a:r>
              <a:rPr lang="en-GB" sz="4000" b="1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CT in New Zealand</a:t>
            </a:r>
          </a:p>
          <a:p>
            <a:r>
              <a:rPr lang="en-GB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Essential information for health software developers</a:t>
            </a:r>
            <a:br>
              <a:rPr lang="en-GB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</a:br>
            <a:r>
              <a:rPr lang="en-GB" sz="28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November 2019</a:t>
            </a:r>
            <a:endParaRPr lang="en-GB" sz="3200" dirty="0">
              <a:solidFill>
                <a:schemeClr val="tx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85" y="3429001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180000" rIns="360000" bIns="180000" rtlCol="0" anchor="t"/>
          <a:lstStyle/>
          <a:p>
            <a:r>
              <a:rPr lang="en-US" sz="2800" dirty="0" err="1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Alastair.Kenworthy@health.govt.nz</a:t>
            </a:r>
            <a:endParaRPr lang="en-US" sz="2800" dirty="0">
              <a:solidFill>
                <a:schemeClr val="tx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Chief Standards Advisor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E5E856-8A83-8E47-AF44-DDE81CB54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43" y="5143500"/>
            <a:ext cx="3596813" cy="11297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BFF1EB-31ED-8348-872C-96393A1A6E4F}"/>
              </a:ext>
            </a:extLst>
          </p:cNvPr>
          <p:cNvSpPr txBox="1"/>
          <p:nvPr/>
        </p:nvSpPr>
        <p:spPr>
          <a:xfrm>
            <a:off x="7303625" y="17477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866229-8593-334D-89F4-A5C22DA15F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1103" y="5312977"/>
            <a:ext cx="3758854" cy="96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969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29825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34800" y="22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6550" y="225513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550" y="225513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655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1655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74900" y="225513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749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4538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48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028649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1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1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1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1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1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1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1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0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3655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1655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960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9749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4538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28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888860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0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21655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960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9749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4538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34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404041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1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0960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9749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4538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34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445593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8974900" y="238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4538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5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519894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34538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11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996121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0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214625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69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603970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Final beta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6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09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74800" y="4546800"/>
            <a:ext cx="2880000" cy="21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11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527090"/>
              </p:ext>
            </p:extLst>
          </p:nvPr>
        </p:nvGraphicFramePr>
        <p:xfrm>
          <a:off x="336550" y="225513"/>
          <a:ext cx="11518900" cy="648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OCT 2016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JUL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R2S map update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S2R map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2017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presenting complaints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diagnoses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MAR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Notifiable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diseases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Disabilities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Cardiology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Rheumatology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Gynaecology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</a:t>
                      </a:r>
                      <a:r>
                        <a:rPr lang="en-US" sz="1800" b="0" baseline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2018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 procedures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</a:t>
                      </a:r>
                    </a:p>
                    <a:p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 translation 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AUG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Adverse reaction manifestations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Microorganisms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Ambulance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MSD translatio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 table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2018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Endocrinology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friendly terms</a:t>
                      </a:r>
                    </a:p>
                    <a:p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FEB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surgery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General paediatrics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development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occupation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service type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specialty</a:t>
                      </a: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MAY 2019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Surgical complications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Site of care</a:t>
                      </a:r>
                    </a:p>
                    <a:p>
                      <a:r>
                        <a:rPr lang="en-US" sz="16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</a:t>
                      </a:r>
                      <a:r>
                        <a:rPr lang="en-US" sz="16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test orders</a:t>
                      </a:r>
                      <a:endParaRPr lang="en-US" sz="16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endParaRPr lang="en-US" sz="1600" b="0" dirty="0"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JUN 2019</a:t>
                      </a:r>
                    </a:p>
                    <a:p>
                      <a:r>
                        <a:rPr lang="en-US" sz="1600" b="1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Handover</a:t>
                      </a:r>
                      <a:r>
                        <a:rPr lang="en-US" sz="1600" b="1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00A99D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NOV 2019</a:t>
                      </a:r>
                    </a:p>
                    <a:p>
                      <a:r>
                        <a:rPr lang="en-US" sz="1600" b="1" kern="12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Managed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068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383402"/>
              </p:ext>
            </p:extLst>
          </p:nvPr>
        </p:nvGraphicFramePr>
        <p:xfrm>
          <a:off x="1776000" y="160473"/>
          <a:ext cx="8640000" cy="661008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blipFill>
                          <a:blip r:embed="rId2"/>
                          <a:stretch>
                            <a:fillRect/>
                          </a:stretch>
                        </a:blip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Medicines and devices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 to SNOMED medicinal products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NZULM/NZF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API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approved indications and contraindications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 f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ully informed about prescribed medicines, their best use and possible side effects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safely and effectively guided in prescribing and administering all therapeutic products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Pathways, referrals and care coordination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health pathways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 interoperable with e-referral systems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Interconnected e-referral systems</a:t>
                      </a:r>
                      <a:endParaRPr lang="en-US" sz="140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Interoperable shared care plans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has a digital health pathway they can use to track and schedule their interactions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standardised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tools to select the right pathway and to coordinate care for the patient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CORE Personal health information</a:t>
                      </a:r>
                      <a:r>
                        <a:rPr lang="en-US" sz="14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prescription and dispensing data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Pharmacogenomics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adverse reaction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standard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ised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information that tells their health and wellness story 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most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important information available to them when they see patients</a:t>
                      </a:r>
                      <a:endParaRPr lang="en-US" sz="140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4"/>
            <a:ext cx="8640000" cy="6610080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85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DC9F814-F726-0543-A11D-5ECBDCF4F7A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360000" bIns="180000" rtlCol="0" anchor="b"/>
          <a:lstStyle/>
          <a:p>
            <a:r>
              <a:rPr lang="en-GB" sz="3600" b="1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is key to semantic interoperability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Gives a computable identity to everything in health care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A standard for all clinical and personal health apps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Works hand-in-hand with HL7® FHIR® and GS1 standards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85" y="3429001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180000" rIns="360000" bIns="180000" rtlCol="0" anchor="t"/>
          <a:lstStyle/>
          <a:p>
            <a:endParaRPr lang="en-US" sz="2800" dirty="0">
              <a:solidFill>
                <a:schemeClr val="tx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BFF1EB-31ED-8348-872C-96393A1A6E4F}"/>
              </a:ext>
            </a:extLst>
          </p:cNvPr>
          <p:cNvSpPr txBox="1"/>
          <p:nvPr/>
        </p:nvSpPr>
        <p:spPr>
          <a:xfrm>
            <a:off x="7303625" y="17477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DE63D0-9852-2D48-994F-8B5553B428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694" y="4136408"/>
            <a:ext cx="5845275" cy="17203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31CADF-5B5E-3A4C-98F6-A0A07F5297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9298" y="5329099"/>
            <a:ext cx="1189863" cy="10554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A2110-EE3F-E84A-AA29-8908CE008E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8743" y="3739435"/>
            <a:ext cx="2677671" cy="158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093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76000" y="160473"/>
          <a:ext cx="8640000" cy="661008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blipFill>
                          <a:blip r:embed="rId2"/>
                          <a:stretch>
                            <a:fillRect/>
                          </a:stretch>
                        </a:blip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Medicines and devices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 to SNOMED medicinal products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NZULM/NZF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API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approved indications and contraindications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 f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ully informed about prescribed medicines, their best use and possible side effects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safely and effectively guided in prescribing and administering all therapeutic products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Pathways, referrals and care coordination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health pathways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 interoperable with e-referral systems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Interconnected e-referral systems</a:t>
                      </a:r>
                      <a:endParaRPr lang="en-US" sz="140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Interoperable shared care plans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has a digital health pathway they can use to track and schedule their interactions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standardised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tools to select the right pathway and to coordinate care for the patient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CORE Personal health information</a:t>
                      </a:r>
                      <a:r>
                        <a:rPr lang="en-US" sz="14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prescription and dispensing data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Pharmacogenomics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adverse reaction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standard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ised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information that tells their health and wellness story 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most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important information available to them when they see patients</a:t>
                      </a:r>
                      <a:endParaRPr lang="en-US" sz="140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2373252"/>
            <a:ext cx="8640000" cy="4397301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712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063200"/>
              </p:ext>
            </p:extLst>
          </p:nvPr>
        </p:nvGraphicFramePr>
        <p:xfrm>
          <a:off x="1776000" y="160473"/>
          <a:ext cx="8640000" cy="661008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blipFill>
                          <a:blip r:embed="rId2"/>
                          <a:stretch>
                            <a:fillRect/>
                          </a:stretch>
                        </a:blip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Medicines and devices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 to SNOMED medicinal products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NZULM/NZF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API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approved indications and contraindications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 f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ully informed about prescribed medicines, their best use and possible side effects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safely and effectively guided in prescribing and administering all therapeutic products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Pathways, referrals and care coordination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health pathways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 interoperable with e-referral systems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Interconnected e-referral systems</a:t>
                      </a:r>
                      <a:endParaRPr lang="en-US" sz="140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Interoperable shared care plans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has a digital health pathway they can use to track and schedule their interactions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standardised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tools to select the right pathway and to coordinate care for the patient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CORE Personal health information</a:t>
                      </a:r>
                      <a:r>
                        <a:rPr lang="en-US" sz="14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prescription and dispensing data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Pharmacogenomics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adverse reaction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standard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ised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information that tells their health and wellness story 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most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important information available to them when they see patients</a:t>
                      </a:r>
                      <a:endParaRPr lang="en-US" sz="140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4572000"/>
            <a:ext cx="8640000" cy="2198553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76000" y="160474"/>
            <a:ext cx="8640000" cy="2169772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29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01169"/>
              </p:ext>
            </p:extLst>
          </p:nvPr>
        </p:nvGraphicFramePr>
        <p:xfrm>
          <a:off x="1776000" y="160473"/>
          <a:ext cx="8640000" cy="661008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blipFill>
                          <a:blip r:embed="rId2"/>
                          <a:stretch>
                            <a:fillRect/>
                          </a:stretch>
                        </a:blip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Medicines and devices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NZMT map to SNOMED medicinal products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NZULM/NZF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API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approved indications and contraindications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 f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ully informed about prescribed medicines, their best use and possible side effects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safely and effectively guided in prescribing and administering all therapeutic products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Pathways, referrals and care coordination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health pathways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Pathways interoperable with e-referral systems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Interconnected e-referral systems</a:t>
                      </a:r>
                      <a:endParaRPr lang="en-US" sz="140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Interoperable shared care plans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has a digital health pathway they can use to track and schedule their interactions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standardised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tools to select the right pathway and to coordinate care for the patient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CORE Personal health information</a:t>
                      </a:r>
                      <a:r>
                        <a:rPr lang="en-US" sz="14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prescription and dispensing data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Pharmacogenomics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adverse reaction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standard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ised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information that tells their health and wellness story 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most</a:t>
                      </a:r>
                      <a:r>
                        <a:rPr lang="en-US" sz="140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important information available to them when they see patients</a:t>
                      </a:r>
                      <a:endParaRPr lang="en-US" sz="140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3"/>
            <a:ext cx="8640000" cy="4397301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99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82518"/>
              </p:ext>
            </p:extLst>
          </p:nvPr>
        </p:nvGraphicFramePr>
        <p:xfrm>
          <a:off x="1776000" y="225513"/>
          <a:ext cx="8640000" cy="648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portals and personal health apps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patient portal APIs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health apps connected to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friendly terms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communicate with providers and use wearables, monitors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and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apps that connect to the ecosystem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communicate with and monitor patients via digital channels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implementation in primary and acute care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reference sets for smoking and CVD risk assessment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HO reporting and primary care data service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coded ED visits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Migration</a:t>
                      </a:r>
                      <a:r>
                        <a:rPr lang="en-US" sz="1400" b="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from Read Codes to SNOMED</a:t>
                      </a:r>
                      <a:endParaRPr lang="en-US" sz="1400" b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receives the best 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evidence-based</a:t>
                      </a:r>
                      <a:r>
                        <a:rPr lang="en-US" sz="1400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care when quality </a:t>
                      </a:r>
                      <a:r>
                        <a:rPr lang="en-US" sz="1400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information is used</a:t>
                      </a:r>
                      <a:endParaRPr lang="en-US" sz="1400" kern="1200" dirty="0">
                        <a:solidFill>
                          <a:srgbClr val="213463"/>
                        </a:solidFill>
                        <a:effectLst/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precise and standardised data needed for clinical decision support and new models of care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implementation in secondary care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DHBs implement National Patient Flow reference sets for referrals and assessments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used in clinical portal for problem list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benefits from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more timely and equitable access to secondary services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enabled to make  objective decisions about access to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secondary services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2373252"/>
            <a:ext cx="8640000" cy="4397301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687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283685"/>
              </p:ext>
            </p:extLst>
          </p:nvPr>
        </p:nvGraphicFramePr>
        <p:xfrm>
          <a:off x="1776000" y="225513"/>
          <a:ext cx="8640000" cy="648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portals and personal health apps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patient portal APIs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health apps connected to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friendly terms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communicate with providers and use wearables, monitors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and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apps that connect to the ecosystem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communicate with and monitor patients via digital channels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implementation in primary and acute care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reference sets for smoking and CVD risk assessment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HO reporting and primary care data service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coded ED visits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Migration</a:t>
                      </a:r>
                      <a:r>
                        <a:rPr lang="en-US" sz="1400" b="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from Read Codes to SNOMED</a:t>
                      </a:r>
                      <a:endParaRPr lang="en-US" sz="1400" b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receives the best 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evidence-based</a:t>
                      </a:r>
                      <a:r>
                        <a:rPr lang="en-US" sz="1400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care when quality </a:t>
                      </a:r>
                      <a:r>
                        <a:rPr lang="en-US" sz="1400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information is used</a:t>
                      </a:r>
                      <a:endParaRPr lang="en-US" sz="1400" kern="1200" dirty="0">
                        <a:solidFill>
                          <a:srgbClr val="213463"/>
                        </a:solidFill>
                        <a:effectLst/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precise and standardised data needed for clinical decision support and new models of care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implementation in secondary care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DHBs implement National Patient Flow reference sets for referrals and assessments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used in clinical portal for problem list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benefits from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more timely and equitable access to secondary services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enabled to make  objective decisions about access to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secondary services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4"/>
            <a:ext cx="8640000" cy="2214016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76000" y="4572000"/>
            <a:ext cx="8640000" cy="2198553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787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86569"/>
              </p:ext>
            </p:extLst>
          </p:nvPr>
        </p:nvGraphicFramePr>
        <p:xfrm>
          <a:off x="1776000" y="225513"/>
          <a:ext cx="8640000" cy="648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portals and personal health apps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Standardised patient portal APIs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Personal health apps connected to core personal health information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friendly terms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communicate with providers and use wearables, monitors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and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apps that connect to the ecosystem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communicate with and monitor patients via digital channels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implementation in primary and acute care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reference sets for smoking and CVD risk assessment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HO reporting and primary care data service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coded ED visits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Migration</a:t>
                      </a:r>
                      <a:r>
                        <a:rPr lang="en-US" sz="1400" b="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from Read Codes to SNOMED</a:t>
                      </a:r>
                      <a:endParaRPr lang="en-US" sz="1400" b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receives the best 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evidence-based</a:t>
                      </a:r>
                      <a:r>
                        <a:rPr lang="en-US" sz="1400" kern="120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care when quality </a:t>
                      </a:r>
                      <a:r>
                        <a:rPr lang="en-US" sz="1400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information is used</a:t>
                      </a:r>
                      <a:endParaRPr lang="en-US" sz="1400" kern="1200" dirty="0">
                        <a:solidFill>
                          <a:srgbClr val="213463"/>
                        </a:solidFill>
                        <a:effectLst/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the precise and standardised data needed for clinical decision support and new models of care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implementation in secondary care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DHBs implement National Patient Flow reference sets for referrals and assessments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used in clinical portal for problem list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benefits from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more timely and equitable access to secondary services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are enabled to make  objective decisions about access to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secondary services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3"/>
            <a:ext cx="8640000" cy="4397301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03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396931"/>
              </p:ext>
            </p:extLst>
          </p:nvPr>
        </p:nvGraphicFramePr>
        <p:xfrm>
          <a:off x="1776000" y="225513"/>
          <a:ext cx="8640000" cy="648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Laboratory e-orders and results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NZPOCS extended to SNOMED </a:t>
                      </a:r>
                      <a:r>
                        <a:rPr lang="en-US" sz="1400" dirty="0" err="1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refsets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 microorganism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coding for infection control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E-orders refset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Structured pathology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more convenience in the test process and can track results </a:t>
                      </a:r>
                      <a:r>
                        <a:rPr lang="en-US" sz="1400" b="1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easily select and order tests, review results and effectively communicate them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Radiology e-orders, images and reports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document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metadata standard refresh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Standards for radiology e-orders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for m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edical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image markup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Virtual national image repository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more control over the process and has access to images and reports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streamlined processes around radiology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Supply chain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HB adoption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of GTIN and other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GS1 AIDC standards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Support international unique device identifier (UDI) standardisation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Link SNOMED and GTINs in NZULM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access to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wide variety of health and wellness products and can order them online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efficient supply chain, access to global technology market and enhanced patient safety processes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2373252"/>
            <a:ext cx="8640000" cy="4397301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41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462714"/>
              </p:ext>
            </p:extLst>
          </p:nvPr>
        </p:nvGraphicFramePr>
        <p:xfrm>
          <a:off x="1776000" y="225513"/>
          <a:ext cx="8640000" cy="648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Laboratory e-orders and results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NZPOCS extended to SNOMED </a:t>
                      </a:r>
                      <a:r>
                        <a:rPr lang="en-US" sz="1400" dirty="0" err="1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refsets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 microorganism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coding for infection control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E-orders refset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Structured pathology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more convenience in the test process and can track results </a:t>
                      </a:r>
                      <a:r>
                        <a:rPr lang="en-US" sz="1400" b="1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easily select and order tests, review results and effectively communicate them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Radiology e-orders, images and reports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document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metadata standard refresh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Standards for radiology e-orders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for m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edical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image markup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Virtual national image repository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more control over the process and has access to images and reports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streamlined processes around radiology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Supply chain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HB adoption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of GTIN and other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GS1 AIDC standards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Support international unique device identifier (UDI) standardisation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Link SNOMED and GTINs in NZULM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access to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wide variety of health and wellness products and can order them online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efficient supply chain, access to global technology market and enhanced patient safety processes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4"/>
            <a:ext cx="8640000" cy="2214016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76000" y="4572000"/>
            <a:ext cx="8640000" cy="2198553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69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411766"/>
              </p:ext>
            </p:extLst>
          </p:nvPr>
        </p:nvGraphicFramePr>
        <p:xfrm>
          <a:off x="1776000" y="225513"/>
          <a:ext cx="8640000" cy="648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Laboratory e-orders and results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NZPOCS extended to SNOMED </a:t>
                      </a:r>
                      <a:r>
                        <a:rPr lang="en-US" sz="1400" dirty="0" err="1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refsets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 microorganism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coding for infection control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E-orders refset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Structured pathology reporting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more convenience in the test process and can track results </a:t>
                      </a:r>
                      <a:r>
                        <a:rPr lang="en-US" sz="1400" b="1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i="0" u="none" strike="noStrike" kern="1200" baseline="0" dirty="0">
                          <a:solidFill>
                            <a:srgbClr val="213463"/>
                          </a:solidFill>
                          <a:effectLst/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easily select and order tests, review results and effectively communicate them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Radiology e-orders, images and reports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Clinical document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metadata standard refresh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Standards for radiology e-orders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for m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edical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image markup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Virtual national image repository</a:t>
                      </a:r>
                      <a:endParaRPr lang="en-US" sz="140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more control over the process and has access to images and reports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streamlined processes around radiology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>
                        <a:solidFill>
                          <a:srgbClr val="343A41"/>
                        </a:solidFill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Supply chain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HB adoption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of GTIN and other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GS1 AIDC standards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Support international unique device identifier (UDI) standardisation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Link SNOMED and GTINs in NZULM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access to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wide variety of health and wellness products and can order them online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</a:t>
                      </a:r>
                      <a:r>
                        <a:rPr lang="en-US" sz="1400" b="1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providers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have efficient supply chain, access to global technology market and enhanced patient safety processes</a:t>
                      </a:r>
                      <a:endParaRPr lang="en-US" sz="1400" b="0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3"/>
            <a:ext cx="8640000" cy="4397301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025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41527"/>
              </p:ext>
            </p:extLst>
          </p:nvPr>
        </p:nvGraphicFramePr>
        <p:xfrm>
          <a:off x="1776000" y="283587"/>
          <a:ext cx="8640000" cy="432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>
                        <a:solidFill>
                          <a:srgbClr val="343A41"/>
                        </a:solidFill>
                        <a:effectLst/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Integrated health and social services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personal injury claims and medical certificates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  <a:endParaRPr lang="en-US" sz="140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convenient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access to joined-up digital health and social services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share consented information with other agencies to provide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seamless public services 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>
                        <a:solidFill>
                          <a:srgbClr val="343A41"/>
                        </a:solidFill>
                        <a:effectLst/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FOUNDATION SERVICES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terminology services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FHIR profiles and registry for core resources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Conformance testing framework</a:t>
                      </a:r>
                      <a:endParaRPr lang="en-US" sz="1400" b="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experiences a smart and interconnected health system that embraces new technology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and their industry partners offer plug-and-play solutions on popular platforms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2443587"/>
            <a:ext cx="8640000" cy="2302507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1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926" y="1119720"/>
            <a:ext cx="7298148" cy="16691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920EE0-B6B7-9A43-9AD9-3A6535367E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3429000"/>
            <a:ext cx="12191980" cy="3429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DB1BF7F-E6EE-A24D-90C7-D55A48AC782C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360000" bIns="180000" rtlCol="0" anchor="t"/>
          <a:lstStyle/>
          <a:p>
            <a:r>
              <a:rPr lang="en-GB" sz="3600" b="1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is a required health system standard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All DHB investment in clinical systems must include SNOMED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Integral to the National Health Information Platform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SNOMED-coded data now in some National Collections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Used in all new HISO standards</a:t>
            </a:r>
          </a:p>
        </p:txBody>
      </p:sp>
    </p:spTree>
    <p:extLst>
      <p:ext uri="{BB962C8B-B14F-4D97-AF65-F5344CB8AC3E}">
        <p14:creationId xmlns:p14="http://schemas.microsoft.com/office/powerpoint/2010/main" val="5522094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203627"/>
              </p:ext>
            </p:extLst>
          </p:nvPr>
        </p:nvGraphicFramePr>
        <p:xfrm>
          <a:off x="1776000" y="283587"/>
          <a:ext cx="8640000" cy="43200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>
                        <a:solidFill>
                          <a:srgbClr val="343A41"/>
                        </a:solidFill>
                        <a:effectLst/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Integrated health and social services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 personal injury claims and medical certificates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SNOMED-coded</a:t>
                      </a:r>
                      <a:r>
                        <a:rPr lang="en-US" sz="1400" baseline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child health assessment</a:t>
                      </a:r>
                      <a:endParaRPr lang="en-US" sz="140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has convenient 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access to joined-up digital health and social services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can share consented information with other agencies to provide</a:t>
                      </a:r>
                      <a:r>
                        <a:rPr lang="en-US" sz="1400" b="0" baseline="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 seamless public services </a:t>
                      </a:r>
                      <a:endParaRPr lang="en-US" sz="1400" b="1" dirty="0">
                        <a:solidFill>
                          <a:srgbClr val="213463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>
                        <a:solidFill>
                          <a:srgbClr val="343A41"/>
                        </a:solidFill>
                        <a:effectLst/>
                        <a:latin typeface="Segoe UI" charset="0"/>
                        <a:ea typeface="Segoe UI" charset="0"/>
                        <a:cs typeface="Segoe UI" charset="0"/>
                      </a:endParaRP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cap="all" baseline="0" dirty="0">
                          <a:solidFill>
                            <a:srgbClr val="00853F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FOUNDATION SERVICES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SNOMED terminology services</a:t>
                      </a:r>
                    </a:p>
                    <a:p>
                      <a:pPr marL="0" marR="0" indent="0" algn="l" defTabSz="960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FHIR profiles and registry for core resources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charset="0"/>
                        <a:buNone/>
                      </a:pPr>
                      <a:r>
                        <a:rPr lang="en-US" sz="1400" dirty="0">
                          <a:solidFill>
                            <a:srgbClr val="AF1D35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Conformance testing framework</a:t>
                      </a:r>
                      <a:endParaRPr lang="en-US" sz="1400" b="0" baseline="0" dirty="0">
                        <a:solidFill>
                          <a:srgbClr val="AF1D35"/>
                        </a:solidFill>
                        <a:latin typeface="SF Pro Display" pitchFamily="2" charset="0"/>
                        <a:ea typeface="SF Pro Display" pitchFamily="2" charset="0"/>
                        <a:cs typeface="SF Pro Display" pitchFamily="2" charset="0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Patient 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experiences a smart and interconnected health system that embraces new technology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Health providers </a:t>
                      </a:r>
                      <a:r>
                        <a:rPr lang="en-US" sz="1400" b="0" kern="1200" dirty="0">
                          <a:solidFill>
                            <a:srgbClr val="213463"/>
                          </a:solidFill>
                          <a:latin typeface="SF Pro Display" pitchFamily="2" charset="0"/>
                          <a:ea typeface="SF Pro Display" pitchFamily="2" charset="0"/>
                          <a:cs typeface="SF Pro Display" pitchFamily="2" charset="0"/>
                        </a:rPr>
                        <a:t>and their industry partners offer plug-and-play solutions on popular platforms</a:t>
                      </a:r>
                    </a:p>
                  </a:txBody>
                  <a:tcPr marL="137160" marR="137160" marT="137160" marB="13716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776000" y="160474"/>
            <a:ext cx="8640000" cy="2302507"/>
          </a:xfrm>
          <a:prstGeom prst="rect">
            <a:avLst/>
          </a:prstGeom>
          <a:solidFill>
            <a:srgbClr val="F8F8F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62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360000" bIns="180000" rtlCol="0" anchor="t"/>
          <a:lstStyle/>
          <a:p>
            <a:r>
              <a:rPr lang="en-US" sz="3600" b="1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Common SNOMED materials for all users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NZ is a member of SNOMED International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national release centre operated by the Ministry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Online distribution of SNOMED and coordination of national rollout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200 registered health providers and their industry partners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79AC85-6E85-E74C-A881-8EFADC6543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05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60" b="68333"/>
          <a:stretch/>
        </p:blipFill>
        <p:spPr>
          <a:xfrm>
            <a:off x="2040926" y="3689685"/>
            <a:ext cx="8110148" cy="3168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333333">
                <a:alpha val="70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724F1B-1991-C945-B4CC-461937621C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4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60" b="68333"/>
          <a:stretch/>
        </p:blipFill>
        <p:spPr>
          <a:xfrm>
            <a:off x="2040926" y="3689685"/>
            <a:ext cx="8110148" cy="3168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algn="tl" rotWithShape="0">
              <a:srgbClr val="333333">
                <a:alpha val="70000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724F1B-1991-C945-B4CC-461937621C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F2A1F5-91DB-5C42-8D85-48C01CDD6CDC}"/>
              </a:ext>
            </a:extLst>
          </p:cNvPr>
          <p:cNvSpPr txBox="1"/>
          <p:nvPr/>
        </p:nvSpPr>
        <p:spPr>
          <a:xfrm>
            <a:off x="1" y="0"/>
            <a:ext cx="12192000" cy="3429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lIns="360000" tIns="180000" rIns="360000" bIns="180000" rtlCol="0" anchor="b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NZ Edition</a:t>
            </a:r>
          </a:p>
          <a:p>
            <a:r>
              <a:rPr lang="en-US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International Edition plus SNOMED NZ Extension</a:t>
            </a:r>
          </a:p>
          <a:p>
            <a:r>
              <a:rPr lang="en-US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April and October releases every year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Creative Commons International Attribution licence</a:t>
            </a:r>
          </a:p>
          <a:p>
            <a:r>
              <a:rPr lang="en-GB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Free, open source tools</a:t>
            </a:r>
            <a:endParaRPr lang="en-US" sz="3200" dirty="0">
              <a:solidFill>
                <a:schemeClr val="bg1"/>
              </a:solidFill>
              <a:latin typeface="SF Pro Display" pitchFamily="2" charset="0"/>
              <a:ea typeface="SF Pro Display" pitchFamily="2" charset="0"/>
              <a:cs typeface="SF Pro Displ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550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DF16D3-351B-BA44-91FA-04DA29CC50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6636152" cy="3429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C0F8092-6DD0-3144-840C-15A80E7C85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6152" y="3429000"/>
            <a:ext cx="5555848" cy="3428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5CE9FE2-C323-DE48-BF32-22E80A680F99}"/>
              </a:ext>
            </a:extLst>
          </p:cNvPr>
          <p:cNvSpPr/>
          <p:nvPr/>
        </p:nvSpPr>
        <p:spPr>
          <a:xfrm>
            <a:off x="0" y="0"/>
            <a:ext cx="12192000" cy="3428999"/>
          </a:xfrm>
          <a:prstGeom prst="rect">
            <a:avLst/>
          </a:prstGeom>
          <a:solidFill>
            <a:schemeClr val="tx1"/>
          </a:solidFill>
        </p:spPr>
        <p:txBody>
          <a:bodyPr wrap="square" lIns="360000" tIns="180000" rIns="360000" bIns="180000" anchor="b">
            <a:noAutofit/>
          </a:bodyPr>
          <a:lstStyle/>
          <a:p>
            <a:pPr lvl="0">
              <a:defRPr/>
            </a:pPr>
            <a:r>
              <a:rPr lang="en-US" sz="3600" b="1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We’re working with other agencies to remove roadblocks to implementation</a:t>
            </a:r>
          </a:p>
          <a:p>
            <a:pPr>
              <a:defRPr/>
            </a:pPr>
            <a:r>
              <a:rPr lang="mi-NZ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MSD work capacity form now supports SNOMED</a:t>
            </a:r>
          </a:p>
          <a:p>
            <a:pPr lvl="0">
              <a:defRPr/>
            </a:pPr>
            <a:r>
              <a:rPr lang="en-US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ACC </a:t>
            </a:r>
            <a:r>
              <a:rPr lang="mi-NZ" sz="3200" dirty="0">
                <a:solidFill>
                  <a:schemeClr val="bg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injury claims API supports SNOMED</a:t>
            </a:r>
          </a:p>
        </p:txBody>
      </p:sp>
    </p:spTree>
    <p:extLst>
      <p:ext uri="{BB962C8B-B14F-4D97-AF65-F5344CB8AC3E}">
        <p14:creationId xmlns:p14="http://schemas.microsoft.com/office/powerpoint/2010/main" val="369043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7320836-2650-6244-A818-BD200F20AE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A1F7DC6-80EE-4247-95F6-83EACCA3011B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360000" bIns="180000" rtlCol="0" anchor="t"/>
          <a:lstStyle/>
          <a:p>
            <a:r>
              <a:rPr lang="en-US" sz="3600" b="1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Focus on the user experience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Patients and consumers expect data to work for them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Clinicians want structured data but they don’t want to ‘code’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Software needs to support seamless data capture</a:t>
            </a:r>
          </a:p>
          <a:p>
            <a:r>
              <a:rPr lang="en-US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Search must be fast and flexible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35FFB12-5246-574A-B688-EE9DDB5E6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197" y="384698"/>
            <a:ext cx="2659605" cy="265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49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4F3043-D068-3346-A698-8C44149E99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5"/>
          <a:stretch/>
        </p:blipFill>
        <p:spPr>
          <a:xfrm>
            <a:off x="0" y="3427200"/>
            <a:ext cx="12192000" cy="3430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281BF76-7D1C-464A-BA27-03A53B166AE4}"/>
              </a:ext>
            </a:extLst>
          </p:cNvPr>
          <p:cNvSpPr/>
          <p:nvPr/>
        </p:nvSpPr>
        <p:spPr>
          <a:xfrm>
            <a:off x="0" y="-4011"/>
            <a:ext cx="12192000" cy="3430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80000" rIns="360000" bIns="180000" rtlCol="0" anchor="b"/>
          <a:lstStyle/>
          <a:p>
            <a:r>
              <a:rPr lang="en-GB" sz="3600" b="1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SNOMED sets new products apart</a:t>
            </a:r>
          </a:p>
          <a:p>
            <a:r>
              <a:rPr lang="en-GB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Enables data-driven solutions</a:t>
            </a:r>
          </a:p>
          <a:p>
            <a:r>
              <a:rPr lang="en-GB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Free to use in NZ and 38 other SNOMED member countries</a:t>
            </a:r>
          </a:p>
          <a:p>
            <a:r>
              <a:rPr lang="en-GB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Free, open source tools</a:t>
            </a:r>
          </a:p>
          <a:p>
            <a:r>
              <a:rPr lang="en-GB" sz="3200" dirty="0">
                <a:solidFill>
                  <a:schemeClr val="tx1"/>
                </a:solidFill>
                <a:latin typeface="SF Pro Display" pitchFamily="2" charset="0"/>
                <a:ea typeface="SF Pro Display" pitchFamily="2" charset="0"/>
                <a:cs typeface="SF Pro Display" pitchFamily="2" charset="0"/>
              </a:rPr>
              <a:t>Open content development process</a:t>
            </a:r>
          </a:p>
        </p:txBody>
      </p:sp>
    </p:spTree>
    <p:extLst>
      <p:ext uri="{BB962C8B-B14F-4D97-AF65-F5344CB8AC3E}">
        <p14:creationId xmlns:p14="http://schemas.microsoft.com/office/powerpoint/2010/main" val="3011640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5778</TotalTime>
  <Words>2831</Words>
  <Application>Microsoft Macintosh PowerPoint</Application>
  <PresentationFormat>Widescreen</PresentationFormat>
  <Paragraphs>696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Segoe UI</vt:lpstr>
      <vt:lpstr>SF Pro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</dc:creator>
  <cp:lastModifiedBy>Microsoft Office User</cp:lastModifiedBy>
  <cp:revision>237</cp:revision>
  <dcterms:created xsi:type="dcterms:W3CDTF">2019-10-12T01:48:30Z</dcterms:created>
  <dcterms:modified xsi:type="dcterms:W3CDTF">2019-11-05T20:35:15Z</dcterms:modified>
</cp:coreProperties>
</file>