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6" r:id="rId4"/>
    <p:sldId id="267" r:id="rId5"/>
    <p:sldId id="276" r:id="rId6"/>
    <p:sldId id="278" r:id="rId7"/>
    <p:sldId id="290" r:id="rId8"/>
    <p:sldId id="264" r:id="rId9"/>
    <p:sldId id="291" r:id="rId10"/>
    <p:sldId id="258" r:id="rId11"/>
    <p:sldId id="293" r:id="rId12"/>
    <p:sldId id="286" r:id="rId13"/>
    <p:sldId id="259" r:id="rId14"/>
    <p:sldId id="287" r:id="rId15"/>
    <p:sldId id="265" r:id="rId16"/>
    <p:sldId id="288" r:id="rId17"/>
    <p:sldId id="295" r:id="rId18"/>
    <p:sldId id="297" r:id="rId19"/>
    <p:sldId id="268" r:id="rId20"/>
    <p:sldId id="269" r:id="rId21"/>
    <p:sldId id="271" r:id="rId22"/>
    <p:sldId id="275" r:id="rId23"/>
    <p:sldId id="27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6327"/>
  </p:normalViewPr>
  <p:slideViewPr>
    <p:cSldViewPr snapToGrid="0" snapToObjects="1">
      <p:cViewPr varScale="1">
        <p:scale>
          <a:sx n="105" d="100"/>
          <a:sy n="105" d="100"/>
        </p:scale>
        <p:origin x="3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2E804-B956-1A4B-8B43-5C4430175A95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ACFA6-751A-C343-AC65-E4AA5A3E8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65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7B587-1F36-E04D-A3F1-05F71D299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5C7946-8B7E-0C45-91E4-113CBB2D05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81496-8D37-6F40-A5B7-3EC601AFC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ABA57-001A-0741-9E4F-6853EA7E4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A28C9-229B-8B4A-8369-0E3FC175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1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3BCA1-6250-CC45-93FF-85B8997FA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E8F58E-AEA1-334A-B255-D00AD3D80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A2F2B-9D4E-1947-8411-F5DD83B4D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59A70-3671-944E-A46A-62D01375A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829EE-6FEA-C64C-96B3-5D12F1257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2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6621E-BE22-1F4B-8397-0E0729022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EDD7AB-B18C-BC47-A79D-2F386AF27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49601-B249-DB40-BFAE-C73B4DEF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9EFBB-8A04-EC4F-9363-6513D351C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22956-6DFA-A640-846F-FE7C1C0CE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8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0F6A-0175-A94D-9851-F01A1FA9A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CC65E-7DA1-F84F-B6F6-44B4FD8F2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E9E86-0D2C-E044-AC91-25BD41346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7B5F4-05B6-7946-84E3-826956857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D92FA-F9A0-1C4B-9B53-50DD6A94F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78C88-D525-FD4E-8261-0EBC81A8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00A00-4ECD-B043-BC9A-B73F798F0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3BBCE-2B35-414A-8363-08302EAB4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2376-C50D-5847-9546-A191211D4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0EB66-82EF-7340-9AAE-E1808043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9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2166D-277B-8E46-A7CC-6BE4F860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B60A8-A5E3-7E42-A551-68ED11D8E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0D630-303B-D64A-BB1F-E8635A883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64882-1504-9947-8FC6-F3D8B5D71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7CBA4-4B49-4E4F-89BD-B1099F93E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3DD5A-7817-2D41-BB20-77B4050DC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91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B35A-724D-694A-8D3C-EDB1BE3B6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7807D-3392-C246-83A7-2A591EF27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D383B5-EA6A-D249-B2D6-8E4EDBAC7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EC606C-885F-8047-B8FB-95D5097C89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94491F-D395-D844-AEC4-45D9CC2D0D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C104AD-99F1-174B-B541-6AC851300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DE2DF2-A5C1-BE4A-98A4-371CAEC23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5C30EA-ECDC-F542-8B78-FA36DD61D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4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43F92-5B96-C44B-964E-F085339E5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6D6AC-DADA-2542-92D4-65DFB66BF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9AE8C4-EE8D-F24C-B88C-EC3C7A50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BB351-F3EA-4946-BBFF-F8A907670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9C78DC-61A6-3948-A79A-7F955384B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2E9B87-52EB-8447-B1C0-66CAD4055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AD520-0801-2A4E-99A4-648CAEFE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7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A4ED2-B64E-264B-A1A5-9901612C3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2DF5A-CBA0-2D4F-8FB0-808716F2C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137FF4-B156-8241-8E9D-E6014B6FE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28393-D20B-EA44-8342-F12716FBE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6CADF0-EBA7-654F-9B2D-5F4E7803D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513A2C-1340-174D-8B7C-4EAE77B10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9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86725-C266-0543-B23D-D0D3DF984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EDDA1C-62E4-6E4B-BEFB-4B1612BC45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B4DF97-62BD-1A4A-8A56-15B2B7E36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789BEC-2C2E-6645-B49C-AFDA2488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12A8F-CD04-E440-8929-486908E4E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86F07-A182-9C42-BDC2-6059DC641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6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447212-154E-D243-997B-26BFF8350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63D70-6481-5548-823E-FDAA7F086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16D53-12BC-614E-8D48-F7300A3A0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5ECBC-E1B3-4142-B217-140949EC7446}" type="datetimeFigureOut">
              <a:rPr lang="en-US" smtClean="0"/>
              <a:t>10/27/19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A1DB4-4803-E941-A7BF-9BA6023AA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153082-EE87-AF49-B163-7424627CC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79F9-F195-CD42-A63F-6887828D3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3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C0511-06B0-6A48-BA0A-3A6F6E9044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Topics from ECE project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59FBEF-7E9F-6A44-A005-04C91BD3A8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Bruce Goldberg, MD, PhD</a:t>
            </a:r>
          </a:p>
        </p:txBody>
      </p:sp>
    </p:spTree>
    <p:extLst>
      <p:ext uri="{BB962C8B-B14F-4D97-AF65-F5344CB8AC3E}">
        <p14:creationId xmlns:p14="http://schemas.microsoft.com/office/powerpoint/2010/main" val="2961401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76A5F56-DF63-7745-9041-55F5D8FB9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Fractures</a:t>
            </a:r>
          </a:p>
        </p:txBody>
      </p:sp>
    </p:spTree>
    <p:extLst>
      <p:ext uri="{BB962C8B-B14F-4D97-AF65-F5344CB8AC3E}">
        <p14:creationId xmlns:p14="http://schemas.microsoft.com/office/powerpoint/2010/main" val="4106044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756AE-93A2-A64E-8483-9E607D06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 reached during August 28 EAG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A2D08-9EC2-4A43-9D2B-F87EF8A3D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Remodel 72704001 |Fracture (morphologic abnormality)|by removing parent of 400015001 |Traumatic abnormality by morphology (morphologic abnormality)|</a:t>
            </a:r>
          </a:p>
          <a:p>
            <a:r>
              <a:rPr lang="en-US" dirty="0"/>
              <a:t>Model Pathological fractures as due to Spontaneous event while replacing associated morphology 22640007 |Pathologic fracture (morphologic abnormality)|with 72704001 |Fracture (morphologic abnormality)|</a:t>
            </a:r>
          </a:p>
          <a:p>
            <a:r>
              <a:rPr lang="en-US" dirty="0"/>
              <a:t>Model All existing fractures other than pathological fractures as due to traumatic event. Note all fractures including pathological fractures are currently considered to be traumatic in SNOMED</a:t>
            </a:r>
          </a:p>
          <a:p>
            <a:r>
              <a:rPr lang="en-US" dirty="0"/>
              <a:t>For those fractures in SNOMED that are represented as both pathological fractures and traumatic fractures, create additional fracture concepts without a due to spontaneous/traumatic event relationship</a:t>
            </a:r>
          </a:p>
        </p:txBody>
      </p:sp>
    </p:spTree>
    <p:extLst>
      <p:ext uri="{BB962C8B-B14F-4D97-AF65-F5344CB8AC3E}">
        <p14:creationId xmlns:p14="http://schemas.microsoft.com/office/powerpoint/2010/main" val="2927442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F477-FBA8-5E48-B398-A299A8C0E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Examples in SNOMED of fractures that are represented as both pathological fractures and traumatic fractures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355075F-0C25-E340-B836-BE2C13D1D2F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21512" y="1825624"/>
          <a:ext cx="3348976" cy="4351340"/>
        </p:xfrm>
        <a:graphic>
          <a:graphicData uri="http://schemas.openxmlformats.org/drawingml/2006/table">
            <a:tbl>
              <a:tblPr/>
              <a:tblGrid>
                <a:gridCol w="567228">
                  <a:extLst>
                    <a:ext uri="{9D8B030D-6E8A-4147-A177-3AD203B41FA5}">
                      <a16:colId xmlns:a16="http://schemas.microsoft.com/office/drawing/2014/main" val="3774862486"/>
                    </a:ext>
                  </a:extLst>
                </a:gridCol>
                <a:gridCol w="2781748">
                  <a:extLst>
                    <a:ext uri="{9D8B030D-6E8A-4147-A177-3AD203B41FA5}">
                      <a16:colId xmlns:a16="http://schemas.microsoft.com/office/drawing/2014/main" val="1381848778"/>
                    </a:ext>
                  </a:extLst>
                </a:gridCol>
              </a:tblGrid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fsn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6047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704173002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ankle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69807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16114001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ankle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53682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424455005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clavicle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86462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58150001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clavicle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37919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409667007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04403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71620000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99340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445527009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fibula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37336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75591007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fibula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77534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424644003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71076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15574005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48946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1.13152E+16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mandible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19432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263172003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mandible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4808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1.13152E+16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maxilla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06843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263156006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maxilla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92457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409666003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neck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72065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5913000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neck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38122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426777008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patella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09803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51037009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patella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96755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426115002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pelvis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04535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77493009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pelvis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077037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704172007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phalanx of finger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81989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18171007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phalanx of finger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63524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704168008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phalanx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61844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21351003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phalanx of foot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440031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704171000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proximal end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00709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263225007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proximal end of femur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05354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704170004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radius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84848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12676007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radius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7566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704169000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rib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76628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33737001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rib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35660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422469006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scapula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4349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9682006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scapula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0597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704167003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Pathological fracture of ulna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218509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54556006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Fracture of ulna (disorder)</a:t>
                      </a:r>
                    </a:p>
                  </a:txBody>
                  <a:tcPr marL="5828" marR="5828" marT="58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520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859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25BA5-52DC-2F46-91B4-03C237249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125605004 |Fracture of bone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F77500-086B-AD4A-B48E-6BED42DC7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18547"/>
            <a:ext cx="10515600" cy="205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65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29359-09C2-F14A-BB9D-7D3D4E6F8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268029009 |Pathological fracture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392756-3957-0443-BCAA-E5020AA15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23951"/>
            <a:ext cx="10515600" cy="212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79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E79B2-C2E8-0544-B129-16046A374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704255005 |Pathological fracture of ankle due to neoplastic disease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FA288B3-B00A-3D43-99A7-799C3133F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59037"/>
            <a:ext cx="10515600" cy="235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51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FF130-283C-AC4C-9152-1FFA415EF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789617005 |Traumatic fracture of ankle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BA4D49-2487-BF4C-B8B0-3A1DECC17A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0320"/>
            <a:ext cx="10515600" cy="219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172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58DCBD4-CAD4-9D4F-BFFA-377564B86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85595"/>
          </a:xfrm>
        </p:spPr>
        <p:txBody>
          <a:bodyPr>
            <a:noAutofit/>
          </a:bodyPr>
          <a:lstStyle/>
          <a:p>
            <a:r>
              <a:rPr lang="en-US" sz="3600" dirty="0"/>
              <a:t>Manifestations of multisystem inflammatory disorders that are named and modeled for the primary manifestation of the multisystem disorder</a:t>
            </a:r>
          </a:p>
        </p:txBody>
      </p:sp>
    </p:spTree>
    <p:extLst>
      <p:ext uri="{BB962C8B-B14F-4D97-AF65-F5344CB8AC3E}">
        <p14:creationId xmlns:p14="http://schemas.microsoft.com/office/powerpoint/2010/main" val="830843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9FD34-AE85-4463-B991-85F45DEDC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Multisystem inflammatory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A5A85-1A0F-4868-8928-F532F3D5A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some cases, a </a:t>
            </a:r>
            <a:r>
              <a:rPr lang="en-US" dirty="0">
                <a:solidFill>
                  <a:prstClr val="black"/>
                </a:solidFill>
              </a:rPr>
              <a:t>multisystem inflammatory disorder may be named and modeled based on a single manifestation that is the hallmark of the disorder (e.g. rheumatoid arthritis)</a:t>
            </a:r>
          </a:p>
          <a:p>
            <a:pPr marL="0" indent="0"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190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75419-B377-498A-80B9-852CCA428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Examples of multisystem inflammatory disorders named and modeled based on a single manifestation that is the hallmark of the disorder</a:t>
            </a:r>
            <a:endParaRPr lang="en-US" sz="3200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FAB675C-E46E-45FB-B778-DDBE830A192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96922" y="1945640"/>
          <a:ext cx="10456878" cy="409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5626">
                  <a:extLst>
                    <a:ext uri="{9D8B030D-6E8A-4147-A177-3AD203B41FA5}">
                      <a16:colId xmlns:a16="http://schemas.microsoft.com/office/drawing/2014/main" val="1568152375"/>
                    </a:ext>
                  </a:extLst>
                </a:gridCol>
                <a:gridCol w="3485626">
                  <a:extLst>
                    <a:ext uri="{9D8B030D-6E8A-4147-A177-3AD203B41FA5}">
                      <a16:colId xmlns:a16="http://schemas.microsoft.com/office/drawing/2014/main" val="2097956038"/>
                    </a:ext>
                  </a:extLst>
                </a:gridCol>
                <a:gridCol w="3485626">
                  <a:extLst>
                    <a:ext uri="{9D8B030D-6E8A-4147-A177-3AD203B41FA5}">
                      <a16:colId xmlns:a16="http://schemas.microsoft.com/office/drawing/2014/main" val="11428875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Primary body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Secondary manifestations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612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Articular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Rheumatoid arthritis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Scleritis, pleural effusions, pulmonary nodules, pericarditis, myocarditis, mesangial glomerulonephritis, peripheral neuropathy, Hematological manifestations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396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Skin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Psoriasis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Uveitis, arthritis, </a:t>
                      </a:r>
                      <a:r>
                        <a:rPr lang="en-US" sz="1400" dirty="0" err="1"/>
                        <a:t>enthesitis</a:t>
                      </a:r>
                      <a:r>
                        <a:rPr lang="en-US" sz="1400" dirty="0"/>
                        <a:t>, coronary artery disease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75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Hepatitis C virus 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Cryoglobulinemic vasculitis, renal disease with or without cryoglobulinemia, skin disorders including cutaneous </a:t>
                      </a:r>
                      <a:r>
                        <a:rPr lang="en-US" sz="1400" dirty="0" err="1"/>
                        <a:t>leukocytoclastic</a:t>
                      </a:r>
                      <a:r>
                        <a:rPr lang="en-US" sz="1400" dirty="0"/>
                        <a:t> vasculitis and porphyria cutanea </a:t>
                      </a:r>
                      <a:r>
                        <a:rPr lang="en-US" sz="1400" dirty="0" err="1"/>
                        <a:t>tarda</a:t>
                      </a:r>
                      <a:r>
                        <a:rPr lang="en-US" sz="1400" dirty="0"/>
                        <a:t>, diabetes mellitus and metabolic syndrome, and lymphomas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789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Gastrointestinal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Inflammatory bowel 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Arthritis, pyoderma gangrenosum, primary sclerosing cholangitis, uveitis/iritis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85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Muscle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Polymyositis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Interstitial lung disease, arthritis, myocarditis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845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71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28E751-A66C-C245-A843-79E3DC18C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Complication model revisited</a:t>
            </a:r>
          </a:p>
        </p:txBody>
      </p:sp>
    </p:spTree>
    <p:extLst>
      <p:ext uri="{BB962C8B-B14F-4D97-AF65-F5344CB8AC3E}">
        <p14:creationId xmlns:p14="http://schemas.microsoft.com/office/powerpoint/2010/main" val="4153249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30B1C-FF5D-4589-82D4-4E6E342F7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Issue modeling manifestations of multisystem inflammatory disorders based on the multisystem disorder named and modeled as the primary manifestation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5514E-0B15-4A2F-A028-067F7C363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the disorders mentioned on the preceding slide are modeled using a finding site of the primary manifestation, modeling a manifestation at a different anatomic location using a due to relationship to the primary site would imply that the secondary manifestation is due to inflammation of the primary site.</a:t>
            </a:r>
          </a:p>
          <a:p>
            <a:pPr lvl="1"/>
            <a:r>
              <a:rPr lang="en-US" dirty="0"/>
              <a:t>i.e. 28880005 |Rheumatoid carditis (disorder)|is due to joint inflammation</a:t>
            </a:r>
          </a:p>
        </p:txBody>
      </p:sp>
    </p:spTree>
    <p:extLst>
      <p:ext uri="{BB962C8B-B14F-4D97-AF65-F5344CB8AC3E}">
        <p14:creationId xmlns:p14="http://schemas.microsoft.com/office/powerpoint/2010/main" val="1448841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ACA7D-6B9B-4701-86DC-D98999718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by ECE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169A7-D786-4AFA-822E-A415FF068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Rheumatoid arthritis</a:t>
            </a:r>
          </a:p>
          <a:p>
            <a:pPr lvl="1"/>
            <a:r>
              <a:rPr lang="en-US" dirty="0"/>
              <a:t>Use 52661003 |Extra-articular rheumatoid process (disorder)|as a parent</a:t>
            </a:r>
          </a:p>
          <a:p>
            <a:pPr lvl="2"/>
            <a:r>
              <a:rPr lang="en-US" dirty="0"/>
              <a:t>52661003 |Extra-articular rheumatoid process (disorder)| is currently a subtype of Rheumatoid arthritis (disorder). Need to make these siblings</a:t>
            </a:r>
          </a:p>
          <a:p>
            <a:pPr lvl="2"/>
            <a:r>
              <a:rPr lang="en-US" dirty="0"/>
              <a:t>Similar concepts would need to be created for other multisystem inflammatory disorders e.g. extracutaneous, extrahepatic, </a:t>
            </a:r>
            <a:r>
              <a:rPr lang="en-US" dirty="0" err="1"/>
              <a:t>extragastrointestinal</a:t>
            </a:r>
            <a:r>
              <a:rPr lang="en-US" dirty="0"/>
              <a:t>, </a:t>
            </a:r>
            <a:r>
              <a:rPr lang="en-US" dirty="0" err="1"/>
              <a:t>extramuscular</a:t>
            </a:r>
            <a:r>
              <a:rPr lang="en-US" dirty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18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A73D8-6B0C-4F5A-A522-D93B83BB8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52661003 |Extra-articular rheumatoid process (disorder)|- remodeled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A31D44-00AF-4FB3-93C4-8F92330DF0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3360" y="1825625"/>
            <a:ext cx="978528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386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9F766-8DDC-4377-B17F-59847724C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28880005 |Rheumatoid carditis (disorder)| - remodeled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A0DEF4-7500-4953-9B31-7F400E0887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08831"/>
            <a:ext cx="10515600" cy="29849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EEFDA0-3B5F-D646-9A27-7266BC7EDCAE}"/>
              </a:ext>
            </a:extLst>
          </p:cNvPr>
          <p:cNvSpPr txBox="1"/>
          <p:nvPr/>
        </p:nvSpPr>
        <p:spPr>
          <a:xfrm>
            <a:off x="1487424" y="6120384"/>
            <a:ext cx="896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to test model with cutaneous, muscular, hepatic, gastrointestinal multisystem disorders </a:t>
            </a:r>
          </a:p>
        </p:txBody>
      </p:sp>
    </p:spTree>
    <p:extLst>
      <p:ext uri="{BB962C8B-B14F-4D97-AF65-F5344CB8AC3E}">
        <p14:creationId xmlns:p14="http://schemas.microsoft.com/office/powerpoint/2010/main" val="1712499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8116-56B6-3B4C-9FC1-828580524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definition of complication in editorial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E233C-CA2C-3D4E-90AB-423F5B910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 </a:t>
            </a:r>
            <a:r>
              <a:rPr lang="en-US" i="1" dirty="0"/>
              <a:t>complication</a:t>
            </a:r>
            <a:r>
              <a:rPr lang="en-US" dirty="0"/>
              <a:t> is a disorder caused by another disorder, procedure, or event which </a:t>
            </a:r>
            <a:r>
              <a:rPr lang="en-US" dirty="0">
                <a:solidFill>
                  <a:srgbClr val="FF0000"/>
                </a:solidFill>
              </a:rPr>
              <a:t>is </a:t>
            </a:r>
            <a:r>
              <a:rPr lang="en-US" u="sng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 a natural progression or expected outcome of its cause</a:t>
            </a:r>
            <a:r>
              <a:rPr lang="en-US" dirty="0"/>
              <a:t>; temporally may be During and After the causative disorder, procedure, or event.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03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9B6B9-ABBB-BA4E-AB94-137F9E33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survey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2C24039-9DC6-C041-A471-6062960A46E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199" y="1876838"/>
          <a:ext cx="10515602" cy="4248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2400">
                  <a:extLst>
                    <a:ext uri="{9D8B030D-6E8A-4147-A177-3AD203B41FA5}">
                      <a16:colId xmlns:a16="http://schemas.microsoft.com/office/drawing/2014/main" val="444249192"/>
                    </a:ext>
                  </a:extLst>
                </a:gridCol>
                <a:gridCol w="4073991">
                  <a:extLst>
                    <a:ext uri="{9D8B030D-6E8A-4147-A177-3AD203B41FA5}">
                      <a16:colId xmlns:a16="http://schemas.microsoft.com/office/drawing/2014/main" val="137605963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445271108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4153035326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486749992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3430468361"/>
                    </a:ext>
                  </a:extLst>
                </a:gridCol>
                <a:gridCol w="579146">
                  <a:extLst>
                    <a:ext uri="{9D8B030D-6E8A-4147-A177-3AD203B41FA5}">
                      <a16:colId xmlns:a16="http://schemas.microsoft.com/office/drawing/2014/main" val="3371815587"/>
                    </a:ext>
                  </a:extLst>
                </a:gridCol>
                <a:gridCol w="568051">
                  <a:extLst>
                    <a:ext uri="{9D8B030D-6E8A-4147-A177-3AD203B41FA5}">
                      <a16:colId xmlns:a16="http://schemas.microsoft.com/office/drawing/2014/main" val="2561915888"/>
                    </a:ext>
                  </a:extLst>
                </a:gridCol>
                <a:gridCol w="568051">
                  <a:extLst>
                    <a:ext uri="{9D8B030D-6E8A-4147-A177-3AD203B41FA5}">
                      <a16:colId xmlns:a16="http://schemas.microsoft.com/office/drawing/2014/main" val="636657834"/>
                    </a:ext>
                  </a:extLst>
                </a:gridCol>
                <a:gridCol w="792165">
                  <a:extLst>
                    <a:ext uri="{9D8B030D-6E8A-4147-A177-3AD203B41FA5}">
                      <a16:colId xmlns:a16="http://schemas.microsoft.com/office/drawing/2014/main" val="1331879716"/>
                    </a:ext>
                  </a:extLst>
                </a:gridCol>
                <a:gridCol w="985214">
                  <a:extLst>
                    <a:ext uri="{9D8B030D-6E8A-4147-A177-3AD203B41FA5}">
                      <a16:colId xmlns:a16="http://schemas.microsoft.com/office/drawing/2014/main" val="3614081492"/>
                    </a:ext>
                  </a:extLst>
                </a:gridCol>
              </a:tblGrid>
              <a:tr h="13333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Complication (Y/N)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8886910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SCTID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FSN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1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2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3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4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5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6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Reviewer 7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# complications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# not complications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90697670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724557008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Acquired iron deficiency anemia due to decreased absorption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73935833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724816007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Acquired anhidrosis co-occurrent and due to primary autonomic disorder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?</a:t>
                      </a:r>
                      <a:endParaRPr lang="en-US" sz="8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4189660931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721283000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Acidosis due to type 1 diabetes mellitus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Maybe</a:t>
                      </a:r>
                      <a:endParaRPr lang="en-US" sz="8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17921750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431804003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Acquired scleral show due to eyelid deformity (finding)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036613698"/>
                  </a:ext>
                </a:extLst>
              </a:tr>
              <a:tr h="284446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698741009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complete quadriplegia due to spinal cord lesion between first and fourth cervical vertebra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326439908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762353009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headache due to traumatic injury of head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88163352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722095005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kidney injury due to circulatory failure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7519745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698755001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paralysis due to lesion of spinal cord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711163591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429224003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Acute renal failure due to acute cortical necrosis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289772359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707323002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Anemia co-occurrent and due to chronic kidney disease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74380030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413532003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Anemia due to blood loss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289953652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413533008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Anemia due to chronic blood loss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53077167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707753007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Angular cheilitis due to lack of adequate intermaxillary vertical dimension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057561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53868003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Anterior cord syndrome co-occurrent and due to closed fracture of C1-C4 level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8793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233864007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Aortic regurgitation due to cystic medial necrosis of aorta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711178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361272001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Cerebellar ataxia due to alcoholism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861565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438513002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Cerebral degeneration due to Parkinson's disease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066355435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705128004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Cerebral infarction due to embolism of middle cerebral artery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56716208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1.60243E+16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Cerebrovascular accident due to occlusion of right cerebellar artery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2918665126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717936002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Classic onset hemorrhagic disease of newborn due to vitamin K deficiency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832282235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722369003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Congenital nephrotic syndrome due to diffuse mesangial sclerosis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258279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1.62367E+16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Delirium due to methamphetamine intoxication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139695140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6.72511E+14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Dysarthria due to and following hemorrhagic cerebrovascular accident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469052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1.08522E+15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Rectal hemorrhage due to chronic ulcerative proctitis (disorder)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135555850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735173007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Shock co-occurrent and due to anaphylaxis (disorder)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</a:t>
                      </a:r>
                      <a:endParaRPr lang="en-US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23465493"/>
                  </a:ext>
                </a:extLst>
              </a:tr>
              <a:tr h="13333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3358161883"/>
                  </a:ext>
                </a:extLst>
              </a:tr>
              <a:tr h="14222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Totals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 (23%)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134 (77%)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67" marR="6667" marT="6667" marB="0" anchor="b"/>
                </a:tc>
                <a:extLst>
                  <a:ext uri="{0D108BD9-81ED-4DB2-BD59-A6C34878D82A}">
                    <a16:rowId xmlns:a16="http://schemas.microsoft.com/office/drawing/2014/main" val="67325362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EC660322-83AE-AC4E-9735-CA1DDA370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741" y="164530"/>
            <a:ext cx="4650105" cy="161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9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CF97-9D65-724E-AFFE-DB9D001CF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by ECE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41F2B-42A5-A047-AD77-F3A75EBEB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Complications of disorders</a:t>
            </a:r>
          </a:p>
          <a:p>
            <a:pPr lvl="1"/>
            <a:r>
              <a:rPr lang="en-US" dirty="0"/>
              <a:t>Due to difficulty achieving consistency in determining natural progression or expected outcome as a criterion for determining whether something is a complication, model using due to relationship and do </a:t>
            </a:r>
            <a:r>
              <a:rPr lang="en-US" u="sng" dirty="0"/>
              <a:t>not </a:t>
            </a:r>
            <a:r>
              <a:rPr lang="en-US" dirty="0"/>
              <a:t>add complication (disorder) as a parent. </a:t>
            </a:r>
          </a:p>
          <a:p>
            <a:r>
              <a:rPr lang="en-US" dirty="0"/>
              <a:t>Complication of procedures</a:t>
            </a:r>
          </a:p>
          <a:p>
            <a:pPr lvl="1"/>
            <a:r>
              <a:rPr lang="en-US" dirty="0"/>
              <a:t>Model with a complication (disorder) as a parent </a:t>
            </a:r>
          </a:p>
          <a:p>
            <a:r>
              <a:rPr lang="en-US" dirty="0"/>
              <a:t>Disorders due to events need further investigation</a:t>
            </a:r>
          </a:p>
          <a:p>
            <a:r>
              <a:rPr lang="en-US" dirty="0"/>
              <a:t>Sequelae</a:t>
            </a:r>
          </a:p>
          <a:p>
            <a:pPr lvl="1"/>
            <a:r>
              <a:rPr lang="en-US" dirty="0"/>
              <a:t>Define sequela using both due to and after relationships</a:t>
            </a:r>
          </a:p>
          <a:p>
            <a:pPr lvl="1"/>
            <a:r>
              <a:rPr lang="en-US" dirty="0"/>
              <a:t>Define disorders following other disorders or procedures without a causal relationship using only an after relationship</a:t>
            </a:r>
          </a:p>
          <a:p>
            <a:pPr lvl="1"/>
            <a:r>
              <a:rPr lang="en-US" dirty="0"/>
              <a:t>Need to determine whether above distinctions are reproducible</a:t>
            </a:r>
          </a:p>
          <a:p>
            <a:pPr lvl="2"/>
            <a:r>
              <a:rPr lang="en-US" dirty="0"/>
              <a:t>If so, Sequelae may be modeled using GCIs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8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D4196-F275-3C4B-BA94-16371DFCF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Injuries</a:t>
            </a:r>
          </a:p>
        </p:txBody>
      </p:sp>
    </p:spTree>
    <p:extLst>
      <p:ext uri="{BB962C8B-B14F-4D97-AF65-F5344CB8AC3E}">
        <p14:creationId xmlns:p14="http://schemas.microsoft.com/office/powerpoint/2010/main" val="590236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73FDA-2A1A-465A-A810-FA5F25C8F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4D2417-2CB3-463F-8D09-D3D993A2C274}"/>
              </a:ext>
            </a:extLst>
          </p:cNvPr>
          <p:cNvSpPr txBox="1"/>
          <p:nvPr/>
        </p:nvSpPr>
        <p:spPr>
          <a:xfrm>
            <a:off x="707014" y="1690688"/>
            <a:ext cx="107779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current model for injury (traumatic or nontraumatic) is fully defined with an associated morphology of damage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meaning of damage as a subtype morphologic abnormality is unclear, many sources provide circular definitions of injury and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Specific types of injury would need to have morphologies that are subtypes of damage which is not always the case  in order to be fully defined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CE7F13D6-9011-43E9-899E-11B2533CDF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579263"/>
            <a:ext cx="10515600" cy="2689640"/>
          </a:xfrm>
        </p:spPr>
      </p:pic>
    </p:spTree>
    <p:extLst>
      <p:ext uri="{BB962C8B-B14F-4D97-AF65-F5344CB8AC3E}">
        <p14:creationId xmlns:p14="http://schemas.microsoft.com/office/powerpoint/2010/main" val="228483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F2FF6-4277-4188-AA3E-76B7BCCA4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models for Traumatic injury (disorder) and new concept Nontraumatic injury (disorder)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5F9271-2211-46BE-90F3-737DF4EBFD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84180"/>
            <a:ext cx="10515600" cy="2634228"/>
          </a:xfrm>
        </p:spPr>
      </p:pic>
    </p:spTree>
    <p:extLst>
      <p:ext uri="{BB962C8B-B14F-4D97-AF65-F5344CB8AC3E}">
        <p14:creationId xmlns:p14="http://schemas.microsoft.com/office/powerpoint/2010/main" val="2626848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E8339-CBFB-C941-995C-90696424D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by ECE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FE60C-4DAE-0942-B64C-910DC9968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Retain 417163006 |Traumatic AND/OR non-traumatic injury (disorder)|but make primitive by removing associated morphology of 37782003 |Damage (morphologic abnormality)|</a:t>
            </a:r>
          </a:p>
          <a:p>
            <a:r>
              <a:rPr lang="en-US" dirty="0"/>
              <a:t>Subtypes would be Traumatic injury (disorder), Nontraumatic injury (disorder) and injuries which may be either traumatic or nontraumatic (modeled with a due to traumatic/spontaneous event relationship)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F87125-A05C-8F49-BCE6-46525A27E249}"/>
              </a:ext>
            </a:extLst>
          </p:cNvPr>
          <p:cNvSpPr/>
          <p:nvPr/>
        </p:nvSpPr>
        <p:spPr>
          <a:xfrm>
            <a:off x="5268209" y="3244334"/>
            <a:ext cx="1655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Decision by ECE</a:t>
            </a:r>
          </a:p>
        </p:txBody>
      </p:sp>
    </p:spTree>
    <p:extLst>
      <p:ext uri="{BB962C8B-B14F-4D97-AF65-F5344CB8AC3E}">
        <p14:creationId xmlns:p14="http://schemas.microsoft.com/office/powerpoint/2010/main" val="903145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1698</Words>
  <Application>Microsoft Macintosh PowerPoint</Application>
  <PresentationFormat>Widescreen</PresentationFormat>
  <Paragraphs>431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Topics from ECE project group</vt:lpstr>
      <vt:lpstr>Complication model revisited</vt:lpstr>
      <vt:lpstr>Current definition of complication in editorial guidelines</vt:lpstr>
      <vt:lpstr>Results of survey</vt:lpstr>
      <vt:lpstr>Decision by ECE</vt:lpstr>
      <vt:lpstr>Injuries</vt:lpstr>
      <vt:lpstr>Injury</vt:lpstr>
      <vt:lpstr>Proposed models for Traumatic injury (disorder) and new concept Nontraumatic injury (disorder)</vt:lpstr>
      <vt:lpstr>Decision by ECE</vt:lpstr>
      <vt:lpstr>Fractures</vt:lpstr>
      <vt:lpstr>Decisions reached during August 28 EAG call</vt:lpstr>
      <vt:lpstr>Examples in SNOMED of fractures that are represented as both pathological fractures and traumatic fractures</vt:lpstr>
      <vt:lpstr>125605004 |Fracture of bone (disorder)|</vt:lpstr>
      <vt:lpstr>268029009 |Pathological fracture (disorder)|</vt:lpstr>
      <vt:lpstr>704255005 |Pathological fracture of ankle due to neoplastic disease (disorder)|</vt:lpstr>
      <vt:lpstr>789617005 |Traumatic fracture of ankle (disorder)|</vt:lpstr>
      <vt:lpstr>Manifestations of multisystem inflammatory disorders that are named and modeled for the primary manifestation of the multisystem disorder</vt:lpstr>
      <vt:lpstr>Multisystem inflammatory disorders</vt:lpstr>
      <vt:lpstr>Examples of multisystem inflammatory disorders named and modeled based on a single manifestation that is the hallmark of the disorder</vt:lpstr>
      <vt:lpstr>Issue modeling manifestations of multisystem inflammatory disorders based on the multisystem disorder named and modeled as the primary manifestation</vt:lpstr>
      <vt:lpstr>Decision by ECE</vt:lpstr>
      <vt:lpstr>52661003 |Extra-articular rheumatoid process (disorder)|- remodeled</vt:lpstr>
      <vt:lpstr>28880005 |Rheumatoid carditis (disorder)| - remodeled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11</cp:revision>
  <dcterms:created xsi:type="dcterms:W3CDTF">2019-10-18T00:24:49Z</dcterms:created>
  <dcterms:modified xsi:type="dcterms:W3CDTF">2019-10-27T10:23:12Z</dcterms:modified>
</cp:coreProperties>
</file>