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6.xml" ContentType="application/vnd.openxmlformats-officedocument.theme+xml"/>
  <Override PartName="/ppt/slideLayouts/slideLayout12.xml" ContentType="application/vnd.openxmlformats-officedocument.presentationml.slideLayout+xml"/>
  <Override PartName="/ppt/theme/theme7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8.xml" ContentType="application/vnd.openxmlformats-officedocument.theme+xml"/>
  <Override PartName="/ppt/slideLayouts/slideLayout20.xml" ContentType="application/vnd.openxmlformats-officedocument.presentationml.slideLayout+xml"/>
  <Override PartName="/ppt/theme/theme9.xml" ContentType="application/vnd.openxmlformats-officedocument.theme+xml"/>
  <Override PartName="/ppt/slideLayouts/slideLayout21.xml" ContentType="application/vnd.openxmlformats-officedocument.presentationml.slideLayout+xml"/>
  <Override PartName="/ppt/theme/theme10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11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2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1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1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1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6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7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9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20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21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8" r:id="rId1"/>
    <p:sldMasterId id="2147483769" r:id="rId2"/>
    <p:sldMasterId id="2147483772" r:id="rId3"/>
    <p:sldMasterId id="2147483736" r:id="rId4"/>
    <p:sldMasterId id="2147483740" r:id="rId5"/>
    <p:sldMasterId id="2147483747" r:id="rId6"/>
    <p:sldMasterId id="2147483753" r:id="rId7"/>
    <p:sldMasterId id="2147483799" r:id="rId8"/>
    <p:sldMasterId id="2147483806" r:id="rId9"/>
    <p:sldMasterId id="2147483842" r:id="rId10"/>
    <p:sldMasterId id="2147483845" r:id="rId11"/>
    <p:sldMasterId id="2147483857" r:id="rId12"/>
    <p:sldMasterId id="2147483869" r:id="rId13"/>
    <p:sldMasterId id="2147483881" r:id="rId14"/>
    <p:sldMasterId id="2147483893" r:id="rId15"/>
    <p:sldMasterId id="2147483905" r:id="rId16"/>
    <p:sldMasterId id="2147483918" r:id="rId17"/>
    <p:sldMasterId id="2147483930" r:id="rId18"/>
    <p:sldMasterId id="2147483942" r:id="rId19"/>
    <p:sldMasterId id="2147483966" r:id="rId20"/>
    <p:sldMasterId id="2147483978" r:id="rId21"/>
    <p:sldMasterId id="2147483990" r:id="rId22"/>
  </p:sldMasterIdLst>
  <p:notesMasterIdLst>
    <p:notesMasterId r:id="rId42"/>
  </p:notesMasterIdLst>
  <p:handoutMasterIdLst>
    <p:handoutMasterId r:id="rId43"/>
  </p:handoutMasterIdLst>
  <p:sldIdLst>
    <p:sldId id="465" r:id="rId23"/>
    <p:sldId id="466" r:id="rId24"/>
    <p:sldId id="468" r:id="rId25"/>
    <p:sldId id="550" r:id="rId26"/>
    <p:sldId id="551" r:id="rId27"/>
    <p:sldId id="552" r:id="rId28"/>
    <p:sldId id="553" r:id="rId29"/>
    <p:sldId id="554" r:id="rId30"/>
    <p:sldId id="555" r:id="rId31"/>
    <p:sldId id="556" r:id="rId32"/>
    <p:sldId id="557" r:id="rId33"/>
    <p:sldId id="558" r:id="rId34"/>
    <p:sldId id="561" r:id="rId35"/>
    <p:sldId id="568" r:id="rId36"/>
    <p:sldId id="569" r:id="rId37"/>
    <p:sldId id="563" r:id="rId38"/>
    <p:sldId id="564" r:id="rId39"/>
    <p:sldId id="565" r:id="rId40"/>
    <p:sldId id="559" r:id="rId41"/>
  </p:sldIdLst>
  <p:sldSz cx="9144000" cy="5143500" type="screen16x9"/>
  <p:notesSz cx="6858000" cy="9144000"/>
  <p:defaultTextStyle>
    <a:defPPr>
      <a:defRPr lang="en-GB"/>
    </a:defPPr>
    <a:lvl1pPr algn="l" defTabSz="45702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022" algn="l" defTabSz="45702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063" algn="l" defTabSz="45702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090" algn="l" defTabSz="45702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124" algn="l" defTabSz="45702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5145" algn="l" defTabSz="914063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2167" algn="l" defTabSz="914063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199200" algn="l" defTabSz="914063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6228" algn="l" defTabSz="914063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44AFF"/>
    <a:srgbClr val="FF3737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4" autoAdjust="0"/>
    <p:restoredTop sz="58528" autoAdjust="0"/>
  </p:normalViewPr>
  <p:slideViewPr>
    <p:cSldViewPr snapToGrid="0">
      <p:cViewPr varScale="1">
        <p:scale>
          <a:sx n="53" d="100"/>
          <a:sy n="53" d="100"/>
        </p:scale>
        <p:origin x="-1880" y="-112"/>
      </p:cViewPr>
      <p:guideLst>
        <p:guide orient="horz" pos="216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92"/>
    </p:cViewPr>
  </p:sorter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Master" Target="slideMasters/slideMaster20.xml"/><Relationship Id="rId21" Type="http://schemas.openxmlformats.org/officeDocument/2006/relationships/slideMaster" Target="slideMasters/slideMaster21.xml"/><Relationship Id="rId22" Type="http://schemas.openxmlformats.org/officeDocument/2006/relationships/slideMaster" Target="slideMasters/slideMaster22.xml"/><Relationship Id="rId23" Type="http://schemas.openxmlformats.org/officeDocument/2006/relationships/slide" Target="slides/slide1.xml"/><Relationship Id="rId24" Type="http://schemas.openxmlformats.org/officeDocument/2006/relationships/slide" Target="slides/slide2.xml"/><Relationship Id="rId25" Type="http://schemas.openxmlformats.org/officeDocument/2006/relationships/slide" Target="slides/slide3.xml"/><Relationship Id="rId26" Type="http://schemas.openxmlformats.org/officeDocument/2006/relationships/slide" Target="slides/slide4.xml"/><Relationship Id="rId27" Type="http://schemas.openxmlformats.org/officeDocument/2006/relationships/slide" Target="slides/slide5.xml"/><Relationship Id="rId28" Type="http://schemas.openxmlformats.org/officeDocument/2006/relationships/slide" Target="slides/slide6.xml"/><Relationship Id="rId2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8.xml"/><Relationship Id="rId31" Type="http://schemas.openxmlformats.org/officeDocument/2006/relationships/slide" Target="slides/slide9.xml"/><Relationship Id="rId32" Type="http://schemas.openxmlformats.org/officeDocument/2006/relationships/slide" Target="slides/slide10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1.xml"/><Relationship Id="rId34" Type="http://schemas.openxmlformats.org/officeDocument/2006/relationships/slide" Target="slides/slide12.xml"/><Relationship Id="rId35" Type="http://schemas.openxmlformats.org/officeDocument/2006/relationships/slide" Target="slides/slide13.xml"/><Relationship Id="rId36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Master" Target="slideMasters/slideMaster18.xml"/><Relationship Id="rId19" Type="http://schemas.openxmlformats.org/officeDocument/2006/relationships/slideMaster" Target="slideMasters/slideMaster19.xml"/><Relationship Id="rId37" Type="http://schemas.openxmlformats.org/officeDocument/2006/relationships/slide" Target="slides/slide15.xml"/><Relationship Id="rId38" Type="http://schemas.openxmlformats.org/officeDocument/2006/relationships/slide" Target="slides/slide16.xml"/><Relationship Id="rId39" Type="http://schemas.openxmlformats.org/officeDocument/2006/relationships/slide" Target="slides/slide17.xml"/><Relationship Id="rId40" Type="http://schemas.openxmlformats.org/officeDocument/2006/relationships/slide" Target="slides/slide18.xml"/><Relationship Id="rId41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B1VMHOM07\Home$\GallagherKa\My%20Documents\Tobacco%20and%20Alcohol%20SBH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Alcohol!$A$4</c:f>
              <c:strCache>
                <c:ptCount val="1"/>
                <c:pt idx="0">
                  <c:v>Ward 4E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Alcohol!$B$4:$F$4</c:f>
              <c:numCache>
                <c:formatCode>0%</c:formatCode>
                <c:ptCount val="5"/>
                <c:pt idx="1">
                  <c:v>0.75</c:v>
                </c:pt>
                <c:pt idx="2">
                  <c:v>1.0</c:v>
                </c:pt>
                <c:pt idx="3">
                  <c:v>0.666666666666667</c:v>
                </c:pt>
                <c:pt idx="4">
                  <c:v>1.0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Alcohol!$A$5</c:f>
              <c:strCache>
                <c:ptCount val="1"/>
                <c:pt idx="0">
                  <c:v>Ward 4D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Alcohol!$B$5:$F$5</c:f>
              <c:numCache>
                <c:formatCode>0%</c:formatCode>
                <c:ptCount val="5"/>
                <c:pt idx="0">
                  <c:v>0.5</c:v>
                </c:pt>
                <c:pt idx="1">
                  <c:v>0.6</c:v>
                </c:pt>
                <c:pt idx="2">
                  <c:v>0.882352941176471</c:v>
                </c:pt>
                <c:pt idx="3">
                  <c:v>0.666666666666667</c:v>
                </c:pt>
                <c:pt idx="4">
                  <c:v>0.769230769230769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Alcohol!$A$6</c:f>
              <c:strCache>
                <c:ptCount val="1"/>
                <c:pt idx="0">
                  <c:v>Ward 3A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Alcohol!$B$6:$F$6</c:f>
            </c:numRef>
          </c:val>
          <c:smooth val="0"/>
        </c:ser>
        <c:ser>
          <c:idx val="3"/>
          <c:order val="3"/>
          <c:tx>
            <c:strRef>
              <c:f>Alcohol!$A$7</c:f>
              <c:strCache>
                <c:ptCount val="1"/>
                <c:pt idx="0">
                  <c:v>Ward 4C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Alcohol!$B$7:$F$7</c:f>
              <c:numCache>
                <c:formatCode>0%</c:formatCode>
                <c:ptCount val="5"/>
                <c:pt idx="0">
                  <c:v>0.0909090909090909</c:v>
                </c:pt>
                <c:pt idx="1">
                  <c:v>0.0833333333333333</c:v>
                </c:pt>
                <c:pt idx="2">
                  <c:v>0.625</c:v>
                </c:pt>
                <c:pt idx="3">
                  <c:v>0.434782608695652</c:v>
                </c:pt>
                <c:pt idx="4">
                  <c:v>0.558139534883721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Alcohol!$A$8</c:f>
              <c:strCache>
                <c:ptCount val="1"/>
                <c:pt idx="0">
                  <c:v>Ward 5D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Alcohol!$B$8:$F$8</c:f>
            </c:numRef>
          </c:val>
          <c:smooth val="0"/>
        </c:ser>
        <c:ser>
          <c:idx val="5"/>
          <c:order val="5"/>
          <c:tx>
            <c:strRef>
              <c:f>Alcohol!$A$9</c:f>
              <c:strCache>
                <c:ptCount val="1"/>
                <c:pt idx="0">
                  <c:v>Ward 5B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Alcohol!$B$9:$F$9</c:f>
            </c:numRef>
          </c:val>
          <c:smooth val="0"/>
        </c:ser>
        <c:ser>
          <c:idx val="6"/>
          <c:order val="6"/>
          <c:tx>
            <c:strRef>
              <c:f>Alcohol!$A$10</c:f>
              <c:strCache>
                <c:ptCount val="1"/>
                <c:pt idx="0">
                  <c:v>Ward 5A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Alcohol!$B$10:$F$10</c:f>
            </c:numRef>
          </c:val>
          <c:smooth val="0"/>
        </c:ser>
        <c:ser>
          <c:idx val="7"/>
          <c:order val="7"/>
          <c:tx>
            <c:strRef>
              <c:f>Alcohol!$A$11</c:f>
              <c:strCache>
                <c:ptCount val="1"/>
                <c:pt idx="0">
                  <c:v>Ward 6D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Alcohol!$B$11:$F$11</c:f>
            </c:numRef>
          </c:val>
          <c:smooth val="0"/>
        </c:ser>
        <c:ser>
          <c:idx val="8"/>
          <c:order val="8"/>
          <c:tx>
            <c:strRef>
              <c:f>Alcohol!$A$12</c:f>
              <c:strCache>
                <c:ptCount val="1"/>
                <c:pt idx="0">
                  <c:v>Ward 4A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Alcohol!$B$12:$F$12</c:f>
              <c:numCache>
                <c:formatCode>0%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0.256410256410256</c:v>
                </c:pt>
                <c:pt idx="3">
                  <c:v>0.368421052631579</c:v>
                </c:pt>
                <c:pt idx="4">
                  <c:v>0.382978723404255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Alcohol!$A$13</c:f>
              <c:strCache>
                <c:ptCount val="1"/>
                <c:pt idx="0">
                  <c:v>ALL WARDs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Alcohol!$B$13:$F$13</c:f>
            </c:numRef>
          </c:val>
          <c:smooth val="0"/>
        </c:ser>
        <c:ser>
          <c:idx val="10"/>
          <c:order val="10"/>
          <c:tx>
            <c:strRef>
              <c:f>Alcohol!$A$14</c:f>
              <c:strCache>
                <c:ptCount val="1"/>
                <c:pt idx="0">
                  <c:v>Ward 5C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Alcohol!$B$14:$F$14</c:f>
            </c:numRef>
          </c:val>
          <c:smooth val="0"/>
        </c:ser>
        <c:ser>
          <c:idx val="11"/>
          <c:order val="11"/>
          <c:tx>
            <c:strRef>
              <c:f>Alcohol!$A$15</c:f>
              <c:strCache>
                <c:ptCount val="1"/>
                <c:pt idx="0">
                  <c:v>Ward 4B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Alcohol!$B$15:$F$15</c:f>
              <c:numCache>
                <c:formatCode>0%</c:formatCode>
                <c:ptCount val="5"/>
                <c:pt idx="0">
                  <c:v>0.0</c:v>
                </c:pt>
                <c:pt idx="1">
                  <c:v>0.0</c:v>
                </c:pt>
                <c:pt idx="2">
                  <c:v>0.225806451612903</c:v>
                </c:pt>
                <c:pt idx="3">
                  <c:v>0.321428571428572</c:v>
                </c:pt>
                <c:pt idx="4">
                  <c:v>0.277777777777778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Alcohol!$A$16</c:f>
              <c:strCache>
                <c:ptCount val="1"/>
                <c:pt idx="0">
                  <c:v>Ward 3D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Alcohol!$B$16:$F$16</c:f>
            </c:numRef>
          </c:val>
          <c:smooth val="0"/>
        </c:ser>
        <c:ser>
          <c:idx val="13"/>
          <c:order val="13"/>
          <c:tx>
            <c:strRef>
              <c:f>Alcohol!$A$17</c:f>
              <c:strCache>
                <c:ptCount val="1"/>
                <c:pt idx="0">
                  <c:v>Ward 3C</c:v>
                </c:pt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Alcohol!$B$17:$F$17</c:f>
            </c:numRef>
          </c:val>
          <c:smooth val="0"/>
        </c:ser>
        <c:ser>
          <c:idx val="14"/>
          <c:order val="14"/>
          <c:tx>
            <c:strRef>
              <c:f>Alcohol!$A$18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Alcohol!$B$18:$F$18</c:f>
            </c:numRef>
          </c:val>
          <c:smooth val="0"/>
        </c:ser>
        <c:ser>
          <c:idx val="15"/>
          <c:order val="15"/>
          <c:tx>
            <c:strRef>
              <c:f>Alcohol!$A$19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Alcohol!$B$19:$F$19</c:f>
            </c:numRef>
          </c:val>
          <c:smooth val="0"/>
        </c:ser>
        <c:ser>
          <c:idx val="16"/>
          <c:order val="16"/>
          <c:tx>
            <c:strRef>
              <c:f>Alcohol!$A$20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Alcohol!$B$20:$F$20</c:f>
            </c:numRef>
          </c:val>
          <c:smooth val="0"/>
        </c:ser>
        <c:ser>
          <c:idx val="17"/>
          <c:order val="17"/>
          <c:tx>
            <c:strRef>
              <c:f>Alcohol!$A$21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Alcohol!$B$21:$F$21</c:f>
            </c:numRef>
          </c:val>
          <c:smooth val="0"/>
        </c:ser>
        <c:ser>
          <c:idx val="18"/>
          <c:order val="18"/>
          <c:tx>
            <c:strRef>
              <c:f>Alcohol!$A$22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Alcohol!$B$22:$F$22</c:f>
            </c:numRef>
          </c:val>
          <c:smooth val="0"/>
        </c:ser>
        <c:ser>
          <c:idx val="19"/>
          <c:order val="19"/>
          <c:tx>
            <c:strRef>
              <c:f>Alcohol!$A$23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Alcohol!$B$23:$F$23</c:f>
            </c:numRef>
          </c:val>
          <c:smooth val="0"/>
        </c:ser>
        <c:ser>
          <c:idx val="20"/>
          <c:order val="20"/>
          <c:tx>
            <c:strRef>
              <c:f>Alcohol!$A$24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Alcohol!$B$24:$F$24</c:f>
            </c:numRef>
          </c:val>
          <c:smooth val="0"/>
        </c:ser>
        <c:ser>
          <c:idx val="21"/>
          <c:order val="21"/>
          <c:tx>
            <c:strRef>
              <c:f>Alcohol!$A$25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Alcohol!$B$25:$F$25</c:f>
            </c:numRef>
          </c:val>
          <c:smooth val="0"/>
        </c:ser>
        <c:ser>
          <c:idx val="22"/>
          <c:order val="22"/>
          <c:tx>
            <c:strRef>
              <c:f>Alcohol!$A$26</c:f>
              <c:strCache>
                <c:ptCount val="1"/>
              </c:strCache>
            </c:strRef>
          </c:tx>
          <c:marker>
            <c:symbol val="none"/>
          </c:marker>
          <c:cat>
            <c:strRef>
              <c:f>Alcohol!$B$3:$F$3</c:f>
              <c:strCache>
                <c:ptCount val="5"/>
                <c:pt idx="0">
                  <c:v>24.12.18</c:v>
                </c:pt>
                <c:pt idx="1">
                  <c:v>31.12.18</c:v>
                </c:pt>
                <c:pt idx="2">
                  <c:v>07.01.19</c:v>
                </c:pt>
                <c:pt idx="3">
                  <c:v>14.01.19</c:v>
                </c:pt>
                <c:pt idx="4">
                  <c:v>21.01.19</c:v>
                </c:pt>
              </c:strCache>
            </c:strRef>
          </c:cat>
          <c:val>
            <c:numRef>
              <c:f>Alcohol!$B$26:$F$26</c:f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145992008"/>
        <c:axId val="-2146023176"/>
      </c:lineChart>
      <c:catAx>
        <c:axId val="-214599200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46023176"/>
        <c:crosses val="autoZero"/>
        <c:auto val="1"/>
        <c:lblAlgn val="ctr"/>
        <c:lblOffset val="100"/>
        <c:noMultiLvlLbl val="0"/>
      </c:catAx>
      <c:valAx>
        <c:axId val="-214602317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-21459920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6F99BFD2-E357-471B-8AC3-8FAFF52C7226}" type="datetime1">
              <a:rPr lang="en-GB"/>
              <a:pPr>
                <a:defRPr/>
              </a:pPr>
              <a:t>24/07/19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B77F9359-9406-4D21-924E-992B6663CD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43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34E29B20-FC73-4630-91A3-FD43BB0B2560}" type="datetime1">
              <a:rPr lang="en-GB"/>
              <a:pPr>
                <a:defRPr/>
              </a:pPr>
              <a:t>24/07/19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848A81FB-957B-48BF-BEB6-86426F8B0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76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02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1pPr>
    <a:lvl2pPr marL="457022" algn="l" defTabSz="45702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063" algn="l" defTabSz="45702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090" algn="l" defTabSz="45702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124" algn="l" defTabSz="457022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5145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67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200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228" algn="l" defTabSz="45702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3077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A bespoke </a:t>
            </a:r>
            <a:r>
              <a:rPr lang="en-GB" dirty="0" err="1" smtClean="0"/>
              <a:t>PowerForm</a:t>
            </a:r>
            <a:r>
              <a:rPr lang="en-GB" dirty="0" smtClean="0"/>
              <a:t> was </a:t>
            </a:r>
            <a:r>
              <a:rPr lang="en-GB" baseline="0" dirty="0" smtClean="0"/>
              <a:t>built to record detail about smoking status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M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+mn-cs"/>
              </a:rPr>
              <a:t>aking smoking status easier to record </a:t>
            </a: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+mn-cs"/>
              </a:rPr>
              <a:t>was the main aim.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65" charset="-128"/>
                <a:cs typeface="+mn-cs"/>
              </a:rPr>
              <a:t>We also included chewing tobacco as a smoking status which is of particular relevance to our local population at Barts Health.</a:t>
            </a:r>
            <a:endParaRPr lang="en-GB" dirty="0" smtClean="0"/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Junior doctors are responsible for screening and advising patients about tobacco as part of the clerking process (routine clinical care).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baseline="0" dirty="0" smtClean="0"/>
              <a:t>Training was provided to junior doctors so they know how to access the </a:t>
            </a:r>
            <a:r>
              <a:rPr lang="en-GB" baseline="0" dirty="0" err="1" smtClean="0"/>
              <a:t>Powerform</a:t>
            </a:r>
            <a:r>
              <a:rPr lang="en-GB" baseline="0" dirty="0" smtClean="0"/>
              <a:t> and the importance of documenting correctly. It is also easy to use and generates automatic referrals to stop smoking services which saves time for them!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="1" dirty="0" smtClean="0"/>
              <a:t>Additional feature of the </a:t>
            </a:r>
            <a:r>
              <a:rPr lang="en-GB" b="1" dirty="0" err="1" smtClean="0"/>
              <a:t>PowerForm</a:t>
            </a:r>
            <a:r>
              <a:rPr lang="en-GB" b="1" baseline="0" dirty="0" smtClean="0"/>
              <a:t> is that it has been designed to add the smoking status that is selected to the patient’s problem list, as a SNOMED term.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3824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Using</a:t>
            </a:r>
            <a:r>
              <a:rPr lang="en-GB" baseline="0" dirty="0" smtClean="0"/>
              <a:t> the </a:t>
            </a:r>
            <a:r>
              <a:rPr lang="en-GB" baseline="0" dirty="0" err="1" smtClean="0"/>
              <a:t>Powerform</a:t>
            </a:r>
            <a:r>
              <a:rPr lang="en-GB" baseline="0" dirty="0" smtClean="0"/>
              <a:t> a report was put together using </a:t>
            </a:r>
            <a:r>
              <a:rPr lang="en-GB" baseline="0" dirty="0" err="1" smtClean="0"/>
              <a:t>PowerInsight</a:t>
            </a:r>
            <a:r>
              <a:rPr lang="en-GB" baseline="0" dirty="0" smtClean="0"/>
              <a:t> which details which patients have and have not been screened for tobacco. This can be filtered by s</a:t>
            </a:r>
            <a:r>
              <a:rPr lang="en-GB" dirty="0" smtClean="0"/>
              <a:t>ite, speciality, ward  and consultant.</a:t>
            </a:r>
            <a:r>
              <a:rPr lang="en-GB" baseline="0" dirty="0" smtClean="0"/>
              <a:t> It </a:t>
            </a:r>
            <a:r>
              <a:rPr lang="en-GB" dirty="0" smtClean="0"/>
              <a:t>includes admission dates</a:t>
            </a:r>
            <a:r>
              <a:rPr lang="en-GB" baseline="0" dirty="0" smtClean="0"/>
              <a:t> and</a:t>
            </a:r>
            <a:r>
              <a:rPr lang="en-GB" dirty="0" smtClean="0"/>
              <a:t> length of stay. The data includes all hospital inpatient admissions.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If a </a:t>
            </a:r>
            <a:r>
              <a:rPr lang="en-GB" dirty="0" err="1" smtClean="0"/>
              <a:t>Powerform</a:t>
            </a:r>
            <a:r>
              <a:rPr lang="en-GB" dirty="0" smtClean="0"/>
              <a:t> was completed the data shows when it was completed, the patients smoking status (including if</a:t>
            </a:r>
            <a:r>
              <a:rPr lang="en-GB" baseline="0" dirty="0" smtClean="0"/>
              <a:t> they use chewing tobacco)</a:t>
            </a:r>
            <a:r>
              <a:rPr lang="en-GB" dirty="0" smtClean="0"/>
              <a:t>, nicotine dependence levels, if brief advice was given, if nicotine replacement therapy was offered, what nicotine replacement therapy products were prescribed and if the patient accepted a referral to a stop smoking service (all of the individual elements from the </a:t>
            </a:r>
            <a:r>
              <a:rPr lang="en-GB" dirty="0" err="1" smtClean="0"/>
              <a:t>Powerform</a:t>
            </a:r>
            <a:r>
              <a:rPr lang="en-GB" dirty="0" smtClean="0"/>
              <a:t>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</a:t>
            </a:r>
            <a:r>
              <a:rPr lang="en-GB" baseline="0" dirty="0" smtClean="0"/>
              <a:t> was trained to run this report and make basic edits and as a result I can use this for real time reporting. The data is shared with site management teams, wards and specialities.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baseline="0" dirty="0" smtClean="0"/>
              <a:t>How is this used? The data can be put into graphs such as the one on the right hand side of the screen. It shows the 4</a:t>
            </a:r>
            <a:r>
              <a:rPr lang="en-GB" baseline="30000" dirty="0" smtClean="0"/>
              <a:t>th</a:t>
            </a:r>
            <a:r>
              <a:rPr lang="en-GB" baseline="0" dirty="0" smtClean="0"/>
              <a:t> floor at St Barts hospital, 4E and 4D are the high performing respiratory wards . By presenting this data to other 4</a:t>
            </a:r>
            <a:r>
              <a:rPr lang="en-GB" baseline="30000" dirty="0" smtClean="0"/>
              <a:t>th</a:t>
            </a:r>
            <a:r>
              <a:rPr lang="en-GB" baseline="0" dirty="0" smtClean="0"/>
              <a:t> floor wards they are now working together to improve performance as a floor by sharing best practice. You will see an increase in the proportion of inpatients screened for tobacco on the ward.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>
                <a:solidFill>
                  <a:prstClr val="black"/>
                </a:solidFill>
              </a:rPr>
              <a:pPr>
                <a:defRPr/>
              </a:pPr>
              <a:t>15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637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8.jpeg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9.jpe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7.png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0.png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9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8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jpe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10" tIns="45705" rIns="91410" bIns="45705"/>
          <a:lstStyle>
            <a:lvl1pPr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9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70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11842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9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3079381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4703740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491854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06648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577417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5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921188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59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2188216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72691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3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3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4756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747563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903613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81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718667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82814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4170694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754459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90039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46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402637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46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912838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2371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9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70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20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20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978983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8052" y="1033761"/>
            <a:ext cx="7847632" cy="35779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3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35001" y="1500815"/>
            <a:ext cx="3780000" cy="23083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705682" y="1500815"/>
            <a:ext cx="3780000" cy="23083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="0" i="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860311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01361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0371980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5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9477994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100619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0469937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207205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4688646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1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072044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4542118" y="2293936"/>
            <a:ext cx="3981824" cy="70788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300" b="1" i="0" baseline="0">
                <a:solidFill>
                  <a:schemeClr val="bg2"/>
                </a:solidFill>
                <a:latin typeface="Arial"/>
              </a:defRPr>
            </a:lvl1pPr>
            <a:lvl2pPr marL="39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8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4541442" y="2675637"/>
            <a:ext cx="3997461" cy="246221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latin typeface="Arial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42117" y="1343972"/>
            <a:ext cx="3996766" cy="9541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09804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19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668199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145406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9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89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694218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781338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063569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39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465598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919156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4819468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18476878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125213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635063" y="1523565"/>
            <a:ext cx="7880511" cy="3539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300" b="1" i="0" baseline="0">
                <a:solidFill>
                  <a:schemeClr val="bg2"/>
                </a:solidFill>
                <a:latin typeface="Arial"/>
              </a:defRPr>
            </a:lvl1pPr>
            <a:lvl2pPr marL="39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8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38050" y="1007663"/>
            <a:ext cx="7877504" cy="477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634305" y="1905155"/>
            <a:ext cx="7881250" cy="24622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34044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04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6977940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04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1857865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890073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78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878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017682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741882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02868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23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79539122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783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782801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961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635063" y="1523565"/>
            <a:ext cx="7880511" cy="353943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2300" b="1" i="0" baseline="0">
                <a:solidFill>
                  <a:schemeClr val="bg2"/>
                </a:solidFill>
                <a:latin typeface="Arial"/>
              </a:defRPr>
            </a:lvl1pPr>
            <a:lvl2pPr marL="39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20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3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4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55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46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3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28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38050" y="1007663"/>
            <a:ext cx="7877504" cy="4770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634305" y="1905155"/>
            <a:ext cx="7881250" cy="246221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6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5997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303702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88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829145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88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540025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198967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62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87" y="273862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2180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38072" y="1033899"/>
            <a:ext cx="7869363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3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35284" y="1507340"/>
            <a:ext cx="7872413" cy="23083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10500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8052" y="1033899"/>
            <a:ext cx="7847632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3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35001" y="1500816"/>
            <a:ext cx="3780000" cy="23083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705682" y="1500816"/>
            <a:ext cx="3780000" cy="23083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="0" i="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127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8052" y="1033899"/>
            <a:ext cx="7847632" cy="353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23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34970" y="1500816"/>
            <a:ext cx="7850712" cy="230832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500" b="0" i="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3328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AFB077BB-84E0-4075-9782-D487E8E7ECC2}" type="datetimeFigureOut">
              <a:rPr lang="en-GB" smtClean="0"/>
              <a:t>24/07/19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fld id="{BF2D36C6-0AF4-48A3-B5AA-7EF1CBD128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784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45" y="885420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5" rIns="91410" bIns="45705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72" y="1958734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29" y="2344773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vert="horz" lIns="91426" tIns="45713" rIns="91426" bIns="45713"/>
          <a:lstStyle>
            <a:lvl1pPr>
              <a:buNone/>
              <a:defRPr sz="150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037348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9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70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92387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836568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206506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42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633450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434283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715811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952905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5852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07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3983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825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5" rIns="91410" bIns="45705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281" y="1977341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281" y="1595656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07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175042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798221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81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81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666325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671240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3368865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37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946268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42655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3130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26796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622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45" y="885420"/>
            <a:ext cx="4153647" cy="3305735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5" rIns="91410" bIns="45705"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72" y="1958734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65" y="1007655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29" y="2344773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43162"/>
            <a:ext cx="9144000" cy="90033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702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2346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702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406816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403277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76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76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4675947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18086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21522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31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65257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384937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854074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35720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825" y="1050324"/>
            <a:ext cx="7816255" cy="2996514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10" tIns="45705" rIns="91410" bIns="45705"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281" y="1977341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</a:t>
            </a:r>
            <a:r>
              <a:rPr lang="en-US"/>
              <a:t>text styles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281" y="1595656"/>
            <a:ext cx="7458075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098415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6872489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96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91426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96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550091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13230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70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70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5259215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45164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267413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24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1575362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448368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222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9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70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547275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61990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89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31171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89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1386879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2316545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63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63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0520576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1676138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05260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19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0620525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501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293234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8002905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8972745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24987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84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2375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84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936799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84996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58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58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361559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94098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5158731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12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9508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35289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3013508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3911270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022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063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09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124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3007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13649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976208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222920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77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222484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77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08892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813165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51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51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788594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43325177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100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88" y="273847"/>
            <a:ext cx="7886701" cy="994172"/>
          </a:xfrm>
          <a:prstGeom prst="rect">
            <a:avLst/>
          </a:prstGeom>
        </p:spPr>
        <p:txBody>
          <a:bodyPr lIns="91410" tIns="45705" rIns="91410" bIns="45705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88" y="1369219"/>
            <a:ext cx="7886701" cy="3263504"/>
          </a:xfrm>
          <a:prstGeom prst="rect">
            <a:avLst/>
          </a:prstGeom>
        </p:spPr>
        <p:txBody>
          <a:bodyPr lIns="91410" tIns="45705" rIns="91410" bIns="45705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7"/>
            <a:ext cx="2057400" cy="273844"/>
          </a:xfrm>
          <a:prstGeom prst="rect">
            <a:avLst/>
          </a:prstGeom>
        </p:spPr>
        <p:txBody>
          <a:bodyPr lIns="91410" tIns="45705" rIns="91410" bIns="45705"/>
          <a:lstStyle/>
          <a:p>
            <a:fld id="{AC780148-D2C4-4F4C-ABD1-B786C638985B}" type="datetimeFigureOut">
              <a:rPr lang="en-GB" smtClean="0"/>
              <a:t>24/07/19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88" y="4767267"/>
            <a:ext cx="3086101" cy="273844"/>
          </a:xfrm>
          <a:prstGeom prst="rect">
            <a:avLst/>
          </a:prstGeom>
        </p:spPr>
        <p:txBody>
          <a:bodyPr lIns="91410" tIns="45705" rIns="91410" bIns="45705"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2" y="4767267"/>
            <a:ext cx="2057400" cy="273844"/>
          </a:xfrm>
          <a:prstGeom prst="rect">
            <a:avLst/>
          </a:prstGeom>
        </p:spPr>
        <p:txBody>
          <a:bodyPr lIns="91410" tIns="45705" rIns="91410" bIns="45705"/>
          <a:lstStyle/>
          <a:p>
            <a:fld id="{54A3EE2A-7F71-4F5E-B796-9816BE779F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04648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405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103848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633432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7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7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7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103916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351982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609963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670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397933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670"/>
            <a:ext cx="4629150" cy="365521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9476051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7931865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9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94" y="2739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644781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8472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1.xml"/><Relationship Id="rId2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theme" Target="../theme/theme11.xml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theme" Target="../theme/theme12.xml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4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8.xml"/><Relationship Id="rId6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0.xml"/><Relationship Id="rId8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3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5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1.xml"/><Relationship Id="rId8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4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theme" Target="../theme/theme15.xml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7.xml"/><Relationship Id="rId12" Type="http://schemas.openxmlformats.org/officeDocument/2006/relationships/theme" Target="../theme/theme16.xml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9.xml"/><Relationship Id="rId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86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8.xml"/><Relationship Id="rId12" Type="http://schemas.openxmlformats.org/officeDocument/2006/relationships/theme" Target="../theme/theme17.xml"/><Relationship Id="rId1" Type="http://schemas.openxmlformats.org/officeDocument/2006/relationships/slideLayout" Target="../slideLayouts/slideLayout88.xml"/><Relationship Id="rId2" Type="http://schemas.openxmlformats.org/officeDocument/2006/relationships/slideLayout" Target="../slideLayouts/slideLayout89.xml"/><Relationship Id="rId3" Type="http://schemas.openxmlformats.org/officeDocument/2006/relationships/slideLayout" Target="../slideLayouts/slideLayout90.xml"/><Relationship Id="rId4" Type="http://schemas.openxmlformats.org/officeDocument/2006/relationships/slideLayout" Target="../slideLayouts/slideLayout91.xml"/><Relationship Id="rId5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4.xml"/><Relationship Id="rId8" Type="http://schemas.openxmlformats.org/officeDocument/2006/relationships/slideLayout" Target="../slideLayouts/slideLayout95.xml"/><Relationship Id="rId9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97.xml"/></Relationships>
</file>

<file path=ppt/slideMasters/_rels/slideMaster1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9.xml"/><Relationship Id="rId12" Type="http://schemas.openxmlformats.org/officeDocument/2006/relationships/theme" Target="../theme/theme18.xml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5.xml"/><Relationship Id="rId8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08.xml"/></Relationships>
</file>

<file path=ppt/slideMasters/_rels/slideMaster1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1.xml"/><Relationship Id="rId13" Type="http://schemas.openxmlformats.org/officeDocument/2006/relationships/theme" Target="../theme/theme19.xml"/><Relationship Id="rId1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1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2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2.xml"/><Relationship Id="rId12" Type="http://schemas.openxmlformats.org/officeDocument/2006/relationships/theme" Target="../theme/theme20.xml"/><Relationship Id="rId1" Type="http://schemas.openxmlformats.org/officeDocument/2006/relationships/slideLayout" Target="../slideLayouts/slideLayout122.xml"/><Relationship Id="rId2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27.xml"/><Relationship Id="rId7" Type="http://schemas.openxmlformats.org/officeDocument/2006/relationships/slideLayout" Target="../slideLayouts/slideLayout128.xml"/><Relationship Id="rId8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0.xml"/><Relationship Id="rId10" Type="http://schemas.openxmlformats.org/officeDocument/2006/relationships/slideLayout" Target="../slideLayouts/slideLayout131.xml"/></Relationships>
</file>

<file path=ppt/slideMasters/_rels/slideMaster2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3.xml"/><Relationship Id="rId12" Type="http://schemas.openxmlformats.org/officeDocument/2006/relationships/theme" Target="../theme/theme21.xml"/><Relationship Id="rId1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6.xml"/><Relationship Id="rId5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39.xml"/><Relationship Id="rId8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2.xml"/></Relationships>
</file>

<file path=ppt/slideMasters/_rels/slideMaster2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4.xml"/><Relationship Id="rId12" Type="http://schemas.openxmlformats.org/officeDocument/2006/relationships/theme" Target="../theme/theme22.xml"/><Relationship Id="rId1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45.xml"/><Relationship Id="rId3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49.xml"/><Relationship Id="rId7" Type="http://schemas.openxmlformats.org/officeDocument/2006/relationships/slideLayout" Target="../slideLayouts/slideLayout150.xml"/><Relationship Id="rId8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0.xml"/><Relationship Id="rId2" Type="http://schemas.openxmlformats.org/officeDocument/2006/relationships/slideLayout" Target="../slideLayouts/slideLayout11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theme" Target="../theme/theme8.xml"/><Relationship Id="rId9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/Relationships>
</file>

<file path=ppt/slideMasters/_rels/slideMaster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6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76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515859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21257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04057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75924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10924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5409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876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  <p:sldLayoutId id="2147483920" r:id="rId2"/>
    <p:sldLayoutId id="2147483921" r:id="rId3"/>
    <p:sldLayoutId id="2147483922" r:id="rId4"/>
    <p:sldLayoutId id="2147483923" r:id="rId5"/>
    <p:sldLayoutId id="2147483924" r:id="rId6"/>
    <p:sldLayoutId id="2147483925" r:id="rId7"/>
    <p:sldLayoutId id="2147483926" r:id="rId8"/>
    <p:sldLayoutId id="2147483927" r:id="rId9"/>
    <p:sldLayoutId id="2147483928" r:id="rId10"/>
    <p:sldLayoutId id="21474839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81615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805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401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3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3706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465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  <p:sldLayoutId id="2147483980" r:id="rId2"/>
    <p:sldLayoutId id="2147483981" r:id="rId3"/>
    <p:sldLayoutId id="2147483982" r:id="rId4"/>
    <p:sldLayoutId id="2147483983" r:id="rId5"/>
    <p:sldLayoutId id="2147483984" r:id="rId6"/>
    <p:sldLayoutId id="2147483985" r:id="rId7"/>
    <p:sldLayoutId id="2147483986" r:id="rId8"/>
    <p:sldLayoutId id="2147483987" r:id="rId9"/>
    <p:sldLayoutId id="2147483988" r:id="rId10"/>
    <p:sldLayoutId id="21474839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7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AFB077BB-84E0-4075-9782-D487E8E7ECC2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24/07/19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BF2D36C6-0AF4-48A3-B5AA-7EF1CBD128E4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06766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rts-Health-NHS-Trust-–-REV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6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7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6" r:id="rId2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6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86" r:id="rId2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76280"/>
            <a:ext cx="9144000" cy="967220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76" y="271426"/>
            <a:ext cx="1304925" cy="57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8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xStyles>
    <p:titleStyle>
      <a:lvl1pPr algn="ctr" defTabSz="457022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022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063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090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124" algn="ctr" defTabSz="457022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767" indent="-342767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679" indent="-285645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2573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599600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6634" indent="-228510" algn="l" defTabSz="457022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365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690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18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745" indent="-228510" algn="l" defTabSz="457022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22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63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9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24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45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167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00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28" algn="l" defTabSz="45702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270755"/>
            <a:ext cx="1309686" cy="580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0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917" r:id="rId7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342839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342839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685681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028522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371362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257132" indent="-25713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557115" indent="-214278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857102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199940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1542779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885621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62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02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45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9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81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6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05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4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80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19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598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defTabSz="342839" rtl="0" eaLnBrk="1" fontAlgn="base" hangingPunct="1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342839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685681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028522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371362" algn="ctr" defTabSz="342839" rtl="0" eaLnBrk="1" fontAlgn="base" hangingPunct="1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257132" indent="-25713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557115" indent="-214278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1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857102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199940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1542779" indent="-171422" algn="l" defTabSz="34283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5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885621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62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02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45" indent="-171422" algn="l" defTabSz="342839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39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81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6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05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42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80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19" algn="l" defTabSz="34283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4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chart" Target="../charts/chart1.xml"/><Relationship Id="rId1" Type="http://schemas.openxmlformats.org/officeDocument/2006/relationships/slideLayout" Target="../slideLayouts/slideLayout121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9.xml"/><Relationship Id="rId2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6903" y="2744903"/>
            <a:ext cx="8516435" cy="523220"/>
          </a:xfrm>
        </p:spPr>
        <p:txBody>
          <a:bodyPr/>
          <a:lstStyle/>
          <a:p>
            <a:r>
              <a:rPr lang="en-US" sz="3400" dirty="0"/>
              <a:t>Starting Practical use of SNOMED CT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8817" y="4426635"/>
            <a:ext cx="7886700" cy="323165"/>
          </a:xfrm>
        </p:spPr>
        <p:txBody>
          <a:bodyPr/>
          <a:lstStyle/>
          <a:p>
            <a:r>
              <a:rPr lang="en-US" dirty="0" smtClean="0"/>
              <a:t>SNOMED London April 2019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63999" y="3575946"/>
            <a:ext cx="8515350" cy="461665"/>
          </a:xfrm>
        </p:spPr>
        <p:txBody>
          <a:bodyPr/>
          <a:lstStyle/>
          <a:p>
            <a:r>
              <a:rPr lang="en-US" dirty="0" smtClean="0"/>
              <a:t>Real world examples from </a:t>
            </a:r>
            <a:r>
              <a:rPr lang="en-US" dirty="0" err="1" smtClean="0"/>
              <a:t>Barts</a:t>
            </a:r>
            <a:r>
              <a:rPr lang="en-US" dirty="0" smtClean="0"/>
              <a:t> Health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7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209" t="41823" r="37209" b="26411"/>
          <a:stretch/>
        </p:blipFill>
        <p:spPr bwMode="auto">
          <a:xfrm>
            <a:off x="-4853773" y="1053044"/>
            <a:ext cx="13740384" cy="2618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35809" y="1561766"/>
            <a:ext cx="4250802" cy="135421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8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4586" y="1295762"/>
            <a:ext cx="1950448" cy="135421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8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02994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239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Unable to accurately identify at whole Trust </a:t>
            </a:r>
            <a:r>
              <a:rPr lang="en-GB" sz="2400" dirty="0"/>
              <a:t>level patients with SSIs</a:t>
            </a:r>
            <a:endParaRPr lang="en-GB" sz="2400" dirty="0" smtClean="0"/>
          </a:p>
          <a:p>
            <a:r>
              <a:rPr lang="en-GB" sz="2400" dirty="0" smtClean="0"/>
              <a:t>Variability in rates of SSIs between teams and within teams</a:t>
            </a:r>
          </a:p>
          <a:p>
            <a:r>
              <a:rPr lang="en-GB" sz="2400" dirty="0" smtClean="0"/>
              <a:t>Variability in post-op readmission rates </a:t>
            </a:r>
            <a:r>
              <a:rPr lang="en-GB" sz="2400" dirty="0"/>
              <a:t>and </a:t>
            </a:r>
            <a:r>
              <a:rPr lang="en-GB" sz="2400" dirty="0" err="1" smtClean="0"/>
              <a:t>LoS</a:t>
            </a:r>
            <a:r>
              <a:rPr lang="en-GB" sz="2400" dirty="0" smtClean="0"/>
              <a:t> due to SSIs</a:t>
            </a:r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12049"/>
            <a:ext cx="9144000" cy="663668"/>
          </a:xfrm>
          <a:solidFill>
            <a:srgbClr val="002060"/>
          </a:solidFill>
        </p:spPr>
        <p:txBody>
          <a:bodyPr/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Surgical Site Infections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238" y="2248466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sz="4000" b="1" dirty="0" smtClean="0"/>
              <a:t>Solution</a:t>
            </a:r>
          </a:p>
          <a:p>
            <a:r>
              <a:rPr lang="en-GB" sz="3100" dirty="0" smtClean="0"/>
              <a:t>Daily report using routinely entered </a:t>
            </a:r>
            <a:r>
              <a:rPr lang="en-GB" sz="3100" dirty="0" err="1" smtClean="0"/>
              <a:t>Surginet</a:t>
            </a:r>
            <a:r>
              <a:rPr lang="en-GB" sz="3100" dirty="0" smtClean="0"/>
              <a:t> data + lab data </a:t>
            </a:r>
          </a:p>
          <a:p>
            <a:r>
              <a:rPr lang="en-GB" sz="3100" dirty="0" smtClean="0"/>
              <a:t>Lists post-op patients (last 30 days) + if post-op wound swab ordered</a:t>
            </a:r>
          </a:p>
          <a:p>
            <a:r>
              <a:rPr lang="en-GB" sz="3100" dirty="0" smtClean="0"/>
              <a:t>If wound swab +</a:t>
            </a:r>
            <a:r>
              <a:rPr lang="en-GB" sz="3100" dirty="0" err="1" smtClean="0"/>
              <a:t>ve</a:t>
            </a:r>
            <a:r>
              <a:rPr lang="en-GB" sz="3100" dirty="0" smtClean="0"/>
              <a:t>, IPC team contact surgical team</a:t>
            </a:r>
            <a:endParaRPr lang="en-GB" sz="3100" b="1" u="sng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238" y="3692572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300" b="1" dirty="0" smtClean="0"/>
              <a:t>Improvements</a:t>
            </a:r>
          </a:p>
          <a:p>
            <a:r>
              <a:rPr lang="en-GB" sz="2600" dirty="0"/>
              <a:t>Insights are </a:t>
            </a:r>
            <a:r>
              <a:rPr lang="en-GB" sz="2600" dirty="0" smtClean="0"/>
              <a:t>co-ordinated by central IPC team + actioned </a:t>
            </a:r>
            <a:r>
              <a:rPr lang="en-GB" sz="2600" dirty="0"/>
              <a:t>in real-time</a:t>
            </a:r>
            <a:r>
              <a:rPr lang="en-GB" sz="2600" b="1" u="sng" dirty="0"/>
              <a:t> </a:t>
            </a:r>
          </a:p>
          <a:p>
            <a:r>
              <a:rPr lang="en-GB" sz="2600" dirty="0" smtClean="0"/>
              <a:t>Post-op wound swab results reviewed daily and fed back to surgical teams </a:t>
            </a:r>
            <a:endParaRPr lang="en-GB" sz="2600" dirty="0"/>
          </a:p>
          <a:p>
            <a:r>
              <a:rPr lang="en-GB" sz="2600" dirty="0" smtClean="0"/>
              <a:t>Standardisation of infection control care across Trust </a:t>
            </a:r>
          </a:p>
        </p:txBody>
      </p:sp>
    </p:spTree>
    <p:extLst>
      <p:ext uri="{BB962C8B-B14F-4D97-AF65-F5344CB8AC3E}">
        <p14:creationId xmlns:p14="http://schemas.microsoft.com/office/powerpoint/2010/main" val="1173217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1" r="15234" b="12695"/>
          <a:stretch/>
        </p:blipFill>
        <p:spPr bwMode="auto">
          <a:xfrm>
            <a:off x="66675" y="693821"/>
            <a:ext cx="9029700" cy="361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6672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179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Unable to identify in real-time, smoking status for current inpatients  </a:t>
            </a:r>
          </a:p>
          <a:p>
            <a:r>
              <a:rPr lang="en-GB" sz="2400" dirty="0" smtClean="0"/>
              <a:t>Retrospective reports showed consistently poor performance </a:t>
            </a:r>
          </a:p>
          <a:p>
            <a:r>
              <a:rPr lang="en-GB" sz="2400" dirty="0"/>
              <a:t>Unable to </a:t>
            </a:r>
            <a:r>
              <a:rPr lang="en-GB" sz="2400" dirty="0" smtClean="0"/>
              <a:t>achieve improvements required for CQUIN </a:t>
            </a:r>
            <a:endParaRPr lang="en-GB" sz="2400" dirty="0"/>
          </a:p>
          <a:p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Smoking CQUIN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178" y="2248466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Solution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Weekly report run by Public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H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ealth team 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Lists completeness of smoking status for current inpatients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Direct feedback to poorly performing wards </a:t>
            </a:r>
            <a:endParaRPr lang="en-GB" sz="2400" b="1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178" y="3692542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300" b="1" dirty="0" smtClean="0">
                <a:solidFill>
                  <a:prstClr val="black"/>
                </a:solidFill>
                <a:latin typeface="Calibri"/>
              </a:rPr>
              <a:t>Improvements</a:t>
            </a:r>
          </a:p>
          <a:p>
            <a:pPr fontAlgn="auto">
              <a:spcAft>
                <a:spcPts val="0"/>
              </a:spcAft>
            </a:pPr>
            <a:r>
              <a:rPr lang="en-GB" sz="2600" dirty="0">
                <a:solidFill>
                  <a:prstClr val="black"/>
                </a:solidFill>
                <a:latin typeface="Calibri"/>
              </a:rPr>
              <a:t>Insights are </a:t>
            </a:r>
            <a:r>
              <a:rPr lang="en-GB" sz="2600" dirty="0" smtClean="0">
                <a:solidFill>
                  <a:prstClr val="black"/>
                </a:solidFill>
                <a:latin typeface="Calibri"/>
              </a:rPr>
              <a:t>co-ordinated by Public Health team and actioned in real-time</a:t>
            </a:r>
            <a:endParaRPr lang="en-GB" sz="2600" b="1" u="sng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600" dirty="0" smtClean="0">
                <a:solidFill>
                  <a:prstClr val="black"/>
                </a:solidFill>
                <a:latin typeface="Calibri"/>
              </a:rPr>
              <a:t>Improvement in completeness of recording from 5% to 50% in 6 months </a:t>
            </a:r>
            <a:endParaRPr lang="en-GB" sz="260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600" dirty="0" smtClean="0">
                <a:solidFill>
                  <a:prstClr val="black"/>
                </a:solidFill>
                <a:latin typeface="Calibri"/>
              </a:rPr>
              <a:t>Higher rates of referral to smoking cessation </a:t>
            </a:r>
          </a:p>
        </p:txBody>
      </p:sp>
    </p:spTree>
    <p:extLst>
      <p:ext uri="{BB962C8B-B14F-4D97-AF65-F5344CB8AC3E}">
        <p14:creationId xmlns:p14="http://schemas.microsoft.com/office/powerpoint/2010/main" val="336766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1082276" y="218836"/>
            <a:ext cx="7115175" cy="4616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000" dirty="0"/>
              <a:t>Data Collection</a:t>
            </a:r>
            <a:endParaRPr lang="en-US" sz="3000" dirty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7332" y="1405893"/>
            <a:ext cx="61436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342839"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/>
          <p:cNvPicPr/>
          <p:nvPr/>
        </p:nvPicPr>
        <p:blipFill rotWithShape="1">
          <a:blip r:embed="rId3"/>
          <a:srcRect l="8336" t="8216" r="19543" b="30461"/>
          <a:stretch/>
        </p:blipFill>
        <p:spPr bwMode="auto">
          <a:xfrm>
            <a:off x="2225892" y="914475"/>
            <a:ext cx="4771415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21843" y="1173314"/>
            <a:ext cx="1264444" cy="615553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839" fontAlgn="auto">
              <a:spcBef>
                <a:spcPts val="0"/>
              </a:spcBef>
              <a:spcAft>
                <a:spcPts val="0"/>
              </a:spcAft>
            </a:pPr>
            <a:endParaRPr lang="en-GB" sz="40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" name="Elbow Connector 3"/>
          <p:cNvCxnSpPr/>
          <p:nvPr/>
        </p:nvCxnSpPr>
        <p:spPr>
          <a:xfrm rot="10800000" flipV="1">
            <a:off x="1222814" y="1405897"/>
            <a:ext cx="2088629" cy="1174687"/>
          </a:xfrm>
          <a:prstGeom prst="bentConnector3">
            <a:avLst>
              <a:gd name="adj1" fmla="val 99721"/>
            </a:avLst>
          </a:prstGeom>
          <a:ln w="28575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94044" y="2603587"/>
            <a:ext cx="1693069" cy="115416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839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000000"/>
                </a:solidFill>
                <a:latin typeface="Arial"/>
              </a:rPr>
              <a:t>Smoking Status added to the </a:t>
            </a:r>
          </a:p>
          <a:p>
            <a:pPr algn="ctr" defTabSz="342839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000000"/>
                </a:solidFill>
                <a:latin typeface="Arial"/>
              </a:rPr>
              <a:t>Problem List </a:t>
            </a:r>
          </a:p>
          <a:p>
            <a:pPr algn="ctr" defTabSz="342839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000000"/>
                </a:solidFill>
                <a:latin typeface="Arial"/>
              </a:rPr>
              <a:t>as a </a:t>
            </a:r>
          </a:p>
          <a:p>
            <a:pPr algn="ctr" defTabSz="342839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000000"/>
                </a:solidFill>
                <a:latin typeface="Arial"/>
              </a:rPr>
              <a:t>SNOMED Term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25894" y="1994848"/>
            <a:ext cx="2360399" cy="27699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839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2" name="Elbow Connector 11"/>
          <p:cNvCxnSpPr/>
          <p:nvPr/>
        </p:nvCxnSpPr>
        <p:spPr>
          <a:xfrm rot="10800000" flipV="1">
            <a:off x="1240578" y="2233157"/>
            <a:ext cx="974909" cy="402579"/>
          </a:xfrm>
          <a:prstGeom prst="bentConnector2">
            <a:avLst/>
          </a:prstGeom>
          <a:ln w="28575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14313" y="2664307"/>
            <a:ext cx="1922799" cy="115416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839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000000"/>
                </a:solidFill>
                <a:latin typeface="Arial"/>
              </a:rPr>
              <a:t>Selecting ‘YES’  auto-generates a referral to the Smoking Cessation Clinic</a:t>
            </a:r>
          </a:p>
        </p:txBody>
      </p:sp>
    </p:spTree>
    <p:extLst>
      <p:ext uri="{BB962C8B-B14F-4D97-AF65-F5344CB8AC3E}">
        <p14:creationId xmlns:p14="http://schemas.microsoft.com/office/powerpoint/2010/main" val="427442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0" grpId="0" animBg="1"/>
      <p:bldP spid="10" grpId="1" animBg="1"/>
      <p:bldP spid="13" grpId="0" animBg="1"/>
      <p:bldP spid="13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525782" y="206543"/>
            <a:ext cx="7115175" cy="4616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3000" dirty="0"/>
              <a:t>Data Extraction and Utilisation</a:t>
            </a:r>
            <a:endParaRPr lang="en-US" sz="3000" dirty="0">
              <a:latin typeface="Arial" charset="0"/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97332" y="1405893"/>
            <a:ext cx="614362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342839" fontAlgn="auto">
              <a:spcBef>
                <a:spcPts val="0"/>
              </a:spcBef>
              <a:spcAft>
                <a:spcPts val="0"/>
              </a:spcAft>
            </a:pPr>
            <a:endParaRPr lang="en-GB" sz="1600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2" t="7989" r="1691" b="11974"/>
          <a:stretch/>
        </p:blipFill>
        <p:spPr bwMode="auto">
          <a:xfrm>
            <a:off x="310091" y="1216332"/>
            <a:ext cx="5108853" cy="3472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5600861" y="1438997"/>
          <a:ext cx="3221521" cy="3027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7282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125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Unable to identify in real-time, inpatients with LD </a:t>
            </a:r>
            <a:r>
              <a:rPr lang="en-GB" sz="2400" dirty="0"/>
              <a:t>at whole Trust </a:t>
            </a:r>
            <a:r>
              <a:rPr lang="en-GB" sz="2400" dirty="0" smtClean="0"/>
              <a:t>level</a:t>
            </a:r>
          </a:p>
          <a:p>
            <a:r>
              <a:rPr lang="en-GB" sz="2400" dirty="0"/>
              <a:t>Unable to identify in real-time, </a:t>
            </a:r>
            <a:r>
              <a:rPr lang="en-GB" sz="2400" dirty="0" smtClean="0"/>
              <a:t>patients </a:t>
            </a:r>
            <a:r>
              <a:rPr lang="en-GB" sz="2400" dirty="0"/>
              <a:t>with LD </a:t>
            </a:r>
            <a:r>
              <a:rPr lang="en-GB" sz="2400" u="sng" dirty="0"/>
              <a:t>at </a:t>
            </a:r>
            <a:r>
              <a:rPr lang="en-GB" sz="2400" u="sng" dirty="0" smtClean="0"/>
              <a:t>risk of admission</a:t>
            </a:r>
            <a:endParaRPr lang="en-GB" sz="2400" u="sng" dirty="0"/>
          </a:p>
          <a:p>
            <a:r>
              <a:rPr lang="en-GB" sz="2400" dirty="0" smtClean="0"/>
              <a:t>Variability in care and </a:t>
            </a:r>
            <a:r>
              <a:rPr lang="en-GB" sz="2400" dirty="0" err="1" smtClean="0"/>
              <a:t>LoS</a:t>
            </a:r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Learning Disabilities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124" y="2248466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600" b="1" dirty="0" smtClean="0">
                <a:solidFill>
                  <a:prstClr val="black"/>
                </a:solidFill>
                <a:latin typeface="Calibri"/>
              </a:rPr>
              <a:t>Solution</a:t>
            </a: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LD team add flag to EHR of patients with LD</a:t>
            </a: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Daily report - lists </a:t>
            </a:r>
            <a:r>
              <a:rPr lang="en-GB" u="sng" dirty="0" smtClean="0">
                <a:solidFill>
                  <a:prstClr val="black"/>
                </a:solidFill>
                <a:latin typeface="Calibri"/>
              </a:rPr>
              <a:t>current</a:t>
            </a:r>
            <a:r>
              <a:rPr lang="en-GB" dirty="0" smtClean="0">
                <a:solidFill>
                  <a:prstClr val="black"/>
                </a:solidFill>
                <a:latin typeface="Calibri"/>
              </a:rPr>
              <a:t> inpatients with LD flag and location </a:t>
            </a:r>
            <a:endParaRPr lang="en-GB" b="1" u="sng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dirty="0" smtClean="0">
                <a:solidFill>
                  <a:prstClr val="black"/>
                </a:solidFill>
                <a:latin typeface="Calibri"/>
              </a:rPr>
              <a:t>Daily report – lists patients with LD flag discharged from ED yesterday </a:t>
            </a: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124" y="3692515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Improvements</a:t>
            </a:r>
          </a:p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Insights are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co-ordinated by central LD team + actioned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in real-time</a:t>
            </a:r>
            <a:r>
              <a:rPr lang="en-GB" sz="2400" b="1" u="sng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Reduction in time from admission to LD team involvement 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Focused admission prevention efforts </a:t>
            </a:r>
          </a:p>
        </p:txBody>
      </p:sp>
    </p:spTree>
    <p:extLst>
      <p:ext uri="{BB962C8B-B14F-4D97-AF65-F5344CB8AC3E}">
        <p14:creationId xmlns:p14="http://schemas.microsoft.com/office/powerpoint/2010/main" val="2915576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9" t="21095" r="1406" b="8203"/>
          <a:stretch/>
        </p:blipFill>
        <p:spPr bwMode="auto">
          <a:xfrm>
            <a:off x="101263" y="292929"/>
            <a:ext cx="8968655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321" y="2945998"/>
            <a:ext cx="4337399" cy="135421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88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2763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063" y="804464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AKI alert reported in real time in CRS but variability in time to action </a:t>
            </a:r>
          </a:p>
          <a:p>
            <a:r>
              <a:rPr lang="en-GB" sz="2400" dirty="0" smtClean="0"/>
              <a:t>Delays in recognition of AKI increase morbidity, mortality and </a:t>
            </a:r>
            <a:r>
              <a:rPr lang="en-GB" sz="2400" dirty="0" err="1" smtClean="0"/>
              <a:t>LoS</a:t>
            </a:r>
            <a:endParaRPr lang="en-GB" sz="2400" dirty="0" smtClean="0"/>
          </a:p>
          <a:p>
            <a:r>
              <a:rPr lang="en-GB" sz="2400" dirty="0"/>
              <a:t>Unable to </a:t>
            </a:r>
            <a:r>
              <a:rPr lang="en-GB" sz="2400" dirty="0" smtClean="0"/>
              <a:t>achieve improvements required for CQUIN </a:t>
            </a:r>
            <a:endParaRPr lang="en-GB" sz="2400" dirty="0"/>
          </a:p>
          <a:p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AKI 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062" y="2248466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Solution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Real-time report to identify all current inpatients with AKI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To be reviewed several times daily by specialist team (?CCOT)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Direct intervention </a:t>
            </a:r>
            <a:endParaRPr lang="en-GB" sz="2400" b="1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062" y="3692484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Improvements</a:t>
            </a:r>
          </a:p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Insights are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co-ordinated by central team and actioned in real-time</a:t>
            </a:r>
            <a:endParaRPr lang="en-GB" sz="2400" b="1" u="sng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Reduction in time to recognition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of AKI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and time to intervention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Standardisation of care for patients with AKI across the Trust </a:t>
            </a:r>
          </a:p>
        </p:txBody>
      </p:sp>
    </p:spTree>
    <p:extLst>
      <p:ext uri="{BB962C8B-B14F-4D97-AF65-F5344CB8AC3E}">
        <p14:creationId xmlns:p14="http://schemas.microsoft.com/office/powerpoint/2010/main" val="122988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205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High prevalence + common reason for readmission (in top 3)</a:t>
            </a:r>
          </a:p>
          <a:p>
            <a:r>
              <a:rPr lang="en-GB" sz="2400" dirty="0" smtClean="0"/>
              <a:t>Unable to collate data to participate in RCP rolling audit</a:t>
            </a:r>
          </a:p>
          <a:p>
            <a:r>
              <a:rPr lang="en-GB" sz="2400" dirty="0" smtClean="0"/>
              <a:t>Loss of £1.8m in BPT</a:t>
            </a:r>
            <a:endParaRPr lang="en-GB" sz="2400" dirty="0"/>
          </a:p>
          <a:p>
            <a:endParaRPr lang="en-GB" sz="2600" dirty="0" smtClean="0"/>
          </a:p>
          <a:p>
            <a:pPr marL="0" indent="0">
              <a:buNone/>
            </a:pPr>
            <a:endParaRPr lang="en-GB" sz="26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COPD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204" y="2187954"/>
            <a:ext cx="8888505" cy="1422593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4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4500" b="1" dirty="0" smtClean="0">
                <a:solidFill>
                  <a:prstClr val="black"/>
                </a:solidFill>
                <a:latin typeface="Calibri"/>
              </a:rPr>
              <a:t>Solution</a:t>
            </a:r>
          </a:p>
          <a:p>
            <a:pPr fontAlgn="auto">
              <a:spcAft>
                <a:spcPts val="0"/>
              </a:spcAft>
            </a:pPr>
            <a:r>
              <a:rPr lang="en-GB" sz="3500" dirty="0" smtClean="0">
                <a:solidFill>
                  <a:prstClr val="black"/>
                </a:solidFill>
                <a:latin typeface="Calibri"/>
              </a:rPr>
              <a:t>Rolling report created using EHR data for RCP audit submissions</a:t>
            </a:r>
          </a:p>
          <a:p>
            <a:pPr fontAlgn="auto">
              <a:spcAft>
                <a:spcPts val="0"/>
              </a:spcAft>
            </a:pPr>
            <a:r>
              <a:rPr lang="en-GB" sz="3500" dirty="0" smtClean="0">
                <a:solidFill>
                  <a:prstClr val="black"/>
                </a:solidFill>
                <a:latin typeface="Calibri"/>
              </a:rPr>
              <a:t>ARCARE team flag (in EHR) patients at high risk of readmission </a:t>
            </a:r>
          </a:p>
          <a:p>
            <a:pPr fontAlgn="auto">
              <a:lnSpc>
                <a:spcPct val="110000"/>
              </a:lnSpc>
              <a:spcAft>
                <a:spcPts val="0"/>
              </a:spcAft>
            </a:pPr>
            <a:r>
              <a:rPr lang="en-GB" sz="3500" dirty="0" smtClean="0">
                <a:solidFill>
                  <a:prstClr val="black"/>
                </a:solidFill>
                <a:latin typeface="Calibri"/>
              </a:rPr>
              <a:t>Daily report </a:t>
            </a:r>
            <a:r>
              <a:rPr lang="en-GB" sz="3500" dirty="0">
                <a:solidFill>
                  <a:prstClr val="black"/>
                </a:solidFill>
                <a:latin typeface="Calibri"/>
              </a:rPr>
              <a:t>lists discharged ‘flagged’ patients - focuses readmission prevention </a:t>
            </a:r>
            <a:r>
              <a:rPr lang="en-GB" sz="3500" dirty="0" smtClean="0">
                <a:solidFill>
                  <a:prstClr val="black"/>
                </a:solidFill>
                <a:latin typeface="Calibri"/>
              </a:rPr>
              <a:t>(telephone support and home visits)</a:t>
            </a:r>
            <a:endParaRPr lang="en-GB" sz="3500" b="1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204" y="3742981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Improvements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Pro-active approach to readmission avoidance</a:t>
            </a:r>
            <a:endParaRPr lang="en-GB" sz="2400" b="1" u="sng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Facilitates participation in RCP audit and achieving BPT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Standardisation of COPD care across Trust </a:t>
            </a:r>
          </a:p>
        </p:txBody>
      </p:sp>
    </p:spTree>
    <p:extLst>
      <p:ext uri="{BB962C8B-B14F-4D97-AF65-F5344CB8AC3E}">
        <p14:creationId xmlns:p14="http://schemas.microsoft.com/office/powerpoint/2010/main" val="3413447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070" y="169672"/>
            <a:ext cx="8553692" cy="994172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0070C0"/>
                </a:solidFill>
                <a:latin typeface="+mn-lt"/>
              </a:rPr>
              <a:t>Practical use of SNOMED Clinical Terms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55" y="1092408"/>
            <a:ext cx="7886701" cy="36416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500" b="1" dirty="0"/>
              <a:t>Clinical overview for point of care</a:t>
            </a:r>
          </a:p>
          <a:p>
            <a:pPr marL="365697" lvl="2" indent="-283415">
              <a:buFont typeface="Arial" panose="020B0604020202020204" pitchFamily="34" charset="0"/>
              <a:buChar char="•"/>
            </a:pPr>
            <a:r>
              <a:rPr lang="en-US" sz="3000" dirty="0"/>
              <a:t>Problem and diagnosis listing</a:t>
            </a:r>
          </a:p>
          <a:p>
            <a:pPr marL="365697" lvl="2" indent="-283415">
              <a:buFont typeface="Arial" panose="020B0604020202020204" pitchFamily="34" charset="0"/>
              <a:buChar char="•"/>
            </a:pPr>
            <a:r>
              <a:rPr lang="en-US" sz="3000" dirty="0"/>
              <a:t>Alerts and flags</a:t>
            </a:r>
          </a:p>
          <a:p>
            <a:pPr marL="914063" lvl="2" indent="0">
              <a:buNone/>
            </a:pPr>
            <a:endParaRPr lang="en-US" sz="1300" dirty="0"/>
          </a:p>
          <a:p>
            <a:pPr marL="0" indent="0">
              <a:buNone/>
            </a:pPr>
            <a:r>
              <a:rPr lang="en-US" sz="3500" b="1" dirty="0"/>
              <a:t>Population health interventions</a:t>
            </a:r>
          </a:p>
          <a:p>
            <a:pPr marL="365697" lvl="2">
              <a:buFont typeface="Arial" panose="020B0604020202020204" pitchFamily="34" charset="0"/>
              <a:buChar char="•"/>
            </a:pPr>
            <a:r>
              <a:rPr lang="en-US" sz="3000" dirty="0"/>
              <a:t>Patient finding</a:t>
            </a:r>
          </a:p>
          <a:p>
            <a:pPr marL="365697" lvl="2">
              <a:buFont typeface="Arial" panose="020B0604020202020204" pitchFamily="34" charset="0"/>
              <a:buChar char="•"/>
            </a:pPr>
            <a:r>
              <a:rPr lang="en-US" sz="3000" dirty="0"/>
              <a:t>Indexing</a:t>
            </a:r>
          </a:p>
          <a:p>
            <a:pPr marL="365697" lvl="2">
              <a:buFont typeface="Arial" panose="020B0604020202020204" pitchFamily="34" charset="0"/>
              <a:buChar char="•"/>
            </a:pPr>
            <a:r>
              <a:rPr lang="en-US" sz="3000" dirty="0"/>
              <a:t>Analytics and reporting</a:t>
            </a:r>
          </a:p>
        </p:txBody>
      </p:sp>
    </p:spTree>
    <p:extLst>
      <p:ext uri="{BB962C8B-B14F-4D97-AF65-F5344CB8AC3E}">
        <p14:creationId xmlns:p14="http://schemas.microsoft.com/office/powerpoint/2010/main" val="355971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9395"/>
            <a:ext cx="9144000" cy="1148624"/>
          </a:xfrm>
        </p:spPr>
        <p:txBody>
          <a:bodyPr/>
          <a:lstStyle/>
          <a:p>
            <a:r>
              <a:rPr lang="en-US" sz="3600" b="1" dirty="0">
                <a:solidFill>
                  <a:srgbClr val="0070C0"/>
                </a:solidFill>
              </a:rPr>
              <a:t>Data Extraction and Clinician Led Analytics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644" y="1095121"/>
            <a:ext cx="8889356" cy="3263504"/>
          </a:xfrm>
        </p:spPr>
        <p:txBody>
          <a:bodyPr/>
          <a:lstStyle/>
          <a:p>
            <a:r>
              <a:rPr lang="en-US" dirty="0" smtClean="0"/>
              <a:t>Timely access to data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Rapid iteration of queries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Self-service analytics</a:t>
            </a:r>
          </a:p>
        </p:txBody>
      </p:sp>
    </p:spTree>
    <p:extLst>
      <p:ext uri="{BB962C8B-B14F-4D97-AF65-F5344CB8AC3E}">
        <p14:creationId xmlns:p14="http://schemas.microsoft.com/office/powerpoint/2010/main" val="981135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7309" y="3580280"/>
            <a:ext cx="8767482" cy="124049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706" y="945684"/>
            <a:ext cx="8767482" cy="3875135"/>
          </a:xfrm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 fontScale="47500" lnSpcReduction="20000"/>
          </a:bodyPr>
          <a:lstStyle/>
          <a:p>
            <a:pPr marL="0" indent="0">
              <a:spcBef>
                <a:spcPts val="1200"/>
              </a:spcBef>
              <a:buNone/>
            </a:pPr>
            <a:endParaRPr lang="en-GB" sz="1000" dirty="0" smtClean="0"/>
          </a:p>
          <a:p>
            <a:pPr marL="0" indent="0" algn="ctr">
              <a:spcBef>
                <a:spcPts val="1200"/>
              </a:spcBef>
              <a:buNone/>
            </a:pPr>
            <a:r>
              <a:rPr lang="en-GB" sz="4600" dirty="0" smtClean="0"/>
              <a:t>Use of routinely recorded EHR data in </a:t>
            </a:r>
            <a:r>
              <a:rPr lang="en-GB" sz="4600" u="sng" dirty="0" smtClean="0"/>
              <a:t>real-time</a:t>
            </a:r>
            <a:r>
              <a:rPr lang="en-GB" sz="4600" dirty="0" smtClean="0"/>
              <a:t> to…</a:t>
            </a:r>
          </a:p>
          <a:p>
            <a:pPr marL="0" indent="0">
              <a:buNone/>
            </a:pPr>
            <a:endParaRPr lang="en-GB" dirty="0"/>
          </a:p>
          <a:p>
            <a:pPr marL="731520" lvl="1" indent="-182880"/>
            <a:r>
              <a:rPr lang="en-GB" sz="3100" dirty="0" smtClean="0"/>
              <a:t>Draw insights about current patient care at whole Trust level </a:t>
            </a:r>
          </a:p>
          <a:p>
            <a:pPr marL="0" indent="0">
              <a:buNone/>
            </a:pPr>
            <a:endParaRPr lang="en-GB" sz="1600" dirty="0" smtClean="0"/>
          </a:p>
          <a:p>
            <a:pPr lvl="1" indent="-182880"/>
            <a:r>
              <a:rPr lang="en-GB" sz="3100" dirty="0" smtClean="0"/>
              <a:t>Develop and implement actions that add value</a:t>
            </a:r>
          </a:p>
          <a:p>
            <a:pPr marL="0" indent="0">
              <a:buNone/>
            </a:pPr>
            <a:endParaRPr lang="en-GB" sz="1600" dirty="0" smtClean="0"/>
          </a:p>
          <a:p>
            <a:pPr lvl="1" indent="-182880"/>
            <a:r>
              <a:rPr lang="en-GB" sz="3100" dirty="0" smtClean="0"/>
              <a:t>Standardise care across the Trust</a:t>
            </a:r>
          </a:p>
          <a:p>
            <a:pPr marL="0" indent="0">
              <a:buNone/>
            </a:pPr>
            <a:endParaRPr lang="en-GB" sz="1600" dirty="0" smtClean="0"/>
          </a:p>
          <a:p>
            <a:pPr lvl="1" indent="-182880"/>
            <a:r>
              <a:rPr lang="en-GB" sz="3100" dirty="0"/>
              <a:t>R</a:t>
            </a:r>
            <a:r>
              <a:rPr lang="en-GB" sz="3100" dirty="0" smtClean="0"/>
              <a:t>educe variation </a:t>
            </a:r>
            <a:r>
              <a:rPr lang="en-GB" sz="3100" dirty="0"/>
              <a:t>across the Trust</a:t>
            </a:r>
            <a:endParaRPr lang="en-GB" sz="31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4600" dirty="0" smtClean="0">
                <a:solidFill>
                  <a:schemeClr val="accent1">
                    <a:lumMod val="75000"/>
                  </a:schemeClr>
                </a:solidFill>
              </a:rPr>
              <a:t>What is happening </a:t>
            </a:r>
            <a:r>
              <a:rPr lang="en-GB" sz="4600" u="sng" dirty="0" smtClean="0">
                <a:solidFill>
                  <a:schemeClr val="accent1">
                    <a:lumMod val="75000"/>
                  </a:schemeClr>
                </a:solidFill>
              </a:rPr>
              <a:t>now</a:t>
            </a:r>
            <a:r>
              <a:rPr lang="en-GB" sz="4600" dirty="0" smtClean="0">
                <a:solidFill>
                  <a:schemeClr val="accent1">
                    <a:lumMod val="75000"/>
                  </a:schemeClr>
                </a:solidFill>
              </a:rPr>
              <a:t> ?</a:t>
            </a:r>
          </a:p>
          <a:p>
            <a:pPr marL="0" indent="0" algn="ctr">
              <a:buNone/>
            </a:pPr>
            <a:endParaRPr lang="en-GB" sz="1700" dirty="0"/>
          </a:p>
          <a:p>
            <a:pPr marL="0" indent="0" algn="ctr">
              <a:buNone/>
            </a:pPr>
            <a:r>
              <a:rPr lang="en-GB" sz="4600" dirty="0" smtClean="0">
                <a:solidFill>
                  <a:srgbClr val="002060"/>
                </a:solidFill>
              </a:rPr>
              <a:t>Where does attention need to be focused </a:t>
            </a:r>
            <a:r>
              <a:rPr lang="en-GB" sz="4600" u="sng" dirty="0" smtClean="0">
                <a:solidFill>
                  <a:srgbClr val="002060"/>
                </a:solidFill>
              </a:rPr>
              <a:t>today</a:t>
            </a:r>
            <a:r>
              <a:rPr lang="en-GB" sz="4600" dirty="0" smtClean="0">
                <a:solidFill>
                  <a:srgbClr val="002060"/>
                </a:solidFill>
              </a:rPr>
              <a:t> ? </a:t>
            </a:r>
            <a:endParaRPr lang="en-GB" sz="4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-8425"/>
            <a:ext cx="9144000" cy="663668"/>
          </a:xfrm>
          <a:prstGeom prst="rect">
            <a:avLst/>
          </a:prstGeom>
          <a:solidFill>
            <a:srgbClr val="002060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GB" b="1" dirty="0" smtClean="0">
                <a:solidFill>
                  <a:prstClr val="white"/>
                </a:solidFill>
                <a:latin typeface="Calibri Light"/>
              </a:rPr>
              <a:t>Actionable Analytics</a:t>
            </a:r>
            <a:endParaRPr lang="en-GB" b="1" dirty="0">
              <a:solidFill>
                <a:prstClr val="white"/>
              </a:solidFill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147357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1543"/>
            <a:ext cx="9144000" cy="643916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Two Approaches 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94160" y="847179"/>
            <a:ext cx="4420721" cy="4024031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4000" b="1" dirty="0" smtClean="0"/>
              <a:t>EHR pop-ups</a:t>
            </a:r>
            <a:endParaRPr lang="en-GB" sz="4000" b="1" dirty="0"/>
          </a:p>
          <a:p>
            <a:pPr marL="0" indent="0" algn="ctr">
              <a:buNone/>
            </a:pPr>
            <a:r>
              <a:rPr lang="en-GB" dirty="0"/>
              <a:t>Seen and actioned by </a:t>
            </a:r>
            <a:r>
              <a:rPr lang="en-GB" dirty="0" smtClean="0"/>
              <a:t>      ward based teams</a:t>
            </a:r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 smtClean="0"/>
              <a:t>Variability in care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857262"/>
            <a:ext cx="4393826" cy="4013945"/>
          </a:xfr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anchor="ctr"/>
          <a:lstStyle/>
          <a:p>
            <a:pPr marL="0" indent="0" algn="ctr">
              <a:buNone/>
            </a:pPr>
            <a:r>
              <a:rPr lang="en-GB" sz="4000" b="1" dirty="0" smtClean="0"/>
              <a:t>Real-time reports </a:t>
            </a:r>
          </a:p>
          <a:p>
            <a:pPr marL="0" indent="0" algn="ctr">
              <a:buNone/>
            </a:pPr>
            <a:r>
              <a:rPr lang="en-GB" dirty="0" smtClean="0"/>
              <a:t>Seen and actioned by specific teams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dirty="0" smtClean="0"/>
              <a:t>Standardisation of care 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59106" y="3055846"/>
            <a:ext cx="0" cy="39332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835589" y="3055846"/>
            <a:ext cx="0" cy="393326"/>
          </a:xfrm>
          <a:prstGeom prst="straightConnector1">
            <a:avLst/>
          </a:prstGeom>
          <a:ln w="28575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5515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279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Unable to identify patients with infection risk </a:t>
            </a:r>
          </a:p>
          <a:p>
            <a:r>
              <a:rPr lang="en-GB" sz="2400" dirty="0" smtClean="0"/>
              <a:t>Unable to ensure these patients are in side rooms</a:t>
            </a:r>
          </a:p>
          <a:p>
            <a:r>
              <a:rPr lang="en-GB" sz="2400" dirty="0" smtClean="0"/>
              <a:t>Increased risk of infection transmission and potential increased </a:t>
            </a:r>
            <a:r>
              <a:rPr lang="en-GB" sz="2400" dirty="0" err="1" smtClean="0"/>
              <a:t>LoS</a:t>
            </a:r>
            <a:endParaRPr lang="en-GB" sz="24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Infection Control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279" y="2246975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b="1" dirty="0" smtClean="0">
                <a:solidFill>
                  <a:prstClr val="black"/>
                </a:solidFill>
                <a:latin typeface="Calibri"/>
              </a:rPr>
              <a:t>Solution</a:t>
            </a:r>
          </a:p>
          <a:p>
            <a:pPr fontAlgn="auto">
              <a:spcAft>
                <a:spcPts val="0"/>
              </a:spcAft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IPC team flag infections + infection status in EHR</a:t>
            </a:r>
          </a:p>
          <a:p>
            <a:pPr fontAlgn="auto">
              <a:spcAft>
                <a:spcPts val="0"/>
              </a:spcAft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Daily report – lists inpatients with </a:t>
            </a:r>
            <a:r>
              <a:rPr lang="en-GB" sz="2200" b="1" u="sng" dirty="0" smtClean="0">
                <a:solidFill>
                  <a:prstClr val="black"/>
                </a:solidFill>
                <a:latin typeface="Calibri"/>
              </a:rPr>
              <a:t>active</a:t>
            </a: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 infection + in </a:t>
            </a:r>
            <a:r>
              <a:rPr lang="en-GB" sz="2200" b="1" u="sng" dirty="0" smtClean="0">
                <a:solidFill>
                  <a:prstClr val="black"/>
                </a:solidFill>
                <a:latin typeface="Calibri"/>
              </a:rPr>
              <a:t>open bay</a:t>
            </a:r>
          </a:p>
          <a:p>
            <a:pPr fontAlgn="auto">
              <a:spcAft>
                <a:spcPts val="0"/>
              </a:spcAft>
            </a:pPr>
            <a:r>
              <a:rPr lang="en-GB" sz="2200" dirty="0" smtClean="0">
                <a:solidFill>
                  <a:prstClr val="black"/>
                </a:solidFill>
                <a:latin typeface="Calibri"/>
              </a:rPr>
              <a:t>IPC team contact relevant wards to ensure these patients are moved</a:t>
            </a:r>
            <a:endParaRPr lang="en-GB" sz="2200" b="1" u="sng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278" y="3692592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GB" sz="3000" b="1" dirty="0" smtClean="0">
                <a:solidFill>
                  <a:prstClr val="black"/>
                </a:solidFill>
                <a:latin typeface="Calibri"/>
              </a:rPr>
              <a:t>Improvements</a:t>
            </a:r>
          </a:p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prstClr val="black"/>
                </a:solidFill>
                <a:latin typeface="Calibri"/>
              </a:rPr>
              <a:t>Insights 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are made by central IPC team + actioned </a:t>
            </a:r>
            <a:r>
              <a:rPr lang="en-GB" sz="2400" dirty="0">
                <a:solidFill>
                  <a:prstClr val="black"/>
                </a:solidFill>
                <a:latin typeface="Calibri"/>
              </a:rPr>
              <a:t>in real-time</a:t>
            </a:r>
            <a:r>
              <a:rPr lang="en-GB" sz="2400" b="1" u="sng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40% reduction in number of patients inappropriately in open bays</a:t>
            </a:r>
            <a:endParaRPr lang="en-GB" sz="2400" dirty="0">
              <a:solidFill>
                <a:prstClr val="black"/>
              </a:solidFill>
              <a:latin typeface="Calibri"/>
            </a:endParaRPr>
          </a:p>
          <a:p>
            <a:pPr fontAlgn="auto"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Standardisation of infection control care across Trust </a:t>
            </a:r>
          </a:p>
        </p:txBody>
      </p:sp>
    </p:spTree>
    <p:extLst>
      <p:ext uri="{BB962C8B-B14F-4D97-AF65-F5344CB8AC3E}">
        <p14:creationId xmlns:p14="http://schemas.microsoft.com/office/powerpoint/2010/main" val="675772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9" y="1597852"/>
            <a:ext cx="8802293" cy="27779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801340" y="2261149"/>
            <a:ext cx="848086" cy="2423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15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7546" y="1722703"/>
            <a:ext cx="447772" cy="2423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1575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61386" y="861141"/>
            <a:ext cx="809926" cy="430887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SNOMED </a:t>
            </a: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Term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06597" y="1194549"/>
            <a:ext cx="843069" cy="430887"/>
          </a:xfrm>
          <a:prstGeom prst="rect">
            <a:avLst/>
          </a:prstGeom>
          <a:solidFill>
            <a:srgbClr val="92D05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Status</a:t>
            </a: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Selection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17543" y="1020901"/>
            <a:ext cx="947489" cy="646331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Flagging</a:t>
            </a: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Infection </a:t>
            </a:r>
          </a:p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>
                <a:solidFill>
                  <a:srgbClr val="000000"/>
                </a:solidFill>
                <a:latin typeface="Arial"/>
              </a:rPr>
              <a:t>Risk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966358" y="1184185"/>
            <a:ext cx="3115" cy="53851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8" idx="0"/>
          </p:cNvCxnSpPr>
          <p:nvPr/>
        </p:nvCxnSpPr>
        <p:spPr>
          <a:xfrm flipH="1">
            <a:off x="4225383" y="1527207"/>
            <a:ext cx="2508" cy="7339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2" idx="2"/>
          </p:cNvCxnSpPr>
          <p:nvPr/>
        </p:nvCxnSpPr>
        <p:spPr>
          <a:xfrm>
            <a:off x="3091288" y="1667232"/>
            <a:ext cx="0" cy="5766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760792" y="2243787"/>
            <a:ext cx="937150" cy="242374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1575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06794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8195" r="15690"/>
          <a:stretch/>
        </p:blipFill>
        <p:spPr>
          <a:xfrm>
            <a:off x="208220" y="619736"/>
            <a:ext cx="8770882" cy="3938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45034" y="3096338"/>
            <a:ext cx="1950448" cy="135421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defTabSz="342900" fontAlgn="auto">
              <a:spcBef>
                <a:spcPts val="0"/>
              </a:spcBef>
              <a:spcAft>
                <a:spcPts val="0"/>
              </a:spcAft>
            </a:pPr>
            <a:endParaRPr lang="en-GB" sz="88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12448" y="3330860"/>
            <a:ext cx="1330517" cy="1231106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algn="ctr" defTabSz="342900" fontAlgn="auto">
              <a:spcBef>
                <a:spcPts val="0"/>
              </a:spcBef>
              <a:spcAft>
                <a:spcPts val="0"/>
              </a:spcAft>
            </a:pPr>
            <a:r>
              <a:rPr lang="en-GB" sz="1600" b="1" dirty="0">
                <a:solidFill>
                  <a:srgbClr val="000000"/>
                </a:solidFill>
                <a:latin typeface="Arial"/>
              </a:rPr>
              <a:t>Infection related SNOMED Terms in Problem List </a:t>
            </a:r>
          </a:p>
        </p:txBody>
      </p:sp>
      <p:sp>
        <p:nvSpPr>
          <p:cNvPr id="6" name="Left Arrow 5"/>
          <p:cNvSpPr/>
          <p:nvPr/>
        </p:nvSpPr>
        <p:spPr>
          <a:xfrm>
            <a:off x="4214832" y="3742290"/>
            <a:ext cx="697823" cy="120256"/>
          </a:xfrm>
          <a:prstGeom prst="leftArrow">
            <a:avLst/>
          </a:prstGeom>
          <a:solidFill>
            <a:srgbClr val="FF3737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35" tIns="34268" rIns="68535" bIns="34268" spcCol="0" rtlCol="0" anchor="ctr"/>
          <a:lstStyle/>
          <a:p>
            <a:pPr algn="ctr" defTabSz="342900"/>
            <a:endParaRPr lang="en-US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85796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251" y="804467"/>
            <a:ext cx="8888505" cy="1273129"/>
          </a:xfrm>
          <a:solidFill>
            <a:schemeClr val="bg1"/>
          </a:solidFill>
          <a:ln w="28575"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sz="3000" b="1" dirty="0" smtClean="0"/>
              <a:t>Problem</a:t>
            </a:r>
          </a:p>
          <a:p>
            <a:r>
              <a:rPr lang="en-GB" sz="2400" dirty="0" smtClean="0"/>
              <a:t>Unable to report on MRSA screening status of </a:t>
            </a:r>
            <a:r>
              <a:rPr lang="en-GB" sz="2400" u="sng" dirty="0" smtClean="0"/>
              <a:t>all</a:t>
            </a:r>
            <a:r>
              <a:rPr lang="en-GB" sz="2400" dirty="0" smtClean="0"/>
              <a:t> current inpatients  </a:t>
            </a:r>
          </a:p>
          <a:p>
            <a:r>
              <a:rPr lang="en-GB" sz="2400" dirty="0" smtClean="0"/>
              <a:t>Unable to take </a:t>
            </a:r>
            <a:r>
              <a:rPr lang="en-GB" sz="2400" u="sng" dirty="0" smtClean="0"/>
              <a:t>timely</a:t>
            </a:r>
            <a:r>
              <a:rPr lang="en-GB" sz="2400" dirty="0" smtClean="0"/>
              <a:t> correct action for unscreened patients</a:t>
            </a:r>
          </a:p>
          <a:p>
            <a:r>
              <a:rPr lang="en-GB" sz="2400" dirty="0" smtClean="0"/>
              <a:t>Increased risk of MRSA transmission and potential increased </a:t>
            </a:r>
            <a:r>
              <a:rPr lang="en-GB" sz="2400" dirty="0" err="1" smtClean="0"/>
              <a:t>LoS</a:t>
            </a:r>
            <a:endParaRPr lang="en-GB" sz="240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0" y="-8425"/>
            <a:ext cx="9144000" cy="663668"/>
          </a:xfrm>
          <a:solidFill>
            <a:srgbClr val="002060"/>
          </a:solidFill>
        </p:spPr>
        <p:txBody>
          <a:bodyPr>
            <a:normAutofit fontScale="90000"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Infection Control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5" name="Content Placeholder 5"/>
          <p:cNvSpPr txBox="1">
            <a:spLocks/>
          </p:cNvSpPr>
          <p:nvPr/>
        </p:nvSpPr>
        <p:spPr>
          <a:xfrm>
            <a:off x="121250" y="2206343"/>
            <a:ext cx="8888505" cy="1273129"/>
          </a:xfrm>
          <a:prstGeom prst="rect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000" b="1" dirty="0" smtClean="0"/>
              <a:t>Solution</a:t>
            </a:r>
          </a:p>
          <a:p>
            <a:r>
              <a:rPr lang="en-GB" sz="2400" dirty="0" smtClean="0"/>
              <a:t>Daily report utilising real-time lab data</a:t>
            </a:r>
          </a:p>
          <a:p>
            <a:r>
              <a:rPr lang="en-GB" sz="2400" dirty="0"/>
              <a:t>L</a:t>
            </a:r>
            <a:r>
              <a:rPr lang="en-GB" sz="2400" dirty="0" smtClean="0"/>
              <a:t>ists all inpatients without MRSA screen 24 hrs post-admission + location</a:t>
            </a:r>
            <a:endParaRPr lang="en-GB" sz="2400" b="1" u="sng" dirty="0" smtClean="0"/>
          </a:p>
          <a:p>
            <a:r>
              <a:rPr lang="en-GB" sz="2400" dirty="0" smtClean="0"/>
              <a:t>IPC team contact relevant ward and request urgent screening</a:t>
            </a:r>
            <a:endParaRPr lang="en-GB" sz="2400" b="1" u="sng" dirty="0"/>
          </a:p>
        </p:txBody>
      </p:sp>
      <p:sp>
        <p:nvSpPr>
          <p:cNvPr id="16" name="Content Placeholder 5"/>
          <p:cNvSpPr txBox="1">
            <a:spLocks/>
          </p:cNvSpPr>
          <p:nvPr/>
        </p:nvSpPr>
        <p:spPr>
          <a:xfrm>
            <a:off x="121250" y="3692578"/>
            <a:ext cx="8888505" cy="12731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3000" b="1" dirty="0" smtClean="0"/>
              <a:t>Improvements</a:t>
            </a:r>
          </a:p>
          <a:p>
            <a:r>
              <a:rPr lang="en-GB" sz="2400" dirty="0"/>
              <a:t>Insights are </a:t>
            </a:r>
            <a:r>
              <a:rPr lang="en-GB" sz="2400" dirty="0" smtClean="0"/>
              <a:t>co-ordinated by central IPC team + actioned </a:t>
            </a:r>
            <a:r>
              <a:rPr lang="en-GB" sz="2400" dirty="0"/>
              <a:t>in real-time</a:t>
            </a:r>
            <a:r>
              <a:rPr lang="en-GB" sz="2400" b="1" u="sng" dirty="0"/>
              <a:t> </a:t>
            </a:r>
          </a:p>
          <a:p>
            <a:r>
              <a:rPr lang="en-GB" sz="2400" dirty="0" smtClean="0"/>
              <a:t>MRSA screening status of </a:t>
            </a:r>
            <a:r>
              <a:rPr lang="en-GB" sz="2400" u="sng" dirty="0" smtClean="0"/>
              <a:t>all current inpatients assessed daily </a:t>
            </a:r>
            <a:endParaRPr lang="en-GB" sz="2400" u="sng" dirty="0"/>
          </a:p>
          <a:p>
            <a:r>
              <a:rPr lang="en-GB" sz="2400" dirty="0" smtClean="0"/>
              <a:t>Standardisation of infection control care across Trust </a:t>
            </a:r>
          </a:p>
        </p:txBody>
      </p:sp>
    </p:spTree>
    <p:extLst>
      <p:ext uri="{BB962C8B-B14F-4D97-AF65-F5344CB8AC3E}">
        <p14:creationId xmlns:p14="http://schemas.microsoft.com/office/powerpoint/2010/main" val="39571540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4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6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7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8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9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9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1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1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1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0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4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4080</TotalTime>
  <Words>1265</Words>
  <Application>Microsoft Macintosh PowerPoint</Application>
  <PresentationFormat>On-screen Show (16:9)</PresentationFormat>
  <Paragraphs>162</Paragraphs>
  <Slides>19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22</vt:i4>
      </vt:variant>
      <vt:variant>
        <vt:lpstr>Slide Titles</vt:lpstr>
      </vt:variant>
      <vt:variant>
        <vt:i4>19</vt:i4>
      </vt:variant>
    </vt:vector>
  </HeadingPairs>
  <TitlesOfParts>
    <vt:vector size="41" baseType="lpstr">
      <vt:lpstr>5_BH_PowerPoint_Template_97_2003 v2</vt:lpstr>
      <vt:lpstr>9_BH_PowerPoint_Template_97_2003 v2</vt:lpstr>
      <vt:lpstr>10_BH_PowerPoint_Template_97_2003 v2</vt:lpstr>
      <vt:lpstr>1_BH_PowerPoint_Template_97_2003 v2</vt:lpstr>
      <vt:lpstr>2_BH_PowerPoint_Template_97_2003 v2</vt:lpstr>
      <vt:lpstr>3_BH_PowerPoint_Template_97_2003 v2</vt:lpstr>
      <vt:lpstr>4_BH_PowerPoint_Template_97_2003 v2</vt:lpstr>
      <vt:lpstr>7_BH_PowerPoint_Template_97_2003 v2</vt:lpstr>
      <vt:lpstr>8_BH_PowerPoint_Template_97_2003 v2</vt:lpstr>
      <vt:lpstr>13_BH_PowerPoint_Template_97_2003 v2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7_Office Theme</vt:lpstr>
      <vt:lpstr>8_Office Theme</vt:lpstr>
      <vt:lpstr>9_Office Theme</vt:lpstr>
      <vt:lpstr>11_Office Theme</vt:lpstr>
      <vt:lpstr>12_Office Theme</vt:lpstr>
      <vt:lpstr>13_Office Theme</vt:lpstr>
      <vt:lpstr>Starting Practical use of SNOMED CT</vt:lpstr>
      <vt:lpstr>Practical use of SNOMED Clinical Terms</vt:lpstr>
      <vt:lpstr>Data Extraction and Clinician Led Analytics</vt:lpstr>
      <vt:lpstr>PowerPoint Presentation</vt:lpstr>
      <vt:lpstr>Two Approaches </vt:lpstr>
      <vt:lpstr>Infection Control</vt:lpstr>
      <vt:lpstr>PowerPoint Presentation</vt:lpstr>
      <vt:lpstr>PowerPoint Presentation</vt:lpstr>
      <vt:lpstr>Infection Control</vt:lpstr>
      <vt:lpstr>PowerPoint Presentation</vt:lpstr>
      <vt:lpstr>Surgical Site Infections</vt:lpstr>
      <vt:lpstr>PowerPoint Presentation</vt:lpstr>
      <vt:lpstr>Smoking CQUIN </vt:lpstr>
      <vt:lpstr>Data Collection</vt:lpstr>
      <vt:lpstr>Data Extraction and Utilisation</vt:lpstr>
      <vt:lpstr>Learning Disabilities </vt:lpstr>
      <vt:lpstr>PowerPoint Presentation</vt:lpstr>
      <vt:lpstr>AKI  </vt:lpstr>
      <vt:lpstr>COPD</vt:lpstr>
    </vt:vector>
  </TitlesOfParts>
  <Company>The Barts and the London NHS Trust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Sherlock Sarah</dc:creator>
  <cp:lastModifiedBy>Ian Green</cp:lastModifiedBy>
  <cp:revision>407</cp:revision>
  <dcterms:created xsi:type="dcterms:W3CDTF">2017-02-03T17:07:12Z</dcterms:created>
  <dcterms:modified xsi:type="dcterms:W3CDTF">2019-07-24T15:05:52Z</dcterms:modified>
</cp:coreProperties>
</file>