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12"/>
  </p:notesMasterIdLst>
  <p:sldIdLst>
    <p:sldId id="359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890" autoAdjust="0"/>
    <p:restoredTop sz="94660"/>
  </p:normalViewPr>
  <p:slideViewPr>
    <p:cSldViewPr snapToGrid="0">
      <p:cViewPr varScale="1">
        <p:scale>
          <a:sx n="80" d="100"/>
          <a:sy n="80" d="100"/>
        </p:scale>
        <p:origin x="140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62ADE86-8F99-E644-8623-99EAF39A0B58}" type="datetimeFigureOut">
              <a:rPr lang="en-CA" smtClean="0"/>
              <a:t>2018-04-30</a:t>
            </a:fld>
            <a:endParaRPr lang="en-C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EF8142A-5DAE-314B-969F-73020A19A613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4612968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Shape 55"/>
          <p:cNvSpPr txBox="1">
            <a:spLocks noGrp="1"/>
          </p:cNvSpPr>
          <p:nvPr>
            <p:ph type="body" idx="1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56" name="Shape 56"/>
          <p:cNvSpPr>
            <a:spLocks noGrp="1" noRot="1" noChangeAspect="1"/>
          </p:cNvSpPr>
          <p:nvPr>
            <p:ph type="sldImg" idx="2"/>
          </p:nvPr>
        </p:nvSpPr>
        <p:spPr>
          <a:xfrm>
            <a:off x="406400" y="696913"/>
            <a:ext cx="6197600" cy="34861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42601387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67357C-4105-41C7-9793-EB0AE281276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9258419-DAD8-47E9-A02A-982B8BF662E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B3236F-9AC8-4C30-B29E-9959D4D5A5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CBE75C-BE1A-4EBD-AA04-DDFEC20D2705}" type="datetimeFigureOut">
              <a:rPr lang="en-US" smtClean="0"/>
              <a:t>4/30/2018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C07BDC3-B8B3-4D4E-8CD4-59FBD19795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8C2011E-5930-490F-A8C9-D860C2A94C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D147B8-92CB-4CAF-9ADD-78B264FC63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0961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ADCE8A-D7C5-4CBB-B72E-10E1FDEA79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B06B5A1-FC3A-4CDB-A7C7-3858CFB640B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C0DCEBC-2CD3-481A-B956-618EC5515F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CBE75C-BE1A-4EBD-AA04-DDFEC20D2705}" type="datetimeFigureOut">
              <a:rPr lang="en-US" smtClean="0"/>
              <a:t>4/30/2018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BBEC54C-A55F-49A1-887F-C6F53E0659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F88C40-817B-44FB-9DDB-D0D75C8DD6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D147B8-92CB-4CAF-9ADD-78B264FC63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84595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BE644AB-0EB9-4679-A854-14514589E43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9CE8057-396C-4579-A7D8-EEC9C991A90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DB30FD2-FDF9-48A0-8C92-3CE3C61251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CBE75C-BE1A-4EBD-AA04-DDFEC20D2705}" type="datetimeFigureOut">
              <a:rPr lang="en-US" smtClean="0"/>
              <a:t>4/30/2018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8D31202-8B80-4350-AD95-A6404B86EE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F2588D4-9C5E-45D4-93E3-B5440FCEF3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D147B8-92CB-4CAF-9ADD-78B264FC63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416282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slide - horizontal a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hape 16"/>
          <p:cNvSpPr>
            <a:spLocks noGrp="1"/>
          </p:cNvSpPr>
          <p:nvPr>
            <p:ph type="pic" idx="2"/>
          </p:nvPr>
        </p:nvSpPr>
        <p:spPr>
          <a:xfrm>
            <a:off x="9101667" y="1464733"/>
            <a:ext cx="3090333" cy="5393267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marL="0" marR="0" lvl="0" indent="0" algn="l" rtl="0">
              <a:lnSpc>
                <a:spcPct val="100000"/>
              </a:lnSpc>
              <a:spcBef>
                <a:spcPts val="427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213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609585" marR="0" lvl="1" indent="0" algn="l" rtl="0">
              <a:spcBef>
                <a:spcPts val="427"/>
              </a:spcBef>
              <a:buClr>
                <a:schemeClr val="dk1"/>
              </a:buClr>
              <a:buFont typeface="Arial"/>
              <a:buNone/>
              <a:defRPr sz="2133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L="1219170" marR="0" lvl="2" indent="0" algn="l" rtl="0">
              <a:spcBef>
                <a:spcPts val="427"/>
              </a:spcBef>
              <a:buClr>
                <a:schemeClr val="dk1"/>
              </a:buClr>
              <a:buFont typeface="Arial"/>
              <a:buNone/>
              <a:defRPr sz="2133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L="1828754" marR="0" lvl="3" indent="0" algn="l" rtl="0">
              <a:spcBef>
                <a:spcPts val="427"/>
              </a:spcBef>
              <a:buClr>
                <a:schemeClr val="dk1"/>
              </a:buClr>
              <a:buFont typeface="Arial"/>
              <a:buNone/>
              <a:defRPr sz="2133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L="2438339" marR="0" lvl="4" indent="0" algn="l" rtl="0">
              <a:spcBef>
                <a:spcPts val="427"/>
              </a:spcBef>
              <a:buClr>
                <a:schemeClr val="dk1"/>
              </a:buClr>
              <a:buFont typeface="Arial"/>
              <a:buNone/>
              <a:defRPr sz="2133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L="3352716" marR="0" lvl="5" indent="-135463" algn="l" rtl="0">
              <a:spcBef>
                <a:spcPts val="533"/>
              </a:spcBef>
              <a:buClr>
                <a:schemeClr val="dk1"/>
              </a:buClr>
              <a:buSzPct val="100000"/>
              <a:buFont typeface="Arial"/>
              <a:buChar char="•"/>
              <a:defRPr sz="2667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L="3962301" marR="0" lvl="6" indent="-135463" algn="l" rtl="0">
              <a:spcBef>
                <a:spcPts val="533"/>
              </a:spcBef>
              <a:buClr>
                <a:schemeClr val="dk1"/>
              </a:buClr>
              <a:buSzPct val="100000"/>
              <a:buFont typeface="Arial"/>
              <a:buChar char="•"/>
              <a:defRPr sz="2667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L="4571886" marR="0" lvl="7" indent="-135463" algn="l" rtl="0">
              <a:spcBef>
                <a:spcPts val="533"/>
              </a:spcBef>
              <a:buClr>
                <a:schemeClr val="dk1"/>
              </a:buClr>
              <a:buSzPct val="100000"/>
              <a:buFont typeface="Arial"/>
              <a:buChar char="•"/>
              <a:defRPr sz="2667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L="5181470" marR="0" lvl="8" indent="-135463" algn="l" rtl="0">
              <a:spcBef>
                <a:spcPts val="533"/>
              </a:spcBef>
              <a:buClr>
                <a:schemeClr val="dk1"/>
              </a:buClr>
              <a:buSzPct val="100000"/>
              <a:buFont typeface="Arial"/>
              <a:buChar char="•"/>
              <a:defRPr sz="2667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6AE914-8FEC-4961-8E08-81CCC20156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5296AC-8573-41CE-81D1-8355D8E8026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3A52034-2B35-4306-A3E2-F6E45C316A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CBE75C-BE1A-4EBD-AA04-DDFEC20D2705}" type="datetimeFigureOut">
              <a:rPr lang="en-US" smtClean="0"/>
              <a:t>4/30/2018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16E77C8-76C6-400B-9416-EDCF6BC518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D33AD5-2093-4FFB-B0F4-535CE31A4C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D147B8-92CB-4CAF-9ADD-78B264FC6361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Shape 161"/>
          <p:cNvPicPr preferRelativeResize="0"/>
          <p:nvPr userDrawn="1"/>
        </p:nvPicPr>
        <p:blipFill rotWithShape="1">
          <a:blip r:embed="rId2">
            <a:alphaModFix/>
          </a:blip>
          <a:srcRect/>
          <a:stretch/>
        </p:blipFill>
        <p:spPr>
          <a:xfrm>
            <a:off x="10666919" y="188439"/>
            <a:ext cx="914400" cy="9184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005191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9ACD54-A1E1-4701-8ECE-DC8277EA55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E2B01FF-5088-44EB-865A-48923A00FE9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F222ECC-B881-43C2-891F-272B1719EF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CBE75C-BE1A-4EBD-AA04-DDFEC20D2705}" type="datetimeFigureOut">
              <a:rPr lang="en-US" smtClean="0"/>
              <a:t>4/30/2018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EFECCB-8FFB-4A3D-A3EF-B57ED3BB82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35D9E82-979C-4BA2-A39F-012AF770CA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D147B8-92CB-4CAF-9ADD-78B264FC63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80935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F26579-E188-4E1C-AC72-D40CBFB8FA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2397579-6A1C-4A97-BC15-10D0F1DECC7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1473C56-8591-47A2-8D77-1481D0C8BAA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F42C509-F8B2-4FDA-B14C-9ADA3EDBB5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CBE75C-BE1A-4EBD-AA04-DDFEC20D2705}" type="datetimeFigureOut">
              <a:rPr lang="en-US" smtClean="0"/>
              <a:t>4/30/2018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7151AE3-CF60-44FB-8840-F671AE62BA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C4FF0C5-C295-4868-B96B-17B0D7C1D2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D147B8-92CB-4CAF-9ADD-78B264FC63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42265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EC3BB1-2B45-40F9-B381-E0B594F9BB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915AB50-5A01-427B-A9AE-7A667024B96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4E23986-30CF-4AF9-8109-0B6F6FD6706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CB593F8-6382-4DDB-926D-BBEE3445B0A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744D58C-600D-42A4-9C48-480E771413C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6D014CD-9131-4E43-A026-C1D41CD063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CBE75C-BE1A-4EBD-AA04-DDFEC20D2705}" type="datetimeFigureOut">
              <a:rPr lang="en-US" smtClean="0"/>
              <a:t>4/30/2018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AF8EF78-03A5-40B2-8C64-D7B4925694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ADE7015-D730-4A27-96DF-85C8595B65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D147B8-92CB-4CAF-9ADD-78B264FC63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0217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E3BD17-EE3C-458C-B047-8EFB1D8F7E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F9D809F-9D5E-4B1D-9440-22E8455D9D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CBE75C-BE1A-4EBD-AA04-DDFEC20D2705}" type="datetimeFigureOut">
              <a:rPr lang="en-US" smtClean="0"/>
              <a:t>4/30/2018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D8FCEFE-F6E1-4E3A-9B0F-E4902CD704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9C0ED76-5A9C-4E3C-9350-737A018019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D147B8-92CB-4CAF-9ADD-78B264FC63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62593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0F296D2-D842-42AC-81F2-E885C7EAA5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CBE75C-BE1A-4EBD-AA04-DDFEC20D2705}" type="datetimeFigureOut">
              <a:rPr lang="en-US" smtClean="0"/>
              <a:t>4/30/2018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69A1760-AEE2-4564-8E3F-3576015689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005B6A4-E75E-45F9-9A29-B61740C1BF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D147B8-92CB-4CAF-9ADD-78B264FC63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17461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C64D4B-11E2-45DC-81D9-CAEBDF0857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8D14125-A428-4E59-88AD-C6C98B704A0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452403F-36B4-49C6-A50C-0180CF1CA1A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85BB765-B1AB-4023-B01E-25B8CBDE9A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CBE75C-BE1A-4EBD-AA04-DDFEC20D2705}" type="datetimeFigureOut">
              <a:rPr lang="en-US" smtClean="0"/>
              <a:t>4/30/2018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223C861-1D36-4AB5-9B75-792F47F287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75E0DFC-1B47-4065-9045-55A7880F90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D147B8-92CB-4CAF-9ADD-78B264FC63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77525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806866-D4C0-4FDD-8B8C-29E9DCF155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A0282C0-0858-4610-B072-399EBA47B0A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034D491-249B-4CBD-B6E9-F38138A83AB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F773857-69AF-487C-9137-03A8550F0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CBE75C-BE1A-4EBD-AA04-DDFEC20D2705}" type="datetimeFigureOut">
              <a:rPr lang="en-US" smtClean="0"/>
              <a:t>4/30/2018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AB468D5-56AB-4125-B4D1-1A988655AD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769E004-846A-4C8B-B764-A5BB618172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D147B8-92CB-4CAF-9ADD-78B264FC63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44798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AE3B62E-6A0A-4E56-B806-9128056E86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6109438-1546-473A-A73F-1C2FA3BFE35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3CEFB9-6B46-4A1F-BEED-DD9135D4055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CBE75C-BE1A-4EBD-AA04-DDFEC20D2705}" type="datetimeFigureOut">
              <a:rPr lang="en-US" smtClean="0"/>
              <a:t>4/30/2018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FE35EA-61B7-4B57-AEAF-BF5576D9C7F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9BC0D92-C5D7-4D4F-B8CE-0FD2213BCFB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D147B8-92CB-4CAF-9ADD-78B264FC6361}" type="slidenum">
              <a:rPr lang="en-US" smtClean="0"/>
              <a:t>‹#›</a:t>
            </a:fld>
            <a:endParaRPr lang="en-US"/>
          </a:p>
        </p:txBody>
      </p:sp>
      <p:grpSp>
        <p:nvGrpSpPr>
          <p:cNvPr id="13" name="Shape 76"/>
          <p:cNvGrpSpPr/>
          <p:nvPr userDrawn="1"/>
        </p:nvGrpSpPr>
        <p:grpSpPr>
          <a:xfrm>
            <a:off x="609601" y="6359616"/>
            <a:ext cx="7825908" cy="501651"/>
            <a:chOff x="457199" y="4767262"/>
            <a:chExt cx="5869431" cy="376238"/>
          </a:xfrm>
        </p:grpSpPr>
        <p:sp>
          <p:nvSpPr>
            <p:cNvPr id="14" name="Shape 77"/>
            <p:cNvSpPr txBox="1"/>
            <p:nvPr/>
          </p:nvSpPr>
          <p:spPr>
            <a:xfrm>
              <a:off x="457199" y="4767262"/>
              <a:ext cx="4114800" cy="376238"/>
            </a:xfrm>
            <a:prstGeom prst="rect">
              <a:avLst/>
            </a:prstGeom>
            <a:noFill/>
            <a:ln>
              <a:noFill/>
            </a:ln>
          </p:spPr>
          <p:txBody>
            <a:bodyPr lIns="0" tIns="0" rIns="0" bIns="0" anchor="ctr" anchorCtr="0">
              <a:noAutofit/>
            </a:bodyPr>
            <a:lstStyle/>
            <a:p>
              <a:pPr>
                <a:buSzPct val="25000"/>
              </a:pPr>
              <a:r>
                <a:rPr lang="en-US" sz="1067" kern="0" dirty="0">
                  <a:solidFill>
                    <a:srgbClr val="A2AAAD"/>
                  </a:solidFill>
                  <a:latin typeface="Arial"/>
                  <a:ea typeface="Arial"/>
                  <a:cs typeface="Arial"/>
                  <a:sym typeface="Arial"/>
                </a:rPr>
                <a:t>SNOMED International – Leading healthcare terminology, worldwide | </a:t>
              </a:r>
              <a:r>
                <a:rPr lang="en-US" sz="1067" u="sng" kern="0" dirty="0">
                  <a:solidFill>
                    <a:srgbClr val="A2AAAD"/>
                  </a:solidFill>
                  <a:latin typeface="Arial"/>
                  <a:ea typeface="Arial"/>
                  <a:cs typeface="Arial"/>
                  <a:sym typeface="Arial"/>
                </a:rPr>
                <a:t>www.snomed.org</a:t>
              </a:r>
              <a:r>
                <a:rPr lang="en-US" sz="1067" kern="0" dirty="0">
                  <a:solidFill>
                    <a:srgbClr val="A2AAAD"/>
                  </a:solidFill>
                  <a:latin typeface="Arial"/>
                  <a:ea typeface="Arial"/>
                  <a:cs typeface="Arial"/>
                  <a:sym typeface="Arial"/>
                </a:rPr>
                <a:t> |</a:t>
              </a:r>
            </a:p>
          </p:txBody>
        </p:sp>
        <p:sp>
          <p:nvSpPr>
            <p:cNvPr id="15" name="Shape 79"/>
            <p:cNvSpPr txBox="1"/>
            <p:nvPr/>
          </p:nvSpPr>
          <p:spPr>
            <a:xfrm>
              <a:off x="4497830" y="4767262"/>
              <a:ext cx="1828800" cy="376238"/>
            </a:xfrm>
            <a:prstGeom prst="rect">
              <a:avLst/>
            </a:prstGeom>
            <a:noFill/>
            <a:ln>
              <a:noFill/>
            </a:ln>
          </p:spPr>
          <p:txBody>
            <a:bodyPr lIns="0" tIns="0" rIns="0" bIns="0" anchor="ctr" anchorCtr="0">
              <a:noAutofit/>
            </a:bodyPr>
            <a:lstStyle/>
            <a:p>
              <a:pPr>
                <a:buSzPct val="25000"/>
              </a:pPr>
              <a:r>
                <a:rPr lang="en-US" sz="1067" u="sng" kern="0" dirty="0">
                  <a:solidFill>
                    <a:srgbClr val="A2AAAD"/>
                  </a:solidFill>
                  <a:latin typeface="Arial"/>
                  <a:ea typeface="Arial"/>
                  <a:cs typeface="Arial"/>
                  <a:sym typeface="Arial"/>
                </a:rPr>
                <a:t>@Snomedct </a:t>
              </a:r>
              <a:r>
                <a:rPr lang="en-US" sz="1067" kern="0" dirty="0">
                  <a:solidFill>
                    <a:srgbClr val="A2AAAD"/>
                  </a:solidFill>
                  <a:latin typeface="Arial"/>
                  <a:ea typeface="Arial"/>
                  <a:cs typeface="Arial"/>
                  <a:sym typeface="Arial"/>
                </a:rPr>
                <a:t>| © 2017 IHTSDO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205845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/>
          <p:nvPr/>
        </p:nvSpPr>
        <p:spPr>
          <a:xfrm>
            <a:off x="0" y="1478371"/>
            <a:ext cx="12192000" cy="5379629"/>
          </a:xfrm>
          <a:prstGeom prst="rect">
            <a:avLst/>
          </a:prstGeom>
          <a:solidFill>
            <a:schemeClr val="accent1"/>
          </a:solidFill>
          <a:ln w="9525" cap="flat" cmpd="sng">
            <a:solidFill>
              <a:srgbClr val="00A7DF"/>
            </a:solidFill>
            <a:prstDash val="solid"/>
            <a:round/>
            <a:headEnd type="none" w="med" len="med"/>
            <a:tailEnd type="none" w="med" len="med"/>
          </a:ln>
          <a:effectLst>
            <a:outerShdw blurRad="40000" dist="23000" dir="5400000" rotWithShape="0">
              <a:srgbClr val="000000">
                <a:alpha val="34901"/>
              </a:srgbClr>
            </a:outerShdw>
          </a:effectLst>
        </p:spPr>
        <p:txBody>
          <a:bodyPr wrap="square" lIns="121900" tIns="60933" rIns="121900" bIns="60933" anchor="ctr" anchorCtr="0">
            <a:noAutofit/>
          </a:bodyPr>
          <a:lstStyle/>
          <a:p>
            <a:pPr algn="ctr"/>
            <a:endParaRPr sz="2400" kern="0">
              <a:solidFill>
                <a:srgbClr val="FFFFFF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11" name="Shape 11"/>
          <p:cNvSpPr/>
          <p:nvPr/>
        </p:nvSpPr>
        <p:spPr>
          <a:xfrm>
            <a:off x="0" y="1"/>
            <a:ext cx="12192000" cy="1453100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40000" dist="23000" dir="5400000" rotWithShape="0">
              <a:srgbClr val="000000">
                <a:alpha val="34901"/>
              </a:srgbClr>
            </a:outerShdw>
          </a:effectLst>
        </p:spPr>
        <p:txBody>
          <a:bodyPr wrap="square" lIns="121900" tIns="60933" rIns="121900" bIns="60933" anchor="ctr" anchorCtr="0">
            <a:noAutofit/>
          </a:bodyPr>
          <a:lstStyle/>
          <a:p>
            <a:pPr algn="ctr"/>
            <a:endParaRPr sz="2400" kern="0">
              <a:solidFill>
                <a:srgbClr val="FFFFFF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grpSp>
        <p:nvGrpSpPr>
          <p:cNvPr id="12" name="Shape 12"/>
          <p:cNvGrpSpPr/>
          <p:nvPr/>
        </p:nvGrpSpPr>
        <p:grpSpPr>
          <a:xfrm>
            <a:off x="9109418" y="238530"/>
            <a:ext cx="2438401" cy="1082892"/>
            <a:chOff x="0" y="0"/>
            <a:chExt cx="3695598" cy="1641212"/>
          </a:xfrm>
        </p:grpSpPr>
        <p:pic>
          <p:nvPicPr>
            <p:cNvPr id="13" name="Shape 13"/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0" y="0"/>
              <a:ext cx="3695598" cy="1641212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4" name="Shape 14"/>
            <p:cNvPicPr preferRelativeResize="0"/>
            <p:nvPr/>
          </p:nvPicPr>
          <p:blipFill rotWithShape="1">
            <a:blip r:embed="rId4">
              <a:alphaModFix/>
            </a:blip>
            <a:srcRect/>
            <a:stretch/>
          </p:blipFill>
          <p:spPr>
            <a:xfrm>
              <a:off x="400" y="3278"/>
              <a:ext cx="1627758" cy="1634655"/>
            </a:xfrm>
            <a:prstGeom prst="rect">
              <a:avLst/>
            </a:prstGeom>
            <a:noFill/>
            <a:ln>
              <a:noFill/>
            </a:ln>
          </p:spPr>
        </p:pic>
      </p:grpSp>
    </p:spTree>
    <p:extLst>
      <p:ext uri="{BB962C8B-B14F-4D97-AF65-F5344CB8AC3E}">
        <p14:creationId xmlns:p14="http://schemas.microsoft.com/office/powerpoint/2010/main" val="1399841986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61" r:id="rId1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" name="Shape 5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76617" y="475325"/>
            <a:ext cx="2438400" cy="717676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Rectangle 1"/>
          <p:cNvSpPr/>
          <p:nvPr/>
        </p:nvSpPr>
        <p:spPr>
          <a:xfrm>
            <a:off x="676616" y="2515117"/>
            <a:ext cx="1083834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b="1" dirty="0">
                <a:solidFill>
                  <a:schemeClr val="bg1"/>
                </a:solidFill>
                <a:latin typeface="Avenir Next" charset="0"/>
                <a:ea typeface="Avenir Next" charset="0"/>
                <a:cs typeface="Avenir Next" charset="0"/>
              </a:rPr>
              <a:t>Using SNOMED-CT and Semantic Web (OWL/RDF) for Advanced Clinical Data Analysis</a:t>
            </a:r>
            <a:endParaRPr lang="en-CA" sz="3600" b="1" dirty="0">
              <a:solidFill>
                <a:schemeClr val="bg1"/>
              </a:solidFill>
              <a:latin typeface="Avenir Next" charset="0"/>
              <a:ea typeface="Avenir Next" charset="0"/>
              <a:cs typeface="Avenir Next" charset="0"/>
            </a:endParaRPr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647C475E-2601-4E31-A43B-BB9CF7E1DF37}"/>
              </a:ext>
            </a:extLst>
          </p:cNvPr>
          <p:cNvSpPr txBox="1">
            <a:spLocks/>
          </p:cNvSpPr>
          <p:nvPr/>
        </p:nvSpPr>
        <p:spPr>
          <a:xfrm>
            <a:off x="676616" y="4418715"/>
            <a:ext cx="9144000" cy="2554015"/>
          </a:xfrm>
          <a:prstGeom prst="rect">
            <a:avLst/>
          </a:prstGeom>
        </p:spPr>
        <p:txBody>
          <a:bodyPr>
            <a:norm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z="2400" kern="0" dirty="0">
                <a:solidFill>
                  <a:schemeClr val="bg1"/>
                </a:solidFill>
              </a:rPr>
              <a:t>Peter </a:t>
            </a:r>
            <a:r>
              <a:rPr lang="en-US" sz="2400" kern="0" dirty="0" err="1">
                <a:solidFill>
                  <a:schemeClr val="bg1"/>
                </a:solidFill>
              </a:rPr>
              <a:t>Hendler</a:t>
            </a:r>
            <a:r>
              <a:rPr lang="en-US" sz="2400" kern="0" dirty="0">
                <a:solidFill>
                  <a:schemeClr val="bg1"/>
                </a:solidFill>
              </a:rPr>
              <a:t>, M.D</a:t>
            </a:r>
          </a:p>
          <a:p>
            <a:r>
              <a:rPr lang="en-US" sz="2400" kern="0" dirty="0">
                <a:solidFill>
                  <a:schemeClr val="bg1"/>
                </a:solidFill>
              </a:rPr>
              <a:t>Clinical Engagement Lead for the Americas</a:t>
            </a:r>
          </a:p>
          <a:p>
            <a:r>
              <a:rPr lang="en-US" sz="2400" kern="0" dirty="0">
                <a:solidFill>
                  <a:schemeClr val="bg1"/>
                </a:solidFill>
              </a:rPr>
              <a:t>SNOMED International</a:t>
            </a:r>
          </a:p>
          <a:p>
            <a:endParaRPr lang="en-US" sz="2400" kern="0" dirty="0">
              <a:solidFill>
                <a:schemeClr val="bg1"/>
              </a:solidFill>
            </a:endParaRPr>
          </a:p>
          <a:p>
            <a:endParaRPr lang="en-US" sz="2400" kern="0" dirty="0">
              <a:solidFill>
                <a:schemeClr val="bg1"/>
              </a:solidFill>
            </a:endParaRPr>
          </a:p>
          <a:p>
            <a:endParaRPr lang="en-US" sz="2400" b="1" i="1" kern="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79634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E06D4B-9DB1-41A5-A888-EEBA7E445D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00B0F0"/>
                </a:solidFill>
              </a:rPr>
              <a:t>ANYTHING IN THE UNIVERSE</a:t>
            </a: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FCEF9390-BBC3-4D46-AB12-33C8D39396A2}"/>
              </a:ext>
            </a:extLst>
          </p:cNvPr>
          <p:cNvSpPr/>
          <p:nvPr/>
        </p:nvSpPr>
        <p:spPr>
          <a:xfrm>
            <a:off x="5464405" y="3770394"/>
            <a:ext cx="746235" cy="704193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38033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E84A20-7AEE-4FDD-A0EF-1A4E6811AE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FFDD7EC5-E228-4482-AC72-5F7C7223E2C1}"/>
              </a:ext>
            </a:extLst>
          </p:cNvPr>
          <p:cNvSpPr/>
          <p:nvPr/>
        </p:nvSpPr>
        <p:spPr>
          <a:xfrm>
            <a:off x="5475889" y="3752192"/>
            <a:ext cx="746235" cy="704193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1AF5086-1DAC-4C66-9315-E8ED2A533AE1}"/>
              </a:ext>
            </a:extLst>
          </p:cNvPr>
          <p:cNvSpPr txBox="1"/>
          <p:nvPr/>
        </p:nvSpPr>
        <p:spPr>
          <a:xfrm>
            <a:off x="7346732" y="2932386"/>
            <a:ext cx="12378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128601007</a:t>
            </a: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8EF20977-DB65-4523-93A0-16468A511D4E}"/>
              </a:ext>
            </a:extLst>
          </p:cNvPr>
          <p:cNvCxnSpPr>
            <a:cxnSpLocks/>
            <a:stCxn id="4" idx="6"/>
            <a:endCxn id="5" idx="1"/>
          </p:cNvCxnSpPr>
          <p:nvPr/>
        </p:nvCxnSpPr>
        <p:spPr>
          <a:xfrm flipV="1">
            <a:off x="6222124" y="3117052"/>
            <a:ext cx="1124608" cy="98723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F50F189C-6250-43A6-8426-D75CAC329D67}"/>
              </a:ext>
            </a:extLst>
          </p:cNvPr>
          <p:cNvSpPr txBox="1"/>
          <p:nvPr/>
        </p:nvSpPr>
        <p:spPr>
          <a:xfrm>
            <a:off x="1306868" y="5530653"/>
            <a:ext cx="98305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Give it a CODE so anyone in the universe can refer to the same thing no matter what language they use.</a:t>
            </a:r>
          </a:p>
        </p:txBody>
      </p:sp>
    </p:spTree>
    <p:extLst>
      <p:ext uri="{BB962C8B-B14F-4D97-AF65-F5344CB8AC3E}">
        <p14:creationId xmlns:p14="http://schemas.microsoft.com/office/powerpoint/2010/main" val="27449068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077800-05B6-4AD3-B938-55A0C0B1C9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00B0F0"/>
                </a:solidFill>
              </a:rPr>
              <a:t>ADD DEFINING RELATIONSHIPS</a:t>
            </a: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24FF0FB1-E32B-467D-BCF1-2A566539B4C2}"/>
              </a:ext>
            </a:extLst>
          </p:cNvPr>
          <p:cNvSpPr/>
          <p:nvPr/>
        </p:nvSpPr>
        <p:spPr>
          <a:xfrm>
            <a:off x="4939861" y="3899337"/>
            <a:ext cx="788277" cy="756746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F0C1068-DE76-468D-81C4-2A0F77E23C18}"/>
              </a:ext>
            </a:extLst>
          </p:cNvPr>
          <p:cNvSpPr txBox="1"/>
          <p:nvPr/>
        </p:nvSpPr>
        <p:spPr>
          <a:xfrm>
            <a:off x="6831725" y="2648607"/>
            <a:ext cx="12378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128601007</a:t>
            </a: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D6B29750-7901-48D6-9593-BDA8C87691C6}"/>
              </a:ext>
            </a:extLst>
          </p:cNvPr>
          <p:cNvSpPr/>
          <p:nvPr/>
        </p:nvSpPr>
        <p:spPr>
          <a:xfrm>
            <a:off x="1182413" y="4745420"/>
            <a:ext cx="788277" cy="756746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8DB9CB9E-892E-47B2-8D6B-3718C542474B}"/>
              </a:ext>
            </a:extLst>
          </p:cNvPr>
          <p:cNvSpPr/>
          <p:nvPr/>
        </p:nvSpPr>
        <p:spPr>
          <a:xfrm>
            <a:off x="4939860" y="1523995"/>
            <a:ext cx="788277" cy="756746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B1D5BC4A-7F0B-4B0D-9489-6017E59A8579}"/>
              </a:ext>
            </a:extLst>
          </p:cNvPr>
          <p:cNvSpPr/>
          <p:nvPr/>
        </p:nvSpPr>
        <p:spPr>
          <a:xfrm>
            <a:off x="9138744" y="4987157"/>
            <a:ext cx="788277" cy="756746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8856FF1F-5E21-4F18-AF0F-8B7FAAAA47B7}"/>
              </a:ext>
            </a:extLst>
          </p:cNvPr>
          <p:cNvCxnSpPr>
            <a:stCxn id="4" idx="7"/>
            <a:endCxn id="5" idx="1"/>
          </p:cNvCxnSpPr>
          <p:nvPr/>
        </p:nvCxnSpPr>
        <p:spPr>
          <a:xfrm flipV="1">
            <a:off x="5612698" y="2833273"/>
            <a:ext cx="1219027" cy="117688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D850224D-4C9C-41EF-B336-233C26D5129A}"/>
              </a:ext>
            </a:extLst>
          </p:cNvPr>
          <p:cNvCxnSpPr>
            <a:cxnSpLocks/>
            <a:stCxn id="4" idx="5"/>
            <a:endCxn id="8" idx="2"/>
          </p:cNvCxnSpPr>
          <p:nvPr/>
        </p:nvCxnSpPr>
        <p:spPr>
          <a:xfrm>
            <a:off x="5612698" y="4545260"/>
            <a:ext cx="3526046" cy="82027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2FB9ABBB-8379-49E7-BAA0-824E616A93B3}"/>
              </a:ext>
            </a:extLst>
          </p:cNvPr>
          <p:cNvCxnSpPr>
            <a:cxnSpLocks/>
            <a:stCxn id="6" idx="6"/>
            <a:endCxn id="4" idx="2"/>
          </p:cNvCxnSpPr>
          <p:nvPr/>
        </p:nvCxnSpPr>
        <p:spPr>
          <a:xfrm flipV="1">
            <a:off x="1970690" y="4277710"/>
            <a:ext cx="2969171" cy="84608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8A6A25FB-BAEB-4870-8064-437B3F7B0375}"/>
              </a:ext>
            </a:extLst>
          </p:cNvPr>
          <p:cNvCxnSpPr>
            <a:cxnSpLocks/>
            <a:stCxn id="4" idx="0"/>
            <a:endCxn id="7" idx="4"/>
          </p:cNvCxnSpPr>
          <p:nvPr/>
        </p:nvCxnSpPr>
        <p:spPr>
          <a:xfrm flipH="1" flipV="1">
            <a:off x="5333999" y="2280741"/>
            <a:ext cx="1" cy="161859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64853EB6-C485-4EEC-ACE5-21D0B6FA2207}"/>
              </a:ext>
            </a:extLst>
          </p:cNvPr>
          <p:cNvSpPr txBox="1"/>
          <p:nvPr/>
        </p:nvSpPr>
        <p:spPr>
          <a:xfrm>
            <a:off x="5538952" y="2648607"/>
            <a:ext cx="5469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B0F0"/>
                </a:solidFill>
              </a:rPr>
              <a:t>IS A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AD7A95A6-341B-45AA-972A-82964C3906AD}"/>
              </a:ext>
            </a:extLst>
          </p:cNvPr>
          <p:cNvSpPr txBox="1"/>
          <p:nvPr/>
        </p:nvSpPr>
        <p:spPr>
          <a:xfrm>
            <a:off x="6222211" y="3421716"/>
            <a:ext cx="7132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B0F0"/>
                </a:solidFill>
              </a:rPr>
              <a:t>CODE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3BE4731E-59AE-4BFF-82CE-4D7CC971318C}"/>
              </a:ext>
            </a:extLst>
          </p:cNvPr>
          <p:cNvSpPr txBox="1"/>
          <p:nvPr/>
        </p:nvSpPr>
        <p:spPr>
          <a:xfrm>
            <a:off x="5333998" y="5029941"/>
            <a:ext cx="250453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PATHOLOGICAL PROCESS</a:t>
            </a:r>
          </a:p>
          <a:p>
            <a:r>
              <a:rPr lang="en-US" dirty="0"/>
              <a:t>370135005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40A9342E-A3C7-4783-A33B-997A3C68045C}"/>
              </a:ext>
            </a:extLst>
          </p:cNvPr>
          <p:cNvSpPr txBox="1"/>
          <p:nvPr/>
        </p:nvSpPr>
        <p:spPr>
          <a:xfrm>
            <a:off x="2453334" y="4049164"/>
            <a:ext cx="14334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FINDING SITE</a:t>
            </a:r>
          </a:p>
          <a:p>
            <a:r>
              <a:rPr lang="en-US" dirty="0"/>
              <a:t>363698007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2763EC87-F36C-4325-9CCF-F9979EAF9AAC}"/>
              </a:ext>
            </a:extLst>
          </p:cNvPr>
          <p:cNvSpPr txBox="1"/>
          <p:nvPr/>
        </p:nvSpPr>
        <p:spPr>
          <a:xfrm>
            <a:off x="5806012" y="1540467"/>
            <a:ext cx="120097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DISORDER </a:t>
            </a:r>
          </a:p>
          <a:p>
            <a:r>
              <a:rPr lang="en-US" dirty="0"/>
              <a:t>19829001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E0847A5B-BE4D-4E21-A5C6-723585D24456}"/>
              </a:ext>
            </a:extLst>
          </p:cNvPr>
          <p:cNvSpPr txBox="1"/>
          <p:nvPr/>
        </p:nvSpPr>
        <p:spPr>
          <a:xfrm>
            <a:off x="8680592" y="5796576"/>
            <a:ext cx="219842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INFECTIOUS PROCESS</a:t>
            </a:r>
          </a:p>
          <a:p>
            <a:r>
              <a:rPr lang="en-US" dirty="0"/>
              <a:t>441862004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1569B5DB-7C96-441B-81C8-A330AFE75A33}"/>
              </a:ext>
            </a:extLst>
          </p:cNvPr>
          <p:cNvSpPr txBox="1"/>
          <p:nvPr/>
        </p:nvSpPr>
        <p:spPr>
          <a:xfrm>
            <a:off x="592882" y="5591503"/>
            <a:ext cx="188327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LUNG STRUCTURE</a:t>
            </a:r>
          </a:p>
          <a:p>
            <a:r>
              <a:rPr lang="en-US" dirty="0"/>
              <a:t>39607008</a:t>
            </a:r>
          </a:p>
        </p:txBody>
      </p:sp>
    </p:spTree>
    <p:extLst>
      <p:ext uri="{BB962C8B-B14F-4D97-AF65-F5344CB8AC3E}">
        <p14:creationId xmlns:p14="http://schemas.microsoft.com/office/powerpoint/2010/main" val="30584725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135219-5924-4E14-859A-BED53D5C28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00B0F0"/>
                </a:solidFill>
              </a:rPr>
              <a:t>GIVE IT SOME HUMAN READABLE LABELS</a:t>
            </a: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28FFEA52-43F9-4610-AE0E-A31DFCDF7B89}"/>
              </a:ext>
            </a:extLst>
          </p:cNvPr>
          <p:cNvSpPr/>
          <p:nvPr/>
        </p:nvSpPr>
        <p:spPr>
          <a:xfrm>
            <a:off x="4939861" y="4666590"/>
            <a:ext cx="788277" cy="756746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950BC4F3-2ED7-44FB-B53E-46C2E2F2BF20}"/>
              </a:ext>
            </a:extLst>
          </p:cNvPr>
          <p:cNvCxnSpPr>
            <a:stCxn id="4" idx="7"/>
          </p:cNvCxnSpPr>
          <p:nvPr/>
        </p:nvCxnSpPr>
        <p:spPr>
          <a:xfrm flipV="1">
            <a:off x="5612698" y="3600526"/>
            <a:ext cx="1219027" cy="117688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5E191215-1DD9-46A3-87CF-17551807FC34}"/>
              </a:ext>
            </a:extLst>
          </p:cNvPr>
          <p:cNvCxnSpPr>
            <a:cxnSpLocks/>
            <a:stCxn id="4" idx="6"/>
          </p:cNvCxnSpPr>
          <p:nvPr/>
        </p:nvCxnSpPr>
        <p:spPr>
          <a:xfrm>
            <a:off x="5728138" y="5044963"/>
            <a:ext cx="1650124" cy="44189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9FFFED54-39BE-4B22-9727-0C4ECB03D789}"/>
              </a:ext>
            </a:extLst>
          </p:cNvPr>
          <p:cNvCxnSpPr>
            <a:cxnSpLocks/>
            <a:endCxn id="4" idx="2"/>
          </p:cNvCxnSpPr>
          <p:nvPr/>
        </p:nvCxnSpPr>
        <p:spPr>
          <a:xfrm>
            <a:off x="2585545" y="4540469"/>
            <a:ext cx="2354316" cy="50449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AB1DC811-9AFA-414E-8C58-91F0B0C1ED20}"/>
              </a:ext>
            </a:extLst>
          </p:cNvPr>
          <p:cNvCxnSpPr>
            <a:cxnSpLocks/>
            <a:stCxn id="4" idx="0"/>
          </p:cNvCxnSpPr>
          <p:nvPr/>
        </p:nvCxnSpPr>
        <p:spPr>
          <a:xfrm flipH="1" flipV="1">
            <a:off x="5333999" y="3047994"/>
            <a:ext cx="1" cy="161859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390E3F54-2498-4AE5-9392-50367AC08542}"/>
              </a:ext>
            </a:extLst>
          </p:cNvPr>
          <p:cNvSpPr txBox="1"/>
          <p:nvPr/>
        </p:nvSpPr>
        <p:spPr>
          <a:xfrm>
            <a:off x="838200" y="3804745"/>
            <a:ext cx="218829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INFECTIOUS DISEASE</a:t>
            </a:r>
          </a:p>
          <a:p>
            <a:r>
              <a:rPr lang="en-US" dirty="0"/>
              <a:t>OF LUNG (DISORDER)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17162AC-F7AF-4E32-AFB9-CAD3951BEA8D}"/>
              </a:ext>
            </a:extLst>
          </p:cNvPr>
          <p:cNvSpPr txBox="1"/>
          <p:nvPr/>
        </p:nvSpPr>
        <p:spPr>
          <a:xfrm>
            <a:off x="4239853" y="2244748"/>
            <a:ext cx="218829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INFECTIOUS DISEASE</a:t>
            </a:r>
          </a:p>
          <a:p>
            <a:r>
              <a:rPr lang="en-US" dirty="0"/>
              <a:t>OF LUNG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0DCA584-DA96-4171-96CA-1D7DE67B41C7}"/>
              </a:ext>
            </a:extLst>
          </p:cNvPr>
          <p:cNvSpPr txBox="1"/>
          <p:nvPr/>
        </p:nvSpPr>
        <p:spPr>
          <a:xfrm>
            <a:off x="6831725" y="3277360"/>
            <a:ext cx="24848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PULMONARY INFECTION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58A20E5-63D6-4DA4-85AE-291CDC36704F}"/>
              </a:ext>
            </a:extLst>
          </p:cNvPr>
          <p:cNvSpPr txBox="1"/>
          <p:nvPr/>
        </p:nvSpPr>
        <p:spPr>
          <a:xfrm>
            <a:off x="7467601" y="5353316"/>
            <a:ext cx="17908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LUNG INFECTION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EA4A23D-2B79-4FBE-98CA-F26F9657330F}"/>
              </a:ext>
            </a:extLst>
          </p:cNvPr>
          <p:cNvSpPr txBox="1"/>
          <p:nvPr/>
        </p:nvSpPr>
        <p:spPr>
          <a:xfrm>
            <a:off x="838200" y="5991363"/>
            <a:ext cx="64545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* LABELS DON’T EFFECT MEANING AND CAN BE IN ANY LANGUAGE</a:t>
            </a:r>
          </a:p>
        </p:txBody>
      </p:sp>
    </p:spTree>
    <p:extLst>
      <p:ext uri="{BB962C8B-B14F-4D97-AF65-F5344CB8AC3E}">
        <p14:creationId xmlns:p14="http://schemas.microsoft.com/office/powerpoint/2010/main" val="210783887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AC3E5B-7454-47C8-A97F-FC265BC958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00B0F0"/>
                </a:solidFill>
              </a:rPr>
              <a:t>TO STORE IT, BREAK IT DOWN TO TRIPLES </a:t>
            </a:r>
            <a:br>
              <a:rPr lang="en-US" b="1" dirty="0">
                <a:solidFill>
                  <a:srgbClr val="00B0F0"/>
                </a:solidFill>
              </a:rPr>
            </a:br>
            <a:r>
              <a:rPr lang="en-US" b="1" dirty="0">
                <a:solidFill>
                  <a:srgbClr val="00B0F0"/>
                </a:solidFill>
              </a:rPr>
              <a:t>(LIKE RDF or OWL)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8FC286B-A7BF-467E-AE6E-4750BCA9732D}"/>
              </a:ext>
            </a:extLst>
          </p:cNvPr>
          <p:cNvSpPr txBox="1"/>
          <p:nvPr/>
        </p:nvSpPr>
        <p:spPr>
          <a:xfrm>
            <a:off x="1250731" y="1996970"/>
            <a:ext cx="98302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SUBJECT</a:t>
            </a:r>
          </a:p>
          <a:p>
            <a:pPr algn="ctr"/>
            <a:r>
              <a:rPr lang="en-US" dirty="0"/>
              <a:t>1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36CDDC0-8DBD-4A45-BE65-C499161B8F7A}"/>
              </a:ext>
            </a:extLst>
          </p:cNvPr>
          <p:cNvSpPr txBox="1"/>
          <p:nvPr/>
        </p:nvSpPr>
        <p:spPr>
          <a:xfrm>
            <a:off x="5118538" y="1996970"/>
            <a:ext cx="120379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PREDICATE</a:t>
            </a:r>
          </a:p>
          <a:p>
            <a:pPr algn="ctr"/>
            <a:r>
              <a:rPr lang="en-US" dirty="0"/>
              <a:t>2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ADD73B1-FDFB-4DE8-9FD7-C48BB740B888}"/>
              </a:ext>
            </a:extLst>
          </p:cNvPr>
          <p:cNvSpPr txBox="1"/>
          <p:nvPr/>
        </p:nvSpPr>
        <p:spPr>
          <a:xfrm>
            <a:off x="9002110" y="1996970"/>
            <a:ext cx="88203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OBJECT</a:t>
            </a:r>
          </a:p>
          <a:p>
            <a:pPr algn="ctr"/>
            <a:r>
              <a:rPr lang="en-US" dirty="0"/>
              <a:t>3</a:t>
            </a: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9AE4751B-FE1D-4DEA-97C8-B5E12CE7EE80}"/>
              </a:ext>
            </a:extLst>
          </p:cNvPr>
          <p:cNvSpPr/>
          <p:nvPr/>
        </p:nvSpPr>
        <p:spPr>
          <a:xfrm>
            <a:off x="1348105" y="2977291"/>
            <a:ext cx="788277" cy="756746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ADA8ACD5-F891-48A6-AB73-34FEB969AE7F}"/>
              </a:ext>
            </a:extLst>
          </p:cNvPr>
          <p:cNvSpPr/>
          <p:nvPr/>
        </p:nvSpPr>
        <p:spPr>
          <a:xfrm>
            <a:off x="1348104" y="4969001"/>
            <a:ext cx="788277" cy="756746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D914D656-637C-4B83-89AA-943D4E5122A0}"/>
              </a:ext>
            </a:extLst>
          </p:cNvPr>
          <p:cNvSpPr/>
          <p:nvPr/>
        </p:nvSpPr>
        <p:spPr>
          <a:xfrm>
            <a:off x="9048989" y="4969001"/>
            <a:ext cx="788277" cy="756746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D288F54D-C3E6-469C-B1F3-580544CF2786}"/>
              </a:ext>
            </a:extLst>
          </p:cNvPr>
          <p:cNvSpPr/>
          <p:nvPr/>
        </p:nvSpPr>
        <p:spPr>
          <a:xfrm>
            <a:off x="9002110" y="2977291"/>
            <a:ext cx="788277" cy="756746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7733D60D-9C47-46E5-A131-82348A484685}"/>
              </a:ext>
            </a:extLst>
          </p:cNvPr>
          <p:cNvCxnSpPr>
            <a:stCxn id="10" idx="6"/>
            <a:endCxn id="13" idx="2"/>
          </p:cNvCxnSpPr>
          <p:nvPr/>
        </p:nvCxnSpPr>
        <p:spPr>
          <a:xfrm>
            <a:off x="2136382" y="3355664"/>
            <a:ext cx="6865728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D00D483A-D3D8-4544-9D7E-392438AB51CC}"/>
              </a:ext>
            </a:extLst>
          </p:cNvPr>
          <p:cNvCxnSpPr>
            <a:cxnSpLocks/>
            <a:stCxn id="11" idx="6"/>
            <a:endCxn id="12" idx="2"/>
          </p:cNvCxnSpPr>
          <p:nvPr/>
        </p:nvCxnSpPr>
        <p:spPr>
          <a:xfrm>
            <a:off x="2136381" y="5347374"/>
            <a:ext cx="6912608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9600F677-97AE-4D60-9AB0-194405167263}"/>
              </a:ext>
            </a:extLst>
          </p:cNvPr>
          <p:cNvSpPr txBox="1"/>
          <p:nvPr/>
        </p:nvSpPr>
        <p:spPr>
          <a:xfrm>
            <a:off x="935421" y="3831722"/>
            <a:ext cx="17908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LUNG INFECTION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2710A0F-00A4-4925-9A14-8D97A603B943}"/>
              </a:ext>
            </a:extLst>
          </p:cNvPr>
          <p:cNvSpPr txBox="1"/>
          <p:nvPr/>
        </p:nvSpPr>
        <p:spPr>
          <a:xfrm>
            <a:off x="5417027" y="3831722"/>
            <a:ext cx="5341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IS A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01E3D8EC-4B1B-47BE-9053-9448D70EACA6}"/>
              </a:ext>
            </a:extLst>
          </p:cNvPr>
          <p:cNvSpPr txBox="1"/>
          <p:nvPr/>
        </p:nvSpPr>
        <p:spPr>
          <a:xfrm>
            <a:off x="8372634" y="3831722"/>
            <a:ext cx="11480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DISORDER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ECBD95E-3605-471E-B6B4-39DA2DB7C242}"/>
              </a:ext>
            </a:extLst>
          </p:cNvPr>
          <p:cNvSpPr txBox="1"/>
          <p:nvPr/>
        </p:nvSpPr>
        <p:spPr>
          <a:xfrm>
            <a:off x="935421" y="5875071"/>
            <a:ext cx="17908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LUNG INFECTION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C7C9CE81-216A-41A5-B139-94469F84F6A1}"/>
              </a:ext>
            </a:extLst>
          </p:cNvPr>
          <p:cNvSpPr txBox="1"/>
          <p:nvPr/>
        </p:nvSpPr>
        <p:spPr>
          <a:xfrm>
            <a:off x="5118538" y="5835200"/>
            <a:ext cx="14334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FINDING SITE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0740E5CE-6CC2-48DC-BCD7-5EBAF00911A2}"/>
              </a:ext>
            </a:extLst>
          </p:cNvPr>
          <p:cNvSpPr txBox="1"/>
          <p:nvPr/>
        </p:nvSpPr>
        <p:spPr>
          <a:xfrm>
            <a:off x="8454611" y="5875071"/>
            <a:ext cx="18832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LUNG STRUCTURE</a:t>
            </a:r>
          </a:p>
        </p:txBody>
      </p:sp>
    </p:spTree>
    <p:extLst>
      <p:ext uri="{BB962C8B-B14F-4D97-AF65-F5344CB8AC3E}">
        <p14:creationId xmlns:p14="http://schemas.microsoft.com/office/powerpoint/2010/main" val="12239141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F679E5-19A3-4FF0-9C6E-AD4AB8BB85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>
                <a:solidFill>
                  <a:srgbClr val="00B0F0"/>
                </a:solidFill>
              </a:rPr>
              <a:t>SOMETIMES A TERM DOES NOT EXIST</a:t>
            </a:r>
            <a:br>
              <a:rPr lang="en-US" b="1" dirty="0">
                <a:solidFill>
                  <a:srgbClr val="00B0F0"/>
                </a:solidFill>
              </a:rPr>
            </a:br>
            <a:r>
              <a:rPr lang="en-US" b="1" dirty="0">
                <a:solidFill>
                  <a:srgbClr val="00B0F0"/>
                </a:solidFill>
              </a:rPr>
              <a:t>YOU CAN CREATE IT ON THE FLY AND QUERY</a:t>
            </a:r>
            <a:br>
              <a:rPr lang="en-US" b="1" dirty="0">
                <a:solidFill>
                  <a:srgbClr val="00B0F0"/>
                </a:solidFill>
              </a:rPr>
            </a:br>
            <a:r>
              <a:rPr lang="en-US" b="1" dirty="0">
                <a:solidFill>
                  <a:srgbClr val="00B0F0"/>
                </a:solidFill>
              </a:rPr>
              <a:t>FOR ITS CHILDREN AND DESCENDANTS</a:t>
            </a: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F6BE76E2-BE24-4B68-98C2-F218887D6EA5}"/>
              </a:ext>
            </a:extLst>
          </p:cNvPr>
          <p:cNvSpPr/>
          <p:nvPr/>
        </p:nvSpPr>
        <p:spPr>
          <a:xfrm>
            <a:off x="5307723" y="4516301"/>
            <a:ext cx="788277" cy="756746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>
                <a:solidFill>
                  <a:schemeClr val="tx1"/>
                </a:solidFill>
              </a:rPr>
              <a:t>?</a:t>
            </a: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D1C28154-83A8-4CD7-BFED-20187E0F4E56}"/>
              </a:ext>
            </a:extLst>
          </p:cNvPr>
          <p:cNvSpPr/>
          <p:nvPr/>
        </p:nvSpPr>
        <p:spPr>
          <a:xfrm>
            <a:off x="1308536" y="5325926"/>
            <a:ext cx="788277" cy="756746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solidFill>
                <a:schemeClr val="tx1"/>
              </a:solidFill>
            </a:endParaRP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40B0232A-78E3-4E23-9441-2E13E2DBB308}"/>
              </a:ext>
            </a:extLst>
          </p:cNvPr>
          <p:cNvSpPr/>
          <p:nvPr/>
        </p:nvSpPr>
        <p:spPr>
          <a:xfrm>
            <a:off x="1308536" y="3008067"/>
            <a:ext cx="788277" cy="756746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solidFill>
                <a:schemeClr val="tx1"/>
              </a:solidFill>
            </a:endParaRP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68EA0829-063B-4FDD-804E-21C9DBCEA6A4}"/>
              </a:ext>
            </a:extLst>
          </p:cNvPr>
          <p:cNvSpPr/>
          <p:nvPr/>
        </p:nvSpPr>
        <p:spPr>
          <a:xfrm>
            <a:off x="5307723" y="2424743"/>
            <a:ext cx="788277" cy="756746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solidFill>
                <a:schemeClr val="tx1"/>
              </a:solidFill>
            </a:endParaRP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335E324D-F697-4CC2-B384-33AABF8BFD97}"/>
              </a:ext>
            </a:extLst>
          </p:cNvPr>
          <p:cNvSpPr/>
          <p:nvPr/>
        </p:nvSpPr>
        <p:spPr>
          <a:xfrm>
            <a:off x="9180785" y="2424743"/>
            <a:ext cx="788277" cy="756746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solidFill>
                <a:schemeClr val="tx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9869D1A-B54D-49DF-AA01-D64A33F91B4D}"/>
              </a:ext>
            </a:extLst>
          </p:cNvPr>
          <p:cNvSpPr txBox="1"/>
          <p:nvPr/>
        </p:nvSpPr>
        <p:spPr>
          <a:xfrm>
            <a:off x="6096000" y="2479950"/>
            <a:ext cx="114807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DISORDER</a:t>
            </a:r>
          </a:p>
          <a:p>
            <a:r>
              <a:rPr lang="en-US" dirty="0"/>
              <a:t>64572001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9EC0716-3D43-4ECE-89F7-2DDB75516A57}"/>
              </a:ext>
            </a:extLst>
          </p:cNvPr>
          <p:cNvSpPr txBox="1"/>
          <p:nvPr/>
        </p:nvSpPr>
        <p:spPr>
          <a:xfrm>
            <a:off x="10012509" y="2498313"/>
            <a:ext cx="151156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INFLAMATION</a:t>
            </a:r>
          </a:p>
          <a:p>
            <a:r>
              <a:rPr lang="en-US" dirty="0"/>
              <a:t>23583003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2085808-8E71-4F0C-9F52-92B92E2ED81C}"/>
              </a:ext>
            </a:extLst>
          </p:cNvPr>
          <p:cNvSpPr txBox="1"/>
          <p:nvPr/>
        </p:nvSpPr>
        <p:spPr>
          <a:xfrm>
            <a:off x="2199933" y="2818854"/>
            <a:ext cx="189301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JOINT STRUCTURE</a:t>
            </a:r>
          </a:p>
          <a:p>
            <a:r>
              <a:rPr lang="en-US" dirty="0"/>
              <a:t>39352004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BA03DA6-E9D0-4740-A3B4-245C6806B4ED}"/>
              </a:ext>
            </a:extLst>
          </p:cNvPr>
          <p:cNvSpPr txBox="1"/>
          <p:nvPr/>
        </p:nvSpPr>
        <p:spPr>
          <a:xfrm>
            <a:off x="2143981" y="5938182"/>
            <a:ext cx="1580369" cy="646331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/>
              <a:t>AUTOIMMUNE</a:t>
            </a:r>
          </a:p>
          <a:p>
            <a:r>
              <a:rPr lang="en-US" dirty="0"/>
              <a:t>263680009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17502C07-2DC3-469F-B87F-ACBD5CAF183D}"/>
              </a:ext>
            </a:extLst>
          </p:cNvPr>
          <p:cNvCxnSpPr>
            <a:cxnSpLocks/>
            <a:stCxn id="5" idx="6"/>
            <a:endCxn id="4" idx="3"/>
          </p:cNvCxnSpPr>
          <p:nvPr/>
        </p:nvCxnSpPr>
        <p:spPr>
          <a:xfrm flipV="1">
            <a:off x="2096813" y="5162224"/>
            <a:ext cx="3326350" cy="54207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440B8EA0-117D-441F-949C-67B7B0E40A49}"/>
              </a:ext>
            </a:extLst>
          </p:cNvPr>
          <p:cNvCxnSpPr>
            <a:cxnSpLocks/>
            <a:stCxn id="6" idx="6"/>
            <a:endCxn id="4" idx="1"/>
          </p:cNvCxnSpPr>
          <p:nvPr/>
        </p:nvCxnSpPr>
        <p:spPr>
          <a:xfrm>
            <a:off x="2096813" y="3386440"/>
            <a:ext cx="3326350" cy="124068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59D2FF0F-CA9F-4690-9061-3D9F7AAA9371}"/>
              </a:ext>
            </a:extLst>
          </p:cNvPr>
          <p:cNvCxnSpPr>
            <a:cxnSpLocks/>
            <a:stCxn id="4" idx="0"/>
            <a:endCxn id="7" idx="4"/>
          </p:cNvCxnSpPr>
          <p:nvPr/>
        </p:nvCxnSpPr>
        <p:spPr>
          <a:xfrm flipV="1">
            <a:off x="5701862" y="3181489"/>
            <a:ext cx="0" cy="133481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270ACBC1-9779-48CD-AA5A-DD872AE6CEC4}"/>
              </a:ext>
            </a:extLst>
          </p:cNvPr>
          <p:cNvCxnSpPr>
            <a:cxnSpLocks/>
            <a:stCxn id="4" idx="6"/>
            <a:endCxn id="8" idx="3"/>
          </p:cNvCxnSpPr>
          <p:nvPr/>
        </p:nvCxnSpPr>
        <p:spPr>
          <a:xfrm flipV="1">
            <a:off x="6096000" y="3070666"/>
            <a:ext cx="3200225" cy="182400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ED7D09A0-2B79-4A5C-AEC3-2778BEBF0FD3}"/>
              </a:ext>
            </a:extLst>
          </p:cNvPr>
          <p:cNvSpPr txBox="1"/>
          <p:nvPr/>
        </p:nvSpPr>
        <p:spPr>
          <a:xfrm>
            <a:off x="5764748" y="3668433"/>
            <a:ext cx="5341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IS A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B41EBC93-5FEE-4F70-928A-15DCCA6A0857}"/>
              </a:ext>
            </a:extLst>
          </p:cNvPr>
          <p:cNvSpPr txBox="1"/>
          <p:nvPr/>
        </p:nvSpPr>
        <p:spPr>
          <a:xfrm>
            <a:off x="3256878" y="3592993"/>
            <a:ext cx="14334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FINDING SITE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17DD4F7C-FCEA-4AB2-A5CB-42C6DA9F216A}"/>
              </a:ext>
            </a:extLst>
          </p:cNvPr>
          <p:cNvSpPr txBox="1"/>
          <p:nvPr/>
        </p:nvSpPr>
        <p:spPr>
          <a:xfrm>
            <a:off x="7653420" y="3922713"/>
            <a:ext cx="157402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ASSOCIATED </a:t>
            </a:r>
          </a:p>
          <a:p>
            <a:r>
              <a:rPr lang="en-US" dirty="0"/>
              <a:t>MORPHOLOGY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AAFFB328-520F-4C41-9793-F2771E74DE23}"/>
              </a:ext>
            </a:extLst>
          </p:cNvPr>
          <p:cNvSpPr txBox="1"/>
          <p:nvPr/>
        </p:nvSpPr>
        <p:spPr>
          <a:xfrm>
            <a:off x="2411875" y="4976271"/>
            <a:ext cx="25045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PATHOLOGICAL PROCESS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8CBED982-8B69-4B38-9CCC-134CF8F3416D}"/>
              </a:ext>
            </a:extLst>
          </p:cNvPr>
          <p:cNvSpPr txBox="1"/>
          <p:nvPr/>
        </p:nvSpPr>
        <p:spPr>
          <a:xfrm>
            <a:off x="7535917" y="5938182"/>
            <a:ext cx="41410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 SNOMED SUBSUMPTION QUERY TO FIND ALL AUTOIMMUNE ARTHRITIS</a:t>
            </a:r>
          </a:p>
        </p:txBody>
      </p:sp>
    </p:spTree>
    <p:extLst>
      <p:ext uri="{BB962C8B-B14F-4D97-AF65-F5344CB8AC3E}">
        <p14:creationId xmlns:p14="http://schemas.microsoft.com/office/powerpoint/2010/main" val="372741256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B98775-EC05-4D13-9EB4-2D5E7AC764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00B0F0"/>
                </a:solidFill>
              </a:rPr>
              <a:t>MAKE A GRAPH OF THE CLINICAL DATA</a:t>
            </a: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693E8078-E636-4CF4-AF5E-093A0E17CBDB}"/>
              </a:ext>
            </a:extLst>
          </p:cNvPr>
          <p:cNvSpPr/>
          <p:nvPr/>
        </p:nvSpPr>
        <p:spPr>
          <a:xfrm>
            <a:off x="1287516" y="2740381"/>
            <a:ext cx="788277" cy="756746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solidFill>
                <a:schemeClr val="tx1"/>
              </a:solidFill>
            </a:endParaRP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88E0CDC0-9A14-4C89-A83C-D341F263E33A}"/>
              </a:ext>
            </a:extLst>
          </p:cNvPr>
          <p:cNvSpPr/>
          <p:nvPr/>
        </p:nvSpPr>
        <p:spPr>
          <a:xfrm>
            <a:off x="1287516" y="5236588"/>
            <a:ext cx="788277" cy="756746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solidFill>
                <a:schemeClr val="tx1"/>
              </a:solidFill>
            </a:endParaRP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9A417C34-0C0C-422C-B463-A9F8EFF17870}"/>
              </a:ext>
            </a:extLst>
          </p:cNvPr>
          <p:cNvSpPr/>
          <p:nvPr/>
        </p:nvSpPr>
        <p:spPr>
          <a:xfrm>
            <a:off x="8660523" y="1989368"/>
            <a:ext cx="788277" cy="756746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solidFill>
                <a:schemeClr val="tx1"/>
              </a:solidFill>
            </a:endParaRP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83E518C9-9B29-4838-812C-29E246C954D9}"/>
              </a:ext>
            </a:extLst>
          </p:cNvPr>
          <p:cNvSpPr/>
          <p:nvPr/>
        </p:nvSpPr>
        <p:spPr>
          <a:xfrm>
            <a:off x="8660523" y="4479842"/>
            <a:ext cx="788277" cy="756746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solidFill>
                <a:schemeClr val="tx1"/>
              </a:solidFill>
            </a:endParaRP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6E45B16A-A357-419E-99FD-69C14F315FDC}"/>
              </a:ext>
            </a:extLst>
          </p:cNvPr>
          <p:cNvCxnSpPr>
            <a:cxnSpLocks/>
            <a:stCxn id="4" idx="7"/>
            <a:endCxn id="6" idx="2"/>
          </p:cNvCxnSpPr>
          <p:nvPr/>
        </p:nvCxnSpPr>
        <p:spPr>
          <a:xfrm flipV="1">
            <a:off x="1960353" y="2367741"/>
            <a:ext cx="6700170" cy="48346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39CEA9C5-CD91-4A72-AFD9-6A1B02D192E8}"/>
              </a:ext>
            </a:extLst>
          </p:cNvPr>
          <p:cNvCxnSpPr>
            <a:cxnSpLocks/>
            <a:stCxn id="5" idx="6"/>
            <a:endCxn id="7" idx="3"/>
          </p:cNvCxnSpPr>
          <p:nvPr/>
        </p:nvCxnSpPr>
        <p:spPr>
          <a:xfrm flipV="1">
            <a:off x="2075793" y="5125765"/>
            <a:ext cx="6700170" cy="48919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A418960B-1E4A-41F0-9F87-84A5E5C8996C}"/>
              </a:ext>
            </a:extLst>
          </p:cNvPr>
          <p:cNvCxnSpPr>
            <a:cxnSpLocks/>
            <a:stCxn id="4" idx="5"/>
            <a:endCxn id="7" idx="1"/>
          </p:cNvCxnSpPr>
          <p:nvPr/>
        </p:nvCxnSpPr>
        <p:spPr>
          <a:xfrm>
            <a:off x="1960353" y="3386304"/>
            <a:ext cx="6815610" cy="120436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9225276B-5F9A-44F2-A048-3213A5252992}"/>
              </a:ext>
            </a:extLst>
          </p:cNvPr>
          <p:cNvSpPr txBox="1"/>
          <p:nvPr/>
        </p:nvSpPr>
        <p:spPr>
          <a:xfrm>
            <a:off x="4614041" y="2103493"/>
            <a:ext cx="10919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HAS MRN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367C07B8-EA21-41F6-B37D-66F7FE271CE2}"/>
              </a:ext>
            </a:extLst>
          </p:cNvPr>
          <p:cNvSpPr txBox="1"/>
          <p:nvPr/>
        </p:nvSpPr>
        <p:spPr>
          <a:xfrm rot="638802">
            <a:off x="5037169" y="3619152"/>
            <a:ext cx="18385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HAD ENCOUNTER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73383FBD-F30C-499D-B2F1-7E981CD361EF}"/>
              </a:ext>
            </a:extLst>
          </p:cNvPr>
          <p:cNvSpPr txBox="1"/>
          <p:nvPr/>
        </p:nvSpPr>
        <p:spPr>
          <a:xfrm>
            <a:off x="4257483" y="4858215"/>
            <a:ext cx="12329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DIAGNOSIS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F86E861F-C2A0-4F78-B954-2DA1C8304497}"/>
              </a:ext>
            </a:extLst>
          </p:cNvPr>
          <p:cNvSpPr txBox="1"/>
          <p:nvPr/>
        </p:nvSpPr>
        <p:spPr>
          <a:xfrm>
            <a:off x="987972" y="2367741"/>
            <a:ext cx="9447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PATIENT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F3A311E-495A-4651-9CFE-992D99F7E429}"/>
              </a:ext>
            </a:extLst>
          </p:cNvPr>
          <p:cNvSpPr txBox="1"/>
          <p:nvPr/>
        </p:nvSpPr>
        <p:spPr>
          <a:xfrm>
            <a:off x="9485037" y="2106399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4675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84AB1284-3C81-4FB3-8F88-4146BAB68C4C}"/>
              </a:ext>
            </a:extLst>
          </p:cNvPr>
          <p:cNvSpPr txBox="1"/>
          <p:nvPr/>
        </p:nvSpPr>
        <p:spPr>
          <a:xfrm>
            <a:off x="9485037" y="4673549"/>
            <a:ext cx="16648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Outpatient Visit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EB94E149-5138-451B-B596-AC44D13C0F09}"/>
              </a:ext>
            </a:extLst>
          </p:cNvPr>
          <p:cNvSpPr txBox="1"/>
          <p:nvPr/>
        </p:nvSpPr>
        <p:spPr>
          <a:xfrm>
            <a:off x="838200" y="6150061"/>
            <a:ext cx="17908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LUNG INFECTION</a:t>
            </a:r>
          </a:p>
        </p:txBody>
      </p:sp>
    </p:spTree>
    <p:extLst>
      <p:ext uri="{BB962C8B-B14F-4D97-AF65-F5344CB8AC3E}">
        <p14:creationId xmlns:p14="http://schemas.microsoft.com/office/powerpoint/2010/main" val="182698263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10058A-F392-46AA-B554-388A8733A7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00B0F0"/>
                </a:solidFill>
              </a:rPr>
              <a:t>THEREFORE</a:t>
            </a: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A74F3CBC-F792-44F4-AE06-2E33F9CC5993}"/>
              </a:ext>
            </a:extLst>
          </p:cNvPr>
          <p:cNvSpPr/>
          <p:nvPr/>
        </p:nvSpPr>
        <p:spPr>
          <a:xfrm>
            <a:off x="10074116" y="5141994"/>
            <a:ext cx="788277" cy="756746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solidFill>
                <a:schemeClr val="tx1"/>
              </a:solidFill>
            </a:endParaRP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BD94BB69-DFA0-4566-84F9-7B780DB40EB4}"/>
              </a:ext>
            </a:extLst>
          </p:cNvPr>
          <p:cNvSpPr/>
          <p:nvPr/>
        </p:nvSpPr>
        <p:spPr>
          <a:xfrm>
            <a:off x="1072054" y="1839817"/>
            <a:ext cx="788277" cy="756746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solidFill>
                <a:schemeClr val="tx1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FEF118B-62D2-440B-B65E-F88C73C105A3}"/>
              </a:ext>
            </a:extLst>
          </p:cNvPr>
          <p:cNvSpPr txBox="1"/>
          <p:nvPr/>
        </p:nvSpPr>
        <p:spPr>
          <a:xfrm>
            <a:off x="1080862" y="2745692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4675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9517A16-EC4B-4DB2-B98B-CAF52D806E2E}"/>
              </a:ext>
            </a:extLst>
          </p:cNvPr>
          <p:cNvSpPr txBox="1"/>
          <p:nvPr/>
        </p:nvSpPr>
        <p:spPr>
          <a:xfrm>
            <a:off x="9562989" y="4693577"/>
            <a:ext cx="17908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LUNG INFECTION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517B04C1-6EFF-43D2-8CB3-F4890C55FE28}"/>
              </a:ext>
            </a:extLst>
          </p:cNvPr>
          <p:cNvCxnSpPr>
            <a:cxnSpLocks/>
            <a:stCxn id="5" idx="6"/>
            <a:endCxn id="4" idx="2"/>
          </p:cNvCxnSpPr>
          <p:nvPr/>
        </p:nvCxnSpPr>
        <p:spPr>
          <a:xfrm>
            <a:off x="1860331" y="2218190"/>
            <a:ext cx="8213785" cy="330217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363CA576-1B21-4981-9031-63BBD2457A6E}"/>
              </a:ext>
            </a:extLst>
          </p:cNvPr>
          <p:cNvSpPr txBox="1"/>
          <p:nvPr/>
        </p:nvSpPr>
        <p:spPr>
          <a:xfrm rot="1313217">
            <a:off x="4714928" y="3823186"/>
            <a:ext cx="17058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HAD DIAGNOSIS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30C1C22-72B0-46E3-8A08-2F9D0E0A02DF}"/>
              </a:ext>
            </a:extLst>
          </p:cNvPr>
          <p:cNvSpPr txBox="1"/>
          <p:nvPr/>
        </p:nvSpPr>
        <p:spPr>
          <a:xfrm>
            <a:off x="1970202" y="4835951"/>
            <a:ext cx="51629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Note the link from Clinical Data to SNOMED concepts</a:t>
            </a:r>
          </a:p>
        </p:txBody>
      </p:sp>
    </p:spTree>
    <p:extLst>
      <p:ext uri="{BB962C8B-B14F-4D97-AF65-F5344CB8AC3E}">
        <p14:creationId xmlns:p14="http://schemas.microsoft.com/office/powerpoint/2010/main" val="32315193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itle slide - horizontal">
  <a:themeElements>
    <a:clrScheme name="SNOMED 1 1">
      <a:dk1>
        <a:srgbClr val="3B3D40"/>
      </a:dk1>
      <a:lt1>
        <a:srgbClr val="FFFFFF"/>
      </a:lt1>
      <a:dk2>
        <a:srgbClr val="53585F"/>
      </a:dk2>
      <a:lt2>
        <a:srgbClr val="DCDEE0"/>
      </a:lt2>
      <a:accent1>
        <a:srgbClr val="00A9E0"/>
      </a:accent1>
      <a:accent2>
        <a:srgbClr val="425563"/>
      </a:accent2>
      <a:accent3>
        <a:srgbClr val="A2AAAD"/>
      </a:accent3>
      <a:accent4>
        <a:srgbClr val="E6E9EE"/>
      </a:accent4>
      <a:accent5>
        <a:srgbClr val="AAB2BE"/>
      </a:accent5>
      <a:accent6>
        <a:srgbClr val="434A55"/>
      </a:accent6>
      <a:hlink>
        <a:srgbClr val="A2AAAD"/>
      </a:hlink>
      <a:folHlink>
        <a:srgbClr val="FF00F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10867</TotalTime>
  <Words>201</Words>
  <Application>Microsoft Office PowerPoint</Application>
  <PresentationFormat>Widescreen</PresentationFormat>
  <Paragraphs>72</Paragraphs>
  <Slides>9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9</vt:i4>
      </vt:variant>
    </vt:vector>
  </HeadingPairs>
  <TitlesOfParts>
    <vt:vector size="16" baseType="lpstr">
      <vt:lpstr>Arial</vt:lpstr>
      <vt:lpstr>Avenir Next</vt:lpstr>
      <vt:lpstr>Calibri</vt:lpstr>
      <vt:lpstr>Calibri Light</vt:lpstr>
      <vt:lpstr>Trebuchet MS</vt:lpstr>
      <vt:lpstr>Office Theme</vt:lpstr>
      <vt:lpstr>Title slide - horizontal</vt:lpstr>
      <vt:lpstr>PowerPoint Presentation</vt:lpstr>
      <vt:lpstr>ANYTHING IN THE UNIVERSE</vt:lpstr>
      <vt:lpstr>PowerPoint Presentation</vt:lpstr>
      <vt:lpstr>ADD DEFINING RELATIONSHIPS</vt:lpstr>
      <vt:lpstr>GIVE IT SOME HUMAN READABLE LABELS</vt:lpstr>
      <vt:lpstr>TO STORE IT, BREAK IT DOWN TO TRIPLES  (LIKE RDF or OWL)</vt:lpstr>
      <vt:lpstr>SOMETIMES A TERM DOES NOT EXIST YOU CAN CREATE IT ON THE FLY AND QUERY FOR ITS CHILDREN AND DESCENDANTS</vt:lpstr>
      <vt:lpstr>MAKE A GRAPH OF THE CLINICAL DATA</vt:lpstr>
      <vt:lpstr>THEREFORE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Using SNOMED-CT and Semantic Web (OWL/RDF) for Advanced Clinical Data Analysis</dc:title>
  <dc:creator>George X. Panagiotopoulo</dc:creator>
  <cp:lastModifiedBy>Peter Hendler</cp:lastModifiedBy>
  <cp:revision>98</cp:revision>
  <dcterms:created xsi:type="dcterms:W3CDTF">2017-10-23T19:32:53Z</dcterms:created>
  <dcterms:modified xsi:type="dcterms:W3CDTF">2018-04-30T16:44:39Z</dcterms:modified>
</cp:coreProperties>
</file>