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261" r:id="rId2"/>
    <p:sldId id="264" r:id="rId3"/>
    <p:sldId id="289" r:id="rId4"/>
    <p:sldId id="310" r:id="rId5"/>
    <p:sldId id="293" r:id="rId6"/>
    <p:sldId id="328" r:id="rId7"/>
    <p:sldId id="324" r:id="rId8"/>
    <p:sldId id="325" r:id="rId9"/>
    <p:sldId id="297" r:id="rId10"/>
    <p:sldId id="313" r:id="rId11"/>
    <p:sldId id="292" r:id="rId12"/>
    <p:sldId id="316" r:id="rId13"/>
    <p:sldId id="353" r:id="rId14"/>
    <p:sldId id="315" r:id="rId15"/>
    <p:sldId id="341" r:id="rId16"/>
    <p:sldId id="298" r:id="rId17"/>
    <p:sldId id="342" r:id="rId18"/>
    <p:sldId id="343" r:id="rId19"/>
    <p:sldId id="345" r:id="rId20"/>
    <p:sldId id="340" r:id="rId21"/>
    <p:sldId id="270" r:id="rId22"/>
    <p:sldId id="314" r:id="rId23"/>
    <p:sldId id="299" r:id="rId24"/>
    <p:sldId id="300" r:id="rId25"/>
    <p:sldId id="301" r:id="rId26"/>
    <p:sldId id="331" r:id="rId27"/>
    <p:sldId id="339" r:id="rId28"/>
    <p:sldId id="333" r:id="rId29"/>
    <p:sldId id="334" r:id="rId30"/>
    <p:sldId id="336" r:id="rId31"/>
    <p:sldId id="346" r:id="rId32"/>
    <p:sldId id="338" r:id="rId33"/>
    <p:sldId id="347" r:id="rId34"/>
    <p:sldId id="332" r:id="rId35"/>
    <p:sldId id="349" r:id="rId36"/>
    <p:sldId id="350" r:id="rId37"/>
    <p:sldId id="348" r:id="rId38"/>
    <p:sldId id="351" r:id="rId39"/>
    <p:sldId id="27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799">
          <p15:clr>
            <a:srgbClr val="A4A3A4"/>
          </p15:clr>
        </p15:guide>
        <p15:guide id="3" pos="2880">
          <p15:clr>
            <a:srgbClr val="A4A3A4"/>
          </p15:clr>
        </p15:guide>
        <p15:guide id="4" pos="5556">
          <p15:clr>
            <a:srgbClr val="A4A3A4"/>
          </p15:clr>
        </p15:guide>
        <p15:guide id="5" pos="226">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8282"/>
    <a:srgbClr val="C06A6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07" autoAdjust="0"/>
    <p:restoredTop sz="83723" autoAdjust="0"/>
  </p:normalViewPr>
  <p:slideViewPr>
    <p:cSldViewPr showGuides="1">
      <p:cViewPr>
        <p:scale>
          <a:sx n="100" d="100"/>
          <a:sy n="100" d="100"/>
        </p:scale>
        <p:origin x="-104" y="-80"/>
      </p:cViewPr>
      <p:guideLst>
        <p:guide orient="horz" pos="2160"/>
        <p:guide orient="horz" pos="799"/>
        <p:guide pos="2880"/>
        <p:guide pos="5556"/>
        <p:guide pos="226"/>
      </p:guideLst>
    </p:cSldViewPr>
  </p:slideViewPr>
  <p:outlineViewPr>
    <p:cViewPr>
      <p:scale>
        <a:sx n="33" d="100"/>
        <a:sy n="33" d="100"/>
      </p:scale>
      <p:origin x="0" y="5814"/>
    </p:cViewPr>
  </p:outlineViewPr>
  <p:notesTextViewPr>
    <p:cViewPr>
      <p:scale>
        <a:sx n="1" d="1"/>
        <a:sy n="1" d="1"/>
      </p:scale>
      <p:origin x="0" y="0"/>
    </p:cViewPr>
  </p:notesTextViewPr>
  <p:sorterViewPr>
    <p:cViewPr>
      <p:scale>
        <a:sx n="100" d="100"/>
        <a:sy n="100" d="100"/>
      </p:scale>
      <p:origin x="0" y="78"/>
    </p:cViewPr>
  </p:sorterViewPr>
  <p:notesViewPr>
    <p:cSldViewPr showGuides="1">
      <p:cViewPr varScale="1">
        <p:scale>
          <a:sx n="54" d="100"/>
          <a:sy n="54" d="100"/>
        </p:scale>
        <p:origin x="-284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BFA697C-5849-4DDF-A6C8-08E6893940F4}" type="datetimeFigureOut">
              <a:rPr lang="en-AU" smtClean="0"/>
              <a:pPr/>
              <a:t>11/04/19</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FD014AF-979A-46D9-9B43-4C67319580DA}" type="slidenum">
              <a:rPr lang="en-AU" smtClean="0"/>
              <a:pPr/>
              <a:t>‹#›</a:t>
            </a:fld>
            <a:endParaRPr lang="en-AU"/>
          </a:p>
        </p:txBody>
      </p:sp>
    </p:spTree>
    <p:extLst>
      <p:ext uri="{BB962C8B-B14F-4D97-AF65-F5344CB8AC3E}">
        <p14:creationId xmlns:p14="http://schemas.microsoft.com/office/powerpoint/2010/main" val="2514441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92BC2-9435-4D31-AEB3-5D5877AD6447}" type="datetimeFigureOut">
              <a:rPr lang="en-AU" smtClean="0"/>
              <a:pPr/>
              <a:t>11/04/19</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496215-5E4C-414D-A8DB-C38AA7CF7C2A}" type="slidenum">
              <a:rPr lang="en-AU" smtClean="0"/>
              <a:pPr/>
              <a:t>‹#›</a:t>
            </a:fld>
            <a:endParaRPr lang="en-AU"/>
          </a:p>
        </p:txBody>
      </p:sp>
    </p:spTree>
    <p:extLst>
      <p:ext uri="{BB962C8B-B14F-4D97-AF65-F5344CB8AC3E}">
        <p14:creationId xmlns:p14="http://schemas.microsoft.com/office/powerpoint/2010/main" val="420318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A496215-5E4C-414D-A8DB-C38AA7CF7C2A}" type="slidenum">
              <a:rPr lang="en-AU" smtClean="0"/>
              <a:pPr/>
              <a:t>2</a:t>
            </a:fld>
            <a:endParaRPr lang="en-AU"/>
          </a:p>
        </p:txBody>
      </p:sp>
    </p:spTree>
    <p:extLst>
      <p:ext uri="{BB962C8B-B14F-4D97-AF65-F5344CB8AC3E}">
        <p14:creationId xmlns:p14="http://schemas.microsoft.com/office/powerpoint/2010/main" val="2153346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496215-5E4C-414D-A8DB-C38AA7CF7C2A}" type="slidenum">
              <a:rPr lang="en-AU" smtClean="0"/>
              <a:pPr/>
              <a:t>6</a:t>
            </a:fld>
            <a:endParaRPr lang="en-AU"/>
          </a:p>
        </p:txBody>
      </p:sp>
    </p:spTree>
    <p:extLst>
      <p:ext uri="{BB962C8B-B14F-4D97-AF65-F5344CB8AC3E}">
        <p14:creationId xmlns:p14="http://schemas.microsoft.com/office/powerpoint/2010/main" val="1827926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A496215-5E4C-414D-A8DB-C38AA7CF7C2A}" type="slidenum">
              <a:rPr lang="en-AU" smtClean="0"/>
              <a:pPr/>
              <a:t>32</a:t>
            </a:fld>
            <a:endParaRPr lang="en-AU"/>
          </a:p>
        </p:txBody>
      </p:sp>
    </p:spTree>
    <p:extLst>
      <p:ext uri="{BB962C8B-B14F-4D97-AF65-F5344CB8AC3E}">
        <p14:creationId xmlns:p14="http://schemas.microsoft.com/office/powerpoint/2010/main" val="990079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A496215-5E4C-414D-A8DB-C38AA7CF7C2A}" type="slidenum">
              <a:rPr lang="en-AU" smtClean="0"/>
              <a:pPr/>
              <a:t>33</a:t>
            </a:fld>
            <a:endParaRPr lang="en-AU"/>
          </a:p>
        </p:txBody>
      </p:sp>
    </p:spTree>
    <p:extLst>
      <p:ext uri="{BB962C8B-B14F-4D97-AF65-F5344CB8AC3E}">
        <p14:creationId xmlns:p14="http://schemas.microsoft.com/office/powerpoint/2010/main" val="21784951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A496215-5E4C-414D-A8DB-C38AA7CF7C2A}" type="slidenum">
              <a:rPr lang="en-AU" smtClean="0"/>
              <a:pPr/>
              <a:t>38</a:t>
            </a:fld>
            <a:endParaRPr lang="en-AU"/>
          </a:p>
        </p:txBody>
      </p:sp>
    </p:spTree>
    <p:extLst>
      <p:ext uri="{BB962C8B-B14F-4D97-AF65-F5344CB8AC3E}">
        <p14:creationId xmlns:p14="http://schemas.microsoft.com/office/powerpoint/2010/main" val="889548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Collaborator logo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dirty="0"/>
          </a:p>
        </p:txBody>
      </p:sp>
      <p:grpSp>
        <p:nvGrpSpPr>
          <p:cNvPr id="7" name="Group 6"/>
          <p:cNvGrpSpPr/>
          <p:nvPr userDrawn="1"/>
        </p:nvGrpSpPr>
        <p:grpSpPr>
          <a:xfrm>
            <a:off x="1497" y="5500319"/>
            <a:ext cx="9170984" cy="1357681"/>
            <a:chOff x="1497" y="5500319"/>
            <a:chExt cx="9170984" cy="1357681"/>
          </a:xfrm>
        </p:grpSpPr>
        <p:sp>
          <p:nvSpPr>
            <p:cNvPr id="8" name="Rectangle 7"/>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sp>
          <p:nvSpPr>
            <p:cNvPr id="9"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0"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1"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12"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pic>
          <p:nvPicPr>
            <p:cNvPr id="1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14" name="Group 19"/>
            <p:cNvGrpSpPr/>
            <p:nvPr userDrawn="1"/>
          </p:nvGrpSpPr>
          <p:grpSpPr>
            <a:xfrm>
              <a:off x="360000" y="5807505"/>
              <a:ext cx="814388" cy="95250"/>
              <a:chOff x="3495675" y="5969000"/>
              <a:chExt cx="814388" cy="95250"/>
            </a:xfrm>
            <a:solidFill>
              <a:schemeClr val="accent1"/>
            </a:solidFill>
          </p:grpSpPr>
          <p:sp>
            <p:nvSpPr>
              <p:cNvPr id="1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1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1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18"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a:p>
            </p:txBody>
          </p:sp>
          <p:sp>
            <p:nvSpPr>
              <p:cNvPr id="1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a:p>
            </p:txBody>
          </p:sp>
          <p:sp>
            <p:nvSpPr>
              <p:cNvPr id="2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a:p>
            </p:txBody>
          </p:sp>
          <p:sp>
            <p:nvSpPr>
              <p:cNvPr id="2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a:p>
            </p:txBody>
          </p:sp>
          <p:sp>
            <p:nvSpPr>
              <p:cNvPr id="2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a:p>
            </p:txBody>
          </p:sp>
          <p:sp>
            <p:nvSpPr>
              <p:cNvPr id="2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a:p>
            </p:txBody>
          </p:sp>
          <p:sp>
            <p:nvSpPr>
              <p:cNvPr id="24"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a:p>
            </p:txBody>
          </p:sp>
          <p:sp>
            <p:nvSpPr>
              <p:cNvPr id="2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a:p>
            </p:txBody>
          </p:sp>
          <p:sp>
            <p:nvSpPr>
              <p:cNvPr id="2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a:p>
            </p:txBody>
          </p:sp>
        </p:grpSp>
      </p:gr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a:t>Click to edit Master text styles</a:t>
            </a:r>
          </a:p>
        </p:txBody>
      </p:sp>
    </p:spTree>
    <p:extLst>
      <p:ext uri="{BB962C8B-B14F-4D97-AF65-F5344CB8AC3E}">
        <p14:creationId xmlns:p14="http://schemas.microsoft.com/office/powerpoint/2010/main" val="3520713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a:t>Presentation title  |  Presenter name</a:t>
            </a:r>
          </a:p>
        </p:txBody>
      </p:sp>
      <p:sp>
        <p:nvSpPr>
          <p:cNvPr id="5"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4263885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Footer Placeholder 3"/>
          <p:cNvSpPr>
            <a:spLocks noGrp="1"/>
          </p:cNvSpPr>
          <p:nvPr>
            <p:ph type="ftr" sz="quarter" idx="11"/>
          </p:nvPr>
        </p:nvSpPr>
        <p:spPr/>
        <p:txBody>
          <a:bodyPr/>
          <a:lstStyle/>
          <a:p>
            <a:r>
              <a:rPr lang="en-AU"/>
              <a:t>Presentation title  |  Presenter name</a:t>
            </a:r>
          </a:p>
        </p:txBody>
      </p:sp>
      <p:sp>
        <p:nvSpPr>
          <p:cNvPr id="5" name="Content Placeholder 2"/>
          <p:cNvSpPr>
            <a:spLocks noGrp="1"/>
          </p:cNvSpPr>
          <p:nvPr>
            <p:ph idx="1"/>
          </p:nvPr>
        </p:nvSpPr>
        <p:spPr>
          <a:xfrm>
            <a:off x="360000" y="1276350"/>
            <a:ext cx="8460000" cy="4559300"/>
          </a:xfrm>
        </p:spPr>
        <p:txBody>
          <a:bodyPr/>
          <a:lstStyle>
            <a:lvl1pPr>
              <a:lnSpc>
                <a:spcPct val="85000"/>
              </a:lnSpc>
              <a:spcAft>
                <a:spcPts val="0"/>
              </a:spcAft>
              <a:buFontTx/>
              <a:buNone/>
              <a:defRPr sz="4000" b="1">
                <a:solidFill>
                  <a:schemeClr val="accent1">
                    <a:lumMod val="75000"/>
                  </a:schemeClr>
                </a:solidFill>
              </a:defRPr>
            </a:lvl1pPr>
            <a:lvl2pPr marL="0" indent="0">
              <a:lnSpc>
                <a:spcPct val="85000"/>
              </a:lnSpc>
              <a:spcAft>
                <a:spcPts val="0"/>
              </a:spcAft>
              <a:buNone/>
              <a:defRPr sz="4000" b="1">
                <a:solidFill>
                  <a:schemeClr val="accent2"/>
                </a:solidFill>
              </a:defRPr>
            </a:lvl2pPr>
            <a:lvl3pPr marL="0" indent="0">
              <a:spcBef>
                <a:spcPts val="2200"/>
              </a:spcBef>
              <a:buNone/>
              <a:defRPr b="1">
                <a:solidFill>
                  <a:srgbClr val="00313C"/>
                </a:solidFill>
              </a:defRPr>
            </a:lvl3pPr>
          </a:lstStyle>
          <a:p>
            <a:pPr lvl="0"/>
            <a:r>
              <a:rPr lang="en-US"/>
              <a:t>Click to edit Master text styles</a:t>
            </a:r>
          </a:p>
          <a:p>
            <a:pPr lvl="1"/>
            <a:r>
              <a:rPr lang="en-US"/>
              <a:t>Second level</a:t>
            </a:r>
          </a:p>
          <a:p>
            <a:pPr lvl="2"/>
            <a:r>
              <a:rPr lang="en-US"/>
              <a:t>Third level</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3693824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2"/>
        </a:solidFill>
        <a:effectLst/>
      </p:bgPr>
    </p:bg>
    <p:spTree>
      <p:nvGrpSpPr>
        <p:cNvPr id="1" name=""/>
        <p:cNvGrpSpPr/>
        <p:nvPr/>
      </p:nvGrpSpPr>
      <p:grpSpPr>
        <a:xfrm>
          <a:off x="0" y="0"/>
          <a:ext cx="0" cy="0"/>
          <a:chOff x="0" y="0"/>
          <a:chExt cx="0" cy="0"/>
        </a:xfrm>
      </p:grpSpPr>
      <p:grpSp>
        <p:nvGrpSpPr>
          <p:cNvPr id="31" name="Group 30"/>
          <p:cNvGrpSpPr/>
          <p:nvPr userDrawn="1"/>
        </p:nvGrpSpPr>
        <p:grpSpPr>
          <a:xfrm>
            <a:off x="-7938" y="6056313"/>
            <a:ext cx="9161463" cy="801687"/>
            <a:chOff x="-7938" y="6056313"/>
            <a:chExt cx="9161463" cy="801687"/>
          </a:xfrm>
        </p:grpSpPr>
        <p:sp>
          <p:nvSpPr>
            <p:cNvPr id="32" name="AutoShape 4"/>
            <p:cNvSpPr>
              <a:spLocks noChangeAspect="1" noChangeArrowheads="1" noTextEdit="1"/>
            </p:cNvSpPr>
            <p:nvPr userDrawn="1"/>
          </p:nvSpPr>
          <p:spPr bwMode="auto">
            <a:xfrm>
              <a:off x="-7938" y="6056313"/>
              <a:ext cx="9161463" cy="801687"/>
            </a:xfrm>
            <a:prstGeom prst="rect">
              <a:avLst/>
            </a:prstGeom>
            <a:noFill/>
            <a:ln>
              <a:noFill/>
            </a:ln>
            <a:extLst/>
          </p:spPr>
          <p:txBody>
            <a:bodyPr/>
            <a:lstStyle/>
            <a:p>
              <a:pPr>
                <a:defRPr/>
              </a:pPr>
              <a:endParaRPr lang="en-AU"/>
            </a:p>
          </p:txBody>
        </p:sp>
        <p:grpSp>
          <p:nvGrpSpPr>
            <p:cNvPr id="33" name="Group 1"/>
            <p:cNvGrpSpPr>
              <a:grpSpLocks/>
            </p:cNvGrpSpPr>
            <p:nvPr userDrawn="1"/>
          </p:nvGrpSpPr>
          <p:grpSpPr bwMode="auto">
            <a:xfrm>
              <a:off x="1588" y="6065838"/>
              <a:ext cx="9142412" cy="690562"/>
              <a:chOff x="1495" y="6065893"/>
              <a:chExt cx="9143026" cy="690563"/>
            </a:xfrm>
          </p:grpSpPr>
          <p:sp>
            <p:nvSpPr>
              <p:cNvPr id="35" name="Freeform 8"/>
              <p:cNvSpPr>
                <a:spLocks noEditPoints="1"/>
              </p:cNvSpPr>
              <p:nvPr userDrawn="1"/>
            </p:nvSpPr>
            <p:spPr bwMode="auto">
              <a:xfrm>
                <a:off x="1495" y="6065893"/>
                <a:ext cx="9143026" cy="690563"/>
              </a:xfrm>
              <a:custGeom>
                <a:avLst/>
                <a:gdLst>
                  <a:gd name="T0" fmla="*/ 2880 w 2880"/>
                  <a:gd name="T1" fmla="*/ 14 h 217"/>
                  <a:gd name="T2" fmla="*/ 2817 w 2880"/>
                  <a:gd name="T3" fmla="*/ 14 h 217"/>
                  <a:gd name="T4" fmla="*/ 2486 w 2880"/>
                  <a:gd name="T5" fmla="*/ 95 h 217"/>
                  <a:gd name="T6" fmla="*/ 2486 w 2880"/>
                  <a:gd name="T7" fmla="*/ 95 h 217"/>
                  <a:gd name="T8" fmla="*/ 2880 w 2880"/>
                  <a:gd name="T9" fmla="*/ 95 h 217"/>
                  <a:gd name="T10" fmla="*/ 2880 w 2880"/>
                  <a:gd name="T11" fmla="*/ 217 h 217"/>
                  <a:gd name="T12" fmla="*/ 2880 w 2880"/>
                  <a:gd name="T13" fmla="*/ 217 h 217"/>
                  <a:gd name="T14" fmla="*/ 2880 w 2880"/>
                  <a:gd name="T15" fmla="*/ 14 h 217"/>
                  <a:gd name="T16" fmla="*/ 2171 w 2880"/>
                  <a:gd name="T17" fmla="*/ 0 h 217"/>
                  <a:gd name="T18" fmla="*/ 0 w 2880"/>
                  <a:gd name="T19" fmla="*/ 0 h 217"/>
                  <a:gd name="T20" fmla="*/ 0 w 2880"/>
                  <a:gd name="T21" fmla="*/ 95 h 217"/>
                  <a:gd name="T22" fmla="*/ 2486 w 2880"/>
                  <a:gd name="T23" fmla="*/ 95 h 217"/>
                  <a:gd name="T24" fmla="*/ 2486 w 2880"/>
                  <a:gd name="T25" fmla="*/ 95 h 217"/>
                  <a:gd name="T26" fmla="*/ 2486 w 2880"/>
                  <a:gd name="T27" fmla="*/ 95 h 217"/>
                  <a:gd name="T28" fmla="*/ 2486 w 2880"/>
                  <a:gd name="T29" fmla="*/ 95 h 217"/>
                  <a:gd name="T30" fmla="*/ 2171 w 2880"/>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0" h="217">
                    <a:moveTo>
                      <a:pt x="2880" y="14"/>
                    </a:moveTo>
                    <a:cubicBezTo>
                      <a:pt x="2817" y="14"/>
                      <a:pt x="2817" y="14"/>
                      <a:pt x="2817" y="14"/>
                    </a:cubicBezTo>
                    <a:cubicBezTo>
                      <a:pt x="2616" y="14"/>
                      <a:pt x="2542" y="74"/>
                      <a:pt x="2486" y="95"/>
                    </a:cubicBezTo>
                    <a:cubicBezTo>
                      <a:pt x="2486" y="95"/>
                      <a:pt x="2486" y="95"/>
                      <a:pt x="2486" y="95"/>
                    </a:cubicBezTo>
                    <a:cubicBezTo>
                      <a:pt x="2880" y="95"/>
                      <a:pt x="2880" y="95"/>
                      <a:pt x="2880" y="95"/>
                    </a:cubicBezTo>
                    <a:cubicBezTo>
                      <a:pt x="2880" y="217"/>
                      <a:pt x="2880" y="217"/>
                      <a:pt x="2880" y="217"/>
                    </a:cubicBezTo>
                    <a:cubicBezTo>
                      <a:pt x="2880" y="217"/>
                      <a:pt x="2880" y="217"/>
                      <a:pt x="2880" y="217"/>
                    </a:cubicBezTo>
                    <a:cubicBezTo>
                      <a:pt x="2880" y="14"/>
                      <a:pt x="2880" y="14"/>
                      <a:pt x="2880" y="14"/>
                    </a:cubicBezTo>
                    <a:moveTo>
                      <a:pt x="2171" y="0"/>
                    </a:moveTo>
                    <a:cubicBezTo>
                      <a:pt x="0" y="0"/>
                      <a:pt x="0" y="0"/>
                      <a:pt x="0" y="0"/>
                    </a:cubicBezTo>
                    <a:cubicBezTo>
                      <a:pt x="0" y="95"/>
                      <a:pt x="0" y="95"/>
                      <a:pt x="0" y="95"/>
                    </a:cubicBezTo>
                    <a:cubicBezTo>
                      <a:pt x="2486" y="95"/>
                      <a:pt x="2486" y="95"/>
                      <a:pt x="2486" y="95"/>
                    </a:cubicBezTo>
                    <a:cubicBezTo>
                      <a:pt x="2486" y="95"/>
                      <a:pt x="2486" y="95"/>
                      <a:pt x="2486" y="95"/>
                    </a:cubicBezTo>
                    <a:cubicBezTo>
                      <a:pt x="2486" y="95"/>
                      <a:pt x="2486" y="95"/>
                      <a:pt x="2486" y="95"/>
                    </a:cubicBezTo>
                    <a:cubicBezTo>
                      <a:pt x="2486" y="95"/>
                      <a:pt x="2486" y="95"/>
                      <a:pt x="2486" y="95"/>
                    </a:cubicBezTo>
                    <a:cubicBezTo>
                      <a:pt x="2419" y="39"/>
                      <a:pt x="2306" y="0"/>
                      <a:pt x="2171" y="0"/>
                    </a:cubicBezTo>
                  </a:path>
                </a:pathLst>
              </a:custGeom>
              <a:solidFill>
                <a:schemeClr val="accent2">
                  <a:lumMod val="75000"/>
                </a:schemeClr>
              </a:solidFill>
              <a:ln>
                <a:noFill/>
              </a:ln>
            </p:spPr>
            <p:txBody>
              <a:bodyPr/>
              <a:lstStyle/>
              <a:p>
                <a:pPr>
                  <a:defRPr/>
                </a:pPr>
                <a:endParaRPr lang="en-AU"/>
              </a:p>
            </p:txBody>
          </p:sp>
          <p:sp>
            <p:nvSpPr>
              <p:cNvPr id="36" name="Freeform 9"/>
              <p:cNvSpPr>
                <a:spLocks noEditPoints="1"/>
              </p:cNvSpPr>
              <p:nvPr userDrawn="1"/>
            </p:nvSpPr>
            <p:spPr bwMode="auto">
              <a:xfrm>
                <a:off x="1495" y="6367518"/>
                <a:ext cx="9143026" cy="388938"/>
              </a:xfrm>
              <a:custGeom>
                <a:avLst/>
                <a:gdLst>
                  <a:gd name="T0" fmla="*/ 2486 w 2880"/>
                  <a:gd name="T1" fmla="*/ 0 h 122"/>
                  <a:gd name="T2" fmla="*/ 0 w 2880"/>
                  <a:gd name="T3" fmla="*/ 0 h 122"/>
                  <a:gd name="T4" fmla="*/ 0 w 2880"/>
                  <a:gd name="T5" fmla="*/ 13 h 122"/>
                  <a:gd name="T6" fmla="*/ 2289 w 2880"/>
                  <a:gd name="T7" fmla="*/ 13 h 122"/>
                  <a:gd name="T8" fmla="*/ 2486 w 2880"/>
                  <a:gd name="T9" fmla="*/ 0 h 122"/>
                  <a:gd name="T10" fmla="*/ 2880 w 2880"/>
                  <a:gd name="T11" fmla="*/ 0 h 122"/>
                  <a:gd name="T12" fmla="*/ 2486 w 2880"/>
                  <a:gd name="T13" fmla="*/ 0 h 122"/>
                  <a:gd name="T14" fmla="*/ 2813 w 2880"/>
                  <a:gd name="T15" fmla="*/ 122 h 122"/>
                  <a:gd name="T16" fmla="*/ 2880 w 2880"/>
                  <a:gd name="T17" fmla="*/ 122 h 122"/>
                  <a:gd name="T18" fmla="*/ 2880 w 288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122">
                    <a:moveTo>
                      <a:pt x="2486" y="0"/>
                    </a:moveTo>
                    <a:cubicBezTo>
                      <a:pt x="0" y="0"/>
                      <a:pt x="0" y="0"/>
                      <a:pt x="0" y="0"/>
                    </a:cubicBezTo>
                    <a:cubicBezTo>
                      <a:pt x="0" y="13"/>
                      <a:pt x="0" y="13"/>
                      <a:pt x="0" y="13"/>
                    </a:cubicBezTo>
                    <a:cubicBezTo>
                      <a:pt x="2289" y="13"/>
                      <a:pt x="2289" y="13"/>
                      <a:pt x="2289" y="13"/>
                    </a:cubicBezTo>
                    <a:cubicBezTo>
                      <a:pt x="2418" y="13"/>
                      <a:pt x="2459" y="10"/>
                      <a:pt x="2486" y="0"/>
                    </a:cubicBezTo>
                    <a:moveTo>
                      <a:pt x="2880" y="0"/>
                    </a:moveTo>
                    <a:cubicBezTo>
                      <a:pt x="2486" y="0"/>
                      <a:pt x="2486" y="0"/>
                      <a:pt x="2486" y="0"/>
                    </a:cubicBezTo>
                    <a:cubicBezTo>
                      <a:pt x="2554" y="56"/>
                      <a:pt x="2645" y="122"/>
                      <a:pt x="2813" y="122"/>
                    </a:cubicBezTo>
                    <a:cubicBezTo>
                      <a:pt x="2854" y="122"/>
                      <a:pt x="2880" y="122"/>
                      <a:pt x="2880" y="122"/>
                    </a:cubicBezTo>
                    <a:cubicBezTo>
                      <a:pt x="2880" y="0"/>
                      <a:pt x="2880" y="0"/>
                      <a:pt x="2880" y="0"/>
                    </a:cubicBezTo>
                  </a:path>
                </a:pathLst>
              </a:custGeom>
              <a:solidFill>
                <a:schemeClr val="accent2">
                  <a:lumMod val="75000"/>
                </a:schemeClr>
              </a:solidFill>
              <a:ln>
                <a:noFill/>
              </a:ln>
              <a:extLst/>
            </p:spPr>
            <p:txBody>
              <a:bodyPr/>
              <a:lstStyle/>
              <a:p>
                <a:pPr>
                  <a:defRPr/>
                </a:pPr>
                <a:endParaRPr lang="en-AU"/>
              </a:p>
            </p:txBody>
          </p:sp>
          <p:sp>
            <p:nvSpPr>
              <p:cNvPr id="37" name="Freeform 10"/>
              <p:cNvSpPr>
                <a:spLocks/>
              </p:cNvSpPr>
              <p:nvPr userDrawn="1"/>
            </p:nvSpPr>
            <p:spPr bwMode="auto">
              <a:xfrm>
                <a:off x="1495" y="6110343"/>
                <a:ext cx="789199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accent1"/>
              </a:solidFill>
              <a:ln>
                <a:noFill/>
              </a:ln>
              <a:extLst/>
            </p:spPr>
            <p:txBody>
              <a:bodyPr/>
              <a:lstStyle/>
              <a:p>
                <a:pPr>
                  <a:defRPr/>
                </a:pPr>
                <a:endParaRPr lang="en-AU"/>
              </a:p>
            </p:txBody>
          </p:sp>
          <p:sp>
            <p:nvSpPr>
              <p:cNvPr id="38" name="Freeform 11"/>
              <p:cNvSpPr>
                <a:spLocks/>
              </p:cNvSpPr>
              <p:nvPr userDrawn="1"/>
            </p:nvSpPr>
            <p:spPr bwMode="auto">
              <a:xfrm>
                <a:off x="7893487" y="6110343"/>
                <a:ext cx="1251034" cy="601663"/>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chemeClr val="bg1"/>
              </a:solidFill>
              <a:ln>
                <a:noFill/>
              </a:ln>
              <a:extLst/>
            </p:spPr>
            <p:txBody>
              <a:bodyPr/>
              <a:lstStyle/>
              <a:p>
                <a:pPr>
                  <a:defRPr/>
                </a:pPr>
                <a:endParaRPr lang="en-AU"/>
              </a:p>
            </p:txBody>
          </p:sp>
        </p:grpSp>
        <p:pic>
          <p:nvPicPr>
            <p:cNvPr id="34" name="Picture 78"/>
            <p:cNvPicPr>
              <a:picLocks noChangeAspect="1" noChangeArrowheads="1"/>
            </p:cNvPicPr>
            <p:nvPr userDrawn="1"/>
          </p:nvPicPr>
          <p:blipFill>
            <a:blip r:embed="rId2" cstate="print"/>
            <a:srcRect/>
            <a:stretch>
              <a:fillRect/>
            </a:stretch>
          </p:blipFill>
          <p:spPr bwMode="auto">
            <a:xfrm>
              <a:off x="8459788" y="6191250"/>
              <a:ext cx="454025" cy="454025"/>
            </a:xfrm>
            <a:prstGeom prst="rect">
              <a:avLst/>
            </a:prstGeom>
            <a:noFill/>
            <a:ln w="9525">
              <a:noFill/>
              <a:miter lim="800000"/>
              <a:headEnd/>
              <a:tailEnd/>
            </a:ln>
          </p:spPr>
        </p:pic>
      </p:grpSp>
      <p:sp>
        <p:nvSpPr>
          <p:cNvPr id="39" name="Text Placeholder 8"/>
          <p:cNvSpPr>
            <a:spLocks noGrp="1"/>
          </p:cNvSpPr>
          <p:nvPr>
            <p:ph type="body" sz="quarter" idx="10"/>
          </p:nvPr>
        </p:nvSpPr>
        <p:spPr>
          <a:xfrm>
            <a:off x="360000" y="1276350"/>
            <a:ext cx="7477125" cy="4559301"/>
          </a:xfrm>
        </p:spPr>
        <p:txBody>
          <a:bodyPr/>
          <a:lstStyle>
            <a:lvl1pPr>
              <a:spcAft>
                <a:spcPts val="0"/>
              </a:spcAft>
              <a:buFontTx/>
              <a:buNone/>
              <a:defRPr sz="4400" b="1">
                <a:solidFill>
                  <a:schemeClr val="accent1"/>
                </a:solidFill>
              </a:defRPr>
            </a:lvl1pPr>
            <a:lvl2pPr marL="0" indent="0">
              <a:lnSpc>
                <a:spcPct val="75000"/>
              </a:lnSpc>
              <a:spcAft>
                <a:spcPts val="850"/>
              </a:spcAft>
              <a:buNone/>
              <a:defRPr sz="4400" b="1">
                <a:solidFill>
                  <a:schemeClr val="bg1"/>
                </a:solidFill>
              </a:defRPr>
            </a:lvl2pPr>
            <a:lvl3pPr marL="0" indent="0">
              <a:buNone/>
              <a:defRPr sz="2200" b="1">
                <a:solidFill>
                  <a:srgbClr val="FFFFFF"/>
                </a:solidFill>
              </a:defRPr>
            </a:lvl3pPr>
          </a:lstStyle>
          <a:p>
            <a:pPr lvl="0"/>
            <a:r>
              <a:rPr lang="en-US"/>
              <a:t>Click to edit Master text styles</a:t>
            </a:r>
          </a:p>
          <a:p>
            <a:pPr lvl="1"/>
            <a:r>
              <a:rPr lang="en-US"/>
              <a:t>Second level</a:t>
            </a:r>
          </a:p>
          <a:p>
            <a:pPr lvl="2"/>
            <a:r>
              <a:rPr lang="en-US"/>
              <a:t>Third level</a:t>
            </a:r>
          </a:p>
        </p:txBody>
      </p:sp>
      <p:sp>
        <p:nvSpPr>
          <p:cNvPr id="12" name="Footer Placeholder 3"/>
          <p:cNvSpPr>
            <a:spLocks noGrp="1"/>
          </p:cNvSpPr>
          <p:nvPr>
            <p:ph type="ftr" sz="quarter" idx="11"/>
          </p:nvPr>
        </p:nvSpPr>
        <p:spPr>
          <a:xfrm>
            <a:off x="677991" y="6504332"/>
            <a:ext cx="6083845" cy="124274"/>
          </a:xfrm>
        </p:spPr>
        <p:txBody>
          <a:bodyPr/>
          <a:lstStyle/>
          <a:p>
            <a:r>
              <a:rPr lang="en-AU"/>
              <a:t>Presentation title  |  Presenter name</a:t>
            </a:r>
          </a:p>
        </p:txBody>
      </p:sp>
      <p:sp>
        <p:nvSpPr>
          <p:cNvPr id="13"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1864123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accent1"/>
        </a:solidFill>
        <a:effectLst/>
      </p:bgPr>
    </p:bg>
    <p:spTree>
      <p:nvGrpSpPr>
        <p:cNvPr id="1" name=""/>
        <p:cNvGrpSpPr/>
        <p:nvPr/>
      </p:nvGrpSpPr>
      <p:grpSpPr>
        <a:xfrm>
          <a:off x="0" y="0"/>
          <a:ext cx="0" cy="0"/>
          <a:chOff x="0" y="0"/>
          <a:chExt cx="0" cy="0"/>
        </a:xfrm>
      </p:grpSpPr>
      <p:grpSp>
        <p:nvGrpSpPr>
          <p:cNvPr id="2" name="Group 28"/>
          <p:cNvGrpSpPr/>
          <p:nvPr userDrawn="1"/>
        </p:nvGrpSpPr>
        <p:grpSpPr>
          <a:xfrm>
            <a:off x="608" y="5500319"/>
            <a:ext cx="9167813" cy="996950"/>
            <a:chOff x="608" y="5500319"/>
            <a:chExt cx="9167813" cy="996950"/>
          </a:xfrm>
        </p:grpSpPr>
        <p:grpSp>
          <p:nvGrpSpPr>
            <p:cNvPr id="4"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a:p>
            </p:txBody>
          </p:sp>
        </p:grpSp>
      </p:grpSp>
      <p:sp>
        <p:nvSpPr>
          <p:cNvPr id="3" name="Subtitle 2"/>
          <p:cNvSpPr>
            <a:spLocks noGrp="1"/>
          </p:cNvSpPr>
          <p:nvPr>
            <p:ph type="subTitle" idx="1" hasCustomPrompt="1"/>
          </p:nvPr>
        </p:nvSpPr>
        <p:spPr>
          <a:xfrm>
            <a:off x="358774" y="3717032"/>
            <a:ext cx="6121438" cy="1539200"/>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a:t>Click to edit Master text styles</a:t>
            </a:r>
          </a:p>
        </p:txBody>
      </p:sp>
      <p:sp>
        <p:nvSpPr>
          <p:cNvPr id="23" name="Title 22"/>
          <p:cNvSpPr>
            <a:spLocks noGrp="1"/>
          </p:cNvSpPr>
          <p:nvPr>
            <p:ph type="title"/>
          </p:nvPr>
        </p:nvSpPr>
        <p:spPr>
          <a:xfrm>
            <a:off x="358776" y="2744924"/>
            <a:ext cx="8461374" cy="852487"/>
          </a:xfrm>
        </p:spPr>
        <p:txBody>
          <a:bodyPr>
            <a:noAutofit/>
          </a:bodyPr>
          <a:lstStyle>
            <a:lvl1pPr>
              <a:defRPr sz="5500">
                <a:solidFill>
                  <a:schemeClr val="bg1"/>
                </a:solidFill>
              </a:defRPr>
            </a:lvl1pPr>
          </a:lstStyle>
          <a:p>
            <a:r>
              <a:rPr lang="en-US"/>
              <a:t>Click to edit Master title style</a:t>
            </a:r>
            <a:endParaRPr lang="en-AU" dirty="0"/>
          </a:p>
        </p:txBody>
      </p:sp>
    </p:spTree>
    <p:extLst>
      <p:ext uri="{BB962C8B-B14F-4D97-AF65-F5344CB8AC3E}">
        <p14:creationId xmlns:p14="http://schemas.microsoft.com/office/powerpoint/2010/main" val="463021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accent1"/>
        </a:solidFill>
        <a:effectLst/>
      </p:bgPr>
    </p:bg>
    <p:spTree>
      <p:nvGrpSpPr>
        <p:cNvPr id="1" name=""/>
        <p:cNvGrpSpPr/>
        <p:nvPr/>
      </p:nvGrpSpPr>
      <p:grpSpPr>
        <a:xfrm>
          <a:off x="0" y="0"/>
          <a:ext cx="0" cy="0"/>
          <a:chOff x="0" y="0"/>
          <a:chExt cx="0" cy="0"/>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a:p>
            </p:txBody>
          </p:sp>
        </p:grpSp>
      </p:grpSp>
      <p:sp>
        <p:nvSpPr>
          <p:cNvPr id="3" name="Subtitle 2"/>
          <p:cNvSpPr>
            <a:spLocks noGrp="1"/>
          </p:cNvSpPr>
          <p:nvPr>
            <p:ph type="subTitle" idx="1" hasCustomPrompt="1"/>
          </p:nvPr>
        </p:nvSpPr>
        <p:spPr>
          <a:xfrm>
            <a:off x="358774" y="2168860"/>
            <a:ext cx="6121438" cy="3087372"/>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a:t>Click to edit Master text styles</a:t>
            </a:r>
          </a:p>
        </p:txBody>
      </p:sp>
    </p:spTree>
    <p:extLst>
      <p:ext uri="{BB962C8B-B14F-4D97-AF65-F5344CB8AC3E}">
        <p14:creationId xmlns:p14="http://schemas.microsoft.com/office/powerpoint/2010/main" val="463021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lternative Title Slide + Collaborator logos">
    <p:bg>
      <p:bgPr>
        <a:solidFill>
          <a:schemeClr val="accent1"/>
        </a:solidFill>
        <a:effectLst/>
      </p:bgPr>
    </p:bg>
    <p:spTree>
      <p:nvGrpSpPr>
        <p:cNvPr id="1" name=""/>
        <p:cNvGrpSpPr/>
        <p:nvPr/>
      </p:nvGrpSpPr>
      <p:grpSpPr>
        <a:xfrm>
          <a:off x="0" y="0"/>
          <a:ext cx="0" cy="0"/>
          <a:chOff x="0" y="0"/>
          <a:chExt cx="0" cy="0"/>
        </a:xfrm>
      </p:grpSpPr>
      <p:grpSp>
        <p:nvGrpSpPr>
          <p:cNvPr id="28" name="Group 27"/>
          <p:cNvGrpSpPr/>
          <p:nvPr userDrawn="1"/>
        </p:nvGrpSpPr>
        <p:grpSpPr>
          <a:xfrm>
            <a:off x="-26988" y="357188"/>
            <a:ext cx="9199469" cy="6500812"/>
            <a:chOff x="-26988" y="357188"/>
            <a:chExt cx="9199469" cy="6500812"/>
          </a:xfrm>
        </p:grpSpPr>
        <p:grpSp>
          <p:nvGrpSpPr>
            <p:cNvPr id="29" name="Group 66"/>
            <p:cNvGrpSpPr>
              <a:grpSpLocks/>
            </p:cNvGrpSpPr>
            <p:nvPr userDrawn="1"/>
          </p:nvGrpSpPr>
          <p:grpSpPr bwMode="auto">
            <a:xfrm>
              <a:off x="-26988" y="357188"/>
              <a:ext cx="9178926" cy="2571750"/>
              <a:chOff x="-17463" y="357188"/>
              <a:chExt cx="9186863" cy="2571750"/>
            </a:xfrm>
          </p:grpSpPr>
          <p:sp>
            <p:nvSpPr>
              <p:cNvPr id="51" name="Freeform 17"/>
              <p:cNvSpPr>
                <a:spLocks/>
              </p:cNvSpPr>
              <p:nvPr userDrawn="1"/>
            </p:nvSpPr>
            <p:spPr bwMode="auto">
              <a:xfrm>
                <a:off x="-17463" y="1971675"/>
                <a:ext cx="9186863" cy="957263"/>
              </a:xfrm>
              <a:custGeom>
                <a:avLst/>
                <a:gdLst>
                  <a:gd name="T0" fmla="*/ 0 w 2880"/>
                  <a:gd name="T1" fmla="*/ 0 h 300"/>
                  <a:gd name="T2" fmla="*/ 372 w 2880"/>
                  <a:gd name="T3" fmla="*/ 0 h 300"/>
                  <a:gd name="T4" fmla="*/ 890 w 2880"/>
                  <a:gd name="T5" fmla="*/ 171 h 300"/>
                  <a:gd name="T6" fmla="*/ 1389 w 2880"/>
                  <a:gd name="T7" fmla="*/ 300 h 300"/>
                  <a:gd name="T8" fmla="*/ 2880 w 2880"/>
                  <a:gd name="T9" fmla="*/ 300 h 300"/>
                </a:gdLst>
                <a:ahLst/>
                <a:cxnLst>
                  <a:cxn ang="0">
                    <a:pos x="T0" y="T1"/>
                  </a:cxn>
                  <a:cxn ang="0">
                    <a:pos x="T2" y="T3"/>
                  </a:cxn>
                  <a:cxn ang="0">
                    <a:pos x="T4" y="T5"/>
                  </a:cxn>
                  <a:cxn ang="0">
                    <a:pos x="T6" y="T7"/>
                  </a:cxn>
                  <a:cxn ang="0">
                    <a:pos x="T8" y="T9"/>
                  </a:cxn>
                </a:cxnLst>
                <a:rect l="0" t="0" r="r" b="b"/>
                <a:pathLst>
                  <a:path w="2880" h="300">
                    <a:moveTo>
                      <a:pt x="0" y="0"/>
                    </a:moveTo>
                    <a:cubicBezTo>
                      <a:pt x="0" y="0"/>
                      <a:pt x="308" y="0"/>
                      <a:pt x="372" y="0"/>
                    </a:cubicBezTo>
                    <a:cubicBezTo>
                      <a:pt x="638" y="0"/>
                      <a:pt x="749" y="91"/>
                      <a:pt x="890" y="171"/>
                    </a:cubicBezTo>
                    <a:cubicBezTo>
                      <a:pt x="1011" y="240"/>
                      <a:pt x="1176" y="300"/>
                      <a:pt x="1389" y="300"/>
                    </a:cubicBezTo>
                    <a:cubicBezTo>
                      <a:pt x="2880" y="300"/>
                      <a:pt x="2880" y="300"/>
                      <a:pt x="2880" y="300"/>
                    </a:cubicBezTo>
                  </a:path>
                </a:pathLst>
              </a:custGeom>
              <a:noFill/>
              <a:ln w="19050" cap="flat">
                <a:solidFill>
                  <a:schemeClr val="bg1"/>
                </a:solidFill>
                <a:prstDash val="solid"/>
                <a:miter lim="800000"/>
                <a:headEnd/>
                <a:tailEnd/>
              </a:ln>
              <a:extLst/>
            </p:spPr>
            <p:txBody>
              <a:bodyPr/>
              <a:lstStyle/>
              <a:p>
                <a:pPr>
                  <a:defRPr/>
                </a:pPr>
                <a:endParaRPr lang="en-AU"/>
              </a:p>
            </p:txBody>
          </p:sp>
          <p:sp>
            <p:nvSpPr>
              <p:cNvPr id="52" name="Freeform 18"/>
              <p:cNvSpPr>
                <a:spLocks/>
              </p:cNvSpPr>
              <p:nvPr userDrawn="1"/>
            </p:nvSpPr>
            <p:spPr bwMode="auto">
              <a:xfrm>
                <a:off x="-17463" y="2449513"/>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a:p>
            </p:txBody>
          </p:sp>
          <p:sp>
            <p:nvSpPr>
              <p:cNvPr id="53" name="Freeform 19"/>
              <p:cNvSpPr>
                <a:spLocks/>
              </p:cNvSpPr>
              <p:nvPr userDrawn="1"/>
            </p:nvSpPr>
            <p:spPr bwMode="auto">
              <a:xfrm>
                <a:off x="-17463" y="1655763"/>
                <a:ext cx="9186863" cy="954087"/>
              </a:xfrm>
              <a:custGeom>
                <a:avLst/>
                <a:gdLst>
                  <a:gd name="T0" fmla="*/ 0 w 2880"/>
                  <a:gd name="T1" fmla="*/ 0 h 299"/>
                  <a:gd name="T2" fmla="*/ 372 w 2880"/>
                  <a:gd name="T3" fmla="*/ 0 h 299"/>
                  <a:gd name="T4" fmla="*/ 890 w 2880"/>
                  <a:gd name="T5" fmla="*/ 170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0"/>
                    </a:cubicBezTo>
                    <a:cubicBezTo>
                      <a:pt x="1011" y="239"/>
                      <a:pt x="1176" y="299"/>
                      <a:pt x="1389" y="299"/>
                    </a:cubicBezTo>
                    <a:cubicBezTo>
                      <a:pt x="2880" y="299"/>
                      <a:pt x="2880" y="299"/>
                      <a:pt x="2880" y="299"/>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a:p>
            </p:txBody>
          </p:sp>
          <p:sp>
            <p:nvSpPr>
              <p:cNvPr id="54" name="Freeform 20"/>
              <p:cNvSpPr>
                <a:spLocks/>
              </p:cNvSpPr>
              <p:nvPr userDrawn="1"/>
            </p:nvSpPr>
            <p:spPr bwMode="auto">
              <a:xfrm>
                <a:off x="-17463" y="2130425"/>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1">
                    <a:lumMod val="75000"/>
                  </a:schemeClr>
                </a:solidFill>
                <a:prstDash val="solid"/>
                <a:miter lim="800000"/>
                <a:headEnd/>
                <a:tailEnd/>
              </a:ln>
              <a:extLst/>
            </p:spPr>
            <p:txBody>
              <a:bodyPr/>
              <a:lstStyle/>
              <a:p>
                <a:pPr>
                  <a:defRPr/>
                </a:pPr>
                <a:endParaRPr lang="en-AU"/>
              </a:p>
            </p:txBody>
          </p:sp>
          <p:sp>
            <p:nvSpPr>
              <p:cNvPr id="55" name="Freeform 21"/>
              <p:cNvSpPr>
                <a:spLocks/>
              </p:cNvSpPr>
              <p:nvPr userDrawn="1"/>
            </p:nvSpPr>
            <p:spPr bwMode="auto">
              <a:xfrm>
                <a:off x="-17463" y="1336675"/>
                <a:ext cx="9186863" cy="954088"/>
              </a:xfrm>
              <a:custGeom>
                <a:avLst/>
                <a:gdLst>
                  <a:gd name="T0" fmla="*/ 0 w 2880"/>
                  <a:gd name="T1" fmla="*/ 0 h 299"/>
                  <a:gd name="T2" fmla="*/ 372 w 2880"/>
                  <a:gd name="T3" fmla="*/ 0 h 299"/>
                  <a:gd name="T4" fmla="*/ 890 w 2880"/>
                  <a:gd name="T5" fmla="*/ 171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1"/>
                    </a:cubicBezTo>
                    <a:cubicBezTo>
                      <a:pt x="1011" y="239"/>
                      <a:pt x="1176" y="299"/>
                      <a:pt x="1389" y="299"/>
                    </a:cubicBezTo>
                    <a:cubicBezTo>
                      <a:pt x="2880" y="299"/>
                      <a:pt x="2880" y="299"/>
                      <a:pt x="2880" y="299"/>
                    </a:cubicBezTo>
                  </a:path>
                </a:pathLst>
              </a:custGeom>
              <a:noFill/>
              <a:ln w="19050" cap="flat">
                <a:solidFill>
                  <a:schemeClr val="bg1"/>
                </a:solidFill>
                <a:prstDash val="solid"/>
                <a:miter lim="800000"/>
                <a:headEnd/>
                <a:tailEnd/>
              </a:ln>
              <a:extLst/>
            </p:spPr>
            <p:txBody>
              <a:bodyPr/>
              <a:lstStyle/>
              <a:p>
                <a:pPr>
                  <a:defRPr/>
                </a:pPr>
                <a:endParaRPr lang="en-AU"/>
              </a:p>
            </p:txBody>
          </p:sp>
          <p:sp>
            <p:nvSpPr>
              <p:cNvPr id="56" name="Freeform 22"/>
              <p:cNvSpPr>
                <a:spLocks/>
              </p:cNvSpPr>
              <p:nvPr userDrawn="1"/>
            </p:nvSpPr>
            <p:spPr bwMode="auto">
              <a:xfrm>
                <a:off x="-17463" y="1811338"/>
                <a:ext cx="9186863" cy="479425"/>
              </a:xfrm>
              <a:custGeom>
                <a:avLst/>
                <a:gdLst>
                  <a:gd name="T0" fmla="*/ 2880 w 2880"/>
                  <a:gd name="T1" fmla="*/ 0 h 150"/>
                  <a:gd name="T2" fmla="*/ 1202 w 2880"/>
                  <a:gd name="T3" fmla="*/ 0 h 150"/>
                  <a:gd name="T4" fmla="*/ 890 w 2880"/>
                  <a:gd name="T5" fmla="*/ 22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2"/>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a:p>
            </p:txBody>
          </p:sp>
          <p:sp>
            <p:nvSpPr>
              <p:cNvPr id="57" name="Freeform 23"/>
              <p:cNvSpPr>
                <a:spLocks/>
              </p:cNvSpPr>
              <p:nvPr userDrawn="1"/>
            </p:nvSpPr>
            <p:spPr bwMode="auto">
              <a:xfrm>
                <a:off x="-17463" y="357188"/>
                <a:ext cx="9186863" cy="957262"/>
              </a:xfrm>
              <a:custGeom>
                <a:avLst/>
                <a:gdLst>
                  <a:gd name="T0" fmla="*/ 2880 w 2880"/>
                  <a:gd name="T1" fmla="*/ 300 h 300"/>
                  <a:gd name="T2" fmla="*/ 2501 w 2880"/>
                  <a:gd name="T3" fmla="*/ 300 h 300"/>
                  <a:gd name="T4" fmla="*/ 1984 w 2880"/>
                  <a:gd name="T5" fmla="*/ 129 h 300"/>
                  <a:gd name="T6" fmla="*/ 1485 w 2880"/>
                  <a:gd name="T7" fmla="*/ 0 h 300"/>
                  <a:gd name="T8" fmla="*/ 0 w 2880"/>
                  <a:gd name="T9" fmla="*/ 0 h 300"/>
                </a:gdLst>
                <a:ahLst/>
                <a:cxnLst>
                  <a:cxn ang="0">
                    <a:pos x="T0" y="T1"/>
                  </a:cxn>
                  <a:cxn ang="0">
                    <a:pos x="T2" y="T3"/>
                  </a:cxn>
                  <a:cxn ang="0">
                    <a:pos x="T4" y="T5"/>
                  </a:cxn>
                  <a:cxn ang="0">
                    <a:pos x="T6" y="T7"/>
                  </a:cxn>
                  <a:cxn ang="0">
                    <a:pos x="T8" y="T9"/>
                  </a:cxn>
                </a:cxnLst>
                <a:rect l="0" t="0" r="r" b="b"/>
                <a:pathLst>
                  <a:path w="2880" h="300">
                    <a:moveTo>
                      <a:pt x="2880" y="300"/>
                    </a:moveTo>
                    <a:cubicBezTo>
                      <a:pt x="2880" y="300"/>
                      <a:pt x="2565" y="300"/>
                      <a:pt x="2501" y="300"/>
                    </a:cubicBezTo>
                    <a:cubicBezTo>
                      <a:pt x="2236" y="300"/>
                      <a:pt x="2124" y="209"/>
                      <a:pt x="1984" y="129"/>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a:p>
            </p:txBody>
          </p:sp>
          <p:sp>
            <p:nvSpPr>
              <p:cNvPr id="58" name="Freeform 24"/>
              <p:cNvSpPr>
                <a:spLocks/>
              </p:cNvSpPr>
              <p:nvPr userDrawn="1"/>
            </p:nvSpPr>
            <p:spPr bwMode="auto">
              <a:xfrm>
                <a:off x="-17463" y="357188"/>
                <a:ext cx="9186863" cy="477837"/>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a:p>
            </p:txBody>
          </p:sp>
          <p:sp>
            <p:nvSpPr>
              <p:cNvPr id="59" name="Freeform 25"/>
              <p:cNvSpPr>
                <a:spLocks/>
              </p:cNvSpPr>
              <p:nvPr userDrawn="1"/>
            </p:nvSpPr>
            <p:spPr bwMode="auto">
              <a:xfrm>
                <a:off x="-17463" y="676275"/>
                <a:ext cx="9186863" cy="954088"/>
              </a:xfrm>
              <a:custGeom>
                <a:avLst/>
                <a:gdLst>
                  <a:gd name="T0" fmla="*/ 2880 w 2880"/>
                  <a:gd name="T1" fmla="*/ 299 h 299"/>
                  <a:gd name="T2" fmla="*/ 2501 w 2880"/>
                  <a:gd name="T3" fmla="*/ 299 h 299"/>
                  <a:gd name="T4" fmla="*/ 1984 w 2880"/>
                  <a:gd name="T5" fmla="*/ 129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9"/>
                    </a:cubicBezTo>
                    <a:cubicBezTo>
                      <a:pt x="1863" y="60"/>
                      <a:pt x="1698" y="0"/>
                      <a:pt x="1485" y="0"/>
                    </a:cubicBezTo>
                    <a:cubicBezTo>
                      <a:pt x="0" y="0"/>
                      <a:pt x="0" y="0"/>
                      <a:pt x="0" y="0"/>
                    </a:cubicBezTo>
                  </a:path>
                </a:pathLst>
              </a:custGeom>
              <a:noFill/>
              <a:ln w="19050" cap="flat">
                <a:solidFill>
                  <a:schemeClr val="bg1"/>
                </a:solidFill>
                <a:prstDash val="solid"/>
                <a:miter lim="800000"/>
                <a:headEnd/>
                <a:tailEnd/>
              </a:ln>
              <a:extLst/>
            </p:spPr>
            <p:txBody>
              <a:bodyPr/>
              <a:lstStyle/>
              <a:p>
                <a:pPr>
                  <a:defRPr/>
                </a:pPr>
                <a:endParaRPr lang="en-AU"/>
              </a:p>
            </p:txBody>
          </p:sp>
          <p:sp>
            <p:nvSpPr>
              <p:cNvPr id="60" name="Freeform 26"/>
              <p:cNvSpPr>
                <a:spLocks/>
              </p:cNvSpPr>
              <p:nvPr userDrawn="1"/>
            </p:nvSpPr>
            <p:spPr bwMode="auto">
              <a:xfrm>
                <a:off x="-17463" y="676275"/>
                <a:ext cx="9186863" cy="477838"/>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1">
                    <a:lumMod val="75000"/>
                  </a:schemeClr>
                </a:solidFill>
                <a:prstDash val="solid"/>
                <a:miter lim="800000"/>
                <a:headEnd/>
                <a:tailEnd/>
              </a:ln>
              <a:extLst/>
            </p:spPr>
            <p:txBody>
              <a:bodyPr/>
              <a:lstStyle/>
              <a:p>
                <a:pPr>
                  <a:defRPr/>
                </a:pPr>
                <a:endParaRPr lang="en-AU"/>
              </a:p>
            </p:txBody>
          </p:sp>
          <p:sp>
            <p:nvSpPr>
              <p:cNvPr id="61" name="Freeform 27"/>
              <p:cNvSpPr>
                <a:spLocks/>
              </p:cNvSpPr>
              <p:nvPr userDrawn="1"/>
            </p:nvSpPr>
            <p:spPr bwMode="auto">
              <a:xfrm>
                <a:off x="-17463" y="995363"/>
                <a:ext cx="9186863" cy="954087"/>
              </a:xfrm>
              <a:custGeom>
                <a:avLst/>
                <a:gdLst>
                  <a:gd name="T0" fmla="*/ 2880 w 2880"/>
                  <a:gd name="T1" fmla="*/ 299 h 299"/>
                  <a:gd name="T2" fmla="*/ 2501 w 2880"/>
                  <a:gd name="T3" fmla="*/ 299 h 299"/>
                  <a:gd name="T4" fmla="*/ 1984 w 2880"/>
                  <a:gd name="T5" fmla="*/ 128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8"/>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a:p>
            </p:txBody>
          </p:sp>
          <p:sp>
            <p:nvSpPr>
              <p:cNvPr id="62" name="Freeform 28"/>
              <p:cNvSpPr>
                <a:spLocks/>
              </p:cNvSpPr>
              <p:nvPr userDrawn="1"/>
            </p:nvSpPr>
            <p:spPr bwMode="auto">
              <a:xfrm>
                <a:off x="-17463" y="995363"/>
                <a:ext cx="9186863" cy="474662"/>
              </a:xfrm>
              <a:custGeom>
                <a:avLst/>
                <a:gdLst>
                  <a:gd name="T0" fmla="*/ 0 w 2880"/>
                  <a:gd name="T1" fmla="*/ 149 h 149"/>
                  <a:gd name="T2" fmla="*/ 1672 w 2880"/>
                  <a:gd name="T3" fmla="*/ 149 h 149"/>
                  <a:gd name="T4" fmla="*/ 1984 w 2880"/>
                  <a:gd name="T5" fmla="*/ 128 h 149"/>
                  <a:gd name="T6" fmla="*/ 2507 w 2880"/>
                  <a:gd name="T7" fmla="*/ 0 h 149"/>
                  <a:gd name="T8" fmla="*/ 2880 w 2880"/>
                  <a:gd name="T9" fmla="*/ 0 h 149"/>
                </a:gdLst>
                <a:ahLst/>
                <a:cxnLst>
                  <a:cxn ang="0">
                    <a:pos x="T0" y="T1"/>
                  </a:cxn>
                  <a:cxn ang="0">
                    <a:pos x="T2" y="T3"/>
                  </a:cxn>
                  <a:cxn ang="0">
                    <a:pos x="T4" y="T5"/>
                  </a:cxn>
                  <a:cxn ang="0">
                    <a:pos x="T6" y="T7"/>
                  </a:cxn>
                  <a:cxn ang="0">
                    <a:pos x="T8" y="T9"/>
                  </a:cxn>
                </a:cxnLst>
                <a:rect l="0" t="0" r="r" b="b"/>
                <a:pathLst>
                  <a:path w="2880" h="149">
                    <a:moveTo>
                      <a:pt x="0" y="149"/>
                    </a:moveTo>
                    <a:cubicBezTo>
                      <a:pt x="1672" y="149"/>
                      <a:pt x="1672" y="149"/>
                      <a:pt x="1672" y="149"/>
                    </a:cubicBezTo>
                    <a:cubicBezTo>
                      <a:pt x="1875" y="149"/>
                      <a:pt x="1941" y="145"/>
                      <a:pt x="1984" y="128"/>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a:p>
            </p:txBody>
          </p:sp>
        </p:grpSp>
        <p:grpSp>
          <p:nvGrpSpPr>
            <p:cNvPr id="30" name="Group 29"/>
            <p:cNvGrpSpPr/>
            <p:nvPr userDrawn="1"/>
          </p:nvGrpSpPr>
          <p:grpSpPr>
            <a:xfrm>
              <a:off x="1497" y="5500319"/>
              <a:ext cx="9170984" cy="1357681"/>
              <a:chOff x="1497" y="5500319"/>
              <a:chExt cx="9170984" cy="1357681"/>
            </a:xfrm>
          </p:grpSpPr>
          <p:sp>
            <p:nvSpPr>
              <p:cNvPr id="31" name="Rectangle 30"/>
              <p:cNvSpPr/>
              <p:nvPr userDrawn="1"/>
            </p:nvSpPr>
            <p:spPr>
              <a:xfrm>
                <a:off x="1497" y="5940320"/>
                <a:ext cx="9158377" cy="9176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a:p>
            </p:txBody>
          </p:sp>
          <p:grpSp>
            <p:nvGrpSpPr>
              <p:cNvPr id="32" name="Group 31"/>
              <p:cNvGrpSpPr/>
              <p:nvPr userDrawn="1"/>
            </p:nvGrpSpPr>
            <p:grpSpPr>
              <a:xfrm>
                <a:off x="1497" y="5500319"/>
                <a:ext cx="9170984" cy="996231"/>
                <a:chOff x="1497" y="5500319"/>
                <a:chExt cx="9170984" cy="996231"/>
              </a:xfrm>
            </p:grpSpPr>
            <p:sp>
              <p:nvSpPr>
                <p:cNvPr id="47" name="Freeform 7"/>
                <p:cNvSpPr>
                  <a:spLocks noEditPoints="1"/>
                </p:cNvSpPr>
                <p:nvPr userDrawn="1"/>
              </p:nvSpPr>
              <p:spPr bwMode="auto">
                <a:xfrm>
                  <a:off x="1497" y="5563679"/>
                  <a:ext cx="9170984" cy="932871"/>
                </a:xfrm>
                <a:custGeom>
                  <a:avLst/>
                  <a:gdLst/>
                  <a:ahLst/>
                  <a:cxnLst>
                    <a:cxn ang="0">
                      <a:pos x="2313" y="117"/>
                    </a:cxn>
                    <a:cxn ang="0">
                      <a:pos x="0" y="117"/>
                    </a:cxn>
                    <a:cxn ang="0">
                      <a:pos x="0" y="137"/>
                    </a:cxn>
                    <a:cxn ang="0">
                      <a:pos x="2030" y="137"/>
                    </a:cxn>
                    <a:cxn ang="0">
                      <a:pos x="2313" y="117"/>
                    </a:cxn>
                    <a:cxn ang="0">
                      <a:pos x="2880" y="0"/>
                    </a:cxn>
                    <a:cxn ang="0">
                      <a:pos x="2880" y="0"/>
                    </a:cxn>
                    <a:cxn ang="0">
                      <a:pos x="2880" y="117"/>
                    </a:cxn>
                    <a:cxn ang="0">
                      <a:pos x="2313" y="117"/>
                    </a:cxn>
                    <a:cxn ang="0">
                      <a:pos x="2784" y="293"/>
                    </a:cxn>
                    <a:cxn ang="0">
                      <a:pos x="2880" y="293"/>
                    </a:cxn>
                    <a:cxn ang="0">
                      <a:pos x="2880" y="0"/>
                    </a:cxn>
                  </a:cxnLst>
                  <a:rect l="0" t="0" r="r" b="b"/>
                  <a:pathLst>
                    <a:path w="2880" h="293">
                      <a:moveTo>
                        <a:pt x="2313" y="117"/>
                      </a:moveTo>
                      <a:cubicBezTo>
                        <a:pt x="0" y="117"/>
                        <a:pt x="0" y="117"/>
                        <a:pt x="0" y="117"/>
                      </a:cubicBezTo>
                      <a:cubicBezTo>
                        <a:pt x="0" y="137"/>
                        <a:pt x="0" y="137"/>
                        <a:pt x="0" y="137"/>
                      </a:cubicBezTo>
                      <a:cubicBezTo>
                        <a:pt x="2030" y="137"/>
                        <a:pt x="2030" y="137"/>
                        <a:pt x="2030" y="137"/>
                      </a:cubicBezTo>
                      <a:cubicBezTo>
                        <a:pt x="2214" y="137"/>
                        <a:pt x="2274" y="132"/>
                        <a:pt x="2313" y="117"/>
                      </a:cubicBezTo>
                      <a:moveTo>
                        <a:pt x="2880" y="0"/>
                      </a:moveTo>
                      <a:cubicBezTo>
                        <a:pt x="2880" y="0"/>
                        <a:pt x="2880" y="0"/>
                        <a:pt x="2880" y="0"/>
                      </a:cubicBezTo>
                      <a:cubicBezTo>
                        <a:pt x="2880" y="117"/>
                        <a:pt x="2880" y="117"/>
                        <a:pt x="2880" y="117"/>
                      </a:cubicBezTo>
                      <a:cubicBezTo>
                        <a:pt x="2313" y="117"/>
                        <a:pt x="2313" y="117"/>
                        <a:pt x="2313" y="117"/>
                      </a:cubicBezTo>
                      <a:cubicBezTo>
                        <a:pt x="2411" y="197"/>
                        <a:pt x="2542" y="293"/>
                        <a:pt x="2784" y="293"/>
                      </a:cubicBezTo>
                      <a:cubicBezTo>
                        <a:pt x="2842" y="293"/>
                        <a:pt x="2880" y="293"/>
                        <a:pt x="2880" y="293"/>
                      </a:cubicBezTo>
                      <a:cubicBezTo>
                        <a:pt x="2880" y="0"/>
                        <a:pt x="2880" y="0"/>
                        <a:pt x="2880" y="0"/>
                      </a:cubicBezTo>
                    </a:path>
                  </a:pathLst>
                </a:cu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48" name="Freeform 8"/>
                <p:cNvSpPr>
                  <a:spLocks noEditPoints="1"/>
                </p:cNvSpPr>
                <p:nvPr userDrawn="1"/>
              </p:nvSpPr>
              <p:spPr bwMode="auto">
                <a:xfrm>
                  <a:off x="1497" y="5500319"/>
                  <a:ext cx="9170984" cy="435430"/>
                </a:xfrm>
                <a:custGeom>
                  <a:avLst/>
                  <a:gdLst/>
                  <a:ahLst/>
                  <a:cxnLst>
                    <a:cxn ang="0">
                      <a:pos x="2880" y="20"/>
                    </a:cxn>
                    <a:cxn ang="0">
                      <a:pos x="2789" y="20"/>
                    </a:cxn>
                    <a:cxn ang="0">
                      <a:pos x="2313" y="137"/>
                    </a:cxn>
                    <a:cxn ang="0">
                      <a:pos x="2313" y="137"/>
                    </a:cxn>
                    <a:cxn ang="0">
                      <a:pos x="2880" y="137"/>
                    </a:cxn>
                    <a:cxn ang="0">
                      <a:pos x="2880" y="20"/>
                    </a:cxn>
                    <a:cxn ang="0">
                      <a:pos x="1860" y="0"/>
                    </a:cxn>
                    <a:cxn ang="0">
                      <a:pos x="0" y="0"/>
                    </a:cxn>
                    <a:cxn ang="0">
                      <a:pos x="0" y="137"/>
                    </a:cxn>
                    <a:cxn ang="0">
                      <a:pos x="2313" y="137"/>
                    </a:cxn>
                    <a:cxn ang="0">
                      <a:pos x="2313" y="137"/>
                    </a:cxn>
                    <a:cxn ang="0">
                      <a:pos x="2313" y="137"/>
                    </a:cxn>
                    <a:cxn ang="0">
                      <a:pos x="2313" y="137"/>
                    </a:cxn>
                    <a:cxn ang="0">
                      <a:pos x="1860" y="0"/>
                    </a:cxn>
                  </a:cxnLst>
                  <a:rect l="0" t="0" r="r" b="b"/>
                  <a:pathLst>
                    <a:path w="2880" h="137">
                      <a:moveTo>
                        <a:pt x="2880" y="20"/>
                      </a:moveTo>
                      <a:cubicBezTo>
                        <a:pt x="2789" y="20"/>
                        <a:pt x="2789" y="20"/>
                        <a:pt x="2789" y="20"/>
                      </a:cubicBezTo>
                      <a:cubicBezTo>
                        <a:pt x="2500" y="20"/>
                        <a:pt x="2393" y="107"/>
                        <a:pt x="2313" y="137"/>
                      </a:cubicBezTo>
                      <a:cubicBezTo>
                        <a:pt x="2313" y="137"/>
                        <a:pt x="2313" y="137"/>
                        <a:pt x="2313" y="137"/>
                      </a:cubicBezTo>
                      <a:cubicBezTo>
                        <a:pt x="2880" y="137"/>
                        <a:pt x="2880" y="137"/>
                        <a:pt x="2880" y="137"/>
                      </a:cubicBezTo>
                      <a:cubicBezTo>
                        <a:pt x="2880" y="20"/>
                        <a:pt x="2880" y="20"/>
                        <a:pt x="2880" y="20"/>
                      </a:cubicBezTo>
                      <a:moveTo>
                        <a:pt x="1860" y="0"/>
                      </a:moveTo>
                      <a:cubicBezTo>
                        <a:pt x="0" y="0"/>
                        <a:pt x="0" y="0"/>
                        <a:pt x="0" y="0"/>
                      </a:cubicBezTo>
                      <a:cubicBezTo>
                        <a:pt x="0" y="137"/>
                        <a:pt x="0" y="137"/>
                        <a:pt x="0" y="137"/>
                      </a:cubicBezTo>
                      <a:cubicBezTo>
                        <a:pt x="2313" y="137"/>
                        <a:pt x="2313" y="137"/>
                        <a:pt x="2313" y="137"/>
                      </a:cubicBezTo>
                      <a:cubicBezTo>
                        <a:pt x="2313" y="137"/>
                        <a:pt x="2313" y="137"/>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49" name="Freeform 9"/>
                <p:cNvSpPr>
                  <a:spLocks/>
                </p:cNvSpPr>
                <p:nvPr userDrawn="1"/>
              </p:nvSpPr>
              <p:spPr bwMode="auto">
                <a:xfrm>
                  <a:off x="1497" y="5563679"/>
                  <a:ext cx="7365906" cy="432734"/>
                </a:xfrm>
                <a:custGeom>
                  <a:avLst/>
                  <a:gdLst/>
                  <a:ahLst/>
                  <a:cxnLst>
                    <a:cxn ang="0">
                      <a:pos x="2313" y="117"/>
                    </a:cxn>
                    <a:cxn ang="0">
                      <a:pos x="1860" y="0"/>
                    </a:cxn>
                    <a:cxn ang="0">
                      <a:pos x="0" y="0"/>
                    </a:cxn>
                    <a:cxn ang="0">
                      <a:pos x="0" y="136"/>
                    </a:cxn>
                    <a:cxn ang="0">
                      <a:pos x="2030" y="136"/>
                    </a:cxn>
                    <a:cxn ang="0">
                      <a:pos x="2313" y="117"/>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sp>
              <p:nvSpPr>
                <p:cNvPr id="50" name="Freeform 10"/>
                <p:cNvSpPr>
                  <a:spLocks/>
                </p:cNvSpPr>
                <p:nvPr userDrawn="1"/>
              </p:nvSpPr>
              <p:spPr bwMode="auto">
                <a:xfrm>
                  <a:off x="7367402" y="5563679"/>
                  <a:ext cx="1805078" cy="869511"/>
                </a:xfrm>
                <a:custGeom>
                  <a:avLst/>
                  <a:gdLst/>
                  <a:ahLst/>
                  <a:cxnLst>
                    <a:cxn ang="0">
                      <a:pos x="476" y="0"/>
                    </a:cxn>
                    <a:cxn ang="0">
                      <a:pos x="0" y="117"/>
                    </a:cxn>
                    <a:cxn ang="0">
                      <a:pos x="471" y="273"/>
                    </a:cxn>
                    <a:cxn ang="0">
                      <a:pos x="567" y="273"/>
                    </a:cxn>
                    <a:cxn ang="0">
                      <a:pos x="567" y="0"/>
                    </a:cxn>
                    <a:cxn ang="0">
                      <a:pos x="476" y="0"/>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AU"/>
                </a:p>
              </p:txBody>
            </p:sp>
          </p:grpSp>
          <p:pic>
            <p:nvPicPr>
              <p:cNvPr id="33"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34" name="Group 19"/>
              <p:cNvGrpSpPr/>
              <p:nvPr userDrawn="1"/>
            </p:nvGrpSpPr>
            <p:grpSpPr>
              <a:xfrm>
                <a:off x="360000" y="5807505"/>
                <a:ext cx="814388" cy="95250"/>
                <a:chOff x="3495675" y="5969000"/>
                <a:chExt cx="814388" cy="95250"/>
              </a:xfrm>
              <a:solidFill>
                <a:schemeClr val="accent1"/>
              </a:solidFill>
            </p:grpSpPr>
            <p:sp>
              <p:nvSpPr>
                <p:cNvPr id="35"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36"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37"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38"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a:p>
              </p:txBody>
            </p:sp>
            <p:sp>
              <p:nvSpPr>
                <p:cNvPr id="39"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a:p>
              </p:txBody>
            </p:sp>
            <p:sp>
              <p:nvSpPr>
                <p:cNvPr id="40"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a:p>
              </p:txBody>
            </p:sp>
            <p:sp>
              <p:nvSpPr>
                <p:cNvPr id="41"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a:p>
              </p:txBody>
            </p:sp>
            <p:sp>
              <p:nvSpPr>
                <p:cNvPr id="42"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a:p>
              </p:txBody>
            </p:sp>
            <p:sp>
              <p:nvSpPr>
                <p:cNvPr id="43"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a:p>
              </p:txBody>
            </p:sp>
            <p:sp>
              <p:nvSpPr>
                <p:cNvPr id="44"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a:p>
              </p:txBody>
            </p:sp>
            <p:sp>
              <p:nvSpPr>
                <p:cNvPr id="45"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a:p>
              </p:txBody>
            </p:sp>
            <p:sp>
              <p:nvSpPr>
                <p:cNvPr id="46"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a:p>
              </p:txBody>
            </p:sp>
          </p:grpSp>
        </p:grpSp>
      </p:grpSp>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dirty="0"/>
          </a:p>
        </p:txBody>
      </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a:t>Click to edit Master text styles</a:t>
            </a:r>
          </a:p>
        </p:txBody>
      </p:sp>
    </p:spTree>
    <p:extLst>
      <p:ext uri="{BB962C8B-B14F-4D97-AF65-F5344CB8AC3E}">
        <p14:creationId xmlns:p14="http://schemas.microsoft.com/office/powerpoint/2010/main" val="3637967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a:p>
            </p:txBody>
          </p:sp>
        </p:grpSp>
      </p:grpSp>
      <p:sp>
        <p:nvSpPr>
          <p:cNvPr id="2" name="Title 1"/>
          <p:cNvSpPr>
            <a:spLocks noGrp="1"/>
          </p:cNvSpPr>
          <p:nvPr userDrawn="1">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a:t>Click to edit Master title style</a:t>
            </a:r>
            <a:endParaRPr lang="en-AU" dirty="0"/>
          </a:p>
        </p:txBody>
      </p:sp>
      <p:sp>
        <p:nvSpPr>
          <p:cNvPr id="3" name="Subtitle 2"/>
          <p:cNvSpPr>
            <a:spLocks noGrp="1"/>
          </p:cNvSpPr>
          <p:nvPr userDrawn="1">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dirty="0"/>
          </a:p>
        </p:txBody>
      </p:sp>
      <p:sp>
        <p:nvSpPr>
          <p:cNvPr id="27" name="Text Placeholder 14"/>
          <p:cNvSpPr>
            <a:spLocks noGrp="1"/>
          </p:cNvSpPr>
          <p:nvPr userDrawn="1">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a:t>Click to edit Master text styles</a:t>
            </a:r>
          </a:p>
        </p:txBody>
      </p:sp>
    </p:spTree>
    <p:extLst>
      <p:ext uri="{BB962C8B-B14F-4D97-AF65-F5344CB8AC3E}">
        <p14:creationId xmlns:p14="http://schemas.microsoft.com/office/powerpoint/2010/main" val="1775978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lternative Title Slide">
    <p:bg>
      <p:bgPr>
        <a:solidFill>
          <a:schemeClr val="accent1"/>
        </a:solidFill>
        <a:effectLst/>
      </p:bgPr>
    </p:bg>
    <p:spTree>
      <p:nvGrpSpPr>
        <p:cNvPr id="1" name=""/>
        <p:cNvGrpSpPr/>
        <p:nvPr/>
      </p:nvGrpSpPr>
      <p:grpSpPr>
        <a:xfrm>
          <a:off x="0" y="0"/>
          <a:ext cx="0" cy="0"/>
          <a:chOff x="0" y="0"/>
          <a:chExt cx="0" cy="0"/>
        </a:xfrm>
      </p:grpSpPr>
      <p:grpSp>
        <p:nvGrpSpPr>
          <p:cNvPr id="28" name="Group 27"/>
          <p:cNvGrpSpPr/>
          <p:nvPr userDrawn="1"/>
        </p:nvGrpSpPr>
        <p:grpSpPr>
          <a:xfrm>
            <a:off x="-26988" y="357188"/>
            <a:ext cx="9195409" cy="6140081"/>
            <a:chOff x="-26988" y="357188"/>
            <a:chExt cx="9195409" cy="6140081"/>
          </a:xfrm>
        </p:grpSpPr>
        <p:grpSp>
          <p:nvGrpSpPr>
            <p:cNvPr id="29" name="Group 28"/>
            <p:cNvGrpSpPr/>
            <p:nvPr userDrawn="1"/>
          </p:nvGrpSpPr>
          <p:grpSpPr>
            <a:xfrm>
              <a:off x="608" y="5500319"/>
              <a:ext cx="9167813" cy="996950"/>
              <a:chOff x="608" y="5500319"/>
              <a:chExt cx="9167813" cy="996950"/>
            </a:xfrm>
          </p:grpSpPr>
          <p:grpSp>
            <p:nvGrpSpPr>
              <p:cNvPr id="43" name="Group 22"/>
              <p:cNvGrpSpPr>
                <a:grpSpLocks/>
              </p:cNvGrpSpPr>
              <p:nvPr userDrawn="1"/>
            </p:nvGrpSpPr>
            <p:grpSpPr bwMode="auto">
              <a:xfrm>
                <a:off x="608" y="5500319"/>
                <a:ext cx="9167813" cy="996950"/>
                <a:chOff x="-7938" y="5668963"/>
                <a:chExt cx="9167813" cy="996950"/>
              </a:xfrm>
            </p:grpSpPr>
            <p:sp>
              <p:nvSpPr>
                <p:cNvPr id="58" name="Freeform 11"/>
                <p:cNvSpPr>
                  <a:spLocks noEditPoints="1"/>
                </p:cNvSpPr>
                <p:nvPr userDrawn="1"/>
              </p:nvSpPr>
              <p:spPr bwMode="auto">
                <a:xfrm>
                  <a:off x="-7938" y="5668963"/>
                  <a:ext cx="9167813" cy="996950"/>
                </a:xfrm>
                <a:custGeom>
                  <a:avLst/>
                  <a:gdLst>
                    <a:gd name="T0" fmla="*/ 2880 w 2880"/>
                    <a:gd name="T1" fmla="*/ 20 h 313"/>
                    <a:gd name="T2" fmla="*/ 2789 w 2880"/>
                    <a:gd name="T3" fmla="*/ 20 h 313"/>
                    <a:gd name="T4" fmla="*/ 2313 w 2880"/>
                    <a:gd name="T5" fmla="*/ 137 h 313"/>
                    <a:gd name="T6" fmla="*/ 2784 w 2880"/>
                    <a:gd name="T7" fmla="*/ 313 h 313"/>
                    <a:gd name="T8" fmla="*/ 2880 w 2880"/>
                    <a:gd name="T9" fmla="*/ 313 h 313"/>
                    <a:gd name="T10" fmla="*/ 2880 w 2880"/>
                    <a:gd name="T11" fmla="*/ 20 h 313"/>
                    <a:gd name="T12" fmla="*/ 1860 w 2880"/>
                    <a:gd name="T13" fmla="*/ 0 h 313"/>
                    <a:gd name="T14" fmla="*/ 0 w 2880"/>
                    <a:gd name="T15" fmla="*/ 0 h 313"/>
                    <a:gd name="T16" fmla="*/ 0 w 2880"/>
                    <a:gd name="T17" fmla="*/ 157 h 313"/>
                    <a:gd name="T18" fmla="*/ 2030 w 2880"/>
                    <a:gd name="T19" fmla="*/ 157 h 313"/>
                    <a:gd name="T20" fmla="*/ 2313 w 2880"/>
                    <a:gd name="T21" fmla="*/ 137 h 313"/>
                    <a:gd name="T22" fmla="*/ 2313 w 2880"/>
                    <a:gd name="T23" fmla="*/ 137 h 313"/>
                    <a:gd name="T24" fmla="*/ 2313 w 2880"/>
                    <a:gd name="T25" fmla="*/ 137 h 313"/>
                    <a:gd name="T26" fmla="*/ 1860 w 2880"/>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0" h="313">
                      <a:moveTo>
                        <a:pt x="2880" y="20"/>
                      </a:moveTo>
                      <a:cubicBezTo>
                        <a:pt x="2789" y="20"/>
                        <a:pt x="2789" y="20"/>
                        <a:pt x="2789" y="20"/>
                      </a:cubicBezTo>
                      <a:cubicBezTo>
                        <a:pt x="2500" y="20"/>
                        <a:pt x="2393" y="107"/>
                        <a:pt x="2313" y="137"/>
                      </a:cubicBezTo>
                      <a:cubicBezTo>
                        <a:pt x="2411" y="217"/>
                        <a:pt x="2542" y="313"/>
                        <a:pt x="2784" y="313"/>
                      </a:cubicBezTo>
                      <a:cubicBezTo>
                        <a:pt x="2842" y="313"/>
                        <a:pt x="2880" y="313"/>
                        <a:pt x="2880" y="313"/>
                      </a:cubicBezTo>
                      <a:cubicBezTo>
                        <a:pt x="2880" y="20"/>
                        <a:pt x="2880" y="20"/>
                        <a:pt x="2880" y="20"/>
                      </a:cubicBezTo>
                      <a:moveTo>
                        <a:pt x="1860" y="0"/>
                      </a:moveTo>
                      <a:cubicBezTo>
                        <a:pt x="0" y="0"/>
                        <a:pt x="0" y="0"/>
                        <a:pt x="0" y="0"/>
                      </a:cubicBezTo>
                      <a:cubicBezTo>
                        <a:pt x="0" y="157"/>
                        <a:pt x="0" y="157"/>
                        <a:pt x="0" y="157"/>
                      </a:cubicBezTo>
                      <a:cubicBezTo>
                        <a:pt x="2030" y="157"/>
                        <a:pt x="2030" y="157"/>
                        <a:pt x="2030" y="157"/>
                      </a:cubicBezTo>
                      <a:cubicBezTo>
                        <a:pt x="2214" y="157"/>
                        <a:pt x="2274" y="152"/>
                        <a:pt x="2313" y="137"/>
                      </a:cubicBezTo>
                      <a:cubicBezTo>
                        <a:pt x="2313" y="137"/>
                        <a:pt x="2313" y="137"/>
                        <a:pt x="2313" y="137"/>
                      </a:cubicBezTo>
                      <a:cubicBezTo>
                        <a:pt x="2313" y="137"/>
                        <a:pt x="2313" y="137"/>
                        <a:pt x="2313" y="137"/>
                      </a:cubicBezTo>
                      <a:cubicBezTo>
                        <a:pt x="2216" y="57"/>
                        <a:pt x="2053" y="0"/>
                        <a:pt x="1860" y="0"/>
                      </a:cubicBezTo>
                    </a:path>
                  </a:pathLst>
                </a:custGeom>
                <a:solidFill>
                  <a:schemeClr val="accent1">
                    <a:lumMod val="75000"/>
                  </a:schemeClr>
                </a:solidFill>
                <a:ln>
                  <a:noFill/>
                </a:ln>
                <a:extLst/>
              </p:spPr>
              <p:txBody>
                <a:bodyPr/>
                <a:lstStyle/>
                <a:p>
                  <a:pPr>
                    <a:defRPr/>
                  </a:pPr>
                  <a:endParaRPr lang="en-AU"/>
                </a:p>
              </p:txBody>
            </p:sp>
            <p:sp>
              <p:nvSpPr>
                <p:cNvPr id="59" name="Freeform 24"/>
                <p:cNvSpPr>
                  <a:spLocks/>
                </p:cNvSpPr>
                <p:nvPr userDrawn="1"/>
              </p:nvSpPr>
              <p:spPr bwMode="auto">
                <a:xfrm>
                  <a:off x="-7938" y="5732463"/>
                  <a:ext cx="7362826" cy="433387"/>
                </a:xfrm>
                <a:custGeom>
                  <a:avLst/>
                  <a:gdLst>
                    <a:gd name="T0" fmla="*/ 2313 w 2313"/>
                    <a:gd name="T1" fmla="*/ 117 h 136"/>
                    <a:gd name="T2" fmla="*/ 1860 w 2313"/>
                    <a:gd name="T3" fmla="*/ 0 h 136"/>
                    <a:gd name="T4" fmla="*/ 0 w 2313"/>
                    <a:gd name="T5" fmla="*/ 0 h 136"/>
                    <a:gd name="T6" fmla="*/ 0 w 2313"/>
                    <a:gd name="T7" fmla="*/ 136 h 136"/>
                    <a:gd name="T8" fmla="*/ 2030 w 2313"/>
                    <a:gd name="T9" fmla="*/ 136 h 136"/>
                    <a:gd name="T10" fmla="*/ 2313 w 2313"/>
                    <a:gd name="T11" fmla="*/ 117 h 136"/>
                  </a:gdLst>
                  <a:ahLst/>
                  <a:cxnLst>
                    <a:cxn ang="0">
                      <a:pos x="T0" y="T1"/>
                    </a:cxn>
                    <a:cxn ang="0">
                      <a:pos x="T2" y="T3"/>
                    </a:cxn>
                    <a:cxn ang="0">
                      <a:pos x="T4" y="T5"/>
                    </a:cxn>
                    <a:cxn ang="0">
                      <a:pos x="T6" y="T7"/>
                    </a:cxn>
                    <a:cxn ang="0">
                      <a:pos x="T8" y="T9"/>
                    </a:cxn>
                    <a:cxn ang="0">
                      <a:pos x="T10" y="T11"/>
                    </a:cxn>
                  </a:cxnLst>
                  <a:rect l="0" t="0" r="r" b="b"/>
                  <a:pathLst>
                    <a:path w="2313" h="136">
                      <a:moveTo>
                        <a:pt x="2313" y="117"/>
                      </a:moveTo>
                      <a:cubicBezTo>
                        <a:pt x="2204" y="55"/>
                        <a:pt x="2053" y="0"/>
                        <a:pt x="1860" y="0"/>
                      </a:cubicBezTo>
                      <a:cubicBezTo>
                        <a:pt x="0" y="0"/>
                        <a:pt x="0" y="0"/>
                        <a:pt x="0" y="0"/>
                      </a:cubicBezTo>
                      <a:cubicBezTo>
                        <a:pt x="0" y="136"/>
                        <a:pt x="0" y="136"/>
                        <a:pt x="0" y="136"/>
                      </a:cubicBezTo>
                      <a:cubicBezTo>
                        <a:pt x="2030" y="136"/>
                        <a:pt x="2030" y="136"/>
                        <a:pt x="2030" y="136"/>
                      </a:cubicBezTo>
                      <a:cubicBezTo>
                        <a:pt x="2214" y="136"/>
                        <a:pt x="2274" y="132"/>
                        <a:pt x="2313" y="117"/>
                      </a:cubicBezTo>
                    </a:path>
                  </a:pathLst>
                </a:custGeom>
                <a:solidFill>
                  <a:schemeClr val="accent2"/>
                </a:solidFill>
                <a:ln>
                  <a:noFill/>
                </a:ln>
                <a:extLst/>
              </p:spPr>
              <p:txBody>
                <a:bodyPr/>
                <a:lstStyle/>
                <a:p>
                  <a:pPr>
                    <a:defRPr/>
                  </a:pPr>
                  <a:endParaRPr lang="en-AU"/>
                </a:p>
              </p:txBody>
            </p:sp>
            <p:sp>
              <p:nvSpPr>
                <p:cNvPr id="60" name="Freeform 25"/>
                <p:cNvSpPr>
                  <a:spLocks/>
                </p:cNvSpPr>
                <p:nvPr userDrawn="1"/>
              </p:nvSpPr>
              <p:spPr bwMode="auto">
                <a:xfrm>
                  <a:off x="7354888" y="5732463"/>
                  <a:ext cx="1804987" cy="869950"/>
                </a:xfrm>
                <a:custGeom>
                  <a:avLst/>
                  <a:gdLst>
                    <a:gd name="T0" fmla="*/ 476 w 567"/>
                    <a:gd name="T1" fmla="*/ 0 h 273"/>
                    <a:gd name="T2" fmla="*/ 0 w 567"/>
                    <a:gd name="T3" fmla="*/ 117 h 273"/>
                    <a:gd name="T4" fmla="*/ 471 w 567"/>
                    <a:gd name="T5" fmla="*/ 273 h 273"/>
                    <a:gd name="T6" fmla="*/ 567 w 567"/>
                    <a:gd name="T7" fmla="*/ 273 h 273"/>
                    <a:gd name="T8" fmla="*/ 567 w 567"/>
                    <a:gd name="T9" fmla="*/ 0 h 273"/>
                    <a:gd name="T10" fmla="*/ 476 w 567"/>
                    <a:gd name="T11" fmla="*/ 0 h 273"/>
                  </a:gdLst>
                  <a:ahLst/>
                  <a:cxnLst>
                    <a:cxn ang="0">
                      <a:pos x="T0" y="T1"/>
                    </a:cxn>
                    <a:cxn ang="0">
                      <a:pos x="T2" y="T3"/>
                    </a:cxn>
                    <a:cxn ang="0">
                      <a:pos x="T4" y="T5"/>
                    </a:cxn>
                    <a:cxn ang="0">
                      <a:pos x="T6" y="T7"/>
                    </a:cxn>
                    <a:cxn ang="0">
                      <a:pos x="T8" y="T9"/>
                    </a:cxn>
                    <a:cxn ang="0">
                      <a:pos x="T10" y="T11"/>
                    </a:cxn>
                  </a:cxnLst>
                  <a:rect l="0" t="0" r="r" b="b"/>
                  <a:pathLst>
                    <a:path w="567" h="273">
                      <a:moveTo>
                        <a:pt x="476" y="0"/>
                      </a:moveTo>
                      <a:cubicBezTo>
                        <a:pt x="187" y="0"/>
                        <a:pt x="80" y="87"/>
                        <a:pt x="0" y="117"/>
                      </a:cubicBezTo>
                      <a:cubicBezTo>
                        <a:pt x="128" y="190"/>
                        <a:pt x="229" y="273"/>
                        <a:pt x="471" y="273"/>
                      </a:cubicBezTo>
                      <a:cubicBezTo>
                        <a:pt x="529" y="273"/>
                        <a:pt x="567" y="273"/>
                        <a:pt x="567" y="273"/>
                      </a:cubicBezTo>
                      <a:cubicBezTo>
                        <a:pt x="567" y="0"/>
                        <a:pt x="567" y="0"/>
                        <a:pt x="567" y="0"/>
                      </a:cubicBezTo>
                      <a:lnTo>
                        <a:pt x="476" y="0"/>
                      </a:lnTo>
                      <a:close/>
                    </a:path>
                  </a:pathLst>
                </a:custGeom>
                <a:solidFill>
                  <a:srgbClr val="FFFFFF"/>
                </a:solidFill>
                <a:ln>
                  <a:noFill/>
                </a:ln>
                <a:extLst/>
              </p:spPr>
              <p:txBody>
                <a:bodyPr/>
                <a:lstStyle/>
                <a:p>
                  <a:pPr>
                    <a:defRPr/>
                  </a:pPr>
                  <a:endParaRPr lang="en-AU"/>
                </a:p>
              </p:txBody>
            </p:sp>
          </p:grpSp>
          <p:pic>
            <p:nvPicPr>
              <p:cNvPr id="44" name="Picture 78"/>
              <p:cNvPicPr>
                <a:picLocks noChangeAspect="1" noChangeArrowheads="1"/>
              </p:cNvPicPr>
              <p:nvPr userDrawn="1"/>
            </p:nvPicPr>
            <p:blipFill>
              <a:blip r:embed="rId2" cstate="print"/>
              <a:srcRect/>
              <a:stretch>
                <a:fillRect/>
              </a:stretch>
            </p:blipFill>
            <p:spPr bwMode="auto">
              <a:xfrm>
                <a:off x="8169275" y="5675743"/>
                <a:ext cx="655638" cy="655637"/>
              </a:xfrm>
              <a:prstGeom prst="rect">
                <a:avLst/>
              </a:prstGeom>
              <a:noFill/>
              <a:ln w="9525">
                <a:noFill/>
                <a:miter lim="800000"/>
                <a:headEnd/>
                <a:tailEnd/>
              </a:ln>
            </p:spPr>
          </p:pic>
          <p:grpSp>
            <p:nvGrpSpPr>
              <p:cNvPr id="45" name="Group 19"/>
              <p:cNvGrpSpPr/>
              <p:nvPr userDrawn="1"/>
            </p:nvGrpSpPr>
            <p:grpSpPr>
              <a:xfrm>
                <a:off x="360000" y="5807505"/>
                <a:ext cx="814388" cy="95250"/>
                <a:chOff x="3495675" y="5969000"/>
                <a:chExt cx="814388" cy="95250"/>
              </a:xfrm>
              <a:solidFill>
                <a:schemeClr val="accent1"/>
              </a:solidFill>
            </p:grpSpPr>
            <p:sp>
              <p:nvSpPr>
                <p:cNvPr id="46" name="Freeform 26"/>
                <p:cNvSpPr>
                  <a:spLocks/>
                </p:cNvSpPr>
                <p:nvPr/>
              </p:nvSpPr>
              <p:spPr bwMode="auto">
                <a:xfrm>
                  <a:off x="34956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1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1"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1" y="13"/>
                        <a:pt x="21" y="13"/>
                        <a:pt x="21"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7" name="Freeform 27"/>
                <p:cNvSpPr>
                  <a:spLocks/>
                </p:cNvSpPr>
                <p:nvPr/>
              </p:nvSpPr>
              <p:spPr bwMode="auto">
                <a:xfrm>
                  <a:off x="360362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8"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8" name="Freeform 28"/>
                <p:cNvSpPr>
                  <a:spLocks/>
                </p:cNvSpPr>
                <p:nvPr/>
              </p:nvSpPr>
              <p:spPr bwMode="auto">
                <a:xfrm>
                  <a:off x="3711575" y="5997575"/>
                  <a:ext cx="98425" cy="66675"/>
                </a:xfrm>
                <a:custGeom>
                  <a:avLst/>
                  <a:gdLst>
                    <a:gd name="T0" fmla="*/ 31 w 31"/>
                    <a:gd name="T1" fmla="*/ 0 h 21"/>
                    <a:gd name="T2" fmla="*/ 25 w 31"/>
                    <a:gd name="T3" fmla="*/ 21 h 21"/>
                    <a:gd name="T4" fmla="*/ 19 w 31"/>
                    <a:gd name="T5" fmla="*/ 21 h 21"/>
                    <a:gd name="T6" fmla="*/ 16 w 31"/>
                    <a:gd name="T7" fmla="*/ 9 h 21"/>
                    <a:gd name="T8" fmla="*/ 15 w 31"/>
                    <a:gd name="T9" fmla="*/ 7 h 21"/>
                    <a:gd name="T10" fmla="*/ 15 w 31"/>
                    <a:gd name="T11" fmla="*/ 7 h 21"/>
                    <a:gd name="T12" fmla="*/ 15 w 31"/>
                    <a:gd name="T13" fmla="*/ 9 h 21"/>
                    <a:gd name="T14" fmla="*/ 12 w 31"/>
                    <a:gd name="T15" fmla="*/ 21 h 21"/>
                    <a:gd name="T16" fmla="*/ 6 w 31"/>
                    <a:gd name="T17" fmla="*/ 21 h 21"/>
                    <a:gd name="T18" fmla="*/ 0 w 31"/>
                    <a:gd name="T19" fmla="*/ 0 h 21"/>
                    <a:gd name="T20" fmla="*/ 5 w 31"/>
                    <a:gd name="T21" fmla="*/ 0 h 21"/>
                    <a:gd name="T22" fmla="*/ 8 w 31"/>
                    <a:gd name="T23" fmla="*/ 13 h 21"/>
                    <a:gd name="T24" fmla="*/ 9 w 31"/>
                    <a:gd name="T25" fmla="*/ 16 h 21"/>
                    <a:gd name="T26" fmla="*/ 9 w 31"/>
                    <a:gd name="T27" fmla="*/ 16 h 21"/>
                    <a:gd name="T28" fmla="*/ 10 w 31"/>
                    <a:gd name="T29" fmla="*/ 13 h 21"/>
                    <a:gd name="T30" fmla="*/ 13 w 31"/>
                    <a:gd name="T31" fmla="*/ 0 h 21"/>
                    <a:gd name="T32" fmla="*/ 18 w 31"/>
                    <a:gd name="T33" fmla="*/ 0 h 21"/>
                    <a:gd name="T34" fmla="*/ 22 w 31"/>
                    <a:gd name="T35" fmla="*/ 13 h 21"/>
                    <a:gd name="T36" fmla="*/ 22 w 31"/>
                    <a:gd name="T37" fmla="*/ 16 h 21"/>
                    <a:gd name="T38" fmla="*/ 22 w 31"/>
                    <a:gd name="T39" fmla="*/ 16 h 21"/>
                    <a:gd name="T40" fmla="*/ 23 w 31"/>
                    <a:gd name="T41" fmla="*/ 12 h 21"/>
                    <a:gd name="T42" fmla="*/ 26 w 31"/>
                    <a:gd name="T43" fmla="*/ 0 h 21"/>
                    <a:gd name="T44" fmla="*/ 31 w 31"/>
                    <a:gd name="T4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 h="21">
                      <a:moveTo>
                        <a:pt x="31" y="0"/>
                      </a:moveTo>
                      <a:cubicBezTo>
                        <a:pt x="29" y="7"/>
                        <a:pt x="27" y="14"/>
                        <a:pt x="25" y="21"/>
                      </a:cubicBezTo>
                      <a:cubicBezTo>
                        <a:pt x="19" y="21"/>
                        <a:pt x="19" y="21"/>
                        <a:pt x="19" y="21"/>
                      </a:cubicBezTo>
                      <a:cubicBezTo>
                        <a:pt x="16" y="9"/>
                        <a:pt x="16" y="9"/>
                        <a:pt x="16" y="9"/>
                      </a:cubicBezTo>
                      <a:cubicBezTo>
                        <a:pt x="15" y="7"/>
                        <a:pt x="15" y="7"/>
                        <a:pt x="15" y="7"/>
                      </a:cubicBezTo>
                      <a:cubicBezTo>
                        <a:pt x="15" y="7"/>
                        <a:pt x="15" y="7"/>
                        <a:pt x="15" y="7"/>
                      </a:cubicBezTo>
                      <a:cubicBezTo>
                        <a:pt x="15" y="9"/>
                        <a:pt x="15" y="9"/>
                        <a:pt x="15" y="9"/>
                      </a:cubicBezTo>
                      <a:cubicBezTo>
                        <a:pt x="12" y="21"/>
                        <a:pt x="12" y="21"/>
                        <a:pt x="12" y="21"/>
                      </a:cubicBezTo>
                      <a:cubicBezTo>
                        <a:pt x="6" y="21"/>
                        <a:pt x="6" y="21"/>
                        <a:pt x="6" y="21"/>
                      </a:cubicBezTo>
                      <a:cubicBezTo>
                        <a:pt x="4" y="14"/>
                        <a:pt x="2" y="7"/>
                        <a:pt x="0" y="0"/>
                      </a:cubicBezTo>
                      <a:cubicBezTo>
                        <a:pt x="5" y="0"/>
                        <a:pt x="5" y="0"/>
                        <a:pt x="5" y="0"/>
                      </a:cubicBezTo>
                      <a:cubicBezTo>
                        <a:pt x="6" y="5"/>
                        <a:pt x="7" y="9"/>
                        <a:pt x="8" y="13"/>
                      </a:cubicBezTo>
                      <a:cubicBezTo>
                        <a:pt x="9" y="14"/>
                        <a:pt x="9" y="15"/>
                        <a:pt x="9" y="16"/>
                      </a:cubicBezTo>
                      <a:cubicBezTo>
                        <a:pt x="9" y="16"/>
                        <a:pt x="9" y="16"/>
                        <a:pt x="9" y="16"/>
                      </a:cubicBezTo>
                      <a:cubicBezTo>
                        <a:pt x="10" y="13"/>
                        <a:pt x="10" y="13"/>
                        <a:pt x="10" y="13"/>
                      </a:cubicBezTo>
                      <a:cubicBezTo>
                        <a:pt x="13" y="0"/>
                        <a:pt x="13" y="0"/>
                        <a:pt x="13" y="0"/>
                      </a:cubicBezTo>
                      <a:cubicBezTo>
                        <a:pt x="18" y="0"/>
                        <a:pt x="18" y="0"/>
                        <a:pt x="18" y="0"/>
                      </a:cubicBezTo>
                      <a:cubicBezTo>
                        <a:pt x="22" y="13"/>
                        <a:pt x="22" y="13"/>
                        <a:pt x="22" y="13"/>
                      </a:cubicBezTo>
                      <a:cubicBezTo>
                        <a:pt x="22" y="16"/>
                        <a:pt x="22" y="16"/>
                        <a:pt x="22" y="16"/>
                      </a:cubicBezTo>
                      <a:cubicBezTo>
                        <a:pt x="22" y="16"/>
                        <a:pt x="22" y="16"/>
                        <a:pt x="22" y="16"/>
                      </a:cubicBezTo>
                      <a:cubicBezTo>
                        <a:pt x="23" y="15"/>
                        <a:pt x="23" y="13"/>
                        <a:pt x="23" y="12"/>
                      </a:cubicBezTo>
                      <a:cubicBezTo>
                        <a:pt x="24" y="8"/>
                        <a:pt x="25" y="4"/>
                        <a:pt x="26" y="0"/>
                      </a:cubicBezTo>
                      <a:lnTo>
                        <a:pt x="31" y="0"/>
                      </a:lnTo>
                      <a:close/>
                    </a:path>
                  </a:pathLst>
                </a:custGeom>
                <a:grpFill/>
                <a:ln>
                  <a:noFill/>
                </a:ln>
                <a:extLst/>
              </p:spPr>
              <p:txBody>
                <a:bodyPr/>
                <a:lstStyle/>
                <a:p>
                  <a:pPr>
                    <a:defRPr/>
                  </a:pPr>
                  <a:endParaRPr lang="en-AU"/>
                </a:p>
              </p:txBody>
            </p:sp>
            <p:sp>
              <p:nvSpPr>
                <p:cNvPr id="49" name="Oval 29"/>
                <p:cNvSpPr>
                  <a:spLocks noChangeArrowheads="1"/>
                </p:cNvSpPr>
                <p:nvPr/>
              </p:nvSpPr>
              <p:spPr bwMode="auto">
                <a:xfrm>
                  <a:off x="3819525" y="6042025"/>
                  <a:ext cx="19050" cy="22225"/>
                </a:xfrm>
                <a:prstGeom prst="ellipse">
                  <a:avLst/>
                </a:prstGeom>
                <a:grpFill/>
                <a:ln>
                  <a:noFill/>
                </a:ln>
                <a:extLst/>
              </p:spPr>
              <p:txBody>
                <a:bodyPr/>
                <a:lstStyle/>
                <a:p>
                  <a:pPr>
                    <a:defRPr/>
                  </a:pPr>
                  <a:endParaRPr lang="en-AU"/>
                </a:p>
              </p:txBody>
            </p:sp>
            <p:sp>
              <p:nvSpPr>
                <p:cNvPr id="50" name="Freeform 30"/>
                <p:cNvSpPr>
                  <a:spLocks/>
                </p:cNvSpPr>
                <p:nvPr/>
              </p:nvSpPr>
              <p:spPr bwMode="auto">
                <a:xfrm>
                  <a:off x="3851275" y="5997575"/>
                  <a:ext cx="50800" cy="66675"/>
                </a:xfrm>
                <a:custGeom>
                  <a:avLst/>
                  <a:gdLst>
                    <a:gd name="T0" fmla="*/ 16 w 16"/>
                    <a:gd name="T1" fmla="*/ 20 h 21"/>
                    <a:gd name="T2" fmla="*/ 10 w 16"/>
                    <a:gd name="T3" fmla="*/ 21 h 21"/>
                    <a:gd name="T4" fmla="*/ 0 w 16"/>
                    <a:gd name="T5" fmla="*/ 11 h 21"/>
                    <a:gd name="T6" fmla="*/ 10 w 16"/>
                    <a:gd name="T7" fmla="*/ 0 h 21"/>
                    <a:gd name="T8" fmla="*/ 16 w 16"/>
                    <a:gd name="T9" fmla="*/ 1 h 21"/>
                    <a:gd name="T10" fmla="*/ 14 w 16"/>
                    <a:gd name="T11" fmla="*/ 5 h 21"/>
                    <a:gd name="T12" fmla="*/ 11 w 16"/>
                    <a:gd name="T13" fmla="*/ 4 h 21"/>
                    <a:gd name="T14" fmla="*/ 6 w 16"/>
                    <a:gd name="T15" fmla="*/ 10 h 21"/>
                    <a:gd name="T16" fmla="*/ 11 w 16"/>
                    <a:gd name="T17" fmla="*/ 17 h 21"/>
                    <a:gd name="T18" fmla="*/ 15 w 16"/>
                    <a:gd name="T19" fmla="*/ 16 h 21"/>
                    <a:gd name="T20" fmla="*/ 16 w 16"/>
                    <a:gd name="T21"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21">
                      <a:moveTo>
                        <a:pt x="16" y="20"/>
                      </a:moveTo>
                      <a:cubicBezTo>
                        <a:pt x="14" y="21"/>
                        <a:pt x="12" y="21"/>
                        <a:pt x="10" y="21"/>
                      </a:cubicBezTo>
                      <a:cubicBezTo>
                        <a:pt x="3" y="21"/>
                        <a:pt x="0" y="17"/>
                        <a:pt x="0" y="11"/>
                      </a:cubicBezTo>
                      <a:cubicBezTo>
                        <a:pt x="0" y="4"/>
                        <a:pt x="4" y="0"/>
                        <a:pt x="10" y="0"/>
                      </a:cubicBezTo>
                      <a:cubicBezTo>
                        <a:pt x="12" y="0"/>
                        <a:pt x="14" y="0"/>
                        <a:pt x="16" y="1"/>
                      </a:cubicBezTo>
                      <a:cubicBezTo>
                        <a:pt x="14" y="5"/>
                        <a:pt x="14" y="5"/>
                        <a:pt x="14" y="5"/>
                      </a:cubicBezTo>
                      <a:cubicBezTo>
                        <a:pt x="13" y="4"/>
                        <a:pt x="12" y="4"/>
                        <a:pt x="11" y="4"/>
                      </a:cubicBezTo>
                      <a:cubicBezTo>
                        <a:pt x="7" y="4"/>
                        <a:pt x="6" y="6"/>
                        <a:pt x="6" y="10"/>
                      </a:cubicBezTo>
                      <a:cubicBezTo>
                        <a:pt x="6" y="15"/>
                        <a:pt x="7" y="17"/>
                        <a:pt x="11" y="17"/>
                      </a:cubicBezTo>
                      <a:cubicBezTo>
                        <a:pt x="12" y="17"/>
                        <a:pt x="14" y="17"/>
                        <a:pt x="15" y="16"/>
                      </a:cubicBezTo>
                      <a:lnTo>
                        <a:pt x="16" y="20"/>
                      </a:lnTo>
                      <a:close/>
                    </a:path>
                  </a:pathLst>
                </a:custGeom>
                <a:grpFill/>
                <a:ln>
                  <a:noFill/>
                </a:ln>
                <a:extLst/>
              </p:spPr>
              <p:txBody>
                <a:bodyPr/>
                <a:lstStyle/>
                <a:p>
                  <a:pPr>
                    <a:defRPr/>
                  </a:pPr>
                  <a:endParaRPr lang="en-AU"/>
                </a:p>
              </p:txBody>
            </p:sp>
            <p:sp>
              <p:nvSpPr>
                <p:cNvPr id="51" name="Freeform 31"/>
                <p:cNvSpPr>
                  <a:spLocks/>
                </p:cNvSpPr>
                <p:nvPr/>
              </p:nvSpPr>
              <p:spPr bwMode="auto">
                <a:xfrm>
                  <a:off x="3911600" y="5997575"/>
                  <a:ext cx="47625" cy="66675"/>
                </a:xfrm>
                <a:custGeom>
                  <a:avLst/>
                  <a:gdLst>
                    <a:gd name="T0" fmla="*/ 6 w 15"/>
                    <a:gd name="T1" fmla="*/ 21 h 21"/>
                    <a:gd name="T2" fmla="*/ 0 w 15"/>
                    <a:gd name="T3" fmla="*/ 20 h 21"/>
                    <a:gd name="T4" fmla="*/ 1 w 15"/>
                    <a:gd name="T5" fmla="*/ 16 h 21"/>
                    <a:gd name="T6" fmla="*/ 6 w 15"/>
                    <a:gd name="T7" fmla="*/ 17 h 21"/>
                    <a:gd name="T8" fmla="*/ 9 w 15"/>
                    <a:gd name="T9" fmla="*/ 15 h 21"/>
                    <a:gd name="T10" fmla="*/ 6 w 15"/>
                    <a:gd name="T11" fmla="*/ 12 h 21"/>
                    <a:gd name="T12" fmla="*/ 0 w 15"/>
                    <a:gd name="T13" fmla="*/ 6 h 21"/>
                    <a:gd name="T14" fmla="*/ 8 w 15"/>
                    <a:gd name="T15" fmla="*/ 0 h 21"/>
                    <a:gd name="T16" fmla="*/ 13 w 15"/>
                    <a:gd name="T17" fmla="*/ 0 h 21"/>
                    <a:gd name="T18" fmla="*/ 13 w 15"/>
                    <a:gd name="T19" fmla="*/ 4 h 21"/>
                    <a:gd name="T20" fmla="*/ 9 w 15"/>
                    <a:gd name="T21" fmla="*/ 4 h 21"/>
                    <a:gd name="T22" fmla="*/ 6 w 15"/>
                    <a:gd name="T23" fmla="*/ 6 h 21"/>
                    <a:gd name="T24" fmla="*/ 9 w 15"/>
                    <a:gd name="T25" fmla="*/ 9 h 21"/>
                    <a:gd name="T26" fmla="*/ 15 w 15"/>
                    <a:gd name="T27" fmla="*/ 14 h 21"/>
                    <a:gd name="T28" fmla="*/ 6 w 15"/>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1">
                      <a:moveTo>
                        <a:pt x="6" y="21"/>
                      </a:moveTo>
                      <a:cubicBezTo>
                        <a:pt x="4" y="21"/>
                        <a:pt x="2" y="21"/>
                        <a:pt x="0" y="20"/>
                      </a:cubicBezTo>
                      <a:cubicBezTo>
                        <a:pt x="1" y="16"/>
                        <a:pt x="1" y="16"/>
                        <a:pt x="1" y="16"/>
                      </a:cubicBezTo>
                      <a:cubicBezTo>
                        <a:pt x="3" y="17"/>
                        <a:pt x="5" y="17"/>
                        <a:pt x="6" y="17"/>
                      </a:cubicBezTo>
                      <a:cubicBezTo>
                        <a:pt x="8" y="17"/>
                        <a:pt x="9" y="16"/>
                        <a:pt x="9" y="15"/>
                      </a:cubicBezTo>
                      <a:cubicBezTo>
                        <a:pt x="9" y="14"/>
                        <a:pt x="8" y="13"/>
                        <a:pt x="6" y="12"/>
                      </a:cubicBezTo>
                      <a:cubicBezTo>
                        <a:pt x="3" y="11"/>
                        <a:pt x="0" y="10"/>
                        <a:pt x="0" y="6"/>
                      </a:cubicBezTo>
                      <a:cubicBezTo>
                        <a:pt x="0" y="2"/>
                        <a:pt x="3" y="0"/>
                        <a:pt x="8" y="0"/>
                      </a:cubicBezTo>
                      <a:cubicBezTo>
                        <a:pt x="10" y="0"/>
                        <a:pt x="12" y="0"/>
                        <a:pt x="13" y="0"/>
                      </a:cubicBezTo>
                      <a:cubicBezTo>
                        <a:pt x="13" y="4"/>
                        <a:pt x="13" y="4"/>
                        <a:pt x="13" y="4"/>
                      </a:cubicBezTo>
                      <a:cubicBezTo>
                        <a:pt x="11" y="4"/>
                        <a:pt x="10" y="4"/>
                        <a:pt x="9" y="4"/>
                      </a:cubicBezTo>
                      <a:cubicBezTo>
                        <a:pt x="6" y="4"/>
                        <a:pt x="6" y="5"/>
                        <a:pt x="6" y="6"/>
                      </a:cubicBezTo>
                      <a:cubicBezTo>
                        <a:pt x="6" y="7"/>
                        <a:pt x="7" y="8"/>
                        <a:pt x="9" y="9"/>
                      </a:cubicBezTo>
                      <a:cubicBezTo>
                        <a:pt x="13" y="10"/>
                        <a:pt x="15" y="11"/>
                        <a:pt x="15" y="14"/>
                      </a:cubicBezTo>
                      <a:cubicBezTo>
                        <a:pt x="15" y="18"/>
                        <a:pt x="11" y="21"/>
                        <a:pt x="6" y="21"/>
                      </a:cubicBezTo>
                    </a:path>
                  </a:pathLst>
                </a:custGeom>
                <a:grpFill/>
                <a:ln>
                  <a:noFill/>
                </a:ln>
                <a:extLst/>
              </p:spPr>
              <p:txBody>
                <a:bodyPr/>
                <a:lstStyle/>
                <a:p>
                  <a:pPr>
                    <a:defRPr/>
                  </a:pPr>
                  <a:endParaRPr lang="en-AU"/>
                </a:p>
              </p:txBody>
            </p:sp>
            <p:sp>
              <p:nvSpPr>
                <p:cNvPr id="52" name="Freeform 32"/>
                <p:cNvSpPr>
                  <a:spLocks noEditPoints="1"/>
                </p:cNvSpPr>
                <p:nvPr/>
              </p:nvSpPr>
              <p:spPr bwMode="auto">
                <a:xfrm>
                  <a:off x="3965575" y="5969000"/>
                  <a:ext cx="28575" cy="95250"/>
                </a:xfrm>
                <a:custGeom>
                  <a:avLst/>
                  <a:gdLst>
                    <a:gd name="T0" fmla="*/ 4 w 9"/>
                    <a:gd name="T1" fmla="*/ 30 h 30"/>
                    <a:gd name="T2" fmla="*/ 4 w 9"/>
                    <a:gd name="T3" fmla="*/ 13 h 30"/>
                    <a:gd name="T4" fmla="*/ 0 w 9"/>
                    <a:gd name="T5" fmla="*/ 13 h 30"/>
                    <a:gd name="T6" fmla="*/ 0 w 9"/>
                    <a:gd name="T7" fmla="*/ 9 h 30"/>
                    <a:gd name="T8" fmla="*/ 9 w 9"/>
                    <a:gd name="T9" fmla="*/ 9 h 30"/>
                    <a:gd name="T10" fmla="*/ 9 w 9"/>
                    <a:gd name="T11" fmla="*/ 30 h 30"/>
                    <a:gd name="T12" fmla="*/ 4 w 9"/>
                    <a:gd name="T13" fmla="*/ 30 h 30"/>
                    <a:gd name="T14" fmla="*/ 6 w 9"/>
                    <a:gd name="T15" fmla="*/ 6 h 30"/>
                    <a:gd name="T16" fmla="*/ 3 w 9"/>
                    <a:gd name="T17" fmla="*/ 3 h 30"/>
                    <a:gd name="T18" fmla="*/ 6 w 9"/>
                    <a:gd name="T19" fmla="*/ 0 h 30"/>
                    <a:gd name="T20" fmla="*/ 9 w 9"/>
                    <a:gd name="T21" fmla="*/ 3 h 30"/>
                    <a:gd name="T22" fmla="*/ 6 w 9"/>
                    <a:gd name="T23"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30">
                      <a:moveTo>
                        <a:pt x="4" y="30"/>
                      </a:moveTo>
                      <a:cubicBezTo>
                        <a:pt x="4" y="13"/>
                        <a:pt x="4" y="13"/>
                        <a:pt x="4" y="13"/>
                      </a:cubicBezTo>
                      <a:cubicBezTo>
                        <a:pt x="0" y="13"/>
                        <a:pt x="0" y="13"/>
                        <a:pt x="0" y="13"/>
                      </a:cubicBezTo>
                      <a:cubicBezTo>
                        <a:pt x="0" y="9"/>
                        <a:pt x="0" y="9"/>
                        <a:pt x="0" y="9"/>
                      </a:cubicBezTo>
                      <a:cubicBezTo>
                        <a:pt x="9" y="9"/>
                        <a:pt x="9" y="9"/>
                        <a:pt x="9" y="9"/>
                      </a:cubicBezTo>
                      <a:cubicBezTo>
                        <a:pt x="9" y="30"/>
                        <a:pt x="9" y="30"/>
                        <a:pt x="9" y="30"/>
                      </a:cubicBezTo>
                      <a:lnTo>
                        <a:pt x="4" y="30"/>
                      </a:lnTo>
                      <a:close/>
                      <a:moveTo>
                        <a:pt x="6" y="6"/>
                      </a:moveTo>
                      <a:cubicBezTo>
                        <a:pt x="4" y="6"/>
                        <a:pt x="3" y="5"/>
                        <a:pt x="3" y="3"/>
                      </a:cubicBezTo>
                      <a:cubicBezTo>
                        <a:pt x="3" y="1"/>
                        <a:pt x="4" y="0"/>
                        <a:pt x="6" y="0"/>
                      </a:cubicBezTo>
                      <a:cubicBezTo>
                        <a:pt x="8" y="0"/>
                        <a:pt x="9" y="1"/>
                        <a:pt x="9" y="3"/>
                      </a:cubicBezTo>
                      <a:cubicBezTo>
                        <a:pt x="9" y="5"/>
                        <a:pt x="8" y="6"/>
                        <a:pt x="6" y="6"/>
                      </a:cubicBezTo>
                    </a:path>
                  </a:pathLst>
                </a:custGeom>
                <a:grpFill/>
                <a:ln>
                  <a:noFill/>
                </a:ln>
                <a:extLst/>
              </p:spPr>
              <p:txBody>
                <a:bodyPr/>
                <a:lstStyle/>
                <a:p>
                  <a:pPr>
                    <a:defRPr/>
                  </a:pPr>
                  <a:endParaRPr lang="en-AU"/>
                </a:p>
              </p:txBody>
            </p:sp>
            <p:sp>
              <p:nvSpPr>
                <p:cNvPr id="53" name="Freeform 33"/>
                <p:cNvSpPr>
                  <a:spLocks/>
                </p:cNvSpPr>
                <p:nvPr/>
              </p:nvSpPr>
              <p:spPr bwMode="auto">
                <a:xfrm>
                  <a:off x="4013200" y="5997575"/>
                  <a:ext cx="39687" cy="66675"/>
                </a:xfrm>
                <a:custGeom>
                  <a:avLst/>
                  <a:gdLst>
                    <a:gd name="T0" fmla="*/ 11 w 12"/>
                    <a:gd name="T1" fmla="*/ 5 h 21"/>
                    <a:gd name="T2" fmla="*/ 9 w 12"/>
                    <a:gd name="T3" fmla="*/ 5 h 21"/>
                    <a:gd name="T4" fmla="*/ 5 w 12"/>
                    <a:gd name="T5" fmla="*/ 8 h 21"/>
                    <a:gd name="T6" fmla="*/ 5 w 12"/>
                    <a:gd name="T7" fmla="*/ 21 h 21"/>
                    <a:gd name="T8" fmla="*/ 0 w 12"/>
                    <a:gd name="T9" fmla="*/ 21 h 21"/>
                    <a:gd name="T10" fmla="*/ 0 w 12"/>
                    <a:gd name="T11" fmla="*/ 0 h 21"/>
                    <a:gd name="T12" fmla="*/ 4 w 12"/>
                    <a:gd name="T13" fmla="*/ 0 h 21"/>
                    <a:gd name="T14" fmla="*/ 4 w 12"/>
                    <a:gd name="T15" fmla="*/ 4 h 21"/>
                    <a:gd name="T16" fmla="*/ 10 w 12"/>
                    <a:gd name="T17" fmla="*/ 0 h 21"/>
                    <a:gd name="T18" fmla="*/ 12 w 12"/>
                    <a:gd name="T19" fmla="*/ 0 h 21"/>
                    <a:gd name="T20" fmla="*/ 11 w 12"/>
                    <a:gd name="T21" fmla="*/ 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21">
                      <a:moveTo>
                        <a:pt x="11" y="5"/>
                      </a:moveTo>
                      <a:cubicBezTo>
                        <a:pt x="11" y="5"/>
                        <a:pt x="10" y="5"/>
                        <a:pt x="9" y="5"/>
                      </a:cubicBezTo>
                      <a:cubicBezTo>
                        <a:pt x="8" y="5"/>
                        <a:pt x="7" y="6"/>
                        <a:pt x="5" y="8"/>
                      </a:cubicBezTo>
                      <a:cubicBezTo>
                        <a:pt x="5" y="21"/>
                        <a:pt x="5" y="21"/>
                        <a:pt x="5" y="21"/>
                      </a:cubicBezTo>
                      <a:cubicBezTo>
                        <a:pt x="0" y="21"/>
                        <a:pt x="0" y="21"/>
                        <a:pt x="0" y="21"/>
                      </a:cubicBezTo>
                      <a:cubicBezTo>
                        <a:pt x="0" y="0"/>
                        <a:pt x="0" y="0"/>
                        <a:pt x="0" y="0"/>
                      </a:cubicBezTo>
                      <a:cubicBezTo>
                        <a:pt x="4" y="0"/>
                        <a:pt x="4" y="0"/>
                        <a:pt x="4" y="0"/>
                      </a:cubicBezTo>
                      <a:cubicBezTo>
                        <a:pt x="4" y="4"/>
                        <a:pt x="4" y="4"/>
                        <a:pt x="4" y="4"/>
                      </a:cubicBezTo>
                      <a:cubicBezTo>
                        <a:pt x="6" y="1"/>
                        <a:pt x="8" y="0"/>
                        <a:pt x="10" y="0"/>
                      </a:cubicBezTo>
                      <a:cubicBezTo>
                        <a:pt x="11" y="0"/>
                        <a:pt x="11" y="0"/>
                        <a:pt x="12" y="0"/>
                      </a:cubicBezTo>
                      <a:lnTo>
                        <a:pt x="11" y="5"/>
                      </a:lnTo>
                      <a:close/>
                    </a:path>
                  </a:pathLst>
                </a:custGeom>
                <a:grpFill/>
                <a:ln>
                  <a:noFill/>
                </a:ln>
                <a:extLst/>
              </p:spPr>
              <p:txBody>
                <a:bodyPr/>
                <a:lstStyle/>
                <a:p>
                  <a:pPr>
                    <a:defRPr/>
                  </a:pPr>
                  <a:endParaRPr lang="en-AU"/>
                </a:p>
              </p:txBody>
            </p:sp>
            <p:sp>
              <p:nvSpPr>
                <p:cNvPr id="54" name="Freeform 34"/>
                <p:cNvSpPr>
                  <a:spLocks noEditPoints="1"/>
                </p:cNvSpPr>
                <p:nvPr/>
              </p:nvSpPr>
              <p:spPr bwMode="auto">
                <a:xfrm>
                  <a:off x="4062413" y="5997575"/>
                  <a:ext cx="66675" cy="66675"/>
                </a:xfrm>
                <a:custGeom>
                  <a:avLst/>
                  <a:gdLst>
                    <a:gd name="T0" fmla="*/ 10 w 21"/>
                    <a:gd name="T1" fmla="*/ 21 h 21"/>
                    <a:gd name="T2" fmla="*/ 0 w 21"/>
                    <a:gd name="T3" fmla="*/ 11 h 21"/>
                    <a:gd name="T4" fmla="*/ 10 w 21"/>
                    <a:gd name="T5" fmla="*/ 0 h 21"/>
                    <a:gd name="T6" fmla="*/ 21 w 21"/>
                    <a:gd name="T7" fmla="*/ 10 h 21"/>
                    <a:gd name="T8" fmla="*/ 10 w 21"/>
                    <a:gd name="T9" fmla="*/ 21 h 21"/>
                    <a:gd name="T10" fmla="*/ 10 w 21"/>
                    <a:gd name="T11" fmla="*/ 4 h 21"/>
                    <a:gd name="T12" fmla="*/ 5 w 21"/>
                    <a:gd name="T13" fmla="*/ 10 h 21"/>
                    <a:gd name="T14" fmla="*/ 10 w 21"/>
                    <a:gd name="T15" fmla="*/ 17 h 21"/>
                    <a:gd name="T16" fmla="*/ 15 w 21"/>
                    <a:gd name="T17" fmla="*/ 11 h 21"/>
                    <a:gd name="T18" fmla="*/ 10 w 21"/>
                    <a:gd name="T19" fmla="*/ 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1">
                      <a:moveTo>
                        <a:pt x="10" y="21"/>
                      </a:moveTo>
                      <a:cubicBezTo>
                        <a:pt x="3" y="21"/>
                        <a:pt x="0" y="17"/>
                        <a:pt x="0" y="11"/>
                      </a:cubicBezTo>
                      <a:cubicBezTo>
                        <a:pt x="0" y="4"/>
                        <a:pt x="3" y="0"/>
                        <a:pt x="10" y="0"/>
                      </a:cubicBezTo>
                      <a:cubicBezTo>
                        <a:pt x="17" y="0"/>
                        <a:pt x="21" y="4"/>
                        <a:pt x="21" y="10"/>
                      </a:cubicBezTo>
                      <a:cubicBezTo>
                        <a:pt x="21" y="17"/>
                        <a:pt x="17" y="21"/>
                        <a:pt x="10" y="21"/>
                      </a:cubicBezTo>
                      <a:moveTo>
                        <a:pt x="10" y="4"/>
                      </a:moveTo>
                      <a:cubicBezTo>
                        <a:pt x="7" y="4"/>
                        <a:pt x="5" y="7"/>
                        <a:pt x="5" y="10"/>
                      </a:cubicBezTo>
                      <a:cubicBezTo>
                        <a:pt x="5" y="14"/>
                        <a:pt x="6" y="17"/>
                        <a:pt x="10" y="17"/>
                      </a:cubicBezTo>
                      <a:cubicBezTo>
                        <a:pt x="14" y="17"/>
                        <a:pt x="15" y="14"/>
                        <a:pt x="15" y="11"/>
                      </a:cubicBezTo>
                      <a:cubicBezTo>
                        <a:pt x="15" y="6"/>
                        <a:pt x="14" y="4"/>
                        <a:pt x="10" y="4"/>
                      </a:cubicBezTo>
                    </a:path>
                  </a:pathLst>
                </a:custGeom>
                <a:grpFill/>
                <a:ln>
                  <a:noFill/>
                </a:ln>
                <a:extLst/>
              </p:spPr>
              <p:txBody>
                <a:bodyPr/>
                <a:lstStyle/>
                <a:p>
                  <a:pPr>
                    <a:defRPr/>
                  </a:pPr>
                  <a:endParaRPr lang="en-AU"/>
                </a:p>
              </p:txBody>
            </p:sp>
            <p:sp>
              <p:nvSpPr>
                <p:cNvPr id="55" name="Oval 35"/>
                <p:cNvSpPr>
                  <a:spLocks noChangeArrowheads="1"/>
                </p:cNvSpPr>
                <p:nvPr/>
              </p:nvSpPr>
              <p:spPr bwMode="auto">
                <a:xfrm>
                  <a:off x="4141788" y="6042025"/>
                  <a:ext cx="19050" cy="22225"/>
                </a:xfrm>
                <a:prstGeom prst="ellipse">
                  <a:avLst/>
                </a:prstGeom>
                <a:grpFill/>
                <a:ln>
                  <a:noFill/>
                </a:ln>
                <a:extLst/>
              </p:spPr>
              <p:txBody>
                <a:bodyPr/>
                <a:lstStyle/>
                <a:p>
                  <a:pPr>
                    <a:defRPr/>
                  </a:pPr>
                  <a:endParaRPr lang="en-AU"/>
                </a:p>
              </p:txBody>
            </p:sp>
            <p:sp>
              <p:nvSpPr>
                <p:cNvPr id="56" name="Freeform 36"/>
                <p:cNvSpPr>
                  <a:spLocks noEditPoints="1"/>
                </p:cNvSpPr>
                <p:nvPr/>
              </p:nvSpPr>
              <p:spPr bwMode="auto">
                <a:xfrm>
                  <a:off x="4176713" y="5997575"/>
                  <a:ext cx="57150" cy="66675"/>
                </a:xfrm>
                <a:custGeom>
                  <a:avLst/>
                  <a:gdLst>
                    <a:gd name="T0" fmla="*/ 14 w 18"/>
                    <a:gd name="T1" fmla="*/ 21 h 21"/>
                    <a:gd name="T2" fmla="*/ 13 w 18"/>
                    <a:gd name="T3" fmla="*/ 19 h 21"/>
                    <a:gd name="T4" fmla="*/ 7 w 18"/>
                    <a:gd name="T5" fmla="*/ 21 h 21"/>
                    <a:gd name="T6" fmla="*/ 0 w 18"/>
                    <a:gd name="T7" fmla="*/ 15 h 21"/>
                    <a:gd name="T8" fmla="*/ 10 w 18"/>
                    <a:gd name="T9" fmla="*/ 8 h 21"/>
                    <a:gd name="T10" fmla="*/ 13 w 18"/>
                    <a:gd name="T11" fmla="*/ 8 h 21"/>
                    <a:gd name="T12" fmla="*/ 13 w 18"/>
                    <a:gd name="T13" fmla="*/ 7 h 21"/>
                    <a:gd name="T14" fmla="*/ 8 w 18"/>
                    <a:gd name="T15" fmla="*/ 4 h 21"/>
                    <a:gd name="T16" fmla="*/ 2 w 18"/>
                    <a:gd name="T17" fmla="*/ 5 h 21"/>
                    <a:gd name="T18" fmla="*/ 2 w 18"/>
                    <a:gd name="T19" fmla="*/ 1 h 21"/>
                    <a:gd name="T20" fmla="*/ 9 w 18"/>
                    <a:gd name="T21" fmla="*/ 0 h 21"/>
                    <a:gd name="T22" fmla="*/ 18 w 18"/>
                    <a:gd name="T23" fmla="*/ 7 h 21"/>
                    <a:gd name="T24" fmla="*/ 18 w 18"/>
                    <a:gd name="T25" fmla="*/ 21 h 21"/>
                    <a:gd name="T26" fmla="*/ 14 w 18"/>
                    <a:gd name="T27" fmla="*/ 21 h 21"/>
                    <a:gd name="T28" fmla="*/ 13 w 18"/>
                    <a:gd name="T29" fmla="*/ 12 h 21"/>
                    <a:gd name="T30" fmla="*/ 10 w 18"/>
                    <a:gd name="T31" fmla="*/ 12 h 21"/>
                    <a:gd name="T32" fmla="*/ 5 w 18"/>
                    <a:gd name="T33" fmla="*/ 15 h 21"/>
                    <a:gd name="T34" fmla="*/ 8 w 18"/>
                    <a:gd name="T35" fmla="*/ 17 h 21"/>
                    <a:gd name="T36" fmla="*/ 13 w 18"/>
                    <a:gd name="T37" fmla="*/ 15 h 21"/>
                    <a:gd name="T38" fmla="*/ 13 w 18"/>
                    <a:gd name="T39"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1">
                      <a:moveTo>
                        <a:pt x="14" y="21"/>
                      </a:moveTo>
                      <a:cubicBezTo>
                        <a:pt x="13" y="19"/>
                        <a:pt x="13" y="19"/>
                        <a:pt x="13" y="19"/>
                      </a:cubicBezTo>
                      <a:cubicBezTo>
                        <a:pt x="12" y="20"/>
                        <a:pt x="10" y="21"/>
                        <a:pt x="7" y="21"/>
                      </a:cubicBezTo>
                      <a:cubicBezTo>
                        <a:pt x="3" y="21"/>
                        <a:pt x="0" y="19"/>
                        <a:pt x="0" y="15"/>
                      </a:cubicBezTo>
                      <a:cubicBezTo>
                        <a:pt x="0" y="10"/>
                        <a:pt x="4" y="8"/>
                        <a:pt x="10" y="8"/>
                      </a:cubicBezTo>
                      <a:cubicBezTo>
                        <a:pt x="13" y="8"/>
                        <a:pt x="13" y="8"/>
                        <a:pt x="13" y="8"/>
                      </a:cubicBezTo>
                      <a:cubicBezTo>
                        <a:pt x="13" y="7"/>
                        <a:pt x="13" y="7"/>
                        <a:pt x="13" y="7"/>
                      </a:cubicBezTo>
                      <a:cubicBezTo>
                        <a:pt x="13" y="5"/>
                        <a:pt x="12" y="4"/>
                        <a:pt x="8" y="4"/>
                      </a:cubicBezTo>
                      <a:cubicBezTo>
                        <a:pt x="6" y="4"/>
                        <a:pt x="4" y="4"/>
                        <a:pt x="2" y="5"/>
                      </a:cubicBezTo>
                      <a:cubicBezTo>
                        <a:pt x="2" y="1"/>
                        <a:pt x="2" y="1"/>
                        <a:pt x="2" y="1"/>
                      </a:cubicBezTo>
                      <a:cubicBezTo>
                        <a:pt x="4" y="0"/>
                        <a:pt x="6" y="0"/>
                        <a:pt x="9" y="0"/>
                      </a:cubicBezTo>
                      <a:cubicBezTo>
                        <a:pt x="15" y="0"/>
                        <a:pt x="18" y="2"/>
                        <a:pt x="18" y="7"/>
                      </a:cubicBezTo>
                      <a:cubicBezTo>
                        <a:pt x="18" y="21"/>
                        <a:pt x="18" y="21"/>
                        <a:pt x="18" y="21"/>
                      </a:cubicBezTo>
                      <a:lnTo>
                        <a:pt x="14" y="21"/>
                      </a:lnTo>
                      <a:close/>
                      <a:moveTo>
                        <a:pt x="13" y="12"/>
                      </a:moveTo>
                      <a:cubicBezTo>
                        <a:pt x="10" y="12"/>
                        <a:pt x="10" y="12"/>
                        <a:pt x="10" y="12"/>
                      </a:cubicBezTo>
                      <a:cubicBezTo>
                        <a:pt x="7" y="12"/>
                        <a:pt x="5" y="13"/>
                        <a:pt x="5" y="15"/>
                      </a:cubicBezTo>
                      <a:cubicBezTo>
                        <a:pt x="5" y="16"/>
                        <a:pt x="6" y="17"/>
                        <a:pt x="8" y="17"/>
                      </a:cubicBezTo>
                      <a:cubicBezTo>
                        <a:pt x="10" y="17"/>
                        <a:pt x="11" y="17"/>
                        <a:pt x="13" y="15"/>
                      </a:cubicBezTo>
                      <a:lnTo>
                        <a:pt x="13" y="12"/>
                      </a:lnTo>
                      <a:close/>
                    </a:path>
                  </a:pathLst>
                </a:custGeom>
                <a:grpFill/>
                <a:ln>
                  <a:noFill/>
                </a:ln>
                <a:extLst/>
              </p:spPr>
              <p:txBody>
                <a:bodyPr/>
                <a:lstStyle/>
                <a:p>
                  <a:pPr>
                    <a:defRPr/>
                  </a:pPr>
                  <a:endParaRPr lang="en-AU"/>
                </a:p>
              </p:txBody>
            </p:sp>
            <p:sp>
              <p:nvSpPr>
                <p:cNvPr id="57" name="Freeform 37"/>
                <p:cNvSpPr>
                  <a:spLocks/>
                </p:cNvSpPr>
                <p:nvPr/>
              </p:nvSpPr>
              <p:spPr bwMode="auto">
                <a:xfrm>
                  <a:off x="4252913" y="5997575"/>
                  <a:ext cx="57150" cy="66675"/>
                </a:xfrm>
                <a:custGeom>
                  <a:avLst/>
                  <a:gdLst>
                    <a:gd name="T0" fmla="*/ 14 w 18"/>
                    <a:gd name="T1" fmla="*/ 21 h 21"/>
                    <a:gd name="T2" fmla="*/ 14 w 18"/>
                    <a:gd name="T3" fmla="*/ 18 h 21"/>
                    <a:gd name="T4" fmla="*/ 7 w 18"/>
                    <a:gd name="T5" fmla="*/ 21 h 21"/>
                    <a:gd name="T6" fmla="*/ 0 w 18"/>
                    <a:gd name="T7" fmla="*/ 13 h 21"/>
                    <a:gd name="T8" fmla="*/ 0 w 18"/>
                    <a:gd name="T9" fmla="*/ 0 h 21"/>
                    <a:gd name="T10" fmla="*/ 5 w 18"/>
                    <a:gd name="T11" fmla="*/ 0 h 21"/>
                    <a:gd name="T12" fmla="*/ 5 w 18"/>
                    <a:gd name="T13" fmla="*/ 12 h 21"/>
                    <a:gd name="T14" fmla="*/ 8 w 18"/>
                    <a:gd name="T15" fmla="*/ 17 h 21"/>
                    <a:gd name="T16" fmla="*/ 13 w 18"/>
                    <a:gd name="T17" fmla="*/ 14 h 21"/>
                    <a:gd name="T18" fmla="*/ 13 w 18"/>
                    <a:gd name="T19" fmla="*/ 0 h 21"/>
                    <a:gd name="T20" fmla="*/ 18 w 18"/>
                    <a:gd name="T21" fmla="*/ 0 h 21"/>
                    <a:gd name="T22" fmla="*/ 18 w 18"/>
                    <a:gd name="T23" fmla="*/ 21 h 21"/>
                    <a:gd name="T24" fmla="*/ 14 w 18"/>
                    <a:gd name="T25"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21">
                      <a:moveTo>
                        <a:pt x="14" y="21"/>
                      </a:moveTo>
                      <a:cubicBezTo>
                        <a:pt x="14" y="18"/>
                        <a:pt x="14" y="18"/>
                        <a:pt x="14" y="18"/>
                      </a:cubicBezTo>
                      <a:cubicBezTo>
                        <a:pt x="12" y="20"/>
                        <a:pt x="10" y="21"/>
                        <a:pt x="7" y="21"/>
                      </a:cubicBezTo>
                      <a:cubicBezTo>
                        <a:pt x="2" y="21"/>
                        <a:pt x="0" y="18"/>
                        <a:pt x="0" y="13"/>
                      </a:cubicBezTo>
                      <a:cubicBezTo>
                        <a:pt x="0" y="0"/>
                        <a:pt x="0" y="0"/>
                        <a:pt x="0" y="0"/>
                      </a:cubicBezTo>
                      <a:cubicBezTo>
                        <a:pt x="5" y="0"/>
                        <a:pt x="5" y="0"/>
                        <a:pt x="5" y="0"/>
                      </a:cubicBezTo>
                      <a:cubicBezTo>
                        <a:pt x="5" y="12"/>
                        <a:pt x="5" y="12"/>
                        <a:pt x="5" y="12"/>
                      </a:cubicBezTo>
                      <a:cubicBezTo>
                        <a:pt x="5" y="15"/>
                        <a:pt x="6" y="17"/>
                        <a:pt x="8" y="17"/>
                      </a:cubicBezTo>
                      <a:cubicBezTo>
                        <a:pt x="10" y="17"/>
                        <a:pt x="11" y="16"/>
                        <a:pt x="13" y="14"/>
                      </a:cubicBezTo>
                      <a:cubicBezTo>
                        <a:pt x="13" y="0"/>
                        <a:pt x="13" y="0"/>
                        <a:pt x="13" y="0"/>
                      </a:cubicBezTo>
                      <a:cubicBezTo>
                        <a:pt x="18" y="0"/>
                        <a:pt x="18" y="0"/>
                        <a:pt x="18" y="0"/>
                      </a:cubicBezTo>
                      <a:cubicBezTo>
                        <a:pt x="18" y="21"/>
                        <a:pt x="18" y="21"/>
                        <a:pt x="18" y="21"/>
                      </a:cubicBezTo>
                      <a:lnTo>
                        <a:pt x="14" y="21"/>
                      </a:lnTo>
                      <a:close/>
                    </a:path>
                  </a:pathLst>
                </a:custGeom>
                <a:grpFill/>
                <a:ln>
                  <a:noFill/>
                </a:ln>
                <a:extLst/>
              </p:spPr>
              <p:txBody>
                <a:bodyPr/>
                <a:lstStyle/>
                <a:p>
                  <a:pPr>
                    <a:defRPr/>
                  </a:pPr>
                  <a:endParaRPr lang="en-AU"/>
                </a:p>
              </p:txBody>
            </p:sp>
          </p:grpSp>
        </p:grpSp>
        <p:grpSp>
          <p:nvGrpSpPr>
            <p:cNvPr id="30" name="Group 66"/>
            <p:cNvGrpSpPr>
              <a:grpSpLocks/>
            </p:cNvGrpSpPr>
            <p:nvPr userDrawn="1"/>
          </p:nvGrpSpPr>
          <p:grpSpPr bwMode="auto">
            <a:xfrm>
              <a:off x="-26988" y="357188"/>
              <a:ext cx="9178926" cy="2571750"/>
              <a:chOff x="-17463" y="357188"/>
              <a:chExt cx="9186863" cy="2571750"/>
            </a:xfrm>
          </p:grpSpPr>
          <p:sp>
            <p:nvSpPr>
              <p:cNvPr id="31" name="Freeform 17"/>
              <p:cNvSpPr>
                <a:spLocks/>
              </p:cNvSpPr>
              <p:nvPr userDrawn="1"/>
            </p:nvSpPr>
            <p:spPr bwMode="auto">
              <a:xfrm>
                <a:off x="-17463" y="1971675"/>
                <a:ext cx="9186863" cy="957263"/>
              </a:xfrm>
              <a:custGeom>
                <a:avLst/>
                <a:gdLst>
                  <a:gd name="T0" fmla="*/ 0 w 2880"/>
                  <a:gd name="T1" fmla="*/ 0 h 300"/>
                  <a:gd name="T2" fmla="*/ 372 w 2880"/>
                  <a:gd name="T3" fmla="*/ 0 h 300"/>
                  <a:gd name="T4" fmla="*/ 890 w 2880"/>
                  <a:gd name="T5" fmla="*/ 171 h 300"/>
                  <a:gd name="T6" fmla="*/ 1389 w 2880"/>
                  <a:gd name="T7" fmla="*/ 300 h 300"/>
                  <a:gd name="T8" fmla="*/ 2880 w 2880"/>
                  <a:gd name="T9" fmla="*/ 300 h 300"/>
                </a:gdLst>
                <a:ahLst/>
                <a:cxnLst>
                  <a:cxn ang="0">
                    <a:pos x="T0" y="T1"/>
                  </a:cxn>
                  <a:cxn ang="0">
                    <a:pos x="T2" y="T3"/>
                  </a:cxn>
                  <a:cxn ang="0">
                    <a:pos x="T4" y="T5"/>
                  </a:cxn>
                  <a:cxn ang="0">
                    <a:pos x="T6" y="T7"/>
                  </a:cxn>
                  <a:cxn ang="0">
                    <a:pos x="T8" y="T9"/>
                  </a:cxn>
                </a:cxnLst>
                <a:rect l="0" t="0" r="r" b="b"/>
                <a:pathLst>
                  <a:path w="2880" h="300">
                    <a:moveTo>
                      <a:pt x="0" y="0"/>
                    </a:moveTo>
                    <a:cubicBezTo>
                      <a:pt x="0" y="0"/>
                      <a:pt x="308" y="0"/>
                      <a:pt x="372" y="0"/>
                    </a:cubicBezTo>
                    <a:cubicBezTo>
                      <a:pt x="638" y="0"/>
                      <a:pt x="749" y="91"/>
                      <a:pt x="890" y="171"/>
                    </a:cubicBezTo>
                    <a:cubicBezTo>
                      <a:pt x="1011" y="240"/>
                      <a:pt x="1176" y="300"/>
                      <a:pt x="1389" y="300"/>
                    </a:cubicBezTo>
                    <a:cubicBezTo>
                      <a:pt x="2880" y="300"/>
                      <a:pt x="2880" y="300"/>
                      <a:pt x="2880" y="300"/>
                    </a:cubicBezTo>
                  </a:path>
                </a:pathLst>
              </a:custGeom>
              <a:noFill/>
              <a:ln w="19050" cap="flat">
                <a:solidFill>
                  <a:schemeClr val="bg1"/>
                </a:solidFill>
                <a:prstDash val="solid"/>
                <a:miter lim="800000"/>
                <a:headEnd/>
                <a:tailEnd/>
              </a:ln>
              <a:extLst/>
            </p:spPr>
            <p:txBody>
              <a:bodyPr/>
              <a:lstStyle/>
              <a:p>
                <a:pPr>
                  <a:defRPr/>
                </a:pPr>
                <a:endParaRPr lang="en-AU"/>
              </a:p>
            </p:txBody>
          </p:sp>
          <p:sp>
            <p:nvSpPr>
              <p:cNvPr id="32" name="Freeform 18"/>
              <p:cNvSpPr>
                <a:spLocks/>
              </p:cNvSpPr>
              <p:nvPr userDrawn="1"/>
            </p:nvSpPr>
            <p:spPr bwMode="auto">
              <a:xfrm>
                <a:off x="-17463" y="2449513"/>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a:p>
            </p:txBody>
          </p:sp>
          <p:sp>
            <p:nvSpPr>
              <p:cNvPr id="33" name="Freeform 19"/>
              <p:cNvSpPr>
                <a:spLocks/>
              </p:cNvSpPr>
              <p:nvPr userDrawn="1"/>
            </p:nvSpPr>
            <p:spPr bwMode="auto">
              <a:xfrm>
                <a:off x="-17463" y="1655763"/>
                <a:ext cx="9186863" cy="954087"/>
              </a:xfrm>
              <a:custGeom>
                <a:avLst/>
                <a:gdLst>
                  <a:gd name="T0" fmla="*/ 0 w 2880"/>
                  <a:gd name="T1" fmla="*/ 0 h 299"/>
                  <a:gd name="T2" fmla="*/ 372 w 2880"/>
                  <a:gd name="T3" fmla="*/ 0 h 299"/>
                  <a:gd name="T4" fmla="*/ 890 w 2880"/>
                  <a:gd name="T5" fmla="*/ 170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0"/>
                    </a:cubicBezTo>
                    <a:cubicBezTo>
                      <a:pt x="1011" y="239"/>
                      <a:pt x="1176" y="299"/>
                      <a:pt x="1389" y="299"/>
                    </a:cubicBezTo>
                    <a:cubicBezTo>
                      <a:pt x="2880" y="299"/>
                      <a:pt x="2880" y="299"/>
                      <a:pt x="2880" y="299"/>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a:p>
            </p:txBody>
          </p:sp>
          <p:sp>
            <p:nvSpPr>
              <p:cNvPr id="34" name="Freeform 20"/>
              <p:cNvSpPr>
                <a:spLocks/>
              </p:cNvSpPr>
              <p:nvPr userDrawn="1"/>
            </p:nvSpPr>
            <p:spPr bwMode="auto">
              <a:xfrm>
                <a:off x="-17463" y="2130425"/>
                <a:ext cx="9186863" cy="479425"/>
              </a:xfrm>
              <a:custGeom>
                <a:avLst/>
                <a:gdLst>
                  <a:gd name="T0" fmla="*/ 2880 w 2880"/>
                  <a:gd name="T1" fmla="*/ 0 h 150"/>
                  <a:gd name="T2" fmla="*/ 1202 w 2880"/>
                  <a:gd name="T3" fmla="*/ 0 h 150"/>
                  <a:gd name="T4" fmla="*/ 890 w 2880"/>
                  <a:gd name="T5" fmla="*/ 21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1"/>
                    </a:cubicBezTo>
                    <a:cubicBezTo>
                      <a:pt x="802" y="55"/>
                      <a:pt x="685" y="150"/>
                      <a:pt x="366" y="150"/>
                    </a:cubicBezTo>
                    <a:cubicBezTo>
                      <a:pt x="0" y="150"/>
                      <a:pt x="0" y="150"/>
                      <a:pt x="0" y="150"/>
                    </a:cubicBezTo>
                  </a:path>
                </a:pathLst>
              </a:custGeom>
              <a:noFill/>
              <a:ln w="19050" cap="flat">
                <a:solidFill>
                  <a:schemeClr val="accent1">
                    <a:lumMod val="75000"/>
                  </a:schemeClr>
                </a:solidFill>
                <a:prstDash val="solid"/>
                <a:miter lim="800000"/>
                <a:headEnd/>
                <a:tailEnd/>
              </a:ln>
              <a:extLst/>
            </p:spPr>
            <p:txBody>
              <a:bodyPr/>
              <a:lstStyle/>
              <a:p>
                <a:pPr>
                  <a:defRPr/>
                </a:pPr>
                <a:endParaRPr lang="en-AU"/>
              </a:p>
            </p:txBody>
          </p:sp>
          <p:sp>
            <p:nvSpPr>
              <p:cNvPr id="35" name="Freeform 21"/>
              <p:cNvSpPr>
                <a:spLocks/>
              </p:cNvSpPr>
              <p:nvPr userDrawn="1"/>
            </p:nvSpPr>
            <p:spPr bwMode="auto">
              <a:xfrm>
                <a:off x="-17463" y="1336675"/>
                <a:ext cx="9186863" cy="954088"/>
              </a:xfrm>
              <a:custGeom>
                <a:avLst/>
                <a:gdLst>
                  <a:gd name="T0" fmla="*/ 0 w 2880"/>
                  <a:gd name="T1" fmla="*/ 0 h 299"/>
                  <a:gd name="T2" fmla="*/ 372 w 2880"/>
                  <a:gd name="T3" fmla="*/ 0 h 299"/>
                  <a:gd name="T4" fmla="*/ 890 w 2880"/>
                  <a:gd name="T5" fmla="*/ 171 h 299"/>
                  <a:gd name="T6" fmla="*/ 1389 w 2880"/>
                  <a:gd name="T7" fmla="*/ 299 h 299"/>
                  <a:gd name="T8" fmla="*/ 2880 w 2880"/>
                  <a:gd name="T9" fmla="*/ 299 h 299"/>
                </a:gdLst>
                <a:ahLst/>
                <a:cxnLst>
                  <a:cxn ang="0">
                    <a:pos x="T0" y="T1"/>
                  </a:cxn>
                  <a:cxn ang="0">
                    <a:pos x="T2" y="T3"/>
                  </a:cxn>
                  <a:cxn ang="0">
                    <a:pos x="T4" y="T5"/>
                  </a:cxn>
                  <a:cxn ang="0">
                    <a:pos x="T6" y="T7"/>
                  </a:cxn>
                  <a:cxn ang="0">
                    <a:pos x="T8" y="T9"/>
                  </a:cxn>
                </a:cxnLst>
                <a:rect l="0" t="0" r="r" b="b"/>
                <a:pathLst>
                  <a:path w="2880" h="299">
                    <a:moveTo>
                      <a:pt x="0" y="0"/>
                    </a:moveTo>
                    <a:cubicBezTo>
                      <a:pt x="0" y="0"/>
                      <a:pt x="308" y="0"/>
                      <a:pt x="372" y="0"/>
                    </a:cubicBezTo>
                    <a:cubicBezTo>
                      <a:pt x="638" y="0"/>
                      <a:pt x="749" y="90"/>
                      <a:pt x="890" y="171"/>
                    </a:cubicBezTo>
                    <a:cubicBezTo>
                      <a:pt x="1011" y="239"/>
                      <a:pt x="1176" y="299"/>
                      <a:pt x="1389" y="299"/>
                    </a:cubicBezTo>
                    <a:cubicBezTo>
                      <a:pt x="2880" y="299"/>
                      <a:pt x="2880" y="299"/>
                      <a:pt x="2880" y="299"/>
                    </a:cubicBezTo>
                  </a:path>
                </a:pathLst>
              </a:custGeom>
              <a:noFill/>
              <a:ln w="19050" cap="flat">
                <a:solidFill>
                  <a:schemeClr val="bg1"/>
                </a:solidFill>
                <a:prstDash val="solid"/>
                <a:miter lim="800000"/>
                <a:headEnd/>
                <a:tailEnd/>
              </a:ln>
              <a:extLst/>
            </p:spPr>
            <p:txBody>
              <a:bodyPr/>
              <a:lstStyle/>
              <a:p>
                <a:pPr>
                  <a:defRPr/>
                </a:pPr>
                <a:endParaRPr lang="en-AU"/>
              </a:p>
            </p:txBody>
          </p:sp>
          <p:sp>
            <p:nvSpPr>
              <p:cNvPr id="36" name="Freeform 22"/>
              <p:cNvSpPr>
                <a:spLocks/>
              </p:cNvSpPr>
              <p:nvPr userDrawn="1"/>
            </p:nvSpPr>
            <p:spPr bwMode="auto">
              <a:xfrm>
                <a:off x="-17463" y="1811338"/>
                <a:ext cx="9186863" cy="479425"/>
              </a:xfrm>
              <a:custGeom>
                <a:avLst/>
                <a:gdLst>
                  <a:gd name="T0" fmla="*/ 2880 w 2880"/>
                  <a:gd name="T1" fmla="*/ 0 h 150"/>
                  <a:gd name="T2" fmla="*/ 1202 w 2880"/>
                  <a:gd name="T3" fmla="*/ 0 h 150"/>
                  <a:gd name="T4" fmla="*/ 890 w 2880"/>
                  <a:gd name="T5" fmla="*/ 22 h 150"/>
                  <a:gd name="T6" fmla="*/ 366 w 2880"/>
                  <a:gd name="T7" fmla="*/ 150 h 150"/>
                  <a:gd name="T8" fmla="*/ 0 w 2880"/>
                  <a:gd name="T9" fmla="*/ 150 h 150"/>
                </a:gdLst>
                <a:ahLst/>
                <a:cxnLst>
                  <a:cxn ang="0">
                    <a:pos x="T0" y="T1"/>
                  </a:cxn>
                  <a:cxn ang="0">
                    <a:pos x="T2" y="T3"/>
                  </a:cxn>
                  <a:cxn ang="0">
                    <a:pos x="T4" y="T5"/>
                  </a:cxn>
                  <a:cxn ang="0">
                    <a:pos x="T6" y="T7"/>
                  </a:cxn>
                  <a:cxn ang="0">
                    <a:pos x="T8" y="T9"/>
                  </a:cxn>
                </a:cxnLst>
                <a:rect l="0" t="0" r="r" b="b"/>
                <a:pathLst>
                  <a:path w="2880" h="150">
                    <a:moveTo>
                      <a:pt x="2880" y="0"/>
                    </a:moveTo>
                    <a:cubicBezTo>
                      <a:pt x="1202" y="0"/>
                      <a:pt x="1202" y="0"/>
                      <a:pt x="1202" y="0"/>
                    </a:cubicBezTo>
                    <a:cubicBezTo>
                      <a:pt x="999" y="0"/>
                      <a:pt x="933" y="5"/>
                      <a:pt x="890" y="22"/>
                    </a:cubicBezTo>
                    <a:cubicBezTo>
                      <a:pt x="802" y="55"/>
                      <a:pt x="685" y="150"/>
                      <a:pt x="366" y="150"/>
                    </a:cubicBezTo>
                    <a:cubicBezTo>
                      <a:pt x="0" y="150"/>
                      <a:pt x="0" y="150"/>
                      <a:pt x="0" y="150"/>
                    </a:cubicBezTo>
                  </a:path>
                </a:pathLst>
              </a:custGeom>
              <a:noFill/>
              <a:ln w="19050" cap="flat">
                <a:solidFill>
                  <a:schemeClr val="accent2"/>
                </a:solidFill>
                <a:prstDash val="solid"/>
                <a:miter lim="800000"/>
                <a:headEnd/>
                <a:tailEnd/>
              </a:ln>
              <a:extLst/>
            </p:spPr>
            <p:txBody>
              <a:bodyPr/>
              <a:lstStyle/>
              <a:p>
                <a:pPr>
                  <a:defRPr/>
                </a:pPr>
                <a:endParaRPr lang="en-AU"/>
              </a:p>
            </p:txBody>
          </p:sp>
          <p:sp>
            <p:nvSpPr>
              <p:cNvPr id="37" name="Freeform 23"/>
              <p:cNvSpPr>
                <a:spLocks/>
              </p:cNvSpPr>
              <p:nvPr userDrawn="1"/>
            </p:nvSpPr>
            <p:spPr bwMode="auto">
              <a:xfrm>
                <a:off x="-17463" y="357188"/>
                <a:ext cx="9186863" cy="957262"/>
              </a:xfrm>
              <a:custGeom>
                <a:avLst/>
                <a:gdLst>
                  <a:gd name="T0" fmla="*/ 2880 w 2880"/>
                  <a:gd name="T1" fmla="*/ 300 h 300"/>
                  <a:gd name="T2" fmla="*/ 2501 w 2880"/>
                  <a:gd name="T3" fmla="*/ 300 h 300"/>
                  <a:gd name="T4" fmla="*/ 1984 w 2880"/>
                  <a:gd name="T5" fmla="*/ 129 h 300"/>
                  <a:gd name="T6" fmla="*/ 1485 w 2880"/>
                  <a:gd name="T7" fmla="*/ 0 h 300"/>
                  <a:gd name="T8" fmla="*/ 0 w 2880"/>
                  <a:gd name="T9" fmla="*/ 0 h 300"/>
                </a:gdLst>
                <a:ahLst/>
                <a:cxnLst>
                  <a:cxn ang="0">
                    <a:pos x="T0" y="T1"/>
                  </a:cxn>
                  <a:cxn ang="0">
                    <a:pos x="T2" y="T3"/>
                  </a:cxn>
                  <a:cxn ang="0">
                    <a:pos x="T4" y="T5"/>
                  </a:cxn>
                  <a:cxn ang="0">
                    <a:pos x="T6" y="T7"/>
                  </a:cxn>
                  <a:cxn ang="0">
                    <a:pos x="T8" y="T9"/>
                  </a:cxn>
                </a:cxnLst>
                <a:rect l="0" t="0" r="r" b="b"/>
                <a:pathLst>
                  <a:path w="2880" h="300">
                    <a:moveTo>
                      <a:pt x="2880" y="300"/>
                    </a:moveTo>
                    <a:cubicBezTo>
                      <a:pt x="2880" y="300"/>
                      <a:pt x="2565" y="300"/>
                      <a:pt x="2501" y="300"/>
                    </a:cubicBezTo>
                    <a:cubicBezTo>
                      <a:pt x="2236" y="300"/>
                      <a:pt x="2124" y="209"/>
                      <a:pt x="1984" y="129"/>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a:p>
            </p:txBody>
          </p:sp>
          <p:sp>
            <p:nvSpPr>
              <p:cNvPr id="38" name="Freeform 24"/>
              <p:cNvSpPr>
                <a:spLocks/>
              </p:cNvSpPr>
              <p:nvPr userDrawn="1"/>
            </p:nvSpPr>
            <p:spPr bwMode="auto">
              <a:xfrm>
                <a:off x="-17463" y="357188"/>
                <a:ext cx="9186863" cy="477837"/>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a:p>
            </p:txBody>
          </p:sp>
          <p:sp>
            <p:nvSpPr>
              <p:cNvPr id="39" name="Freeform 25"/>
              <p:cNvSpPr>
                <a:spLocks/>
              </p:cNvSpPr>
              <p:nvPr userDrawn="1"/>
            </p:nvSpPr>
            <p:spPr bwMode="auto">
              <a:xfrm>
                <a:off x="-17463" y="676275"/>
                <a:ext cx="9186863" cy="954088"/>
              </a:xfrm>
              <a:custGeom>
                <a:avLst/>
                <a:gdLst>
                  <a:gd name="T0" fmla="*/ 2880 w 2880"/>
                  <a:gd name="T1" fmla="*/ 299 h 299"/>
                  <a:gd name="T2" fmla="*/ 2501 w 2880"/>
                  <a:gd name="T3" fmla="*/ 299 h 299"/>
                  <a:gd name="T4" fmla="*/ 1984 w 2880"/>
                  <a:gd name="T5" fmla="*/ 129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9"/>
                    </a:cubicBezTo>
                    <a:cubicBezTo>
                      <a:pt x="1863" y="60"/>
                      <a:pt x="1698" y="0"/>
                      <a:pt x="1485" y="0"/>
                    </a:cubicBezTo>
                    <a:cubicBezTo>
                      <a:pt x="0" y="0"/>
                      <a:pt x="0" y="0"/>
                      <a:pt x="0" y="0"/>
                    </a:cubicBezTo>
                  </a:path>
                </a:pathLst>
              </a:custGeom>
              <a:noFill/>
              <a:ln w="19050" cap="flat">
                <a:solidFill>
                  <a:schemeClr val="bg1"/>
                </a:solidFill>
                <a:prstDash val="solid"/>
                <a:miter lim="800000"/>
                <a:headEnd/>
                <a:tailEnd/>
              </a:ln>
              <a:extLst/>
            </p:spPr>
            <p:txBody>
              <a:bodyPr/>
              <a:lstStyle/>
              <a:p>
                <a:pPr>
                  <a:defRPr/>
                </a:pPr>
                <a:endParaRPr lang="en-AU"/>
              </a:p>
            </p:txBody>
          </p:sp>
          <p:sp>
            <p:nvSpPr>
              <p:cNvPr id="40" name="Freeform 26"/>
              <p:cNvSpPr>
                <a:spLocks/>
              </p:cNvSpPr>
              <p:nvPr userDrawn="1"/>
            </p:nvSpPr>
            <p:spPr bwMode="auto">
              <a:xfrm>
                <a:off x="-17463" y="676275"/>
                <a:ext cx="9186863" cy="477838"/>
              </a:xfrm>
              <a:custGeom>
                <a:avLst/>
                <a:gdLst>
                  <a:gd name="T0" fmla="*/ 0 w 2880"/>
                  <a:gd name="T1" fmla="*/ 150 h 150"/>
                  <a:gd name="T2" fmla="*/ 1672 w 2880"/>
                  <a:gd name="T3" fmla="*/ 150 h 150"/>
                  <a:gd name="T4" fmla="*/ 1984 w 2880"/>
                  <a:gd name="T5" fmla="*/ 129 h 150"/>
                  <a:gd name="T6" fmla="*/ 2507 w 2880"/>
                  <a:gd name="T7" fmla="*/ 0 h 150"/>
                  <a:gd name="T8" fmla="*/ 2880 w 2880"/>
                  <a:gd name="T9" fmla="*/ 0 h 150"/>
                </a:gdLst>
                <a:ahLst/>
                <a:cxnLst>
                  <a:cxn ang="0">
                    <a:pos x="T0" y="T1"/>
                  </a:cxn>
                  <a:cxn ang="0">
                    <a:pos x="T2" y="T3"/>
                  </a:cxn>
                  <a:cxn ang="0">
                    <a:pos x="T4" y="T5"/>
                  </a:cxn>
                  <a:cxn ang="0">
                    <a:pos x="T6" y="T7"/>
                  </a:cxn>
                  <a:cxn ang="0">
                    <a:pos x="T8" y="T9"/>
                  </a:cxn>
                </a:cxnLst>
                <a:rect l="0" t="0" r="r" b="b"/>
                <a:pathLst>
                  <a:path w="2880" h="150">
                    <a:moveTo>
                      <a:pt x="0" y="150"/>
                    </a:moveTo>
                    <a:cubicBezTo>
                      <a:pt x="1672" y="150"/>
                      <a:pt x="1672" y="150"/>
                      <a:pt x="1672" y="150"/>
                    </a:cubicBezTo>
                    <a:cubicBezTo>
                      <a:pt x="1875" y="150"/>
                      <a:pt x="1941" y="145"/>
                      <a:pt x="1984" y="129"/>
                    </a:cubicBezTo>
                    <a:cubicBezTo>
                      <a:pt x="2071" y="95"/>
                      <a:pt x="2189" y="0"/>
                      <a:pt x="2507" y="0"/>
                    </a:cubicBezTo>
                    <a:cubicBezTo>
                      <a:pt x="2880" y="0"/>
                      <a:pt x="2880" y="0"/>
                      <a:pt x="2880" y="0"/>
                    </a:cubicBezTo>
                  </a:path>
                </a:pathLst>
              </a:custGeom>
              <a:noFill/>
              <a:ln w="19050" cap="flat">
                <a:solidFill>
                  <a:schemeClr val="accent1">
                    <a:lumMod val="75000"/>
                  </a:schemeClr>
                </a:solidFill>
                <a:prstDash val="solid"/>
                <a:miter lim="800000"/>
                <a:headEnd/>
                <a:tailEnd/>
              </a:ln>
              <a:extLst/>
            </p:spPr>
            <p:txBody>
              <a:bodyPr/>
              <a:lstStyle/>
              <a:p>
                <a:pPr>
                  <a:defRPr/>
                </a:pPr>
                <a:endParaRPr lang="en-AU"/>
              </a:p>
            </p:txBody>
          </p:sp>
          <p:sp>
            <p:nvSpPr>
              <p:cNvPr id="41" name="Freeform 27"/>
              <p:cNvSpPr>
                <a:spLocks/>
              </p:cNvSpPr>
              <p:nvPr userDrawn="1"/>
            </p:nvSpPr>
            <p:spPr bwMode="auto">
              <a:xfrm>
                <a:off x="-17463" y="995363"/>
                <a:ext cx="9186863" cy="954087"/>
              </a:xfrm>
              <a:custGeom>
                <a:avLst/>
                <a:gdLst>
                  <a:gd name="T0" fmla="*/ 2880 w 2880"/>
                  <a:gd name="T1" fmla="*/ 299 h 299"/>
                  <a:gd name="T2" fmla="*/ 2501 w 2880"/>
                  <a:gd name="T3" fmla="*/ 299 h 299"/>
                  <a:gd name="T4" fmla="*/ 1984 w 2880"/>
                  <a:gd name="T5" fmla="*/ 128 h 299"/>
                  <a:gd name="T6" fmla="*/ 1485 w 2880"/>
                  <a:gd name="T7" fmla="*/ 0 h 299"/>
                  <a:gd name="T8" fmla="*/ 0 w 2880"/>
                  <a:gd name="T9" fmla="*/ 0 h 299"/>
                </a:gdLst>
                <a:ahLst/>
                <a:cxnLst>
                  <a:cxn ang="0">
                    <a:pos x="T0" y="T1"/>
                  </a:cxn>
                  <a:cxn ang="0">
                    <a:pos x="T2" y="T3"/>
                  </a:cxn>
                  <a:cxn ang="0">
                    <a:pos x="T4" y="T5"/>
                  </a:cxn>
                  <a:cxn ang="0">
                    <a:pos x="T6" y="T7"/>
                  </a:cxn>
                  <a:cxn ang="0">
                    <a:pos x="T8" y="T9"/>
                  </a:cxn>
                </a:cxnLst>
                <a:rect l="0" t="0" r="r" b="b"/>
                <a:pathLst>
                  <a:path w="2880" h="299">
                    <a:moveTo>
                      <a:pt x="2880" y="299"/>
                    </a:moveTo>
                    <a:cubicBezTo>
                      <a:pt x="2880" y="299"/>
                      <a:pt x="2565" y="299"/>
                      <a:pt x="2501" y="299"/>
                    </a:cubicBezTo>
                    <a:cubicBezTo>
                      <a:pt x="2236" y="299"/>
                      <a:pt x="2124" y="209"/>
                      <a:pt x="1984" y="128"/>
                    </a:cubicBezTo>
                    <a:cubicBezTo>
                      <a:pt x="1863" y="60"/>
                      <a:pt x="1698" y="0"/>
                      <a:pt x="1485" y="0"/>
                    </a:cubicBezTo>
                    <a:cubicBezTo>
                      <a:pt x="0" y="0"/>
                      <a:pt x="0" y="0"/>
                      <a:pt x="0" y="0"/>
                    </a:cubicBezTo>
                  </a:path>
                </a:pathLst>
              </a:custGeom>
              <a:noFill/>
              <a:ln w="19050" cap="flat">
                <a:solidFill>
                  <a:schemeClr val="accent2">
                    <a:lumMod val="90000"/>
                    <a:lumOff val="10000"/>
                  </a:schemeClr>
                </a:solidFill>
                <a:prstDash val="solid"/>
                <a:miter lim="800000"/>
                <a:headEnd/>
                <a:tailEnd/>
              </a:ln>
              <a:extLst/>
            </p:spPr>
            <p:txBody>
              <a:bodyPr/>
              <a:lstStyle/>
              <a:p>
                <a:pPr>
                  <a:defRPr/>
                </a:pPr>
                <a:endParaRPr lang="en-AU"/>
              </a:p>
            </p:txBody>
          </p:sp>
          <p:sp>
            <p:nvSpPr>
              <p:cNvPr id="42" name="Freeform 28"/>
              <p:cNvSpPr>
                <a:spLocks/>
              </p:cNvSpPr>
              <p:nvPr userDrawn="1"/>
            </p:nvSpPr>
            <p:spPr bwMode="auto">
              <a:xfrm>
                <a:off x="-17463" y="995363"/>
                <a:ext cx="9186863" cy="474662"/>
              </a:xfrm>
              <a:custGeom>
                <a:avLst/>
                <a:gdLst>
                  <a:gd name="T0" fmla="*/ 0 w 2880"/>
                  <a:gd name="T1" fmla="*/ 149 h 149"/>
                  <a:gd name="T2" fmla="*/ 1672 w 2880"/>
                  <a:gd name="T3" fmla="*/ 149 h 149"/>
                  <a:gd name="T4" fmla="*/ 1984 w 2880"/>
                  <a:gd name="T5" fmla="*/ 128 h 149"/>
                  <a:gd name="T6" fmla="*/ 2507 w 2880"/>
                  <a:gd name="T7" fmla="*/ 0 h 149"/>
                  <a:gd name="T8" fmla="*/ 2880 w 2880"/>
                  <a:gd name="T9" fmla="*/ 0 h 149"/>
                </a:gdLst>
                <a:ahLst/>
                <a:cxnLst>
                  <a:cxn ang="0">
                    <a:pos x="T0" y="T1"/>
                  </a:cxn>
                  <a:cxn ang="0">
                    <a:pos x="T2" y="T3"/>
                  </a:cxn>
                  <a:cxn ang="0">
                    <a:pos x="T4" y="T5"/>
                  </a:cxn>
                  <a:cxn ang="0">
                    <a:pos x="T6" y="T7"/>
                  </a:cxn>
                  <a:cxn ang="0">
                    <a:pos x="T8" y="T9"/>
                  </a:cxn>
                </a:cxnLst>
                <a:rect l="0" t="0" r="r" b="b"/>
                <a:pathLst>
                  <a:path w="2880" h="149">
                    <a:moveTo>
                      <a:pt x="0" y="149"/>
                    </a:moveTo>
                    <a:cubicBezTo>
                      <a:pt x="1672" y="149"/>
                      <a:pt x="1672" y="149"/>
                      <a:pt x="1672" y="149"/>
                    </a:cubicBezTo>
                    <a:cubicBezTo>
                      <a:pt x="1875" y="149"/>
                      <a:pt x="1941" y="145"/>
                      <a:pt x="1984" y="128"/>
                    </a:cubicBezTo>
                    <a:cubicBezTo>
                      <a:pt x="2071" y="95"/>
                      <a:pt x="2189" y="0"/>
                      <a:pt x="2507" y="0"/>
                    </a:cubicBezTo>
                    <a:cubicBezTo>
                      <a:pt x="2880" y="0"/>
                      <a:pt x="2880" y="0"/>
                      <a:pt x="2880" y="0"/>
                    </a:cubicBezTo>
                  </a:path>
                </a:pathLst>
              </a:custGeom>
              <a:noFill/>
              <a:ln w="19050" cap="flat">
                <a:solidFill>
                  <a:schemeClr val="accent2"/>
                </a:solidFill>
                <a:prstDash val="solid"/>
                <a:miter lim="800000"/>
                <a:headEnd/>
                <a:tailEnd/>
              </a:ln>
              <a:extLst/>
            </p:spPr>
            <p:txBody>
              <a:bodyPr/>
              <a:lstStyle/>
              <a:p>
                <a:pPr>
                  <a:defRPr/>
                </a:pPr>
                <a:endParaRPr lang="en-AU"/>
              </a:p>
            </p:txBody>
          </p:sp>
        </p:grpSp>
      </p:grpSp>
      <p:sp>
        <p:nvSpPr>
          <p:cNvPr id="2" name="Title 1"/>
          <p:cNvSpPr>
            <a:spLocks noGrp="1"/>
          </p:cNvSpPr>
          <p:nvPr>
            <p:ph type="ctrTitle"/>
          </p:nvPr>
        </p:nvSpPr>
        <p:spPr>
          <a:xfrm>
            <a:off x="344440" y="3122613"/>
            <a:ext cx="8467494" cy="1080000"/>
          </a:xfrm>
        </p:spPr>
        <p:txBody>
          <a:bodyPr anchor="b" anchorCtr="0">
            <a:normAutofit/>
          </a:bodyPr>
          <a:lstStyle>
            <a:lvl1pPr algn="l">
              <a:defRPr sz="4400">
                <a:solidFill>
                  <a:schemeClr val="bg1"/>
                </a:solidFill>
              </a:defRPr>
            </a:lvl1pPr>
          </a:lstStyle>
          <a:p>
            <a:r>
              <a:rPr lang="en-US"/>
              <a:t>Click to edit Master title style</a:t>
            </a:r>
            <a:endParaRPr lang="en-AU" dirty="0"/>
          </a:p>
        </p:txBody>
      </p:sp>
      <p:sp>
        <p:nvSpPr>
          <p:cNvPr id="3" name="Subtitle 2"/>
          <p:cNvSpPr>
            <a:spLocks noGrp="1"/>
          </p:cNvSpPr>
          <p:nvPr>
            <p:ph type="subTitle" idx="1"/>
          </p:nvPr>
        </p:nvSpPr>
        <p:spPr>
          <a:xfrm>
            <a:off x="344440" y="4257092"/>
            <a:ext cx="8475710" cy="360040"/>
          </a:xfrm>
        </p:spPr>
        <p:txBody>
          <a:bodyPr>
            <a:normAutofit/>
          </a:bodyPr>
          <a:lstStyle>
            <a:lvl1pPr marL="0" indent="0" algn="l">
              <a:buNone/>
              <a:defRPr sz="2200"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dirty="0"/>
          </a:p>
        </p:txBody>
      </p:sp>
      <p:sp>
        <p:nvSpPr>
          <p:cNvPr id="27" name="Text Placeholder 14"/>
          <p:cNvSpPr>
            <a:spLocks noGrp="1"/>
          </p:cNvSpPr>
          <p:nvPr>
            <p:ph type="body" sz="quarter" idx="17"/>
          </p:nvPr>
        </p:nvSpPr>
        <p:spPr>
          <a:xfrm>
            <a:off x="360000" y="5625959"/>
            <a:ext cx="4752000" cy="144000"/>
          </a:xfrm>
        </p:spPr>
        <p:txBody>
          <a:bodyPr anchor="ctr">
            <a:noAutofit/>
          </a:bodyPr>
          <a:lstStyle>
            <a:lvl1pPr>
              <a:buFontTx/>
              <a:buNone/>
              <a:defRPr sz="1200" b="1" cap="all" baseline="0">
                <a:solidFill>
                  <a:schemeClr val="bg1"/>
                </a:solidFill>
              </a:defRPr>
            </a:lvl1pPr>
            <a:lvl2pPr marL="0" indent="0">
              <a:buFontTx/>
              <a:buNone/>
              <a:defRPr sz="1200">
                <a:solidFill>
                  <a:schemeClr val="bg2"/>
                </a:solidFill>
              </a:defRPr>
            </a:lvl2pPr>
            <a:lvl3pPr marL="0" indent="0">
              <a:buFontTx/>
              <a:buNone/>
              <a:defRPr sz="1200">
                <a:solidFill>
                  <a:schemeClr val="bg2"/>
                </a:solidFill>
              </a:defRPr>
            </a:lvl3pPr>
            <a:lvl4pPr marL="0" indent="0">
              <a:buFontTx/>
              <a:buNone/>
              <a:defRPr sz="1200">
                <a:solidFill>
                  <a:schemeClr val="bg2"/>
                </a:solidFill>
              </a:defRPr>
            </a:lvl4pPr>
            <a:lvl5pPr marL="0" indent="0">
              <a:buFontTx/>
              <a:buNone/>
              <a:defRPr sz="1200">
                <a:solidFill>
                  <a:schemeClr val="bg2"/>
                </a:solidFill>
              </a:defRPr>
            </a:lvl5pPr>
            <a:lvl6pPr marL="0" indent="0">
              <a:buFontTx/>
              <a:buNone/>
              <a:defRPr sz="1200">
                <a:solidFill>
                  <a:schemeClr val="bg2"/>
                </a:solidFill>
              </a:defRPr>
            </a:lvl6pPr>
            <a:lvl7pPr marL="0" indent="0">
              <a:buFontTx/>
              <a:buNone/>
              <a:defRPr sz="1200">
                <a:solidFill>
                  <a:schemeClr val="bg2"/>
                </a:solidFill>
              </a:defRPr>
            </a:lvl7pPr>
            <a:lvl8pPr marL="0" indent="0">
              <a:buFontTx/>
              <a:buNone/>
              <a:defRPr sz="1200">
                <a:solidFill>
                  <a:schemeClr val="bg2"/>
                </a:solidFill>
              </a:defRPr>
            </a:lvl8pPr>
            <a:lvl9pPr marL="0" indent="0">
              <a:buFontTx/>
              <a:buNone/>
              <a:defRPr sz="1200">
                <a:solidFill>
                  <a:schemeClr val="bg2"/>
                </a:solidFill>
              </a:defRPr>
            </a:lvl9pPr>
          </a:lstStyle>
          <a:p>
            <a:pPr lvl="0"/>
            <a:r>
              <a:rPr lang="en-US"/>
              <a:t>Click to edit Master text styles</a:t>
            </a:r>
          </a:p>
        </p:txBody>
      </p:sp>
    </p:spTree>
    <p:extLst>
      <p:ext uri="{BB962C8B-B14F-4D97-AF65-F5344CB8AC3E}">
        <p14:creationId xmlns:p14="http://schemas.microsoft.com/office/powerpoint/2010/main" val="2647630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11"/>
          </p:nvPr>
        </p:nvSpPr>
        <p:spPr/>
        <p:txBody>
          <a:bodyPr/>
          <a:lstStyle/>
          <a:p>
            <a:r>
              <a:rPr lang="en-AU"/>
              <a:t>Presentation title  |  Presenter name</a:t>
            </a:r>
          </a:p>
        </p:txBody>
      </p:sp>
      <p:sp>
        <p:nvSpPr>
          <p:cNvPr id="10"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2809613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a:t>Click to edit Master title style</a:t>
            </a:r>
            <a:endParaRPr lang="en-AU" dirty="0"/>
          </a:p>
        </p:txBody>
      </p:sp>
      <p:sp>
        <p:nvSpPr>
          <p:cNvPr id="3" name="Content Placeholder 2"/>
          <p:cNvSpPr>
            <a:spLocks noGrp="1"/>
          </p:cNvSpPr>
          <p:nvPr>
            <p:ph idx="1"/>
          </p:nvPr>
        </p:nvSpPr>
        <p:spPr/>
        <p:txBody>
          <a:bodyPr numCol="2" spcCol="360000"/>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11"/>
          </p:nvPr>
        </p:nvSpPr>
        <p:spPr/>
        <p:txBody>
          <a:bodyPr/>
          <a:lstStyle/>
          <a:p>
            <a:r>
              <a:rPr lang="en-AU"/>
              <a:t>Presentation title  |  Presenter name</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1546466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11"/>
          </p:nvPr>
        </p:nvSpPr>
        <p:spPr/>
        <p:txBody>
          <a:bodyPr/>
          <a:lstStyle/>
          <a:p>
            <a:r>
              <a:rPr lang="en-AU"/>
              <a:t>Presentation title  |  Presenter name</a:t>
            </a:r>
          </a:p>
        </p:txBody>
      </p:sp>
      <p:sp>
        <p:nvSpPr>
          <p:cNvPr id="6" name="Text Placeholder 7"/>
          <p:cNvSpPr>
            <a:spLocks noGrp="1"/>
          </p:cNvSpPr>
          <p:nvPr>
            <p:ph type="body" sz="quarter" idx="13" hasCustomPrompt="1"/>
          </p:nvPr>
        </p:nvSpPr>
        <p:spPr>
          <a:xfrm>
            <a:off x="360363" y="270000"/>
            <a:ext cx="8460000" cy="853200"/>
          </a:xfrm>
        </p:spPr>
        <p:txBody>
          <a:bodyPr>
            <a:normAutofit/>
          </a:bodyPr>
          <a:lstStyle>
            <a:lvl1pPr marL="0" indent="0">
              <a:lnSpc>
                <a:spcPct val="100000"/>
              </a:lnSpc>
              <a:spcBef>
                <a:spcPts val="0"/>
              </a:spcBef>
              <a:spcAft>
                <a:spcPts val="300"/>
              </a:spcAft>
              <a:buNone/>
              <a:defRPr sz="3200" b="1">
                <a:solidFill>
                  <a:schemeClr val="accent2"/>
                </a:solidFill>
              </a:defRPr>
            </a:lvl1pPr>
            <a:lvl2pPr marL="0" indent="0">
              <a:lnSpc>
                <a:spcPct val="80000"/>
              </a:lnSpc>
              <a:spcBef>
                <a:spcPts val="0"/>
              </a:spcBef>
              <a:buNone/>
              <a:defRPr sz="2200" b="1">
                <a:solidFill>
                  <a:schemeClr val="accent1">
                    <a:lumMod val="75000"/>
                  </a:schemeClr>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a:t>Click to edit Master title style</a:t>
            </a:r>
          </a:p>
          <a:p>
            <a:pPr lvl="1"/>
            <a:r>
              <a:rPr lang="en-US" dirty="0"/>
              <a:t>Second level</a:t>
            </a:r>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3598312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358775"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Content Placeholder 3"/>
          <p:cNvSpPr>
            <a:spLocks noGrp="1"/>
          </p:cNvSpPr>
          <p:nvPr>
            <p:ph sz="half" idx="2"/>
          </p:nvPr>
        </p:nvSpPr>
        <p:spPr>
          <a:xfrm>
            <a:off x="4781550"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p:cNvSpPr>
            <a:spLocks noGrp="1"/>
          </p:cNvSpPr>
          <p:nvPr>
            <p:ph type="ftr" sz="quarter" idx="11"/>
          </p:nvPr>
        </p:nvSpPr>
        <p:spPr/>
        <p:txBody>
          <a:bodyPr/>
          <a:lstStyle/>
          <a:p>
            <a:r>
              <a:rPr lang="en-AU"/>
              <a:t>Presentation title  |  Presenter name</a:t>
            </a:r>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4204712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4" name="Footer Placeholder 3"/>
          <p:cNvSpPr>
            <a:spLocks noGrp="1"/>
          </p:cNvSpPr>
          <p:nvPr>
            <p:ph type="ftr" sz="quarter" idx="11"/>
          </p:nvPr>
        </p:nvSpPr>
        <p:spPr/>
        <p:txBody>
          <a:bodyPr/>
          <a:lstStyle/>
          <a:p>
            <a:r>
              <a:rPr lang="en-AU"/>
              <a:t>Presentation title  |  Presenter name</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Tree>
    <p:extLst>
      <p:ext uri="{BB962C8B-B14F-4D97-AF65-F5344CB8AC3E}">
        <p14:creationId xmlns:p14="http://schemas.microsoft.com/office/powerpoint/2010/main" val="189600036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Group 6"/>
          <p:cNvGrpSpPr/>
          <p:nvPr userDrawn="1"/>
        </p:nvGrpSpPr>
        <p:grpSpPr>
          <a:xfrm>
            <a:off x="-9525" y="6051550"/>
            <a:ext cx="9169400" cy="849313"/>
            <a:chOff x="-9525" y="6051550"/>
            <a:chExt cx="9169400" cy="849313"/>
          </a:xfrm>
        </p:grpSpPr>
        <p:sp>
          <p:nvSpPr>
            <p:cNvPr id="8" name="AutoShape 4"/>
            <p:cNvSpPr>
              <a:spLocks noChangeAspect="1" noChangeArrowheads="1" noTextEdit="1"/>
            </p:cNvSpPr>
            <p:nvPr userDrawn="1"/>
          </p:nvSpPr>
          <p:spPr bwMode="auto">
            <a:xfrm>
              <a:off x="-7938" y="6056313"/>
              <a:ext cx="9161463" cy="801687"/>
            </a:xfrm>
            <a:prstGeom prst="rect">
              <a:avLst/>
            </a:prstGeom>
            <a:noFill/>
            <a:ln>
              <a:noFill/>
            </a:ln>
            <a:extLst/>
          </p:spPr>
          <p:txBody>
            <a:bodyPr/>
            <a:lstStyle/>
            <a:p>
              <a:pPr>
                <a:defRPr/>
              </a:pPr>
              <a:endParaRPr lang="en-AU"/>
            </a:p>
          </p:txBody>
        </p:sp>
        <p:sp>
          <p:nvSpPr>
            <p:cNvPr id="9" name="Rectangle 6"/>
            <p:cNvSpPr>
              <a:spLocks noChangeArrowheads="1"/>
            </p:cNvSpPr>
            <p:nvPr userDrawn="1"/>
          </p:nvSpPr>
          <p:spPr bwMode="auto">
            <a:xfrm>
              <a:off x="1588" y="6367463"/>
              <a:ext cx="9142412" cy="490537"/>
            </a:xfrm>
            <a:prstGeom prst="rect">
              <a:avLst/>
            </a:prstGeom>
            <a:solidFill>
              <a:schemeClr val="accent2"/>
            </a:solidFill>
            <a:ln>
              <a:noFill/>
            </a:ln>
            <a:extLst/>
          </p:spPr>
          <p:txBody>
            <a:bodyPr/>
            <a:lstStyle/>
            <a:p>
              <a:pPr>
                <a:defRPr/>
              </a:pPr>
              <a:endParaRPr lang="en-AU"/>
            </a:p>
          </p:txBody>
        </p:sp>
        <p:sp>
          <p:nvSpPr>
            <p:cNvPr id="10" name="Rectangle 7"/>
            <p:cNvSpPr>
              <a:spLocks noChangeArrowheads="1"/>
            </p:cNvSpPr>
            <p:nvPr userDrawn="1"/>
          </p:nvSpPr>
          <p:spPr bwMode="auto">
            <a:xfrm>
              <a:off x="1588" y="6367463"/>
              <a:ext cx="9142412" cy="490537"/>
            </a:xfrm>
            <a:prstGeom prst="rect">
              <a:avLst/>
            </a:prstGeom>
            <a:noFill/>
            <a:ln>
              <a:noFill/>
            </a:ln>
            <a:extLst/>
          </p:spPr>
          <p:txBody>
            <a:bodyPr/>
            <a:lstStyle/>
            <a:p>
              <a:pPr>
                <a:defRPr/>
              </a:pPr>
              <a:endParaRPr lang="en-AU"/>
            </a:p>
          </p:txBody>
        </p:sp>
        <p:sp>
          <p:nvSpPr>
            <p:cNvPr id="11" name="Freeform 8"/>
            <p:cNvSpPr>
              <a:spLocks noEditPoints="1"/>
            </p:cNvSpPr>
            <p:nvPr userDrawn="1"/>
          </p:nvSpPr>
          <p:spPr bwMode="auto">
            <a:xfrm>
              <a:off x="1588" y="6065837"/>
              <a:ext cx="9142412" cy="690562"/>
            </a:xfrm>
            <a:custGeom>
              <a:avLst/>
              <a:gdLst>
                <a:gd name="T0" fmla="*/ 2880 w 2880"/>
                <a:gd name="T1" fmla="*/ 14 h 217"/>
                <a:gd name="T2" fmla="*/ 2817 w 2880"/>
                <a:gd name="T3" fmla="*/ 14 h 217"/>
                <a:gd name="T4" fmla="*/ 2486 w 2880"/>
                <a:gd name="T5" fmla="*/ 95 h 217"/>
                <a:gd name="T6" fmla="*/ 2486 w 2880"/>
                <a:gd name="T7" fmla="*/ 95 h 217"/>
                <a:gd name="T8" fmla="*/ 2880 w 2880"/>
                <a:gd name="T9" fmla="*/ 95 h 217"/>
                <a:gd name="T10" fmla="*/ 2880 w 2880"/>
                <a:gd name="T11" fmla="*/ 217 h 217"/>
                <a:gd name="T12" fmla="*/ 2880 w 2880"/>
                <a:gd name="T13" fmla="*/ 217 h 217"/>
                <a:gd name="T14" fmla="*/ 2880 w 2880"/>
                <a:gd name="T15" fmla="*/ 14 h 217"/>
                <a:gd name="T16" fmla="*/ 2171 w 2880"/>
                <a:gd name="T17" fmla="*/ 0 h 217"/>
                <a:gd name="T18" fmla="*/ 0 w 2880"/>
                <a:gd name="T19" fmla="*/ 0 h 217"/>
                <a:gd name="T20" fmla="*/ 0 w 2880"/>
                <a:gd name="T21" fmla="*/ 95 h 217"/>
                <a:gd name="T22" fmla="*/ 2486 w 2880"/>
                <a:gd name="T23" fmla="*/ 95 h 217"/>
                <a:gd name="T24" fmla="*/ 2486 w 2880"/>
                <a:gd name="T25" fmla="*/ 95 h 217"/>
                <a:gd name="T26" fmla="*/ 2486 w 2880"/>
                <a:gd name="T27" fmla="*/ 95 h 217"/>
                <a:gd name="T28" fmla="*/ 2486 w 2880"/>
                <a:gd name="T29" fmla="*/ 95 h 217"/>
                <a:gd name="T30" fmla="*/ 2171 w 2880"/>
                <a:gd name="T3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0" h="217">
                  <a:moveTo>
                    <a:pt x="2880" y="14"/>
                  </a:moveTo>
                  <a:cubicBezTo>
                    <a:pt x="2817" y="14"/>
                    <a:pt x="2817" y="14"/>
                    <a:pt x="2817" y="14"/>
                  </a:cubicBezTo>
                  <a:cubicBezTo>
                    <a:pt x="2616" y="14"/>
                    <a:pt x="2542" y="74"/>
                    <a:pt x="2486" y="95"/>
                  </a:cubicBezTo>
                  <a:cubicBezTo>
                    <a:pt x="2486" y="95"/>
                    <a:pt x="2486" y="95"/>
                    <a:pt x="2486" y="95"/>
                  </a:cubicBezTo>
                  <a:cubicBezTo>
                    <a:pt x="2880" y="95"/>
                    <a:pt x="2880" y="95"/>
                    <a:pt x="2880" y="95"/>
                  </a:cubicBezTo>
                  <a:cubicBezTo>
                    <a:pt x="2880" y="217"/>
                    <a:pt x="2880" y="217"/>
                    <a:pt x="2880" y="217"/>
                  </a:cubicBezTo>
                  <a:cubicBezTo>
                    <a:pt x="2880" y="217"/>
                    <a:pt x="2880" y="217"/>
                    <a:pt x="2880" y="217"/>
                  </a:cubicBezTo>
                  <a:cubicBezTo>
                    <a:pt x="2880" y="14"/>
                    <a:pt x="2880" y="14"/>
                    <a:pt x="2880" y="14"/>
                  </a:cubicBezTo>
                  <a:moveTo>
                    <a:pt x="2171" y="0"/>
                  </a:moveTo>
                  <a:cubicBezTo>
                    <a:pt x="0" y="0"/>
                    <a:pt x="0" y="0"/>
                    <a:pt x="0" y="0"/>
                  </a:cubicBezTo>
                  <a:cubicBezTo>
                    <a:pt x="0" y="95"/>
                    <a:pt x="0" y="95"/>
                    <a:pt x="0" y="95"/>
                  </a:cubicBezTo>
                  <a:cubicBezTo>
                    <a:pt x="2486" y="95"/>
                    <a:pt x="2486" y="95"/>
                    <a:pt x="2486" y="95"/>
                  </a:cubicBezTo>
                  <a:cubicBezTo>
                    <a:pt x="2486" y="95"/>
                    <a:pt x="2486" y="95"/>
                    <a:pt x="2486" y="95"/>
                  </a:cubicBezTo>
                  <a:cubicBezTo>
                    <a:pt x="2486" y="95"/>
                    <a:pt x="2486" y="95"/>
                    <a:pt x="2486" y="95"/>
                  </a:cubicBezTo>
                  <a:cubicBezTo>
                    <a:pt x="2486" y="95"/>
                    <a:pt x="2486" y="95"/>
                    <a:pt x="2486" y="95"/>
                  </a:cubicBezTo>
                  <a:cubicBezTo>
                    <a:pt x="2419" y="39"/>
                    <a:pt x="2306" y="0"/>
                    <a:pt x="2171" y="0"/>
                  </a:cubicBezTo>
                </a:path>
              </a:pathLst>
            </a:custGeom>
            <a:solidFill>
              <a:srgbClr val="BFBFBF"/>
            </a:solidFill>
            <a:ln>
              <a:noFill/>
            </a:ln>
            <a:extLst/>
          </p:spPr>
          <p:txBody>
            <a:bodyPr/>
            <a:lstStyle/>
            <a:p>
              <a:pPr>
                <a:defRPr/>
              </a:pPr>
              <a:endParaRPr lang="en-AU"/>
            </a:p>
          </p:txBody>
        </p:sp>
        <p:sp>
          <p:nvSpPr>
            <p:cNvPr id="12" name="Freeform 9"/>
            <p:cNvSpPr>
              <a:spLocks noEditPoints="1"/>
            </p:cNvSpPr>
            <p:nvPr userDrawn="1"/>
          </p:nvSpPr>
          <p:spPr bwMode="auto">
            <a:xfrm>
              <a:off x="1588" y="6367463"/>
              <a:ext cx="9142412" cy="388937"/>
            </a:xfrm>
            <a:custGeom>
              <a:avLst/>
              <a:gdLst>
                <a:gd name="T0" fmla="*/ 2486 w 2880"/>
                <a:gd name="T1" fmla="*/ 0 h 122"/>
                <a:gd name="T2" fmla="*/ 0 w 2880"/>
                <a:gd name="T3" fmla="*/ 0 h 122"/>
                <a:gd name="T4" fmla="*/ 0 w 2880"/>
                <a:gd name="T5" fmla="*/ 13 h 122"/>
                <a:gd name="T6" fmla="*/ 2289 w 2880"/>
                <a:gd name="T7" fmla="*/ 13 h 122"/>
                <a:gd name="T8" fmla="*/ 2486 w 2880"/>
                <a:gd name="T9" fmla="*/ 0 h 122"/>
                <a:gd name="T10" fmla="*/ 2880 w 2880"/>
                <a:gd name="T11" fmla="*/ 0 h 122"/>
                <a:gd name="T12" fmla="*/ 2486 w 2880"/>
                <a:gd name="T13" fmla="*/ 0 h 122"/>
                <a:gd name="T14" fmla="*/ 2813 w 2880"/>
                <a:gd name="T15" fmla="*/ 122 h 122"/>
                <a:gd name="T16" fmla="*/ 2880 w 2880"/>
                <a:gd name="T17" fmla="*/ 122 h 122"/>
                <a:gd name="T18" fmla="*/ 2880 w 288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0" h="122">
                  <a:moveTo>
                    <a:pt x="2486" y="0"/>
                  </a:moveTo>
                  <a:cubicBezTo>
                    <a:pt x="0" y="0"/>
                    <a:pt x="0" y="0"/>
                    <a:pt x="0" y="0"/>
                  </a:cubicBezTo>
                  <a:cubicBezTo>
                    <a:pt x="0" y="13"/>
                    <a:pt x="0" y="13"/>
                    <a:pt x="0" y="13"/>
                  </a:cubicBezTo>
                  <a:cubicBezTo>
                    <a:pt x="2289" y="13"/>
                    <a:pt x="2289" y="13"/>
                    <a:pt x="2289" y="13"/>
                  </a:cubicBezTo>
                  <a:cubicBezTo>
                    <a:pt x="2418" y="13"/>
                    <a:pt x="2459" y="10"/>
                    <a:pt x="2486" y="0"/>
                  </a:cubicBezTo>
                  <a:moveTo>
                    <a:pt x="2880" y="0"/>
                  </a:moveTo>
                  <a:cubicBezTo>
                    <a:pt x="2486" y="0"/>
                    <a:pt x="2486" y="0"/>
                    <a:pt x="2486" y="0"/>
                  </a:cubicBezTo>
                  <a:cubicBezTo>
                    <a:pt x="2554" y="56"/>
                    <a:pt x="2645" y="122"/>
                    <a:pt x="2813" y="122"/>
                  </a:cubicBezTo>
                  <a:cubicBezTo>
                    <a:pt x="2854" y="122"/>
                    <a:pt x="2880" y="122"/>
                    <a:pt x="2880" y="122"/>
                  </a:cubicBezTo>
                  <a:cubicBezTo>
                    <a:pt x="2880" y="0"/>
                    <a:pt x="2880" y="0"/>
                    <a:pt x="2880" y="0"/>
                  </a:cubicBezTo>
                </a:path>
              </a:pathLst>
            </a:custGeom>
            <a:solidFill>
              <a:schemeClr val="accent2">
                <a:lumMod val="75000"/>
              </a:schemeClr>
            </a:solidFill>
            <a:ln>
              <a:noFill/>
            </a:ln>
            <a:extLst/>
          </p:spPr>
          <p:txBody>
            <a:bodyPr/>
            <a:lstStyle/>
            <a:p>
              <a:pPr>
                <a:defRPr/>
              </a:pPr>
              <a:endParaRPr lang="en-AU"/>
            </a:p>
          </p:txBody>
        </p:sp>
        <p:sp>
          <p:nvSpPr>
            <p:cNvPr id="13" name="Freeform 10"/>
            <p:cNvSpPr>
              <a:spLocks/>
            </p:cNvSpPr>
            <p:nvPr userDrawn="1"/>
          </p:nvSpPr>
          <p:spPr bwMode="auto">
            <a:xfrm>
              <a:off x="1588" y="6110288"/>
              <a:ext cx="7891462" cy="298450"/>
            </a:xfrm>
            <a:custGeom>
              <a:avLst/>
              <a:gdLst>
                <a:gd name="T0" fmla="*/ 2486 w 2486"/>
                <a:gd name="T1" fmla="*/ 81 h 94"/>
                <a:gd name="T2" fmla="*/ 2171 w 2486"/>
                <a:gd name="T3" fmla="*/ 0 h 94"/>
                <a:gd name="T4" fmla="*/ 0 w 2486"/>
                <a:gd name="T5" fmla="*/ 0 h 94"/>
                <a:gd name="T6" fmla="*/ 0 w 2486"/>
                <a:gd name="T7" fmla="*/ 94 h 94"/>
                <a:gd name="T8" fmla="*/ 2289 w 2486"/>
                <a:gd name="T9" fmla="*/ 94 h 94"/>
                <a:gd name="T10" fmla="*/ 2486 w 2486"/>
                <a:gd name="T11" fmla="*/ 81 h 94"/>
              </a:gdLst>
              <a:ahLst/>
              <a:cxnLst>
                <a:cxn ang="0">
                  <a:pos x="T0" y="T1"/>
                </a:cxn>
                <a:cxn ang="0">
                  <a:pos x="T2" y="T3"/>
                </a:cxn>
                <a:cxn ang="0">
                  <a:pos x="T4" y="T5"/>
                </a:cxn>
                <a:cxn ang="0">
                  <a:pos x="T6" y="T7"/>
                </a:cxn>
                <a:cxn ang="0">
                  <a:pos x="T8" y="T9"/>
                </a:cxn>
                <a:cxn ang="0">
                  <a:pos x="T10" y="T11"/>
                </a:cxn>
              </a:cxnLst>
              <a:rect l="0" t="0" r="r" b="b"/>
              <a:pathLst>
                <a:path w="2486" h="94">
                  <a:moveTo>
                    <a:pt x="2486" y="81"/>
                  </a:moveTo>
                  <a:cubicBezTo>
                    <a:pt x="2410" y="38"/>
                    <a:pt x="2306" y="0"/>
                    <a:pt x="2171" y="0"/>
                  </a:cubicBezTo>
                  <a:cubicBezTo>
                    <a:pt x="0" y="0"/>
                    <a:pt x="0" y="0"/>
                    <a:pt x="0" y="0"/>
                  </a:cubicBezTo>
                  <a:cubicBezTo>
                    <a:pt x="0" y="94"/>
                    <a:pt x="0" y="94"/>
                    <a:pt x="0" y="94"/>
                  </a:cubicBezTo>
                  <a:cubicBezTo>
                    <a:pt x="2289" y="94"/>
                    <a:pt x="2289" y="94"/>
                    <a:pt x="2289" y="94"/>
                  </a:cubicBezTo>
                  <a:cubicBezTo>
                    <a:pt x="2418" y="94"/>
                    <a:pt x="2459" y="91"/>
                    <a:pt x="2486" y="81"/>
                  </a:cubicBezTo>
                </a:path>
              </a:pathLst>
            </a:custGeom>
            <a:solidFill>
              <a:schemeClr val="accent1"/>
            </a:solidFill>
            <a:ln>
              <a:noFill/>
            </a:ln>
            <a:extLst/>
          </p:spPr>
          <p:txBody>
            <a:bodyPr/>
            <a:lstStyle/>
            <a:p>
              <a:pPr>
                <a:defRPr/>
              </a:pPr>
              <a:endParaRPr lang="en-AU"/>
            </a:p>
          </p:txBody>
        </p:sp>
        <p:sp>
          <p:nvSpPr>
            <p:cNvPr id="14" name="Freeform 11"/>
            <p:cNvSpPr>
              <a:spLocks/>
            </p:cNvSpPr>
            <p:nvPr userDrawn="1"/>
          </p:nvSpPr>
          <p:spPr bwMode="auto">
            <a:xfrm>
              <a:off x="7893050" y="6110285"/>
              <a:ext cx="1250950" cy="601662"/>
            </a:xfrm>
            <a:custGeom>
              <a:avLst/>
              <a:gdLst>
                <a:gd name="T0" fmla="*/ 331 w 394"/>
                <a:gd name="T1" fmla="*/ 0 h 189"/>
                <a:gd name="T2" fmla="*/ 0 w 394"/>
                <a:gd name="T3" fmla="*/ 81 h 189"/>
                <a:gd name="T4" fmla="*/ 327 w 394"/>
                <a:gd name="T5" fmla="*/ 189 h 189"/>
                <a:gd name="T6" fmla="*/ 394 w 394"/>
                <a:gd name="T7" fmla="*/ 189 h 189"/>
                <a:gd name="T8" fmla="*/ 394 w 394"/>
                <a:gd name="T9" fmla="*/ 0 h 189"/>
                <a:gd name="T10" fmla="*/ 331 w 394"/>
                <a:gd name="T11" fmla="*/ 0 h 189"/>
              </a:gdLst>
              <a:ahLst/>
              <a:cxnLst>
                <a:cxn ang="0">
                  <a:pos x="T0" y="T1"/>
                </a:cxn>
                <a:cxn ang="0">
                  <a:pos x="T2" y="T3"/>
                </a:cxn>
                <a:cxn ang="0">
                  <a:pos x="T4" y="T5"/>
                </a:cxn>
                <a:cxn ang="0">
                  <a:pos x="T6" y="T7"/>
                </a:cxn>
                <a:cxn ang="0">
                  <a:pos x="T8" y="T9"/>
                </a:cxn>
                <a:cxn ang="0">
                  <a:pos x="T10" y="T11"/>
                </a:cxn>
              </a:cxnLst>
              <a:rect l="0" t="0" r="r" b="b"/>
              <a:pathLst>
                <a:path w="394" h="189">
                  <a:moveTo>
                    <a:pt x="331" y="0"/>
                  </a:moveTo>
                  <a:cubicBezTo>
                    <a:pt x="130" y="0"/>
                    <a:pt x="56" y="60"/>
                    <a:pt x="0" y="81"/>
                  </a:cubicBezTo>
                  <a:cubicBezTo>
                    <a:pt x="89" y="131"/>
                    <a:pt x="159" y="189"/>
                    <a:pt x="327" y="189"/>
                  </a:cubicBezTo>
                  <a:cubicBezTo>
                    <a:pt x="368" y="189"/>
                    <a:pt x="394" y="189"/>
                    <a:pt x="394" y="189"/>
                  </a:cubicBezTo>
                  <a:cubicBezTo>
                    <a:pt x="394" y="0"/>
                    <a:pt x="394" y="0"/>
                    <a:pt x="394" y="0"/>
                  </a:cubicBezTo>
                  <a:lnTo>
                    <a:pt x="331" y="0"/>
                  </a:lnTo>
                  <a:close/>
                </a:path>
              </a:pathLst>
            </a:custGeom>
            <a:solidFill>
              <a:srgbClr val="F7F7F7"/>
            </a:solidFill>
            <a:ln>
              <a:noFill/>
            </a:ln>
            <a:extLst/>
          </p:spPr>
          <p:txBody>
            <a:bodyPr/>
            <a:lstStyle/>
            <a:p>
              <a:pPr>
                <a:defRPr/>
              </a:pPr>
              <a:endParaRPr lang="en-AU"/>
            </a:p>
          </p:txBody>
        </p:sp>
        <p:sp>
          <p:nvSpPr>
            <p:cNvPr id="15" name="AutoShape 81"/>
            <p:cNvSpPr>
              <a:spLocks noChangeAspect="1" noChangeArrowheads="1" noTextEdit="1"/>
            </p:cNvSpPr>
            <p:nvPr/>
          </p:nvSpPr>
          <p:spPr bwMode="auto">
            <a:xfrm>
              <a:off x="-9525" y="6051550"/>
              <a:ext cx="9169400" cy="849313"/>
            </a:xfrm>
            <a:prstGeom prst="rect">
              <a:avLst/>
            </a:prstGeom>
            <a:noFill/>
            <a:ln w="9525">
              <a:noFill/>
              <a:miter lim="800000"/>
              <a:headEnd/>
              <a:tailEnd/>
            </a:ln>
          </p:spPr>
          <p:txBody>
            <a:bodyPr/>
            <a:lstStyle/>
            <a:p>
              <a:pPr>
                <a:defRPr/>
              </a:pPr>
              <a:endParaRPr lang="en-US"/>
            </a:p>
          </p:txBody>
        </p:sp>
        <p:sp>
          <p:nvSpPr>
            <p:cNvPr id="16" name="Rectangle 84"/>
            <p:cNvSpPr>
              <a:spLocks noChangeArrowheads="1"/>
            </p:cNvSpPr>
            <p:nvPr/>
          </p:nvSpPr>
          <p:spPr bwMode="auto">
            <a:xfrm>
              <a:off x="-9525" y="6356350"/>
              <a:ext cx="9167813" cy="544513"/>
            </a:xfrm>
            <a:prstGeom prst="rect">
              <a:avLst/>
            </a:prstGeom>
            <a:noFill/>
            <a:ln w="9525">
              <a:noFill/>
              <a:miter lim="800000"/>
              <a:headEnd/>
              <a:tailEnd/>
            </a:ln>
          </p:spPr>
          <p:txBody>
            <a:bodyPr/>
            <a:lstStyle/>
            <a:p>
              <a:pPr>
                <a:defRPr/>
              </a:pPr>
              <a:endParaRPr lang="en-US"/>
            </a:p>
          </p:txBody>
        </p:sp>
        <p:pic>
          <p:nvPicPr>
            <p:cNvPr id="17" name="Picture 78"/>
            <p:cNvPicPr>
              <a:picLocks noChangeAspect="1" noChangeArrowheads="1"/>
            </p:cNvPicPr>
            <p:nvPr/>
          </p:nvPicPr>
          <p:blipFill>
            <a:blip r:embed="rId16" cstate="print"/>
            <a:srcRect/>
            <a:stretch>
              <a:fillRect/>
            </a:stretch>
          </p:blipFill>
          <p:spPr bwMode="auto">
            <a:xfrm>
              <a:off x="8459788" y="6191250"/>
              <a:ext cx="454025" cy="454025"/>
            </a:xfrm>
            <a:prstGeom prst="rect">
              <a:avLst/>
            </a:prstGeom>
            <a:noFill/>
            <a:ln w="9525">
              <a:noFill/>
              <a:miter lim="800000"/>
              <a:headEnd/>
              <a:tailEnd/>
            </a:ln>
          </p:spPr>
        </p:pic>
      </p:grpSp>
      <p:sp>
        <p:nvSpPr>
          <p:cNvPr id="2" name="Title Placeholder 1"/>
          <p:cNvSpPr>
            <a:spLocks noGrp="1"/>
          </p:cNvSpPr>
          <p:nvPr>
            <p:ph type="title"/>
          </p:nvPr>
        </p:nvSpPr>
        <p:spPr>
          <a:xfrm>
            <a:off x="358776" y="274638"/>
            <a:ext cx="8461374" cy="852487"/>
          </a:xfrm>
          <a:prstGeom prst="rect">
            <a:avLst/>
          </a:prstGeom>
        </p:spPr>
        <p:txBody>
          <a:bodyPr vert="horz" lIns="0" tIns="0" rIns="0" bIns="0" rtlCol="0" anchor="t" anchorCtr="0">
            <a:normAutofit/>
          </a:bodyPr>
          <a:lstStyle/>
          <a:p>
            <a:r>
              <a:rPr lang="en-US"/>
              <a:t>Click to edit Master title style</a:t>
            </a:r>
            <a:endParaRPr lang="en-AU" dirty="0"/>
          </a:p>
        </p:txBody>
      </p:sp>
      <p:sp>
        <p:nvSpPr>
          <p:cNvPr id="3" name="Text Placeholder 2"/>
          <p:cNvSpPr>
            <a:spLocks noGrp="1"/>
          </p:cNvSpPr>
          <p:nvPr>
            <p:ph type="body" idx="1"/>
          </p:nvPr>
        </p:nvSpPr>
        <p:spPr>
          <a:xfrm>
            <a:off x="358775" y="1268413"/>
            <a:ext cx="8461375" cy="457285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3"/>
          </p:nvPr>
        </p:nvSpPr>
        <p:spPr>
          <a:xfrm>
            <a:off x="677991" y="6504332"/>
            <a:ext cx="6083845" cy="124274"/>
          </a:xfrm>
          <a:prstGeom prst="rect">
            <a:avLst/>
          </a:prstGeom>
        </p:spPr>
        <p:txBody>
          <a:bodyPr vert="horz" lIns="0" tIns="0" rIns="0" bIns="0" rtlCol="0" anchor="ctr"/>
          <a:lstStyle>
            <a:lvl1pPr algn="l">
              <a:defRPr sz="900">
                <a:solidFill>
                  <a:srgbClr val="FFFFFF"/>
                </a:solidFill>
              </a:defRPr>
            </a:lvl1pPr>
          </a:lstStyle>
          <a:p>
            <a:r>
              <a:rPr lang="en-AU" dirty="0"/>
              <a:t>Presentation title  |  Presenter name</a:t>
            </a:r>
          </a:p>
        </p:txBody>
      </p:sp>
      <p:sp>
        <p:nvSpPr>
          <p:cNvPr id="1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a:t>  |</a:t>
            </a:r>
          </a:p>
        </p:txBody>
      </p:sp>
      <p:sp>
        <p:nvSpPr>
          <p:cNvPr id="36" name="AutoShape 4"/>
          <p:cNvSpPr>
            <a:spLocks noChangeAspect="1" noChangeArrowheads="1" noTextEdit="1"/>
          </p:cNvSpPr>
          <p:nvPr userDrawn="1"/>
        </p:nvSpPr>
        <p:spPr bwMode="auto">
          <a:xfrm>
            <a:off x="3175" y="3326606"/>
            <a:ext cx="9161463" cy="801687"/>
          </a:xfrm>
          <a:prstGeom prst="rect">
            <a:avLst/>
          </a:prstGeom>
          <a:noFill/>
          <a:ln>
            <a:noFill/>
          </a:ln>
          <a:extLst/>
        </p:spPr>
        <p:txBody>
          <a:bodyPr/>
          <a:lstStyle/>
          <a:p>
            <a:pPr>
              <a:defRPr/>
            </a:pPr>
            <a:endParaRPr lang="en-AU"/>
          </a:p>
        </p:txBody>
      </p:sp>
      <p:sp>
        <p:nvSpPr>
          <p:cNvPr id="38" name="Rectangle 7"/>
          <p:cNvSpPr>
            <a:spLocks noChangeArrowheads="1"/>
          </p:cNvSpPr>
          <p:nvPr userDrawn="1"/>
        </p:nvSpPr>
        <p:spPr bwMode="auto">
          <a:xfrm>
            <a:off x="12701" y="3637756"/>
            <a:ext cx="9142412" cy="490537"/>
          </a:xfrm>
          <a:prstGeom prst="rect">
            <a:avLst/>
          </a:prstGeom>
          <a:noFill/>
          <a:ln>
            <a:noFill/>
          </a:ln>
          <a:extLst/>
        </p:spPr>
        <p:txBody>
          <a:bodyPr/>
          <a:lstStyle/>
          <a:p>
            <a:pPr>
              <a:defRPr/>
            </a:pPr>
            <a:endParaRPr lang="en-AU"/>
          </a:p>
        </p:txBody>
      </p:sp>
      <p:sp>
        <p:nvSpPr>
          <p:cNvPr id="43" name="AutoShape 81"/>
          <p:cNvSpPr>
            <a:spLocks noChangeAspect="1" noChangeArrowheads="1" noTextEdit="1"/>
          </p:cNvSpPr>
          <p:nvPr/>
        </p:nvSpPr>
        <p:spPr bwMode="auto">
          <a:xfrm>
            <a:off x="1588" y="3321843"/>
            <a:ext cx="9169400" cy="849313"/>
          </a:xfrm>
          <a:prstGeom prst="rect">
            <a:avLst/>
          </a:prstGeom>
          <a:noFill/>
          <a:ln w="9525">
            <a:noFill/>
            <a:miter lim="800000"/>
            <a:headEnd/>
            <a:tailEnd/>
          </a:ln>
        </p:spPr>
        <p:txBody>
          <a:bodyPr/>
          <a:lstStyle/>
          <a:p>
            <a:pPr>
              <a:defRPr/>
            </a:pPr>
            <a:endParaRPr lang="en-US"/>
          </a:p>
        </p:txBody>
      </p:sp>
      <p:sp>
        <p:nvSpPr>
          <p:cNvPr id="44" name="Rectangle 84"/>
          <p:cNvSpPr>
            <a:spLocks noChangeArrowheads="1"/>
          </p:cNvSpPr>
          <p:nvPr/>
        </p:nvSpPr>
        <p:spPr bwMode="auto">
          <a:xfrm>
            <a:off x="1588" y="3626643"/>
            <a:ext cx="9167813" cy="544513"/>
          </a:xfrm>
          <a:prstGeom prst="rect">
            <a:avLst/>
          </a:prstGeom>
          <a:noFill/>
          <a:ln w="9525">
            <a:noFill/>
            <a:miter lim="800000"/>
            <a:headEnd/>
            <a:tailEnd/>
          </a:ln>
        </p:spPr>
        <p:txBody>
          <a:bodyPr/>
          <a:lstStyle/>
          <a:p>
            <a:pPr>
              <a:defRPr/>
            </a:pPr>
            <a:endParaRPr lang="en-US"/>
          </a:p>
        </p:txBody>
      </p:sp>
    </p:spTree>
    <p:extLst>
      <p:ext uri="{BB962C8B-B14F-4D97-AF65-F5344CB8AC3E}">
        <p14:creationId xmlns:p14="http://schemas.microsoft.com/office/powerpoint/2010/main" val="2723935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80" r:id="rId6"/>
    <p:sldLayoutId id="2147483679" r:id="rId7"/>
    <p:sldLayoutId id="2147483661" r:id="rId8"/>
    <p:sldLayoutId id="2147483663" r:id="rId9"/>
    <p:sldLayoutId id="2147483664" r:id="rId10"/>
    <p:sldLayoutId id="2147483667" r:id="rId11"/>
    <p:sldLayoutId id="2147483665" r:id="rId12"/>
    <p:sldLayoutId id="2147483682" r:id="rId13"/>
    <p:sldLayoutId id="2147483681" r:id="rId14"/>
  </p:sldLayoutIdLst>
  <p:hf hdr="0" dt="0"/>
  <p:txStyles>
    <p:titleStyle>
      <a:lvl1pPr algn="l" defTabSz="914400" rtl="0" eaLnBrk="1" latinLnBrk="0" hangingPunct="1">
        <a:spcBef>
          <a:spcPct val="0"/>
        </a:spcBef>
        <a:buNone/>
        <a:defRPr sz="3600" b="1" kern="1200">
          <a:solidFill>
            <a:schemeClr val="accent2"/>
          </a:solidFill>
          <a:latin typeface="+mj-lt"/>
          <a:ea typeface="+mj-ea"/>
          <a:cs typeface="+mj-cs"/>
        </a:defRPr>
      </a:lvl1pPr>
    </p:titleStyle>
    <p:body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tiff"/><Relationship Id="rId3" Type="http://schemas.openxmlformats.org/officeDocument/2006/relationships/image" Target="../media/image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5.xml"/><Relationship Id="rId2"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hyperlink" Target="https://github.com/aehrc/redcap_fhir_ontology_provider" TargetMode="External"/><Relationship Id="rId5" Type="http://schemas.openxmlformats.org/officeDocument/2006/relationships/hyperlink" Target="http://genomics.ontoserver.csiro.au/" TargetMode="External"/><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png"/><Relationship Id="rId1" Type="http://schemas.openxmlformats.org/officeDocument/2006/relationships/slideLayout" Target="../slideLayouts/slideLayout5.xml"/><Relationship Id="rId2"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png"/><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png"/><Relationship Id="rId3"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2.png"/><Relationship Id="rId3" Type="http://schemas.openxmlformats.org/officeDocument/2006/relationships/image" Target="../media/image3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3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genomics.ontoserver.csiro.au/vs.html" TargetMode="External"/><Relationship Id="rId3" Type="http://schemas.openxmlformats.org/officeDocument/2006/relationships/image" Target="../media/image3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emf"/><Relationship Id="rId3"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dirty="0"/>
              <a:t>SNOMED CT Genomics Pilots</a:t>
            </a:r>
          </a:p>
        </p:txBody>
      </p:sp>
      <p:sp>
        <p:nvSpPr>
          <p:cNvPr id="14" name="Text Placeholder 13"/>
          <p:cNvSpPr>
            <a:spLocks noGrp="1"/>
          </p:cNvSpPr>
          <p:nvPr>
            <p:ph type="body" sz="quarter" idx="17"/>
          </p:nvPr>
        </p:nvSpPr>
        <p:spPr/>
        <p:txBody>
          <a:bodyPr/>
          <a:lstStyle/>
          <a:p>
            <a:r>
              <a:rPr lang="en-AU" dirty="0"/>
              <a:t>Australian e-health research centre</a:t>
            </a:r>
          </a:p>
        </p:txBody>
      </p:sp>
      <p:sp>
        <p:nvSpPr>
          <p:cNvPr id="10" name="Footer Placeholder 2"/>
          <p:cNvSpPr txBox="1">
            <a:spLocks/>
          </p:cNvSpPr>
          <p:nvPr/>
        </p:nvSpPr>
        <p:spPr bwMode="auto">
          <a:xfrm>
            <a:off x="360363" y="4700964"/>
            <a:ext cx="8042275" cy="250825"/>
          </a:xfrm>
          <a:prstGeom prst="rect">
            <a:avLst/>
          </a:prstGeom>
          <a:noFill/>
          <a:ln w="9525">
            <a:noFill/>
            <a:miter lim="800000"/>
            <a:headEnd/>
            <a:tailEnd/>
          </a:ln>
        </p:spPr>
        <p:txBody>
          <a:bodyPr lIns="0" tIns="0" rIns="0" bIns="0"/>
          <a:lstStyle/>
          <a:p>
            <a:r>
              <a:rPr lang="en-AU" sz="1600" b="1" dirty="0">
                <a:solidFill>
                  <a:schemeClr val="bg1"/>
                </a:solidFill>
                <a:latin typeface="Calibri" pitchFamily="34" charset="0"/>
              </a:rPr>
              <a:t>Michael Lawley</a:t>
            </a:r>
            <a:endParaRPr lang="en-US" sz="1600" b="1" dirty="0">
              <a:solidFill>
                <a:schemeClr val="bg1"/>
              </a:solidFill>
              <a:latin typeface="Calibri" pitchFamily="34" charset="0"/>
            </a:endParaRPr>
          </a:p>
        </p:txBody>
      </p:sp>
      <p:sp>
        <p:nvSpPr>
          <p:cNvPr id="11" name="Footer Placeholder 2"/>
          <p:cNvSpPr txBox="1">
            <a:spLocks/>
          </p:cNvSpPr>
          <p:nvPr/>
        </p:nvSpPr>
        <p:spPr bwMode="auto">
          <a:xfrm>
            <a:off x="361950" y="4962901"/>
            <a:ext cx="8042275" cy="252413"/>
          </a:xfrm>
          <a:prstGeom prst="rect">
            <a:avLst/>
          </a:prstGeom>
          <a:noFill/>
          <a:ln w="9525">
            <a:noFill/>
            <a:miter lim="800000"/>
            <a:headEnd/>
            <a:tailEnd/>
          </a:ln>
        </p:spPr>
        <p:txBody>
          <a:bodyPr lIns="0" tIns="0" rIns="0" bIns="0"/>
          <a:lstStyle/>
          <a:p>
            <a:r>
              <a:rPr lang="en-AU" sz="1600" dirty="0">
                <a:solidFill>
                  <a:schemeClr val="bg1"/>
                </a:solidFill>
                <a:latin typeface="Calibri" pitchFamily="34" charset="0"/>
              </a:rPr>
              <a:t>April 2019</a:t>
            </a:r>
            <a:endParaRPr lang="en-US" sz="1600" dirty="0">
              <a:solidFill>
                <a:schemeClr val="bg1"/>
              </a:solidFill>
              <a:latin typeface="Calibri" pitchFamily="34" charset="0"/>
            </a:endParaRPr>
          </a:p>
        </p:txBody>
      </p:sp>
    </p:spTree>
    <p:extLst>
      <p:ext uri="{BB962C8B-B14F-4D97-AF65-F5344CB8AC3E}">
        <p14:creationId xmlns:p14="http://schemas.microsoft.com/office/powerpoint/2010/main" val="32976252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Exchange: FHIR and </a:t>
            </a:r>
            <a:r>
              <a:rPr lang="en-US" dirty="0" err="1"/>
              <a:t>Phenopackets</a:t>
            </a:r>
            <a:endParaRPr lang="en-US"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10</a:t>
            </a:fld>
            <a:r>
              <a:rPr lang="en-AU"/>
              <a:t>  |</a:t>
            </a:r>
            <a:endParaRPr lang="en-AU" dirty="0"/>
          </a:p>
        </p:txBody>
      </p:sp>
      <p:grpSp>
        <p:nvGrpSpPr>
          <p:cNvPr id="28" name="Group 27">
            <a:extLst>
              <a:ext uri="{FF2B5EF4-FFF2-40B4-BE49-F238E27FC236}">
                <a16:creationId xmlns="" xmlns:a16="http://schemas.microsoft.com/office/drawing/2014/main" id="{B5B48302-901E-F04B-BA49-00B915C087D1}"/>
              </a:ext>
            </a:extLst>
          </p:cNvPr>
          <p:cNvGrpSpPr/>
          <p:nvPr/>
        </p:nvGrpSpPr>
        <p:grpSpPr>
          <a:xfrm>
            <a:off x="3907253" y="836712"/>
            <a:ext cx="5417275" cy="5547932"/>
            <a:chOff x="38840" y="992668"/>
            <a:chExt cx="5417275" cy="5547932"/>
          </a:xfrm>
        </p:grpSpPr>
        <p:sp>
          <p:nvSpPr>
            <p:cNvPr id="29" name="Rectangle 28">
              <a:extLst>
                <a:ext uri="{FF2B5EF4-FFF2-40B4-BE49-F238E27FC236}">
                  <a16:creationId xmlns="" xmlns:a16="http://schemas.microsoft.com/office/drawing/2014/main" id="{E7FB5C62-E33B-124B-AF4A-8C77CA586EDA}"/>
                </a:ext>
              </a:extLst>
            </p:cNvPr>
            <p:cNvSpPr/>
            <p:nvPr/>
          </p:nvSpPr>
          <p:spPr>
            <a:xfrm>
              <a:off x="38840" y="3323301"/>
              <a:ext cx="1858393" cy="805787"/>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Person</a:t>
              </a:r>
              <a:endParaRPr lang="en-US" sz="1200">
                <a:solidFill>
                  <a:schemeClr val="tx1"/>
                </a:solidFill>
              </a:endParaRPr>
            </a:p>
            <a:p>
              <a:r>
                <a:rPr lang="en-US" sz="1200">
                  <a:solidFill>
                    <a:schemeClr val="tx1"/>
                  </a:solidFill>
                </a:rPr>
                <a:t>id: “#1”</a:t>
              </a:r>
            </a:p>
            <a:p>
              <a:r>
                <a:rPr lang="en-US" sz="1200">
                  <a:solidFill>
                    <a:schemeClr val="tx1"/>
                  </a:solidFill>
                </a:rPr>
                <a:t>sex: M</a:t>
              </a:r>
            </a:p>
            <a:p>
              <a:r>
                <a:rPr lang="en-US" sz="1200">
                  <a:solidFill>
                    <a:schemeClr val="tx1"/>
                  </a:solidFill>
                </a:rPr>
                <a:t>Date_of_birth: 1999-01-01</a:t>
              </a:r>
            </a:p>
          </p:txBody>
        </p:sp>
        <p:sp>
          <p:nvSpPr>
            <p:cNvPr id="30" name="TextBox 29">
              <a:extLst>
                <a:ext uri="{FF2B5EF4-FFF2-40B4-BE49-F238E27FC236}">
                  <a16:creationId xmlns="" xmlns:a16="http://schemas.microsoft.com/office/drawing/2014/main" id="{99E5B4E5-3DC4-E54B-813D-CC02D06CD075}"/>
                </a:ext>
              </a:extLst>
            </p:cNvPr>
            <p:cNvSpPr txBox="1"/>
            <p:nvPr/>
          </p:nvSpPr>
          <p:spPr>
            <a:xfrm>
              <a:off x="1069283" y="2828938"/>
              <a:ext cx="736445" cy="276999"/>
            </a:xfrm>
            <a:prstGeom prst="rect">
              <a:avLst/>
            </a:prstGeom>
            <a:noFill/>
          </p:spPr>
          <p:txBody>
            <a:bodyPr wrap="square" rtlCol="0">
              <a:spAutoFit/>
            </a:bodyPr>
            <a:lstStyle/>
            <a:p>
              <a:r>
                <a:rPr lang="en-US" sz="1200"/>
                <a:t>persons</a:t>
              </a:r>
              <a:endParaRPr lang="en-US" sz="1200" dirty="0"/>
            </a:p>
          </p:txBody>
        </p:sp>
        <p:sp>
          <p:nvSpPr>
            <p:cNvPr id="31" name="Rectangle 30">
              <a:extLst>
                <a:ext uri="{FF2B5EF4-FFF2-40B4-BE49-F238E27FC236}">
                  <a16:creationId xmlns="" xmlns:a16="http://schemas.microsoft.com/office/drawing/2014/main" id="{12BACAFD-0B4D-AC43-8D53-EE38699049B2}"/>
                </a:ext>
              </a:extLst>
            </p:cNvPr>
            <p:cNvSpPr/>
            <p:nvPr/>
          </p:nvSpPr>
          <p:spPr>
            <a:xfrm>
              <a:off x="3222544" y="3323301"/>
              <a:ext cx="1749490" cy="583132"/>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Phenotype Association</a:t>
              </a:r>
            </a:p>
            <a:p>
              <a:r>
                <a:rPr lang="en-US" sz="1200">
                  <a:solidFill>
                    <a:schemeClr val="tx1"/>
                  </a:solidFill>
                </a:rPr>
                <a:t>entityId: “#1” </a:t>
              </a:r>
            </a:p>
          </p:txBody>
        </p:sp>
        <p:cxnSp>
          <p:nvCxnSpPr>
            <p:cNvPr id="32" name="Curved Connector 31">
              <a:extLst>
                <a:ext uri="{FF2B5EF4-FFF2-40B4-BE49-F238E27FC236}">
                  <a16:creationId xmlns="" xmlns:a16="http://schemas.microsoft.com/office/drawing/2014/main" id="{65DB2B17-F98F-1C47-8E3C-0CFD6C585799}"/>
                </a:ext>
              </a:extLst>
            </p:cNvPr>
            <p:cNvCxnSpPr>
              <a:cxnSpLocks/>
              <a:stCxn id="37" idx="2"/>
              <a:endCxn id="31" idx="0"/>
            </p:cNvCxnSpPr>
            <p:nvPr/>
          </p:nvCxnSpPr>
          <p:spPr>
            <a:xfrm rot="16200000" flipH="1">
              <a:off x="2948773" y="2174784"/>
              <a:ext cx="499811" cy="1797222"/>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 xmlns:a16="http://schemas.microsoft.com/office/drawing/2014/main" id="{666346C7-0F0C-7D40-B495-31C86CEA2C0E}"/>
                </a:ext>
              </a:extLst>
            </p:cNvPr>
            <p:cNvSpPr txBox="1"/>
            <p:nvPr/>
          </p:nvSpPr>
          <p:spPr>
            <a:xfrm>
              <a:off x="2894712" y="2850762"/>
              <a:ext cx="1838511" cy="276999"/>
            </a:xfrm>
            <a:prstGeom prst="rect">
              <a:avLst/>
            </a:prstGeom>
            <a:noFill/>
          </p:spPr>
          <p:txBody>
            <a:bodyPr wrap="square" rtlCol="0">
              <a:spAutoFit/>
            </a:bodyPr>
            <a:lstStyle/>
            <a:p>
              <a:r>
                <a:rPr lang="en-US" sz="1200"/>
                <a:t>phenotypeAssociations</a:t>
              </a:r>
              <a:endParaRPr lang="en-US" sz="1200" dirty="0"/>
            </a:p>
          </p:txBody>
        </p:sp>
        <p:cxnSp>
          <p:nvCxnSpPr>
            <p:cNvPr id="34" name="Curved Connector 33">
              <a:extLst>
                <a:ext uri="{FF2B5EF4-FFF2-40B4-BE49-F238E27FC236}">
                  <a16:creationId xmlns="" xmlns:a16="http://schemas.microsoft.com/office/drawing/2014/main" id="{17847F3E-7D45-E14C-8534-FF09C350F89A}"/>
                </a:ext>
              </a:extLst>
            </p:cNvPr>
            <p:cNvCxnSpPr>
              <a:cxnSpLocks/>
              <a:stCxn id="37" idx="2"/>
              <a:endCxn id="29" idx="0"/>
            </p:cNvCxnSpPr>
            <p:nvPr/>
          </p:nvCxnSpPr>
          <p:spPr>
            <a:xfrm rot="5400000">
              <a:off x="1384147" y="2407380"/>
              <a:ext cx="499811" cy="1332030"/>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 xmlns:a16="http://schemas.microsoft.com/office/drawing/2014/main" id="{90AB3FA2-1EC6-E849-B170-D2B13B3CE7CE}"/>
                </a:ext>
              </a:extLst>
            </p:cNvPr>
            <p:cNvSpPr/>
            <p:nvPr/>
          </p:nvSpPr>
          <p:spPr>
            <a:xfrm>
              <a:off x="3521216" y="4373610"/>
              <a:ext cx="1152146" cy="372098"/>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Phenotype</a:t>
              </a:r>
            </a:p>
          </p:txBody>
        </p:sp>
        <p:grpSp>
          <p:nvGrpSpPr>
            <p:cNvPr id="36" name="Group 35">
              <a:extLst>
                <a:ext uri="{FF2B5EF4-FFF2-40B4-BE49-F238E27FC236}">
                  <a16:creationId xmlns="" xmlns:a16="http://schemas.microsoft.com/office/drawing/2014/main" id="{5BC236E6-C29D-2D47-8B97-BB7AC14BE039}"/>
                </a:ext>
              </a:extLst>
            </p:cNvPr>
            <p:cNvGrpSpPr/>
            <p:nvPr/>
          </p:nvGrpSpPr>
          <p:grpSpPr>
            <a:xfrm>
              <a:off x="1568617" y="992668"/>
              <a:ext cx="1407757" cy="1124183"/>
              <a:chOff x="1233520" y="3763996"/>
              <a:chExt cx="1407757" cy="1124183"/>
            </a:xfrm>
          </p:grpSpPr>
          <p:pic>
            <p:nvPicPr>
              <p:cNvPr id="46" name="Picture 45">
                <a:extLst>
                  <a:ext uri="{FF2B5EF4-FFF2-40B4-BE49-F238E27FC236}">
                    <a16:creationId xmlns="" xmlns:a16="http://schemas.microsoft.com/office/drawing/2014/main" id="{ABC25D8C-242A-2044-B5D4-422D6AE9712B}"/>
                  </a:ext>
                </a:extLst>
              </p:cNvPr>
              <p:cNvPicPr>
                <a:picLocks noChangeAspect="1"/>
              </p:cNvPicPr>
              <p:nvPr/>
            </p:nvPicPr>
            <p:blipFill>
              <a:blip r:embed="rId2"/>
              <a:stretch>
                <a:fillRect/>
              </a:stretch>
            </p:blipFill>
            <p:spPr>
              <a:xfrm>
                <a:off x="1530007" y="3763996"/>
                <a:ext cx="814781" cy="814781"/>
              </a:xfrm>
              <a:prstGeom prst="rect">
                <a:avLst/>
              </a:prstGeom>
            </p:spPr>
          </p:pic>
          <p:sp>
            <p:nvSpPr>
              <p:cNvPr id="47" name="Rectangle 46">
                <a:extLst>
                  <a:ext uri="{FF2B5EF4-FFF2-40B4-BE49-F238E27FC236}">
                    <a16:creationId xmlns="" xmlns:a16="http://schemas.microsoft.com/office/drawing/2014/main" id="{91B8392F-2350-5844-B420-4E87DF7A44C0}"/>
                  </a:ext>
                </a:extLst>
              </p:cNvPr>
              <p:cNvSpPr/>
              <p:nvPr/>
            </p:nvSpPr>
            <p:spPr>
              <a:xfrm>
                <a:off x="1233520" y="4580402"/>
                <a:ext cx="1407757" cy="307777"/>
              </a:xfrm>
              <a:prstGeom prst="rect">
                <a:avLst/>
              </a:prstGeom>
            </p:spPr>
            <p:txBody>
              <a:bodyPr wrap="none">
                <a:spAutoFit/>
              </a:bodyPr>
              <a:lstStyle/>
              <a:p>
                <a:pPr algn="ctr"/>
                <a:r>
                  <a:rPr lang="en-AU" sz="1400" b="1" i="0">
                    <a:solidFill>
                      <a:srgbClr val="333333"/>
                    </a:solidFill>
                    <a:effectLst/>
                    <a:latin typeface="Source Sans Pro"/>
                  </a:rPr>
                  <a:t>PhenoPackets</a:t>
                </a:r>
              </a:p>
            </p:txBody>
          </p:sp>
        </p:grpSp>
        <p:sp>
          <p:nvSpPr>
            <p:cNvPr id="37" name="Rectangle 36">
              <a:extLst>
                <a:ext uri="{FF2B5EF4-FFF2-40B4-BE49-F238E27FC236}">
                  <a16:creationId xmlns="" xmlns:a16="http://schemas.microsoft.com/office/drawing/2014/main" id="{CD663868-47C3-1C46-856D-40BEC80E1BB9}"/>
                </a:ext>
              </a:extLst>
            </p:cNvPr>
            <p:cNvSpPr/>
            <p:nvPr/>
          </p:nvSpPr>
          <p:spPr>
            <a:xfrm>
              <a:off x="1493027" y="2234405"/>
              <a:ext cx="1614080" cy="589085"/>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Phenopacket</a:t>
              </a:r>
            </a:p>
            <a:p>
              <a:r>
                <a:rPr lang="en-US" sz="1200">
                  <a:solidFill>
                    <a:schemeClr val="tx1"/>
                  </a:solidFill>
                </a:rPr>
                <a:t>id: “my_phenopacket”</a:t>
              </a:r>
            </a:p>
          </p:txBody>
        </p:sp>
        <p:cxnSp>
          <p:nvCxnSpPr>
            <p:cNvPr id="38" name="Curved Connector 37">
              <a:extLst>
                <a:ext uri="{FF2B5EF4-FFF2-40B4-BE49-F238E27FC236}">
                  <a16:creationId xmlns="" xmlns:a16="http://schemas.microsoft.com/office/drawing/2014/main" id="{5A362794-3F4C-2747-A169-6E7E437AB79C}"/>
                </a:ext>
              </a:extLst>
            </p:cNvPr>
            <p:cNvCxnSpPr>
              <a:cxnSpLocks/>
              <a:stCxn id="31" idx="2"/>
              <a:endCxn id="35" idx="0"/>
            </p:cNvCxnSpPr>
            <p:nvPr/>
          </p:nvCxnSpPr>
          <p:spPr>
            <a:xfrm rot="5400000">
              <a:off x="3863701" y="4140021"/>
              <a:ext cx="467177" cy="12700"/>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 xmlns:a16="http://schemas.microsoft.com/office/drawing/2014/main" id="{2DD3AC5F-16DF-914A-9FC7-E33D4D08FADF}"/>
                </a:ext>
              </a:extLst>
            </p:cNvPr>
            <p:cNvSpPr/>
            <p:nvPr/>
          </p:nvSpPr>
          <p:spPr>
            <a:xfrm>
              <a:off x="3514866" y="5111147"/>
              <a:ext cx="1152146" cy="382070"/>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Measurement</a:t>
              </a:r>
            </a:p>
          </p:txBody>
        </p:sp>
        <p:cxnSp>
          <p:nvCxnSpPr>
            <p:cNvPr id="40" name="Curved Connector 39">
              <a:extLst>
                <a:ext uri="{FF2B5EF4-FFF2-40B4-BE49-F238E27FC236}">
                  <a16:creationId xmlns="" xmlns:a16="http://schemas.microsoft.com/office/drawing/2014/main" id="{4648F532-B22D-8249-AC37-F277CE2EEDB6}"/>
                </a:ext>
              </a:extLst>
            </p:cNvPr>
            <p:cNvCxnSpPr>
              <a:cxnSpLocks/>
              <a:stCxn id="35" idx="2"/>
              <a:endCxn id="39" idx="0"/>
            </p:cNvCxnSpPr>
            <p:nvPr/>
          </p:nvCxnSpPr>
          <p:spPr>
            <a:xfrm rot="5400000">
              <a:off x="3911395" y="4925252"/>
              <a:ext cx="365439" cy="6350"/>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 xmlns:a16="http://schemas.microsoft.com/office/drawing/2014/main" id="{17B3D3C8-3E10-B14F-9174-54BB83E73D77}"/>
                </a:ext>
              </a:extLst>
            </p:cNvPr>
            <p:cNvSpPr txBox="1"/>
            <p:nvPr/>
          </p:nvSpPr>
          <p:spPr>
            <a:xfrm>
              <a:off x="4233344" y="4788809"/>
              <a:ext cx="1222771" cy="276999"/>
            </a:xfrm>
            <a:prstGeom prst="rect">
              <a:avLst/>
            </a:prstGeom>
            <a:noFill/>
          </p:spPr>
          <p:txBody>
            <a:bodyPr wrap="square" rtlCol="0">
              <a:spAutoFit/>
            </a:bodyPr>
            <a:lstStyle/>
            <a:p>
              <a:r>
                <a:rPr lang="en-US" sz="1200"/>
                <a:t>measurements</a:t>
              </a:r>
              <a:endParaRPr lang="en-US" sz="1200" dirty="0"/>
            </a:p>
          </p:txBody>
        </p:sp>
        <p:sp>
          <p:nvSpPr>
            <p:cNvPr id="42" name="Rectangle 41">
              <a:extLst>
                <a:ext uri="{FF2B5EF4-FFF2-40B4-BE49-F238E27FC236}">
                  <a16:creationId xmlns="" xmlns:a16="http://schemas.microsoft.com/office/drawing/2014/main" id="{CFBBE826-CDAA-9C49-A4B9-81BFC903F723}"/>
                </a:ext>
              </a:extLst>
            </p:cNvPr>
            <p:cNvSpPr/>
            <p:nvPr/>
          </p:nvSpPr>
          <p:spPr>
            <a:xfrm>
              <a:off x="3083354" y="5838300"/>
              <a:ext cx="2015170" cy="702300"/>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OntologyClass</a:t>
              </a:r>
            </a:p>
            <a:p>
              <a:r>
                <a:rPr lang="en-US" sz="1200">
                  <a:solidFill>
                    <a:schemeClr val="tx1"/>
                  </a:solidFill>
                </a:rPr>
                <a:t>id: “HP:0003584”</a:t>
              </a:r>
            </a:p>
            <a:p>
              <a:r>
                <a:rPr lang="en-US" sz="1200">
                  <a:solidFill>
                    <a:schemeClr val="tx1"/>
                  </a:solidFill>
                </a:rPr>
                <a:t>label: “Muscular dystrohpy”</a:t>
              </a:r>
            </a:p>
          </p:txBody>
        </p:sp>
        <p:cxnSp>
          <p:nvCxnSpPr>
            <p:cNvPr id="43" name="Curved Connector 42">
              <a:extLst>
                <a:ext uri="{FF2B5EF4-FFF2-40B4-BE49-F238E27FC236}">
                  <a16:creationId xmlns="" xmlns:a16="http://schemas.microsoft.com/office/drawing/2014/main" id="{9C72120C-4896-8645-AFAE-4929A1AE37D5}"/>
                </a:ext>
              </a:extLst>
            </p:cNvPr>
            <p:cNvCxnSpPr>
              <a:cxnSpLocks/>
              <a:stCxn id="39" idx="2"/>
              <a:endCxn id="42" idx="0"/>
            </p:cNvCxnSpPr>
            <p:nvPr/>
          </p:nvCxnSpPr>
          <p:spPr>
            <a:xfrm rot="5400000">
              <a:off x="3918398" y="5665758"/>
              <a:ext cx="345083" cy="12700"/>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 xmlns:a16="http://schemas.microsoft.com/office/drawing/2014/main" id="{80C6E819-19B7-9048-922F-BAE6DCC12851}"/>
                </a:ext>
              </a:extLst>
            </p:cNvPr>
            <p:cNvSpPr txBox="1"/>
            <p:nvPr/>
          </p:nvSpPr>
          <p:spPr>
            <a:xfrm>
              <a:off x="4225843" y="5508578"/>
              <a:ext cx="736108" cy="276999"/>
            </a:xfrm>
            <a:prstGeom prst="rect">
              <a:avLst/>
            </a:prstGeom>
            <a:noFill/>
          </p:spPr>
          <p:txBody>
            <a:bodyPr wrap="square" rtlCol="0">
              <a:spAutoFit/>
            </a:bodyPr>
            <a:lstStyle/>
            <a:p>
              <a:r>
                <a:rPr lang="en-US" sz="1200"/>
                <a:t>types</a:t>
              </a:r>
              <a:endParaRPr lang="en-US" sz="1200" dirty="0"/>
            </a:p>
          </p:txBody>
        </p:sp>
        <p:sp>
          <p:nvSpPr>
            <p:cNvPr id="45" name="TextBox 44">
              <a:extLst>
                <a:ext uri="{FF2B5EF4-FFF2-40B4-BE49-F238E27FC236}">
                  <a16:creationId xmlns="" xmlns:a16="http://schemas.microsoft.com/office/drawing/2014/main" id="{915CF97F-7CD8-3541-83B2-3B948793E476}"/>
                </a:ext>
              </a:extLst>
            </p:cNvPr>
            <p:cNvSpPr txBox="1"/>
            <p:nvPr/>
          </p:nvSpPr>
          <p:spPr>
            <a:xfrm>
              <a:off x="4202921" y="3966306"/>
              <a:ext cx="953409" cy="276999"/>
            </a:xfrm>
            <a:prstGeom prst="rect">
              <a:avLst/>
            </a:prstGeom>
            <a:noFill/>
          </p:spPr>
          <p:txBody>
            <a:bodyPr wrap="square" rtlCol="0">
              <a:spAutoFit/>
            </a:bodyPr>
            <a:lstStyle/>
            <a:p>
              <a:r>
                <a:rPr lang="en-US" sz="1200"/>
                <a:t>phenotype</a:t>
              </a:r>
              <a:endParaRPr lang="en-US" sz="1200" dirty="0"/>
            </a:p>
          </p:txBody>
        </p:sp>
      </p:grpSp>
      <p:sp>
        <p:nvSpPr>
          <p:cNvPr id="26" name="Rectangle 25">
            <a:extLst>
              <a:ext uri="{FF2B5EF4-FFF2-40B4-BE49-F238E27FC236}">
                <a16:creationId xmlns="" xmlns:a16="http://schemas.microsoft.com/office/drawing/2014/main" id="{9ACFAC56-8509-D04B-AB6E-8B89EF71516F}"/>
              </a:ext>
            </a:extLst>
          </p:cNvPr>
          <p:cNvSpPr/>
          <p:nvPr/>
        </p:nvSpPr>
        <p:spPr>
          <a:xfrm>
            <a:off x="912708" y="2092512"/>
            <a:ext cx="1949885" cy="1057626"/>
          </a:xfrm>
          <a:prstGeom prst="rect">
            <a:avLst/>
          </a:prstGeom>
          <a:solidFill>
            <a:srgbClr val="EC828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a:solidFill>
                  <a:schemeClr val="tx1"/>
                </a:solidFill>
              </a:rPr>
              <a:t>Patient</a:t>
            </a:r>
            <a:endParaRPr lang="en-US" sz="1400">
              <a:solidFill>
                <a:schemeClr val="tx1"/>
              </a:solidFill>
            </a:endParaRPr>
          </a:p>
          <a:p>
            <a:r>
              <a:rPr lang="en-US" sz="1400">
                <a:solidFill>
                  <a:schemeClr val="tx1"/>
                </a:solidFill>
              </a:rPr>
              <a:t>id: “#1”</a:t>
            </a:r>
          </a:p>
          <a:p>
            <a:r>
              <a:rPr lang="en-US" sz="1400">
                <a:solidFill>
                  <a:schemeClr val="tx1"/>
                </a:solidFill>
              </a:rPr>
              <a:t>gender: male</a:t>
            </a:r>
          </a:p>
          <a:p>
            <a:r>
              <a:rPr lang="en-US" sz="1400">
                <a:solidFill>
                  <a:schemeClr val="tx1"/>
                </a:solidFill>
              </a:rPr>
              <a:t>birthDate: 1999-01-01</a:t>
            </a:r>
          </a:p>
        </p:txBody>
      </p:sp>
      <p:sp>
        <p:nvSpPr>
          <p:cNvPr id="27" name="TextBox 26">
            <a:extLst>
              <a:ext uri="{FF2B5EF4-FFF2-40B4-BE49-F238E27FC236}">
                <a16:creationId xmlns="" xmlns:a16="http://schemas.microsoft.com/office/drawing/2014/main" id="{0BD294F9-5F50-1C46-89C5-5ED4A4D7AD81}"/>
              </a:ext>
            </a:extLst>
          </p:cNvPr>
          <p:cNvSpPr txBox="1"/>
          <p:nvPr/>
        </p:nvSpPr>
        <p:spPr>
          <a:xfrm>
            <a:off x="1913252" y="3519825"/>
            <a:ext cx="736445" cy="276999"/>
          </a:xfrm>
          <a:prstGeom prst="rect">
            <a:avLst/>
          </a:prstGeom>
          <a:noFill/>
        </p:spPr>
        <p:txBody>
          <a:bodyPr wrap="square" rtlCol="0">
            <a:spAutoFit/>
          </a:bodyPr>
          <a:lstStyle/>
          <a:p>
            <a:r>
              <a:rPr lang="en-US" sz="1200"/>
              <a:t>subject</a:t>
            </a:r>
            <a:endParaRPr lang="en-US" sz="1200" dirty="0"/>
          </a:p>
        </p:txBody>
      </p:sp>
      <p:cxnSp>
        <p:nvCxnSpPr>
          <p:cNvPr id="48" name="Curved Connector 47">
            <a:extLst>
              <a:ext uri="{FF2B5EF4-FFF2-40B4-BE49-F238E27FC236}">
                <a16:creationId xmlns="" xmlns:a16="http://schemas.microsoft.com/office/drawing/2014/main" id="{A1A4256F-39E9-F246-9800-510463ABFCAC}"/>
              </a:ext>
            </a:extLst>
          </p:cNvPr>
          <p:cNvCxnSpPr>
            <a:cxnSpLocks/>
            <a:stCxn id="49" idx="0"/>
            <a:endCxn id="26" idx="2"/>
          </p:cNvCxnSpPr>
          <p:nvPr/>
        </p:nvCxnSpPr>
        <p:spPr>
          <a:xfrm rot="5400000" flipH="1" flipV="1">
            <a:off x="1554832" y="3482957"/>
            <a:ext cx="665637" cy="1"/>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 xmlns:a16="http://schemas.microsoft.com/office/drawing/2014/main" id="{B50DA151-0ED8-D140-9F58-114CA36912CF}"/>
              </a:ext>
            </a:extLst>
          </p:cNvPr>
          <p:cNvSpPr/>
          <p:nvPr/>
        </p:nvSpPr>
        <p:spPr>
          <a:xfrm>
            <a:off x="652216" y="3815775"/>
            <a:ext cx="2470867" cy="1629449"/>
          </a:xfrm>
          <a:prstGeom prst="rect">
            <a:avLst/>
          </a:prstGeom>
          <a:solidFill>
            <a:srgbClr val="EC828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Observation</a:t>
            </a:r>
            <a:endParaRPr lang="en-US" sz="1200">
              <a:solidFill>
                <a:schemeClr val="tx1"/>
              </a:solidFill>
            </a:endParaRPr>
          </a:p>
          <a:p>
            <a:r>
              <a:rPr lang="en-US" sz="1200">
                <a:solidFill>
                  <a:schemeClr val="tx1"/>
                </a:solidFill>
              </a:rPr>
              <a:t>code: { </a:t>
            </a:r>
          </a:p>
          <a:p>
            <a:r>
              <a:rPr lang="en-US" sz="1200">
                <a:solidFill>
                  <a:schemeClr val="tx1"/>
                </a:solidFill>
              </a:rPr>
              <a:t>  coding: {</a:t>
            </a:r>
          </a:p>
          <a:p>
            <a:r>
              <a:rPr lang="en-US" sz="1200">
                <a:solidFill>
                  <a:schemeClr val="tx1"/>
                </a:solidFill>
              </a:rPr>
              <a:t>    system: “http://snomed.info/sct”,</a:t>
            </a:r>
          </a:p>
          <a:p>
            <a:r>
              <a:rPr lang="en-US" sz="1200">
                <a:solidFill>
                  <a:schemeClr val="tx1"/>
                </a:solidFill>
              </a:rPr>
              <a:t>    code: “</a:t>
            </a:r>
            <a:r>
              <a:rPr lang="cs-CZ" sz="1200">
                <a:solidFill>
                  <a:schemeClr val="tx1"/>
                </a:solidFill>
              </a:rPr>
              <a:t>73297009“</a:t>
            </a:r>
          </a:p>
          <a:p>
            <a:r>
              <a:rPr lang="cs-CZ" sz="1200">
                <a:solidFill>
                  <a:schemeClr val="tx1"/>
                </a:solidFill>
              </a:rPr>
              <a:t>  },</a:t>
            </a:r>
          </a:p>
          <a:p>
            <a:r>
              <a:rPr lang="cs-CZ" sz="1200">
                <a:solidFill>
                  <a:schemeClr val="tx1"/>
                </a:solidFill>
              </a:rPr>
              <a:t>  text:  “Muscular dystrophy“</a:t>
            </a:r>
          </a:p>
          <a:p>
            <a:r>
              <a:rPr lang="cs-CZ" sz="1200">
                <a:solidFill>
                  <a:schemeClr val="tx1"/>
                </a:solidFill>
              </a:rPr>
              <a:t>}</a:t>
            </a:r>
            <a:endParaRPr lang="en-US" sz="1200">
              <a:solidFill>
                <a:schemeClr val="tx1"/>
              </a:solidFill>
            </a:endParaRPr>
          </a:p>
        </p:txBody>
      </p:sp>
      <p:pic>
        <p:nvPicPr>
          <p:cNvPr id="50" name="Picture 49">
            <a:extLst>
              <a:ext uri="{FF2B5EF4-FFF2-40B4-BE49-F238E27FC236}">
                <a16:creationId xmlns="" xmlns:a16="http://schemas.microsoft.com/office/drawing/2014/main" id="{E02E6F67-343D-A247-AF34-7243DC9A16CB}"/>
              </a:ext>
            </a:extLst>
          </p:cNvPr>
          <p:cNvPicPr>
            <a:picLocks noChangeAspect="1"/>
          </p:cNvPicPr>
          <p:nvPr/>
        </p:nvPicPr>
        <p:blipFill>
          <a:blip r:embed="rId3"/>
          <a:stretch>
            <a:fillRect/>
          </a:stretch>
        </p:blipFill>
        <p:spPr>
          <a:xfrm>
            <a:off x="1332293" y="900808"/>
            <a:ext cx="1161918" cy="686587"/>
          </a:xfrm>
          <a:prstGeom prst="rect">
            <a:avLst/>
          </a:prstGeom>
        </p:spPr>
      </p:pic>
    </p:spTree>
    <p:extLst>
      <p:ext uri="{BB962C8B-B14F-4D97-AF65-F5344CB8AC3E}">
        <p14:creationId xmlns:p14="http://schemas.microsoft.com/office/powerpoint/2010/main" val="73882547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Australian Genomics</a:t>
            </a:r>
            <a:br>
              <a:rPr lang="en-US" sz="2800" dirty="0"/>
            </a:br>
            <a:r>
              <a:rPr lang="en-US" sz="1800" b="0" dirty="0">
                <a:solidFill>
                  <a:srgbClr val="00B2DB"/>
                </a:solidFill>
                <a:latin typeface="Century Gothic"/>
                <a:cs typeface="Century Gothic"/>
              </a:rPr>
              <a:t>BUILT ON NATIONAL COLLABORATION (80 PARTNERS)</a:t>
            </a:r>
            <a:endParaRPr lang="en-US" sz="2800"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11</a:t>
            </a:fld>
            <a:r>
              <a:rPr lang="en-AU"/>
              <a:t>  |</a:t>
            </a:r>
            <a:endParaRPr lang="en-AU" dirty="0"/>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val="0"/>
              </a:ext>
            </a:extLst>
          </a:blip>
          <a:srcRect r="1499"/>
          <a:stretch/>
        </p:blipFill>
        <p:spPr>
          <a:xfrm>
            <a:off x="0" y="1052736"/>
            <a:ext cx="9006890" cy="4753497"/>
          </a:xfrm>
          <a:prstGeom prst="rect">
            <a:avLst/>
          </a:prstGeom>
        </p:spPr>
      </p:pic>
    </p:spTree>
    <p:extLst>
      <p:ext uri="{BB962C8B-B14F-4D97-AF65-F5344CB8AC3E}">
        <p14:creationId xmlns:p14="http://schemas.microsoft.com/office/powerpoint/2010/main" val="9461154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Australian Genomics</a:t>
            </a:r>
            <a:br>
              <a:rPr lang="en-US" sz="2800" dirty="0"/>
            </a:br>
            <a:r>
              <a:rPr lang="en-US" sz="1800" b="0" dirty="0">
                <a:solidFill>
                  <a:srgbClr val="00B2DB"/>
                </a:solidFill>
                <a:latin typeface="Century Gothic"/>
                <a:cs typeface="Century Gothic"/>
              </a:rPr>
              <a:t>PROGRAMS, FLAGSHIPS AND PROJECTS</a:t>
            </a:r>
            <a:endParaRPr lang="en-US" sz="2800"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12</a:t>
            </a:fld>
            <a:r>
              <a:rPr lang="en-AU"/>
              <a:t>  |</a:t>
            </a:r>
            <a:endParaRPr lang="en-AU"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3854" t="4827" r="5159" b="5532"/>
          <a:stretch/>
        </p:blipFill>
        <p:spPr>
          <a:xfrm>
            <a:off x="1142254" y="1320197"/>
            <a:ext cx="6875931" cy="4939553"/>
          </a:xfrm>
          <a:prstGeom prst="rect">
            <a:avLst/>
          </a:prstGeom>
        </p:spPr>
      </p:pic>
    </p:spTree>
    <p:extLst>
      <p:ext uri="{BB962C8B-B14F-4D97-AF65-F5344CB8AC3E}">
        <p14:creationId xmlns:p14="http://schemas.microsoft.com/office/powerpoint/2010/main" val="7503980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Australian Genomics</a:t>
            </a:r>
            <a:br>
              <a:rPr lang="en-US" sz="2800" dirty="0"/>
            </a:br>
            <a:r>
              <a:rPr lang="en-US" sz="1800" b="0" dirty="0" smtClean="0">
                <a:solidFill>
                  <a:srgbClr val="00B2DB"/>
                </a:solidFill>
                <a:latin typeface="Century Gothic"/>
                <a:cs typeface="Century Gothic"/>
              </a:rPr>
              <a:t>Terminology Server</a:t>
            </a:r>
            <a:endParaRPr lang="en-US" sz="2800"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13</a:t>
            </a:fld>
            <a:r>
              <a:rPr lang="en-AU"/>
              <a:t>  |</a:t>
            </a:r>
            <a:endParaRPr lang="en-AU" dirty="0"/>
          </a:p>
        </p:txBody>
      </p:sp>
      <p:pic>
        <p:nvPicPr>
          <p:cNvPr id="3" name="Picture 2" descr="Screen Shot 2019-04-09 at 3.48.11 p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1052736"/>
            <a:ext cx="7491400" cy="4445738"/>
          </a:xfrm>
          <a:prstGeom prst="rect">
            <a:avLst/>
          </a:prstGeom>
        </p:spPr>
      </p:pic>
    </p:spTree>
    <p:extLst>
      <p:ext uri="{BB962C8B-B14F-4D97-AF65-F5344CB8AC3E}">
        <p14:creationId xmlns:p14="http://schemas.microsoft.com/office/powerpoint/2010/main" val="318188414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 National Gen-Phen Database</a:t>
            </a:r>
          </a:p>
        </p:txBody>
      </p:sp>
      <p:sp>
        <p:nvSpPr>
          <p:cNvPr id="3" name="Content Placeholder 2"/>
          <p:cNvSpPr>
            <a:spLocks noGrp="1"/>
          </p:cNvSpPr>
          <p:nvPr>
            <p:ph idx="1"/>
          </p:nvPr>
        </p:nvSpPr>
        <p:spPr>
          <a:xfrm>
            <a:off x="358775" y="1556792"/>
            <a:ext cx="8461375" cy="4572855"/>
          </a:xfrm>
        </p:spPr>
        <p:txBody>
          <a:bodyPr/>
          <a:lstStyle/>
          <a:p>
            <a:pPr marL="285750" indent="-285750"/>
            <a:r>
              <a:rPr lang="en-US" sz="2800" dirty="0"/>
              <a:t>A national approach for data federation and analysis</a:t>
            </a:r>
          </a:p>
          <a:p>
            <a:pPr marL="788670" lvl="1" indent="-285750">
              <a:buFont typeface="Arial" panose="020B0604020202020204" pitchFamily="34" charset="0"/>
              <a:buChar char="•"/>
            </a:pPr>
            <a:r>
              <a:rPr lang="en-US" sz="2400" dirty="0"/>
              <a:t>Linking genomic and clinical data</a:t>
            </a:r>
          </a:p>
          <a:p>
            <a:pPr marL="1200150" lvl="2" indent="-285750">
              <a:buFont typeface="Arial" panose="020B0604020202020204" pitchFamily="34" charset="0"/>
              <a:buChar char="•"/>
            </a:pPr>
            <a:r>
              <a:rPr lang="en-US" dirty="0"/>
              <a:t>Standardised</a:t>
            </a:r>
          </a:p>
          <a:p>
            <a:pPr marL="1200150" lvl="2" indent="-285750">
              <a:buFont typeface="Arial" panose="020B0604020202020204" pitchFamily="34" charset="0"/>
              <a:buChar char="•"/>
            </a:pPr>
            <a:r>
              <a:rPr lang="en-US" dirty="0"/>
              <a:t>Secondary use</a:t>
            </a:r>
          </a:p>
          <a:p>
            <a:pPr marL="1200150" lvl="2" indent="-285750">
              <a:buFont typeface="Arial" panose="020B0604020202020204" pitchFamily="34" charset="0"/>
              <a:buChar char="•"/>
            </a:pPr>
            <a:r>
              <a:rPr lang="en-US" dirty="0"/>
              <a:t>De-identified, pseudonymised</a:t>
            </a:r>
          </a:p>
          <a:p>
            <a:pPr marL="788670" lvl="1" indent="-285750">
              <a:buFont typeface="Arial" panose="020B0604020202020204" pitchFamily="34" charset="0"/>
              <a:buChar char="•"/>
            </a:pPr>
            <a:r>
              <a:rPr lang="en-US" sz="2400" dirty="0"/>
              <a:t>Initial sources are Flagships - most use REDCap </a:t>
            </a:r>
          </a:p>
          <a:p>
            <a:pPr marL="788670" lvl="1" indent="-285750">
              <a:buFont typeface="Arial" panose="020B0604020202020204" pitchFamily="34" charset="0"/>
              <a:buChar char="•"/>
            </a:pPr>
            <a:r>
              <a:rPr lang="en-US" sz="2400" dirty="0"/>
              <a:t>Will need to support other sources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14</a:t>
            </a:fld>
            <a:r>
              <a:rPr lang="en-AU"/>
              <a:t>  |</a:t>
            </a:r>
            <a:endParaRPr lang="en-AU" dirty="0"/>
          </a:p>
        </p:txBody>
      </p:sp>
    </p:spTree>
    <p:extLst>
      <p:ext uri="{BB962C8B-B14F-4D97-AF65-F5344CB8AC3E}">
        <p14:creationId xmlns:p14="http://schemas.microsoft.com/office/powerpoint/2010/main" val="350733620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 National Gen-Phen Database</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15</a:t>
            </a:fld>
            <a:r>
              <a:rPr lang="en-AU"/>
              <a:t>  |</a:t>
            </a:r>
            <a:endParaRPr lang="en-AU" dirty="0"/>
          </a:p>
        </p:txBody>
      </p:sp>
      <p:pic>
        <p:nvPicPr>
          <p:cNvPr id="8" name="Picture 7">
            <a:extLst>
              <a:ext uri="{FF2B5EF4-FFF2-40B4-BE49-F238E27FC236}">
                <a16:creationId xmlns="" xmlns:a16="http://schemas.microsoft.com/office/drawing/2014/main" id="{94707DFC-8EEE-F548-B219-EDC6488C0784}"/>
              </a:ext>
            </a:extLst>
          </p:cNvPr>
          <p:cNvPicPr>
            <a:picLocks noChangeAspect="1"/>
          </p:cNvPicPr>
          <p:nvPr/>
        </p:nvPicPr>
        <p:blipFill>
          <a:blip r:embed="rId2"/>
          <a:stretch>
            <a:fillRect/>
          </a:stretch>
        </p:blipFill>
        <p:spPr>
          <a:xfrm>
            <a:off x="1409338" y="1412776"/>
            <a:ext cx="6360250" cy="4392488"/>
          </a:xfrm>
          <a:prstGeom prst="rect">
            <a:avLst/>
          </a:prstGeom>
        </p:spPr>
      </p:pic>
    </p:spTree>
    <p:extLst>
      <p:ext uri="{BB962C8B-B14F-4D97-AF65-F5344CB8AC3E}">
        <p14:creationId xmlns:p14="http://schemas.microsoft.com/office/powerpoint/2010/main" val="374109077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REDCap in the Flagships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16</a:t>
            </a:fld>
            <a:r>
              <a:rPr lang="en-AU"/>
              <a:t>  |</a:t>
            </a:r>
            <a:endParaRPr lang="en-AU" dirty="0"/>
          </a:p>
        </p:txBody>
      </p:sp>
      <p:pic>
        <p:nvPicPr>
          <p:cNvPr id="9" name="Picture 8">
            <a:extLst>
              <a:ext uri="{FF2B5EF4-FFF2-40B4-BE49-F238E27FC236}">
                <a16:creationId xmlns="" xmlns:a16="http://schemas.microsoft.com/office/drawing/2014/main" id="{0150236B-D66B-554B-B5CA-4CCAABCDD9B9}"/>
              </a:ext>
            </a:extLst>
          </p:cNvPr>
          <p:cNvPicPr>
            <a:picLocks noChangeAspect="1"/>
          </p:cNvPicPr>
          <p:nvPr/>
        </p:nvPicPr>
        <p:blipFill>
          <a:blip r:embed="rId2"/>
          <a:stretch>
            <a:fillRect/>
          </a:stretch>
        </p:blipFill>
        <p:spPr>
          <a:xfrm>
            <a:off x="1547664" y="1556792"/>
            <a:ext cx="6181609" cy="3808313"/>
          </a:xfrm>
          <a:prstGeom prst="rect">
            <a:avLst/>
          </a:prstGeom>
        </p:spPr>
      </p:pic>
      <p:sp>
        <p:nvSpPr>
          <p:cNvPr id="10" name="Rectangle 9">
            <a:extLst>
              <a:ext uri="{FF2B5EF4-FFF2-40B4-BE49-F238E27FC236}">
                <a16:creationId xmlns="" xmlns:a16="http://schemas.microsoft.com/office/drawing/2014/main" id="{203A339D-F056-934B-B434-844AB6AF15E3}"/>
              </a:ext>
            </a:extLst>
          </p:cNvPr>
          <p:cNvSpPr/>
          <p:nvPr/>
        </p:nvSpPr>
        <p:spPr>
          <a:xfrm>
            <a:off x="1590431" y="3394648"/>
            <a:ext cx="870166" cy="228601"/>
          </a:xfrm>
          <a:prstGeom prst="rect">
            <a:avLst/>
          </a:prstGeom>
          <a:noFill/>
          <a:ln w="15875">
            <a:solidFill>
              <a:srgbClr val="00B050"/>
            </a:solid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rgbClr r="0" g="0" b="0"/>
          </a:fillRef>
          <a:effectRef idx="3">
            <a:scrgbClr r="0" g="0" b="0"/>
          </a:effectRef>
          <a:fontRef idx="minor">
            <a:schemeClr val="lt1"/>
          </a:fontRef>
        </p:style>
        <p:txBody>
          <a:bodyPr lIns="91440" tIns="91440" bIns="91440" rtlCol="0" anchor="t"/>
          <a:lstStyle/>
          <a:p>
            <a:pPr algn="ctr"/>
            <a:endParaRPr lang="en-US" sz="1200" dirty="0" err="1">
              <a:solidFill>
                <a:srgbClr val="FFFFFF"/>
              </a:solidFill>
              <a:latin typeface="Roboto Regular"/>
              <a:cs typeface="Roboto Regular"/>
            </a:endParaRPr>
          </a:p>
        </p:txBody>
      </p:sp>
      <p:sp>
        <p:nvSpPr>
          <p:cNvPr id="11" name="Rectangle 10">
            <a:extLst>
              <a:ext uri="{FF2B5EF4-FFF2-40B4-BE49-F238E27FC236}">
                <a16:creationId xmlns="" xmlns:a16="http://schemas.microsoft.com/office/drawing/2014/main" id="{41A46F81-6497-1444-8361-645F8E2FDF4C}"/>
              </a:ext>
            </a:extLst>
          </p:cNvPr>
          <p:cNvSpPr/>
          <p:nvPr/>
        </p:nvSpPr>
        <p:spPr>
          <a:xfrm>
            <a:off x="1590431" y="3826312"/>
            <a:ext cx="870166" cy="618031"/>
          </a:xfrm>
          <a:prstGeom prst="rect">
            <a:avLst/>
          </a:prstGeom>
          <a:noFill/>
          <a:ln w="15875">
            <a:solidFill>
              <a:srgbClr val="00B050"/>
            </a:solid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rgbClr r="0" g="0" b="0"/>
          </a:fillRef>
          <a:effectRef idx="3">
            <a:scrgbClr r="0" g="0" b="0"/>
          </a:effectRef>
          <a:fontRef idx="minor">
            <a:schemeClr val="lt1"/>
          </a:fontRef>
        </p:style>
        <p:txBody>
          <a:bodyPr lIns="91440" tIns="91440" bIns="91440" rtlCol="0" anchor="t"/>
          <a:lstStyle/>
          <a:p>
            <a:pPr algn="ctr"/>
            <a:endParaRPr lang="en-US" sz="1200" dirty="0" err="1">
              <a:solidFill>
                <a:srgbClr val="FFFFFF"/>
              </a:solidFill>
              <a:latin typeface="Roboto Regular"/>
              <a:cs typeface="Roboto Regular"/>
            </a:endParaRPr>
          </a:p>
        </p:txBody>
      </p:sp>
      <p:sp>
        <p:nvSpPr>
          <p:cNvPr id="12" name="Rectangle 11">
            <a:extLst>
              <a:ext uri="{FF2B5EF4-FFF2-40B4-BE49-F238E27FC236}">
                <a16:creationId xmlns="" xmlns:a16="http://schemas.microsoft.com/office/drawing/2014/main" id="{384310E4-2263-8B47-A724-164FB0D675A5}"/>
              </a:ext>
            </a:extLst>
          </p:cNvPr>
          <p:cNvSpPr/>
          <p:nvPr/>
        </p:nvSpPr>
        <p:spPr>
          <a:xfrm>
            <a:off x="1590431" y="4444343"/>
            <a:ext cx="1315616" cy="920762"/>
          </a:xfrm>
          <a:prstGeom prst="rect">
            <a:avLst/>
          </a:prstGeom>
          <a:noFill/>
          <a:ln w="15875">
            <a:solidFill>
              <a:srgbClr val="C00000"/>
            </a:solid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rgbClr r="0" g="0" b="0"/>
          </a:fillRef>
          <a:effectRef idx="3">
            <a:scrgbClr r="0" g="0" b="0"/>
          </a:effectRef>
          <a:fontRef idx="minor">
            <a:schemeClr val="lt1"/>
          </a:fontRef>
        </p:style>
        <p:txBody>
          <a:bodyPr lIns="91440" tIns="91440" bIns="91440" rtlCol="0" anchor="t"/>
          <a:lstStyle/>
          <a:p>
            <a:pPr algn="ctr"/>
            <a:endParaRPr lang="en-US" sz="1200" dirty="0" err="1">
              <a:solidFill>
                <a:srgbClr val="FFFFFF"/>
              </a:solidFill>
              <a:latin typeface="Roboto Regular"/>
              <a:cs typeface="Roboto Regular"/>
            </a:endParaRPr>
          </a:p>
        </p:txBody>
      </p:sp>
    </p:spTree>
    <p:extLst>
      <p:ext uri="{BB962C8B-B14F-4D97-AF65-F5344CB8AC3E}">
        <p14:creationId xmlns:p14="http://schemas.microsoft.com/office/powerpoint/2010/main" val="251972049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REDCap in the Flagships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17</a:t>
            </a:fld>
            <a:r>
              <a:rPr lang="en-AU"/>
              <a:t>  |</a:t>
            </a:r>
            <a:endParaRPr lang="en-AU" dirty="0"/>
          </a:p>
        </p:txBody>
      </p:sp>
      <p:sp>
        <p:nvSpPr>
          <p:cNvPr id="13" name="Content Placeholder 2">
            <a:extLst>
              <a:ext uri="{FF2B5EF4-FFF2-40B4-BE49-F238E27FC236}">
                <a16:creationId xmlns="" xmlns:a16="http://schemas.microsoft.com/office/drawing/2014/main" id="{3970E3D3-6BB6-3642-9D9D-319C88583F17}"/>
              </a:ext>
            </a:extLst>
          </p:cNvPr>
          <p:cNvSpPr txBox="1">
            <a:spLocks/>
          </p:cNvSpPr>
          <p:nvPr/>
        </p:nvSpPr>
        <p:spPr>
          <a:xfrm>
            <a:off x="547077" y="939255"/>
            <a:ext cx="8056358" cy="3570961"/>
          </a:xfrm>
          <a:prstGeom prst="rect">
            <a:avLst/>
          </a:prstGeom>
        </p:spPr>
        <p:txBody>
          <a:bodyPr/>
          <a:lst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dirty="0"/>
              <a:t>Clinical data capture is not standardised</a:t>
            </a:r>
          </a:p>
        </p:txBody>
      </p:sp>
      <p:pic>
        <p:nvPicPr>
          <p:cNvPr id="14" name="Picture 13">
            <a:extLst>
              <a:ext uri="{FF2B5EF4-FFF2-40B4-BE49-F238E27FC236}">
                <a16:creationId xmlns="" xmlns:a16="http://schemas.microsoft.com/office/drawing/2014/main" id="{14ED84B5-6456-7E48-8264-B20380BB65C9}"/>
              </a:ext>
            </a:extLst>
          </p:cNvPr>
          <p:cNvPicPr>
            <a:picLocks noChangeAspect="1"/>
          </p:cNvPicPr>
          <p:nvPr/>
        </p:nvPicPr>
        <p:blipFill>
          <a:blip r:embed="rId2"/>
          <a:stretch>
            <a:fillRect/>
          </a:stretch>
        </p:blipFill>
        <p:spPr>
          <a:xfrm>
            <a:off x="4466619" y="1525305"/>
            <a:ext cx="3490221" cy="2144092"/>
          </a:xfrm>
          <a:prstGeom prst="rect">
            <a:avLst/>
          </a:prstGeom>
        </p:spPr>
      </p:pic>
      <p:pic>
        <p:nvPicPr>
          <p:cNvPr id="15" name="Picture 14">
            <a:extLst>
              <a:ext uri="{FF2B5EF4-FFF2-40B4-BE49-F238E27FC236}">
                <a16:creationId xmlns="" xmlns:a16="http://schemas.microsoft.com/office/drawing/2014/main" id="{278D0013-B31D-BE40-BC74-0932E11493D0}"/>
              </a:ext>
            </a:extLst>
          </p:cNvPr>
          <p:cNvPicPr>
            <a:picLocks noChangeAspect="1"/>
          </p:cNvPicPr>
          <p:nvPr/>
        </p:nvPicPr>
        <p:blipFill>
          <a:blip r:embed="rId3"/>
          <a:stretch>
            <a:fillRect/>
          </a:stretch>
        </p:blipFill>
        <p:spPr>
          <a:xfrm>
            <a:off x="4466619" y="4067577"/>
            <a:ext cx="3533206" cy="734173"/>
          </a:xfrm>
          <a:prstGeom prst="rect">
            <a:avLst/>
          </a:prstGeom>
        </p:spPr>
      </p:pic>
      <p:pic>
        <p:nvPicPr>
          <p:cNvPr id="16" name="Picture 15">
            <a:extLst>
              <a:ext uri="{FF2B5EF4-FFF2-40B4-BE49-F238E27FC236}">
                <a16:creationId xmlns="" xmlns:a16="http://schemas.microsoft.com/office/drawing/2014/main" id="{490A7EBD-353E-FA43-84BF-D79C39330A3E}"/>
              </a:ext>
            </a:extLst>
          </p:cNvPr>
          <p:cNvPicPr>
            <a:picLocks noChangeAspect="1"/>
          </p:cNvPicPr>
          <p:nvPr/>
        </p:nvPicPr>
        <p:blipFill>
          <a:blip r:embed="rId4"/>
          <a:stretch>
            <a:fillRect/>
          </a:stretch>
        </p:blipFill>
        <p:spPr>
          <a:xfrm>
            <a:off x="546119" y="1515436"/>
            <a:ext cx="3401777" cy="1206642"/>
          </a:xfrm>
          <a:prstGeom prst="rect">
            <a:avLst/>
          </a:prstGeom>
        </p:spPr>
      </p:pic>
      <p:pic>
        <p:nvPicPr>
          <p:cNvPr id="17" name="Picture 16">
            <a:extLst>
              <a:ext uri="{FF2B5EF4-FFF2-40B4-BE49-F238E27FC236}">
                <a16:creationId xmlns="" xmlns:a16="http://schemas.microsoft.com/office/drawing/2014/main" id="{8FB1D216-7663-A04C-A02D-3FE654447C69}"/>
              </a:ext>
            </a:extLst>
          </p:cNvPr>
          <p:cNvPicPr>
            <a:picLocks noChangeAspect="1"/>
          </p:cNvPicPr>
          <p:nvPr/>
        </p:nvPicPr>
        <p:blipFill>
          <a:blip r:embed="rId5"/>
          <a:stretch>
            <a:fillRect/>
          </a:stretch>
        </p:blipFill>
        <p:spPr>
          <a:xfrm>
            <a:off x="677991" y="3146765"/>
            <a:ext cx="2729689" cy="1946519"/>
          </a:xfrm>
          <a:prstGeom prst="rect">
            <a:avLst/>
          </a:prstGeom>
        </p:spPr>
      </p:pic>
    </p:spTree>
    <p:extLst>
      <p:ext uri="{BB962C8B-B14F-4D97-AF65-F5344CB8AC3E}">
        <p14:creationId xmlns:p14="http://schemas.microsoft.com/office/powerpoint/2010/main" val="357413525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REDCap in the Flagships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18</a:t>
            </a:fld>
            <a:r>
              <a:rPr lang="en-AU"/>
              <a:t>  |</a:t>
            </a:r>
            <a:endParaRPr lang="en-AU" dirty="0"/>
          </a:p>
        </p:txBody>
      </p:sp>
      <p:sp>
        <p:nvSpPr>
          <p:cNvPr id="10" name="Content Placeholder 2">
            <a:extLst>
              <a:ext uri="{FF2B5EF4-FFF2-40B4-BE49-F238E27FC236}">
                <a16:creationId xmlns="" xmlns:a16="http://schemas.microsoft.com/office/drawing/2014/main" id="{A6C2ECE4-A5BD-0E44-9435-D1E25FD3ADEA}"/>
              </a:ext>
            </a:extLst>
          </p:cNvPr>
          <p:cNvSpPr txBox="1">
            <a:spLocks/>
          </p:cNvSpPr>
          <p:nvPr/>
        </p:nvSpPr>
        <p:spPr>
          <a:xfrm>
            <a:off x="547077" y="1270393"/>
            <a:ext cx="8056358" cy="3239823"/>
          </a:xfrm>
          <a:prstGeom prst="rect">
            <a:avLst/>
          </a:prstGeom>
        </p:spPr>
        <p:txBody>
          <a:bodyPr/>
          <a:lst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r>
              <a:rPr lang="en-US" dirty="0"/>
              <a:t>REDCap FHIR Terminology Plugin</a:t>
            </a:r>
          </a:p>
        </p:txBody>
      </p:sp>
      <p:pic>
        <p:nvPicPr>
          <p:cNvPr id="12" name="Picture 11">
            <a:extLst>
              <a:ext uri="{FF2B5EF4-FFF2-40B4-BE49-F238E27FC236}">
                <a16:creationId xmlns="" xmlns:a16="http://schemas.microsoft.com/office/drawing/2014/main" id="{22641FE7-261C-714A-A4AF-D43B2B747E1A}"/>
              </a:ext>
            </a:extLst>
          </p:cNvPr>
          <p:cNvPicPr>
            <a:picLocks noChangeAspect="1"/>
          </p:cNvPicPr>
          <p:nvPr/>
        </p:nvPicPr>
        <p:blipFill>
          <a:blip r:embed="rId2"/>
          <a:stretch>
            <a:fillRect/>
          </a:stretch>
        </p:blipFill>
        <p:spPr>
          <a:xfrm>
            <a:off x="541021" y="2828908"/>
            <a:ext cx="3522620" cy="731973"/>
          </a:xfrm>
          <a:prstGeom prst="rect">
            <a:avLst/>
          </a:prstGeom>
        </p:spPr>
      </p:pic>
      <p:pic>
        <p:nvPicPr>
          <p:cNvPr id="18" name="Picture 17">
            <a:extLst>
              <a:ext uri="{FF2B5EF4-FFF2-40B4-BE49-F238E27FC236}">
                <a16:creationId xmlns="" xmlns:a16="http://schemas.microsoft.com/office/drawing/2014/main" id="{B0923447-3EE0-2048-A04F-61D5A1959E76}"/>
              </a:ext>
            </a:extLst>
          </p:cNvPr>
          <p:cNvPicPr>
            <a:picLocks noChangeAspect="1"/>
          </p:cNvPicPr>
          <p:nvPr/>
        </p:nvPicPr>
        <p:blipFill>
          <a:blip r:embed="rId3"/>
          <a:stretch>
            <a:fillRect/>
          </a:stretch>
        </p:blipFill>
        <p:spPr>
          <a:xfrm>
            <a:off x="5159381" y="1985453"/>
            <a:ext cx="3373059" cy="2257862"/>
          </a:xfrm>
          <a:prstGeom prst="rect">
            <a:avLst/>
          </a:prstGeom>
        </p:spPr>
      </p:pic>
      <p:sp>
        <p:nvSpPr>
          <p:cNvPr id="19" name="Right Arrow 18">
            <a:extLst>
              <a:ext uri="{FF2B5EF4-FFF2-40B4-BE49-F238E27FC236}">
                <a16:creationId xmlns="" xmlns:a16="http://schemas.microsoft.com/office/drawing/2014/main" id="{A8642E07-AC62-8544-AE99-183F9EB6C74F}"/>
              </a:ext>
            </a:extLst>
          </p:cNvPr>
          <p:cNvSpPr/>
          <p:nvPr/>
        </p:nvSpPr>
        <p:spPr>
          <a:xfrm>
            <a:off x="4346257" y="2967820"/>
            <a:ext cx="530508" cy="461186"/>
          </a:xfrm>
          <a:prstGeom prst="rightArrow">
            <a:avLst/>
          </a:prstGeom>
          <a:solidFill>
            <a:schemeClr val="accent1"/>
          </a:solidFill>
          <a:ln>
            <a:no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rgbClr r="0" g="0" b="0"/>
          </a:fillRef>
          <a:effectRef idx="3">
            <a:scrgbClr r="0" g="0" b="0"/>
          </a:effectRef>
          <a:fontRef idx="minor">
            <a:schemeClr val="lt1"/>
          </a:fontRef>
        </p:style>
        <p:txBody>
          <a:bodyPr lIns="91440" tIns="91440" bIns="91440" rtlCol="0" anchor="t"/>
          <a:lstStyle/>
          <a:p>
            <a:pPr algn="ctr"/>
            <a:endParaRPr lang="en-US" sz="1200" dirty="0" err="1">
              <a:solidFill>
                <a:srgbClr val="FFFFFF"/>
              </a:solidFill>
              <a:latin typeface="Roboto Regular"/>
              <a:cs typeface="Roboto Regular"/>
            </a:endParaRPr>
          </a:p>
        </p:txBody>
      </p:sp>
      <p:sp>
        <p:nvSpPr>
          <p:cNvPr id="20" name="TextBox 19">
            <a:extLst>
              <a:ext uri="{FF2B5EF4-FFF2-40B4-BE49-F238E27FC236}">
                <a16:creationId xmlns="" xmlns:a16="http://schemas.microsoft.com/office/drawing/2014/main" id="{436C3474-1E2A-3141-B27C-47B7E736A56C}"/>
              </a:ext>
            </a:extLst>
          </p:cNvPr>
          <p:cNvSpPr txBox="1"/>
          <p:nvPr/>
        </p:nvSpPr>
        <p:spPr>
          <a:xfrm>
            <a:off x="1631264" y="4430309"/>
            <a:ext cx="6100949" cy="646331"/>
          </a:xfrm>
          <a:prstGeom prst="rect">
            <a:avLst/>
          </a:prstGeom>
          <a:solidFill>
            <a:schemeClr val="bg2"/>
          </a:solidFill>
          <a:ln w="25400">
            <a:solidFill>
              <a:schemeClr val="tx1"/>
            </a:solidFill>
          </a:ln>
        </p:spPr>
        <p:txBody>
          <a:bodyPr wrap="square" rtlCol="0">
            <a:spAutoFit/>
          </a:bodyPr>
          <a:lstStyle/>
          <a:p>
            <a:r>
              <a:rPr lang="en-US" sz="1800"/>
              <a:t>Get the REDCap plugin here: </a:t>
            </a:r>
          </a:p>
          <a:p>
            <a:r>
              <a:rPr lang="en-US" sz="1800">
                <a:hlinkClick r:id="rId4"/>
              </a:rPr>
              <a:t>https://github.com/aehrc/redcap_fhir_ontology_provider</a:t>
            </a:r>
            <a:endParaRPr lang="en-US" sz="1800"/>
          </a:p>
        </p:txBody>
      </p:sp>
      <p:sp>
        <p:nvSpPr>
          <p:cNvPr id="21" name="TextBox 20">
            <a:extLst>
              <a:ext uri="{FF2B5EF4-FFF2-40B4-BE49-F238E27FC236}">
                <a16:creationId xmlns="" xmlns:a16="http://schemas.microsoft.com/office/drawing/2014/main" id="{66BC582D-21B6-9645-B18F-9EFC50512219}"/>
              </a:ext>
            </a:extLst>
          </p:cNvPr>
          <p:cNvSpPr txBox="1"/>
          <p:nvPr/>
        </p:nvSpPr>
        <p:spPr>
          <a:xfrm>
            <a:off x="1631264" y="5219908"/>
            <a:ext cx="6100949" cy="369332"/>
          </a:xfrm>
          <a:prstGeom prst="rect">
            <a:avLst/>
          </a:prstGeom>
          <a:solidFill>
            <a:schemeClr val="bg2"/>
          </a:solidFill>
          <a:ln w="25400">
            <a:solidFill>
              <a:schemeClr val="tx1"/>
            </a:solidFill>
          </a:ln>
        </p:spPr>
        <p:txBody>
          <a:bodyPr wrap="square" rtlCol="0">
            <a:spAutoFit/>
          </a:bodyPr>
          <a:lstStyle/>
          <a:p>
            <a:r>
              <a:rPr lang="en-US" sz="1800"/>
              <a:t>Try Ontoserver here: </a:t>
            </a:r>
            <a:r>
              <a:rPr lang="en-US" sz="1800">
                <a:hlinkClick r:id="rId5"/>
              </a:rPr>
              <a:t>http://genomics.ontoserver.csiro.au</a:t>
            </a:r>
            <a:endParaRPr lang="en-US" sz="1800"/>
          </a:p>
        </p:txBody>
      </p:sp>
    </p:spTree>
    <p:extLst>
      <p:ext uri="{BB962C8B-B14F-4D97-AF65-F5344CB8AC3E}">
        <p14:creationId xmlns:p14="http://schemas.microsoft.com/office/powerpoint/2010/main" val="387331413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 National Gen-Phen Database</a:t>
            </a:r>
          </a:p>
        </p:txBody>
      </p:sp>
      <p:sp>
        <p:nvSpPr>
          <p:cNvPr id="3" name="Content Placeholder 2"/>
          <p:cNvSpPr>
            <a:spLocks noGrp="1"/>
          </p:cNvSpPr>
          <p:nvPr>
            <p:ph idx="1"/>
          </p:nvPr>
        </p:nvSpPr>
        <p:spPr>
          <a:xfrm>
            <a:off x="358775" y="1556792"/>
            <a:ext cx="8461375" cy="4572855"/>
          </a:xfrm>
        </p:spPr>
        <p:txBody>
          <a:bodyPr/>
          <a:lstStyle/>
          <a:p>
            <a:pPr marL="285750" indent="-285750"/>
            <a:r>
              <a:rPr lang="en-US" sz="2800" dirty="0"/>
              <a:t>The proposed solution</a:t>
            </a:r>
          </a:p>
          <a:p>
            <a:pPr marL="788670" lvl="1" indent="-285750">
              <a:buFont typeface="Arial" panose="020B0604020202020204" pitchFamily="34" charset="0"/>
              <a:buChar char="•"/>
            </a:pPr>
            <a:r>
              <a:rPr lang="en-US" sz="2400" dirty="0"/>
              <a:t>Use FHIR to represent the clinical data</a:t>
            </a:r>
          </a:p>
          <a:p>
            <a:pPr marL="788670" lvl="1" indent="-285750">
              <a:buFont typeface="Arial" panose="020B0604020202020204" pitchFamily="34" charset="0"/>
              <a:buChar char="•"/>
            </a:pPr>
            <a:r>
              <a:rPr lang="en-US" sz="2400" dirty="0"/>
              <a:t>Map values to terminologies (e.g. SNOMED CT, HPO)</a:t>
            </a:r>
          </a:p>
          <a:p>
            <a:pPr marL="788670" lvl="1" indent="-285750">
              <a:buFont typeface="Arial" panose="020B0604020202020204" pitchFamily="34" charset="0"/>
              <a:buChar char="•"/>
            </a:pPr>
            <a:r>
              <a:rPr lang="en-US" sz="2400" dirty="0"/>
              <a:t>Transform REDCap data from flaghships into FHIR</a:t>
            </a:r>
          </a:p>
          <a:p>
            <a:pPr marL="788670" lvl="1" indent="-285750">
              <a:buFont typeface="Arial" panose="020B0604020202020204" pitchFamily="34" charset="0"/>
              <a:buChar char="•"/>
            </a:pPr>
            <a:r>
              <a:rPr lang="en-US" sz="2400" dirty="0"/>
              <a:t>Upload to national FHIR repository</a:t>
            </a:r>
          </a:p>
          <a:p>
            <a:pPr marL="788670" lvl="1" indent="-285750">
              <a:buFont typeface="Arial" panose="020B0604020202020204" pitchFamily="34" charset="0"/>
              <a:buChar char="•"/>
            </a:pPr>
            <a:r>
              <a:rPr lang="en-US" sz="2400" dirty="0"/>
              <a:t>Design profiles before collecting data from other sources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19</a:t>
            </a:fld>
            <a:r>
              <a:rPr lang="en-AU"/>
              <a:t>  |</a:t>
            </a:r>
            <a:endParaRPr lang="en-AU" dirty="0"/>
          </a:p>
        </p:txBody>
      </p:sp>
    </p:spTree>
    <p:extLst>
      <p:ext uri="{BB962C8B-B14F-4D97-AF65-F5344CB8AC3E}">
        <p14:creationId xmlns:p14="http://schemas.microsoft.com/office/powerpoint/2010/main" val="331933084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Genomics and Genetics in Medicine</a:t>
            </a:r>
          </a:p>
        </p:txBody>
      </p:sp>
      <p:sp>
        <p:nvSpPr>
          <p:cNvPr id="5" name="Content Placeholder 4"/>
          <p:cNvSpPr>
            <a:spLocks noGrp="1"/>
          </p:cNvSpPr>
          <p:nvPr>
            <p:ph idx="1"/>
          </p:nvPr>
        </p:nvSpPr>
        <p:spPr/>
        <p:txBody>
          <a:bodyPr/>
          <a:lstStyle/>
          <a:p>
            <a:r>
              <a:rPr lang="en-AU" dirty="0"/>
              <a:t>A genetic test typically tests for one genetic marker</a:t>
            </a:r>
          </a:p>
          <a:p>
            <a:r>
              <a:rPr lang="en-AU" dirty="0"/>
              <a:t>A genomics sequence captures a person’s whole genetic profile</a:t>
            </a:r>
          </a:p>
          <a:p>
            <a:r>
              <a:rPr lang="en-AU" dirty="0"/>
              <a:t>The sequence can be stored –</a:t>
            </a:r>
          </a:p>
          <a:p>
            <a:pPr lvl="1"/>
            <a:r>
              <a:rPr lang="en-AU" dirty="0"/>
              <a:t>For future re-analysis to support diagnosis and treatment decisions for </a:t>
            </a:r>
            <a:r>
              <a:rPr lang="en-AU" dirty="0" err="1"/>
              <a:t>that</a:t>
            </a:r>
            <a:r>
              <a:rPr lang="en-AU" dirty="0"/>
              <a:t> individual</a:t>
            </a:r>
          </a:p>
          <a:p>
            <a:pPr lvl="1"/>
            <a:r>
              <a:rPr lang="en-AU" dirty="0"/>
              <a:t>To be used for supporting research into a disease that patient is diagnosed with</a:t>
            </a:r>
          </a:p>
          <a:p>
            <a:pPr lvl="1"/>
            <a:r>
              <a:rPr lang="en-AU" dirty="0"/>
              <a:t>To support treatment decisions with patients with the same disease</a:t>
            </a:r>
          </a:p>
          <a:p>
            <a:r>
              <a:rPr lang="en-AU" dirty="0"/>
              <a:t>These use cases require that accurate clinical phenotype information is captured about the patient</a:t>
            </a:r>
          </a:p>
          <a:p>
            <a:endParaRPr lang="en-AU" dirty="0"/>
          </a:p>
          <a:p>
            <a:pPr lvl="1"/>
            <a:endParaRPr lang="en-AU" dirty="0"/>
          </a:p>
          <a:p>
            <a:pPr lvl="1"/>
            <a:endParaRPr lang="en-AU" dirty="0"/>
          </a:p>
        </p:txBody>
      </p:sp>
      <p:sp>
        <p:nvSpPr>
          <p:cNvPr id="8" name="Footer Placeholder 3"/>
          <p:cNvSpPr>
            <a:spLocks noGrp="1"/>
          </p:cNvSpPr>
          <p:nvPr>
            <p:ph type="ftr" sz="quarter" idx="11"/>
          </p:nvPr>
        </p:nvSpPr>
        <p:spPr bwMode="auto">
          <a:xfrm>
            <a:off x="677991" y="6504332"/>
            <a:ext cx="6083845" cy="124274"/>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a:t>SNOMED CT Genomics Pilots | Michael Lawley</a:t>
            </a:r>
            <a:endParaRPr lang="en-US" dirty="0"/>
          </a:p>
        </p:txBody>
      </p:sp>
      <p:sp>
        <p:nvSpPr>
          <p:cNvPr id="6" name="Slide Number Placeholder 5"/>
          <p:cNvSpPr>
            <a:spLocks noGrp="1"/>
          </p:cNvSpPr>
          <p:nvPr>
            <p:ph type="sldNum" sz="quarter" idx="4"/>
          </p:nvPr>
        </p:nvSpPr>
        <p:spPr/>
        <p:txBody>
          <a:bodyPr/>
          <a:lstStyle/>
          <a:p>
            <a:fld id="{2ABE124A-B5C5-46E0-B944-45307B126769}" type="slidenum">
              <a:rPr lang="en-AU" smtClean="0"/>
              <a:pPr/>
              <a:t>2</a:t>
            </a:fld>
            <a:r>
              <a:rPr lang="en-AU"/>
              <a:t>  |</a:t>
            </a:r>
            <a:endParaRPr lang="en-AU" dirty="0"/>
          </a:p>
        </p:txBody>
      </p:sp>
    </p:spTree>
    <p:extLst>
      <p:ext uri="{BB962C8B-B14F-4D97-AF65-F5344CB8AC3E}">
        <p14:creationId xmlns:p14="http://schemas.microsoft.com/office/powerpoint/2010/main" val="78803768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FHIRCap</a:t>
            </a:r>
          </a:p>
        </p:txBody>
      </p:sp>
      <p:sp>
        <p:nvSpPr>
          <p:cNvPr id="3" name="Content Placeholder 2"/>
          <p:cNvSpPr>
            <a:spLocks noGrp="1"/>
          </p:cNvSpPr>
          <p:nvPr>
            <p:ph idx="1"/>
          </p:nvPr>
        </p:nvSpPr>
        <p:spPr>
          <a:xfrm>
            <a:off x="358775" y="1556792"/>
            <a:ext cx="8461375" cy="4572855"/>
          </a:xfrm>
        </p:spPr>
        <p:txBody>
          <a:bodyPr/>
          <a:lstStyle/>
          <a:p>
            <a:pPr marL="285750" indent="-285750"/>
            <a:r>
              <a:rPr lang="en-US" sz="2800" dirty="0"/>
              <a:t>Rules-based transformation engine</a:t>
            </a:r>
          </a:p>
          <a:p>
            <a:pPr marL="788670" lvl="1" indent="-285750">
              <a:buFont typeface="Arial" panose="020B0604020202020204" pitchFamily="34" charset="0"/>
              <a:buChar char="•"/>
            </a:pPr>
            <a:r>
              <a:rPr lang="en-US" sz="2400" dirty="0"/>
              <a:t>Usable by non-programmers (but still need to understand FHIR!)</a:t>
            </a:r>
          </a:p>
          <a:p>
            <a:pPr marL="788670" lvl="1" indent="-285750">
              <a:buFont typeface="Arial" panose="020B0604020202020204" pitchFamily="34" charset="0"/>
              <a:buChar char="•"/>
            </a:pPr>
            <a:r>
              <a:rPr lang="en-US" sz="2400" dirty="0"/>
              <a:t>Rule structure</a:t>
            </a:r>
            <a:endParaRPr lang="en-AU" dirty="0"/>
          </a:p>
          <a:p>
            <a:endParaRPr lang="en-US"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20</a:t>
            </a:fld>
            <a:r>
              <a:rPr lang="en-AU"/>
              <a:t>  |</a:t>
            </a:r>
            <a:endParaRPr lang="en-AU" dirty="0"/>
          </a:p>
        </p:txBody>
      </p:sp>
      <p:pic>
        <p:nvPicPr>
          <p:cNvPr id="6" name="Picture 5">
            <a:extLst>
              <a:ext uri="{FF2B5EF4-FFF2-40B4-BE49-F238E27FC236}">
                <a16:creationId xmlns="" xmlns:a16="http://schemas.microsoft.com/office/drawing/2014/main" id="{F747EE17-2A4F-F44A-97F0-C815CDD75F5F}"/>
              </a:ext>
            </a:extLst>
          </p:cNvPr>
          <p:cNvPicPr>
            <a:picLocks noChangeAspect="1"/>
          </p:cNvPicPr>
          <p:nvPr/>
        </p:nvPicPr>
        <p:blipFill>
          <a:blip r:embed="rId2"/>
          <a:stretch>
            <a:fillRect/>
          </a:stretch>
        </p:blipFill>
        <p:spPr>
          <a:xfrm>
            <a:off x="1691680" y="3576239"/>
            <a:ext cx="5551701" cy="1148905"/>
          </a:xfrm>
          <a:prstGeom prst="rect">
            <a:avLst/>
          </a:prstGeom>
        </p:spPr>
      </p:pic>
    </p:spTree>
    <p:extLst>
      <p:ext uri="{BB962C8B-B14F-4D97-AF65-F5344CB8AC3E}">
        <p14:creationId xmlns:p14="http://schemas.microsoft.com/office/powerpoint/2010/main" val="263087618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3600" b="1" kern="1200" dirty="0" err="1">
                <a:solidFill>
                  <a:schemeClr val="accent2"/>
                </a:solidFill>
                <a:effectLst/>
                <a:latin typeface="+mj-lt"/>
                <a:ea typeface="+mj-ea"/>
                <a:cs typeface="+mj-cs"/>
              </a:rPr>
              <a:t>FHIRCap Basics</a:t>
            </a:r>
            <a:endParaRPr lang="en-AU" dirty="0">
              <a:effectLst/>
            </a:endParaRPr>
          </a:p>
        </p:txBody>
      </p:sp>
      <p:sp>
        <p:nvSpPr>
          <p:cNvPr id="32771" name="Footer Placeholder 3"/>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a:t>SNOMED CT Genomics Pilots | Michael Lawley</a:t>
            </a:r>
            <a:endParaRPr lang="en-US" dirty="0"/>
          </a:p>
        </p:txBody>
      </p:sp>
      <p:sp>
        <p:nvSpPr>
          <p:cNvPr id="6" name="Slide Number Placeholder 5"/>
          <p:cNvSpPr>
            <a:spLocks noGrp="1"/>
          </p:cNvSpPr>
          <p:nvPr>
            <p:ph type="sldNum" sz="quarter" idx="4"/>
          </p:nvPr>
        </p:nvSpPr>
        <p:spPr/>
        <p:txBody>
          <a:bodyPr/>
          <a:lstStyle/>
          <a:p>
            <a:fld id="{2ABE124A-B5C5-46E0-B944-45307B126769}" type="slidenum">
              <a:rPr lang="en-AU" smtClean="0"/>
              <a:pPr/>
              <a:t>21</a:t>
            </a:fld>
            <a:r>
              <a:rPr lang="en-AU"/>
              <a:t>  |</a:t>
            </a:r>
            <a:endParaRPr lang="en-AU" dirty="0"/>
          </a:p>
        </p:txBody>
      </p:sp>
      <p:pic>
        <p:nvPicPr>
          <p:cNvPr id="17" name="Picture 16">
            <a:extLst>
              <a:ext uri="{FF2B5EF4-FFF2-40B4-BE49-F238E27FC236}">
                <a16:creationId xmlns="" xmlns:a16="http://schemas.microsoft.com/office/drawing/2014/main" id="{DC131668-2B41-554C-AADF-18733CBE2FAC}"/>
              </a:ext>
            </a:extLst>
          </p:cNvPr>
          <p:cNvPicPr>
            <a:picLocks noChangeAspect="1"/>
          </p:cNvPicPr>
          <p:nvPr/>
        </p:nvPicPr>
        <p:blipFill>
          <a:blip r:embed="rId2"/>
          <a:stretch>
            <a:fillRect/>
          </a:stretch>
        </p:blipFill>
        <p:spPr>
          <a:xfrm>
            <a:off x="184959" y="2499804"/>
            <a:ext cx="2138904" cy="1525235"/>
          </a:xfrm>
          <a:prstGeom prst="rect">
            <a:avLst/>
          </a:prstGeom>
        </p:spPr>
      </p:pic>
      <p:sp>
        <p:nvSpPr>
          <p:cNvPr id="18" name="Right Arrow 17">
            <a:extLst>
              <a:ext uri="{FF2B5EF4-FFF2-40B4-BE49-F238E27FC236}">
                <a16:creationId xmlns="" xmlns:a16="http://schemas.microsoft.com/office/drawing/2014/main" id="{8490773A-159D-A849-AC68-3F5716A04313}"/>
              </a:ext>
            </a:extLst>
          </p:cNvPr>
          <p:cNvSpPr/>
          <p:nvPr/>
        </p:nvSpPr>
        <p:spPr>
          <a:xfrm>
            <a:off x="2440624" y="2758634"/>
            <a:ext cx="506046" cy="379128"/>
          </a:xfrm>
          <a:prstGeom prst="rightArrow">
            <a:avLst/>
          </a:prstGeom>
          <a:solidFill>
            <a:schemeClr val="accent1"/>
          </a:solidFill>
          <a:ln>
            <a:no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rgbClr r="0" g="0" b="0"/>
          </a:fillRef>
          <a:effectRef idx="3">
            <a:scrgbClr r="0" g="0" b="0"/>
          </a:effectRef>
          <a:fontRef idx="minor">
            <a:schemeClr val="lt1"/>
          </a:fontRef>
        </p:style>
        <p:txBody>
          <a:bodyPr lIns="91440" tIns="91440" bIns="91440" rtlCol="0" anchor="t"/>
          <a:lstStyle/>
          <a:p>
            <a:pPr algn="ctr"/>
            <a:endParaRPr lang="en-US" sz="1200" dirty="0" err="1">
              <a:solidFill>
                <a:srgbClr val="FFFFFF"/>
              </a:solidFill>
              <a:latin typeface="Roboto Regular"/>
              <a:cs typeface="Roboto Regular"/>
            </a:endParaRPr>
          </a:p>
        </p:txBody>
      </p:sp>
      <p:sp>
        <p:nvSpPr>
          <p:cNvPr id="19" name="Right Arrow 18">
            <a:extLst>
              <a:ext uri="{FF2B5EF4-FFF2-40B4-BE49-F238E27FC236}">
                <a16:creationId xmlns="" xmlns:a16="http://schemas.microsoft.com/office/drawing/2014/main" id="{426F666D-45A3-634B-AA91-59A8FEC0370B}"/>
              </a:ext>
            </a:extLst>
          </p:cNvPr>
          <p:cNvSpPr/>
          <p:nvPr/>
        </p:nvSpPr>
        <p:spPr>
          <a:xfrm>
            <a:off x="7396286" y="2866900"/>
            <a:ext cx="509595" cy="379128"/>
          </a:xfrm>
          <a:prstGeom prst="rightArrow">
            <a:avLst/>
          </a:prstGeom>
          <a:solidFill>
            <a:schemeClr val="accent1"/>
          </a:solidFill>
          <a:ln>
            <a:noFill/>
          </a:ln>
          <a:effectLst/>
          <a:scene3d>
            <a:camera prst="orthographicFront">
              <a:rot lat="0" lon="0" rev="0"/>
            </a:camera>
            <a:lightRig rig="threePt" dir="t">
              <a:rot lat="0" lon="0" rev="1200000"/>
            </a:lightRig>
          </a:scene3d>
          <a:sp3d/>
        </p:spPr>
        <p:style>
          <a:lnRef idx="0">
            <a:schemeClr val="lt1">
              <a:hueOff val="0"/>
              <a:satOff val="0"/>
              <a:lumOff val="0"/>
              <a:alphaOff val="0"/>
            </a:schemeClr>
          </a:lnRef>
          <a:fillRef idx="3">
            <a:scrgbClr r="0" g="0" b="0"/>
          </a:fillRef>
          <a:effectRef idx="3">
            <a:scrgbClr r="0" g="0" b="0"/>
          </a:effectRef>
          <a:fontRef idx="minor">
            <a:schemeClr val="lt1"/>
          </a:fontRef>
        </p:style>
        <p:txBody>
          <a:bodyPr lIns="91440" tIns="91440" bIns="91440" rtlCol="0" anchor="t"/>
          <a:lstStyle/>
          <a:p>
            <a:pPr algn="ctr"/>
            <a:endParaRPr lang="en-US" sz="1200" dirty="0" err="1">
              <a:solidFill>
                <a:srgbClr val="FFFFFF"/>
              </a:solidFill>
              <a:latin typeface="Roboto Regular"/>
              <a:cs typeface="Roboto Regular"/>
            </a:endParaRPr>
          </a:p>
        </p:txBody>
      </p:sp>
      <p:pic>
        <p:nvPicPr>
          <p:cNvPr id="20" name="Picture 19">
            <a:extLst>
              <a:ext uri="{FF2B5EF4-FFF2-40B4-BE49-F238E27FC236}">
                <a16:creationId xmlns="" xmlns:a16="http://schemas.microsoft.com/office/drawing/2014/main" id="{AF9F09E8-05AA-664C-BAED-7211DAF43069}"/>
              </a:ext>
            </a:extLst>
          </p:cNvPr>
          <p:cNvPicPr>
            <a:picLocks noChangeAspect="1"/>
          </p:cNvPicPr>
          <p:nvPr/>
        </p:nvPicPr>
        <p:blipFill>
          <a:blip r:embed="rId3"/>
          <a:stretch>
            <a:fillRect/>
          </a:stretch>
        </p:blipFill>
        <p:spPr>
          <a:xfrm>
            <a:off x="8047344" y="2713636"/>
            <a:ext cx="899151" cy="532392"/>
          </a:xfrm>
          <a:prstGeom prst="rect">
            <a:avLst/>
          </a:prstGeom>
        </p:spPr>
      </p:pic>
      <p:pic>
        <p:nvPicPr>
          <p:cNvPr id="21" name="Picture 20">
            <a:extLst>
              <a:ext uri="{FF2B5EF4-FFF2-40B4-BE49-F238E27FC236}">
                <a16:creationId xmlns="" xmlns:a16="http://schemas.microsoft.com/office/drawing/2014/main" id="{C3E6852B-747A-E44A-8D47-7173619B3A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87662" y="3904308"/>
            <a:ext cx="2101103" cy="1444849"/>
          </a:xfrm>
          <a:prstGeom prst="rect">
            <a:avLst/>
          </a:prstGeom>
        </p:spPr>
      </p:pic>
      <p:sp>
        <p:nvSpPr>
          <p:cNvPr id="22" name="TextBox 21">
            <a:extLst>
              <a:ext uri="{FF2B5EF4-FFF2-40B4-BE49-F238E27FC236}">
                <a16:creationId xmlns="" xmlns:a16="http://schemas.microsoft.com/office/drawing/2014/main" id="{BB2E15B1-BD1D-F846-A59F-E1EBC76B2CFD}"/>
              </a:ext>
            </a:extLst>
          </p:cNvPr>
          <p:cNvSpPr txBox="1"/>
          <p:nvPr/>
        </p:nvSpPr>
        <p:spPr>
          <a:xfrm>
            <a:off x="3131840" y="1936831"/>
            <a:ext cx="4144747" cy="1569660"/>
          </a:xfrm>
          <a:prstGeom prst="rect">
            <a:avLst/>
          </a:prstGeom>
          <a:noFill/>
        </p:spPr>
        <p:txBody>
          <a:bodyPr wrap="square" rtlCol="0">
            <a:spAutoFit/>
          </a:bodyPr>
          <a:lstStyle/>
          <a:p>
            <a:r>
              <a:rPr lang="en-US" sz="1600">
                <a:solidFill>
                  <a:srgbClr val="002060"/>
                </a:solidFill>
                <a:latin typeface="Times New Roman" panose="02020603050405020304" pitchFamily="18" charset="0"/>
                <a:cs typeface="Times New Roman" panose="02020603050405020304" pitchFamily="18" charset="0"/>
              </a:rPr>
              <a:t>VALUE</a:t>
            </a:r>
            <a:r>
              <a:rPr lang="en-US" sz="1600">
                <a:latin typeface="Times New Roman" panose="02020603050405020304" pitchFamily="18" charset="0"/>
                <a:cs typeface="Times New Roman" panose="02020603050405020304" pitchFamily="18" charset="0"/>
              </a:rPr>
              <a:t> (pts) != null :</a:t>
            </a:r>
          </a:p>
          <a:p>
            <a:r>
              <a:rPr lang="en-US" sz="1600">
                <a:latin typeface="Times New Roman" panose="02020603050405020304" pitchFamily="18" charset="0"/>
                <a:cs typeface="Times New Roman" panose="02020603050405020304" pitchFamily="18" charset="0"/>
              </a:rPr>
              <a:t>  </a:t>
            </a:r>
            <a:r>
              <a:rPr lang="en-US" sz="1600">
                <a:solidFill>
                  <a:schemeClr val="accent1">
                    <a:lumMod val="75000"/>
                  </a:schemeClr>
                </a:solidFill>
                <a:latin typeface="Times New Roman" panose="02020603050405020304" pitchFamily="18" charset="0"/>
                <a:cs typeface="Times New Roman" panose="02020603050405020304" pitchFamily="18" charset="0"/>
              </a:rPr>
              <a:t>Condition</a:t>
            </a:r>
            <a:r>
              <a:rPr lang="en-US" sz="1600">
                <a:latin typeface="Times New Roman" panose="02020603050405020304" pitchFamily="18" charset="0"/>
                <a:cs typeface="Times New Roman" panose="02020603050405020304" pitchFamily="18" charset="0"/>
              </a:rPr>
              <a:t>&lt;c1&gt; -&gt;</a:t>
            </a:r>
          </a:p>
          <a:p>
            <a:r>
              <a:rPr lang="en-US" sz="1600">
                <a:latin typeface="Times New Roman" panose="02020603050405020304" pitchFamily="18" charset="0"/>
                <a:cs typeface="Times New Roman" panose="02020603050405020304" pitchFamily="18" charset="0"/>
              </a:rPr>
              <a:t>    </a:t>
            </a:r>
            <a:r>
              <a:rPr lang="en-US" sz="1600">
                <a:solidFill>
                  <a:schemeClr val="accent1">
                    <a:lumMod val="75000"/>
                  </a:schemeClr>
                </a:solidFill>
                <a:latin typeface="Times New Roman" panose="02020603050405020304" pitchFamily="18" charset="0"/>
                <a:cs typeface="Times New Roman" panose="02020603050405020304" pitchFamily="18" charset="0"/>
              </a:rPr>
              <a:t>bodySite</a:t>
            </a:r>
            <a:r>
              <a:rPr lang="en-US" sz="1600">
                <a:latin typeface="Times New Roman" panose="02020603050405020304" pitchFamily="18" charset="0"/>
                <a:cs typeface="Times New Roman" panose="02020603050405020304" pitchFamily="18" charset="0"/>
              </a:rPr>
              <a:t>[0] = </a:t>
            </a:r>
            <a:r>
              <a:rPr lang="en-US" sz="1600">
                <a:solidFill>
                  <a:srgbClr val="002060"/>
                </a:solidFill>
                <a:latin typeface="Times New Roman" panose="02020603050405020304" pitchFamily="18" charset="0"/>
                <a:cs typeface="Times New Roman" panose="02020603050405020304" pitchFamily="18" charset="0"/>
              </a:rPr>
              <a:t>CONCEPT_SELECTED</a:t>
            </a:r>
            <a:r>
              <a:rPr lang="en-US" sz="1600">
                <a:latin typeface="Times New Roman" panose="02020603050405020304" pitchFamily="18" charset="0"/>
                <a:cs typeface="Times New Roman" panose="02020603050405020304" pitchFamily="18" charset="0"/>
              </a:rPr>
              <a:t> (ts),</a:t>
            </a:r>
          </a:p>
          <a:p>
            <a:r>
              <a:rPr lang="en-US" sz="1600">
                <a:latin typeface="Times New Roman" panose="02020603050405020304" pitchFamily="18" charset="0"/>
                <a:cs typeface="Times New Roman" panose="02020603050405020304" pitchFamily="18" charset="0"/>
              </a:rPr>
              <a:t>    </a:t>
            </a:r>
            <a:r>
              <a:rPr lang="en-US" sz="1600">
                <a:solidFill>
                  <a:schemeClr val="accent1">
                    <a:lumMod val="75000"/>
                  </a:schemeClr>
                </a:solidFill>
                <a:latin typeface="Times New Roman" panose="02020603050405020304" pitchFamily="18" charset="0"/>
                <a:cs typeface="Times New Roman" panose="02020603050405020304" pitchFamily="18" charset="0"/>
              </a:rPr>
              <a:t>code</a:t>
            </a:r>
            <a:r>
              <a:rPr lang="en-US" sz="1600">
                <a:latin typeface="Times New Roman" panose="02020603050405020304" pitchFamily="18" charset="0"/>
                <a:cs typeface="Times New Roman" panose="02020603050405020304" pitchFamily="18" charset="0"/>
              </a:rPr>
              <a:t> = </a:t>
            </a:r>
            <a:r>
              <a:rPr lang="en-US" sz="1600">
                <a:solidFill>
                  <a:srgbClr val="002060"/>
                </a:solidFill>
                <a:latin typeface="Times New Roman" panose="02020603050405020304" pitchFamily="18" charset="0"/>
                <a:cs typeface="Times New Roman" panose="02020603050405020304" pitchFamily="18" charset="0"/>
              </a:rPr>
              <a:t>CONCEPT_VALUE</a:t>
            </a:r>
            <a:r>
              <a:rPr lang="en-US" sz="1600">
                <a:latin typeface="Times New Roman" panose="02020603050405020304" pitchFamily="18" charset="0"/>
                <a:cs typeface="Times New Roman" panose="02020603050405020304" pitchFamily="18" charset="0"/>
              </a:rPr>
              <a:t>(</a:t>
            </a:r>
          </a:p>
          <a:p>
            <a:r>
              <a:rPr lang="en-US" sz="1600">
                <a:latin typeface="Times New Roman" panose="02020603050405020304" pitchFamily="18" charset="0"/>
                <a:cs typeface="Times New Roman" panose="02020603050405020304" pitchFamily="18" charset="0"/>
              </a:rPr>
              <a:t>      http://snomed.info/sct|108369006</a:t>
            </a:r>
          </a:p>
          <a:p>
            <a:r>
              <a:rPr lang="en-US" sz="1600">
                <a:latin typeface="Times New Roman" panose="02020603050405020304" pitchFamily="18" charset="0"/>
                <a:cs typeface="Times New Roman" panose="02020603050405020304" pitchFamily="18" charset="0"/>
              </a:rPr>
              <a:t>    );</a:t>
            </a:r>
          </a:p>
        </p:txBody>
      </p:sp>
      <p:sp>
        <p:nvSpPr>
          <p:cNvPr id="23" name="TextBox 22">
            <a:extLst>
              <a:ext uri="{FF2B5EF4-FFF2-40B4-BE49-F238E27FC236}">
                <a16:creationId xmlns="" xmlns:a16="http://schemas.microsoft.com/office/drawing/2014/main" id="{3C6D08C0-1EA8-C54F-BA1A-3F591927B087}"/>
              </a:ext>
            </a:extLst>
          </p:cNvPr>
          <p:cNvSpPr txBox="1"/>
          <p:nvPr/>
        </p:nvSpPr>
        <p:spPr>
          <a:xfrm>
            <a:off x="3131840" y="1591362"/>
            <a:ext cx="1164580" cy="369332"/>
          </a:xfrm>
          <a:prstGeom prst="rect">
            <a:avLst/>
          </a:prstGeom>
          <a:noFill/>
        </p:spPr>
        <p:txBody>
          <a:bodyPr wrap="square" rtlCol="0">
            <a:spAutoFit/>
          </a:bodyPr>
          <a:lstStyle/>
          <a:p>
            <a:r>
              <a:rPr lang="en-US" sz="1800"/>
              <a:t>Rules:</a:t>
            </a:r>
          </a:p>
        </p:txBody>
      </p:sp>
      <p:sp>
        <p:nvSpPr>
          <p:cNvPr id="24" name="TextBox 23">
            <a:extLst>
              <a:ext uri="{FF2B5EF4-FFF2-40B4-BE49-F238E27FC236}">
                <a16:creationId xmlns="" xmlns:a16="http://schemas.microsoft.com/office/drawing/2014/main" id="{8B1DE7F9-3C84-CD48-84F8-F43779734E19}"/>
              </a:ext>
            </a:extLst>
          </p:cNvPr>
          <p:cNvSpPr txBox="1"/>
          <p:nvPr/>
        </p:nvSpPr>
        <p:spPr>
          <a:xfrm>
            <a:off x="3131839" y="3486121"/>
            <a:ext cx="1585357" cy="369332"/>
          </a:xfrm>
          <a:prstGeom prst="rect">
            <a:avLst/>
          </a:prstGeom>
          <a:noFill/>
        </p:spPr>
        <p:txBody>
          <a:bodyPr wrap="square" rtlCol="0">
            <a:spAutoFit/>
          </a:bodyPr>
          <a:lstStyle/>
          <a:p>
            <a:r>
              <a:rPr lang="en-US" sz="1800"/>
              <a:t>Mappings:</a:t>
            </a:r>
          </a:p>
        </p:txBody>
      </p:sp>
    </p:spTree>
    <p:extLst>
      <p:ext uri="{BB962C8B-B14F-4D97-AF65-F5344CB8AC3E}">
        <p14:creationId xmlns:p14="http://schemas.microsoft.com/office/powerpoint/2010/main" val="226815535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 xmlns:a16="http://schemas.microsoft.com/office/drawing/2014/main" id="{BE87075B-EBCA-6141-91F6-24896FCFF1C4}"/>
              </a:ext>
            </a:extLst>
          </p:cNvPr>
          <p:cNvSpPr/>
          <p:nvPr/>
        </p:nvSpPr>
        <p:spPr>
          <a:xfrm>
            <a:off x="7018179" y="2636911"/>
            <a:ext cx="1993263" cy="2949293"/>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rtlCol="0" anchor="t" anchorCtr="0"/>
          <a:lstStyle/>
          <a:p>
            <a:r>
              <a:rPr lang="en-US" sz="1400" dirty="0">
                <a:solidFill>
                  <a:schemeClr val="tx1"/>
                </a:solidFill>
              </a:rPr>
              <a:t>MCRI</a:t>
            </a:r>
          </a:p>
        </p:txBody>
      </p:sp>
      <p:sp>
        <p:nvSpPr>
          <p:cNvPr id="27" name="Rectangle 26">
            <a:extLst>
              <a:ext uri="{FF2B5EF4-FFF2-40B4-BE49-F238E27FC236}">
                <a16:creationId xmlns="" xmlns:a16="http://schemas.microsoft.com/office/drawing/2014/main" id="{6E68FA36-1F04-E94D-902D-72240BF11C1C}"/>
              </a:ext>
            </a:extLst>
          </p:cNvPr>
          <p:cNvSpPr/>
          <p:nvPr/>
        </p:nvSpPr>
        <p:spPr>
          <a:xfrm>
            <a:off x="179512" y="2636912"/>
            <a:ext cx="6396988" cy="3384376"/>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rtlCol="0" anchor="t" anchorCtr="0"/>
          <a:lstStyle/>
          <a:p>
            <a:r>
              <a:rPr lang="en-US" sz="1400" dirty="0">
                <a:solidFill>
                  <a:schemeClr val="tx1"/>
                </a:solidFill>
              </a:rPr>
              <a:t>CSIRO</a:t>
            </a:r>
          </a:p>
        </p:txBody>
      </p:sp>
      <p:sp>
        <p:nvSpPr>
          <p:cNvPr id="45" name="Rectangle 44"/>
          <p:cNvSpPr/>
          <p:nvPr/>
        </p:nvSpPr>
        <p:spPr>
          <a:xfrm>
            <a:off x="4427984" y="3097909"/>
            <a:ext cx="1676154" cy="2796016"/>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rtlCol="0" anchor="b" anchorCtr="0"/>
          <a:lstStyle/>
          <a:p>
            <a:r>
              <a:rPr lang="en-US" sz="1400" dirty="0">
                <a:solidFill>
                  <a:schemeClr val="tx1"/>
                </a:solidFill>
              </a:rPr>
              <a:t>Docker image</a:t>
            </a:r>
          </a:p>
        </p:txBody>
      </p:sp>
      <p:sp>
        <p:nvSpPr>
          <p:cNvPr id="43" name="Rectangle 42"/>
          <p:cNvSpPr/>
          <p:nvPr/>
        </p:nvSpPr>
        <p:spPr>
          <a:xfrm>
            <a:off x="2411760" y="3097909"/>
            <a:ext cx="1676154" cy="2796016"/>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rtlCol="0" anchor="b" anchorCtr="0"/>
          <a:lstStyle/>
          <a:p>
            <a:r>
              <a:rPr lang="en-US" sz="1400" dirty="0">
                <a:solidFill>
                  <a:schemeClr val="tx1"/>
                </a:solidFill>
              </a:rPr>
              <a:t>Docker image</a:t>
            </a:r>
          </a:p>
        </p:txBody>
      </p:sp>
      <p:sp>
        <p:nvSpPr>
          <p:cNvPr id="25" name="Rectangle 24"/>
          <p:cNvSpPr/>
          <p:nvPr/>
        </p:nvSpPr>
        <p:spPr>
          <a:xfrm>
            <a:off x="385198" y="3100153"/>
            <a:ext cx="1676154" cy="2796016"/>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rtlCol="0" anchor="b" anchorCtr="0"/>
          <a:lstStyle/>
          <a:p>
            <a:r>
              <a:rPr lang="en-US" sz="1400" dirty="0">
                <a:solidFill>
                  <a:schemeClr val="tx1"/>
                </a:solidFill>
              </a:rPr>
              <a:t>Docker image</a:t>
            </a:r>
          </a:p>
        </p:txBody>
      </p:sp>
      <p:sp>
        <p:nvSpPr>
          <p:cNvPr id="3" name="Title 2"/>
          <p:cNvSpPr>
            <a:spLocks noGrp="1"/>
          </p:cNvSpPr>
          <p:nvPr>
            <p:ph type="title"/>
          </p:nvPr>
        </p:nvSpPr>
        <p:spPr/>
        <p:txBody>
          <a:bodyPr>
            <a:norm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sz="3600" b="1" kern="1200" dirty="0" err="1">
                <a:solidFill>
                  <a:schemeClr val="accent2"/>
                </a:solidFill>
                <a:effectLst/>
                <a:latin typeface="+mj-lt"/>
                <a:ea typeface="+mj-ea"/>
                <a:cs typeface="+mj-cs"/>
              </a:rPr>
              <a:t>FHIRCap in Australian Genomics</a:t>
            </a:r>
            <a:endParaRPr lang="en-AU" dirty="0">
              <a:effectLst/>
            </a:endParaRPr>
          </a:p>
        </p:txBody>
      </p:sp>
      <p:sp>
        <p:nvSpPr>
          <p:cNvPr id="32771" name="Footer Placeholder 3"/>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dirty="0"/>
              <a:t>SNOMED CT Genomics Pilots | Michael Lawley</a:t>
            </a:r>
            <a:endParaRPr lang="en-US" dirty="0"/>
          </a:p>
        </p:txBody>
      </p:sp>
      <p:sp>
        <p:nvSpPr>
          <p:cNvPr id="6" name="Slide Number Placeholder 5"/>
          <p:cNvSpPr>
            <a:spLocks noGrp="1"/>
          </p:cNvSpPr>
          <p:nvPr>
            <p:ph type="sldNum" sz="quarter" idx="4"/>
          </p:nvPr>
        </p:nvSpPr>
        <p:spPr/>
        <p:txBody>
          <a:bodyPr/>
          <a:lstStyle/>
          <a:p>
            <a:fld id="{2ABE124A-B5C5-46E0-B944-45307B126769}" type="slidenum">
              <a:rPr lang="en-AU" smtClean="0"/>
              <a:pPr/>
              <a:t>22</a:t>
            </a:fld>
            <a:r>
              <a:rPr lang="en-AU"/>
              <a:t>  |</a:t>
            </a:r>
            <a:endParaRPr lang="en-AU" dirty="0"/>
          </a:p>
        </p:txBody>
      </p:sp>
      <p:sp>
        <p:nvSpPr>
          <p:cNvPr id="4" name="Rectangle 3"/>
          <p:cNvSpPr/>
          <p:nvPr/>
        </p:nvSpPr>
        <p:spPr>
          <a:xfrm>
            <a:off x="7452320" y="3212976"/>
            <a:ext cx="1296144" cy="864096"/>
          </a:xfrm>
          <a:prstGeom prst="rect">
            <a:avLst/>
          </a:prstGeom>
          <a:solidFill>
            <a:srgbClr val="EC828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RedCap</a:t>
            </a:r>
          </a:p>
        </p:txBody>
      </p:sp>
      <p:cxnSp>
        <p:nvCxnSpPr>
          <p:cNvPr id="21" name="Straight Connector 20"/>
          <p:cNvCxnSpPr>
            <a:cxnSpLocks/>
            <a:endCxn id="4" idx="1"/>
          </p:cNvCxnSpPr>
          <p:nvPr/>
        </p:nvCxnSpPr>
        <p:spPr>
          <a:xfrm>
            <a:off x="7236296" y="3645024"/>
            <a:ext cx="216024" cy="0"/>
          </a:xfrm>
          <a:prstGeom prst="line">
            <a:avLst/>
          </a:prstGeom>
          <a:ln cap="flat">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4595235" y="3630570"/>
            <a:ext cx="1296144" cy="864096"/>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FhirCap</a:t>
            </a:r>
          </a:p>
        </p:txBody>
      </p:sp>
      <p:cxnSp>
        <p:nvCxnSpPr>
          <p:cNvPr id="28" name="Curved Connector 27"/>
          <p:cNvCxnSpPr>
            <a:cxnSpLocks/>
            <a:stCxn id="32" idx="3"/>
          </p:cNvCxnSpPr>
          <p:nvPr/>
        </p:nvCxnSpPr>
        <p:spPr>
          <a:xfrm flipV="1">
            <a:off x="5891379" y="3645024"/>
            <a:ext cx="1344917" cy="417594"/>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2601411" y="3631821"/>
            <a:ext cx="1296144" cy="864096"/>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CSIRO HAPI FHIR Server</a:t>
            </a:r>
            <a:endParaRPr lang="en-US" dirty="0">
              <a:solidFill>
                <a:schemeClr val="tx1"/>
              </a:solidFill>
            </a:endParaRPr>
          </a:p>
        </p:txBody>
      </p:sp>
      <p:cxnSp>
        <p:nvCxnSpPr>
          <p:cNvPr id="41" name="Straight Connector 40"/>
          <p:cNvCxnSpPr>
            <a:endCxn id="40" idx="3"/>
          </p:cNvCxnSpPr>
          <p:nvPr/>
        </p:nvCxnSpPr>
        <p:spPr>
          <a:xfrm flipH="1">
            <a:off x="3897555" y="4063869"/>
            <a:ext cx="249239" cy="0"/>
          </a:xfrm>
          <a:prstGeom prst="line">
            <a:avLst/>
          </a:prstGeom>
          <a:ln cap="flat">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44" name="Curved Connector 43"/>
          <p:cNvCxnSpPr>
            <a:cxnSpLocks/>
            <a:stCxn id="32" idx="1"/>
          </p:cNvCxnSpPr>
          <p:nvPr/>
        </p:nvCxnSpPr>
        <p:spPr>
          <a:xfrm rot="10800000" flipV="1">
            <a:off x="4178745" y="4062618"/>
            <a:ext cx="416490" cy="14454"/>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49" name="Can 48"/>
          <p:cNvSpPr/>
          <p:nvPr/>
        </p:nvSpPr>
        <p:spPr>
          <a:xfrm>
            <a:off x="4847263" y="4963143"/>
            <a:ext cx="792088" cy="648072"/>
          </a:xfrm>
          <a:prstGeom prst="can">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DB</a:t>
            </a:r>
          </a:p>
        </p:txBody>
      </p:sp>
      <p:sp>
        <p:nvSpPr>
          <p:cNvPr id="55" name="Can 54"/>
          <p:cNvSpPr/>
          <p:nvPr/>
        </p:nvSpPr>
        <p:spPr>
          <a:xfrm>
            <a:off x="7710878" y="4610158"/>
            <a:ext cx="792088" cy="648072"/>
          </a:xfrm>
          <a:prstGeom prst="can">
            <a:avLst/>
          </a:prstGeom>
          <a:solidFill>
            <a:srgbClr val="EC828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DB</a:t>
            </a:r>
          </a:p>
        </p:txBody>
      </p:sp>
      <p:cxnSp>
        <p:nvCxnSpPr>
          <p:cNvPr id="51" name="Straight Arrow Connector 50"/>
          <p:cNvCxnSpPr>
            <a:stCxn id="32" idx="2"/>
            <a:endCxn id="49" idx="1"/>
          </p:cNvCxnSpPr>
          <p:nvPr/>
        </p:nvCxnSpPr>
        <p:spPr>
          <a:xfrm>
            <a:off x="5243307" y="4494666"/>
            <a:ext cx="0" cy="4684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4" idx="2"/>
          </p:cNvCxnSpPr>
          <p:nvPr/>
        </p:nvCxnSpPr>
        <p:spPr>
          <a:xfrm>
            <a:off x="8100392" y="4077072"/>
            <a:ext cx="6530" cy="53308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91907" y="3631821"/>
            <a:ext cx="1296144" cy="864096"/>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Ontoserver</a:t>
            </a:r>
          </a:p>
        </p:txBody>
      </p:sp>
      <p:cxnSp>
        <p:nvCxnSpPr>
          <p:cNvPr id="19" name="Straight Connector 18"/>
          <p:cNvCxnSpPr/>
          <p:nvPr/>
        </p:nvCxnSpPr>
        <p:spPr>
          <a:xfrm flipH="1">
            <a:off x="1888051" y="4033669"/>
            <a:ext cx="249239" cy="0"/>
          </a:xfrm>
          <a:prstGeom prst="line">
            <a:avLst/>
          </a:prstGeom>
          <a:ln cap="flat">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20" name="Curved Connector 19"/>
          <p:cNvCxnSpPr>
            <a:stCxn id="40" idx="1"/>
          </p:cNvCxnSpPr>
          <p:nvPr/>
        </p:nvCxnSpPr>
        <p:spPr>
          <a:xfrm rot="10800000">
            <a:off x="2137291" y="4033669"/>
            <a:ext cx="464121" cy="30200"/>
          </a:xfrm>
          <a:prstGeom prst="curvedConnector3">
            <a:avLst>
              <a:gd name="adj1" fmla="val 50000"/>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35" name="Can 34"/>
          <p:cNvSpPr/>
          <p:nvPr/>
        </p:nvSpPr>
        <p:spPr>
          <a:xfrm>
            <a:off x="2853439" y="4924060"/>
            <a:ext cx="792088" cy="648072"/>
          </a:xfrm>
          <a:prstGeom prst="can">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DB</a:t>
            </a:r>
          </a:p>
        </p:txBody>
      </p:sp>
      <p:cxnSp>
        <p:nvCxnSpPr>
          <p:cNvPr id="36" name="Straight Arrow Connector 35"/>
          <p:cNvCxnSpPr>
            <a:stCxn id="40" idx="2"/>
            <a:endCxn id="35" idx="1"/>
          </p:cNvCxnSpPr>
          <p:nvPr/>
        </p:nvCxnSpPr>
        <p:spPr>
          <a:xfrm>
            <a:off x="3249483" y="4495917"/>
            <a:ext cx="0" cy="4281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Can 38"/>
          <p:cNvSpPr/>
          <p:nvPr/>
        </p:nvSpPr>
        <p:spPr>
          <a:xfrm>
            <a:off x="791203" y="4930662"/>
            <a:ext cx="792088" cy="648072"/>
          </a:xfrm>
          <a:prstGeom prst="can">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DB</a:t>
            </a:r>
          </a:p>
        </p:txBody>
      </p:sp>
      <p:cxnSp>
        <p:nvCxnSpPr>
          <p:cNvPr id="42" name="Straight Arrow Connector 41"/>
          <p:cNvCxnSpPr/>
          <p:nvPr/>
        </p:nvCxnSpPr>
        <p:spPr>
          <a:xfrm>
            <a:off x="1187247" y="4502519"/>
            <a:ext cx="0" cy="4281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 xmlns:a16="http://schemas.microsoft.com/office/drawing/2014/main" id="{78C394F5-C73D-8B41-BBFB-7870D9DA9EED}"/>
              </a:ext>
            </a:extLst>
          </p:cNvPr>
          <p:cNvSpPr/>
          <p:nvPr/>
        </p:nvSpPr>
        <p:spPr>
          <a:xfrm>
            <a:off x="5436096" y="831234"/>
            <a:ext cx="2448272" cy="1517646"/>
          </a:xfrm>
          <a:prstGeom prst="rect">
            <a:avLst/>
          </a:prstGeom>
          <a:ln>
            <a:prstDash val="dash"/>
          </a:ln>
        </p:spPr>
        <p:style>
          <a:lnRef idx="2">
            <a:schemeClr val="accent6"/>
          </a:lnRef>
          <a:fillRef idx="1">
            <a:schemeClr val="lt1"/>
          </a:fillRef>
          <a:effectRef idx="0">
            <a:schemeClr val="accent6"/>
          </a:effectRef>
          <a:fontRef idx="minor">
            <a:schemeClr val="dk1"/>
          </a:fontRef>
        </p:style>
        <p:txBody>
          <a:bodyPr rtlCol="0" anchor="t" anchorCtr="0"/>
          <a:lstStyle/>
          <a:p>
            <a:r>
              <a:rPr lang="en-US" sz="1400" dirty="0">
                <a:solidFill>
                  <a:schemeClr val="tx1"/>
                </a:solidFill>
              </a:rPr>
              <a:t>KCCG</a:t>
            </a:r>
          </a:p>
        </p:txBody>
      </p:sp>
      <p:sp>
        <p:nvSpPr>
          <p:cNvPr id="38" name="Rectangle 37">
            <a:extLst>
              <a:ext uri="{FF2B5EF4-FFF2-40B4-BE49-F238E27FC236}">
                <a16:creationId xmlns="" xmlns:a16="http://schemas.microsoft.com/office/drawing/2014/main" id="{5054F98E-E8C7-6B4E-B331-C14A7124085F}"/>
              </a:ext>
            </a:extLst>
          </p:cNvPr>
          <p:cNvSpPr/>
          <p:nvPr/>
        </p:nvSpPr>
        <p:spPr>
          <a:xfrm>
            <a:off x="5869944" y="1261185"/>
            <a:ext cx="1582376" cy="858456"/>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Variant Atlas</a:t>
            </a:r>
            <a:endParaRPr lang="en-US" dirty="0">
              <a:solidFill>
                <a:schemeClr val="tx1"/>
              </a:solidFill>
            </a:endParaRPr>
          </a:p>
        </p:txBody>
      </p:sp>
      <p:cxnSp>
        <p:nvCxnSpPr>
          <p:cNvPr id="46" name="Straight Connector 45">
            <a:extLst>
              <a:ext uri="{FF2B5EF4-FFF2-40B4-BE49-F238E27FC236}">
                <a16:creationId xmlns="" xmlns:a16="http://schemas.microsoft.com/office/drawing/2014/main" id="{4C0AC429-2386-A849-A699-A461D3CBAA9D}"/>
              </a:ext>
            </a:extLst>
          </p:cNvPr>
          <p:cNvCxnSpPr>
            <a:cxnSpLocks/>
            <a:endCxn id="32" idx="0"/>
          </p:cNvCxnSpPr>
          <p:nvPr/>
        </p:nvCxnSpPr>
        <p:spPr>
          <a:xfrm>
            <a:off x="5243307" y="3429000"/>
            <a:ext cx="0" cy="201570"/>
          </a:xfrm>
          <a:prstGeom prst="line">
            <a:avLst/>
          </a:prstGeom>
          <a:ln cap="flat">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48" name="Curved Connector 47">
            <a:extLst>
              <a:ext uri="{FF2B5EF4-FFF2-40B4-BE49-F238E27FC236}">
                <a16:creationId xmlns="" xmlns:a16="http://schemas.microsoft.com/office/drawing/2014/main" id="{09DCE394-9BDD-4C47-BD99-C700C1D21F8B}"/>
              </a:ext>
            </a:extLst>
          </p:cNvPr>
          <p:cNvCxnSpPr>
            <a:cxnSpLocks/>
            <a:stCxn id="38" idx="2"/>
          </p:cNvCxnSpPr>
          <p:nvPr/>
        </p:nvCxnSpPr>
        <p:spPr>
          <a:xfrm rot="5400000">
            <a:off x="5297541" y="2065408"/>
            <a:ext cx="1309359" cy="1417825"/>
          </a:xfrm>
          <a:prstGeom prst="curvedConnector2">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961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FHIRCap</a:t>
            </a:r>
            <a:r>
              <a:rPr lang="en-US" dirty="0"/>
              <a:t>: Preparing for the EMR world</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23</a:t>
            </a:fld>
            <a:r>
              <a:rPr lang="en-AU"/>
              <a:t>  |</a:t>
            </a:r>
            <a:endParaRPr lang="en-AU" dirty="0"/>
          </a:p>
        </p:txBody>
      </p:sp>
      <p:pic>
        <p:nvPicPr>
          <p:cNvPr id="6" name="Picture 5" descr="the dre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340768"/>
            <a:ext cx="7977823" cy="5202197"/>
          </a:xfrm>
          <a:prstGeom prst="rect">
            <a:avLst/>
          </a:prstGeom>
        </p:spPr>
      </p:pic>
    </p:spTree>
    <p:extLst>
      <p:ext uri="{BB962C8B-B14F-4D97-AF65-F5344CB8AC3E}">
        <p14:creationId xmlns:p14="http://schemas.microsoft.com/office/powerpoint/2010/main" val="572420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Preparing for the EMR world</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24</a:t>
            </a:fld>
            <a:r>
              <a:rPr lang="en-AU"/>
              <a:t>  |</a:t>
            </a:r>
            <a:endParaRPr lang="en-AU" dirty="0"/>
          </a:p>
        </p:txBody>
      </p:sp>
      <p:pic>
        <p:nvPicPr>
          <p:cNvPr id="6" name="Picture 5" descr="the dre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340768"/>
            <a:ext cx="7977823" cy="5202197"/>
          </a:xfrm>
          <a:prstGeom prst="rect">
            <a:avLst/>
          </a:prstGeom>
        </p:spPr>
      </p:pic>
      <p:sp>
        <p:nvSpPr>
          <p:cNvPr id="7" name="Rounded Rectangle 6"/>
          <p:cNvSpPr/>
          <p:nvPr/>
        </p:nvSpPr>
        <p:spPr>
          <a:xfrm>
            <a:off x="395536" y="2852936"/>
            <a:ext cx="3559958" cy="2069255"/>
          </a:xfrm>
          <a:prstGeom prst="roundRect">
            <a:avLst/>
          </a:prstGeom>
          <a:solidFill>
            <a:srgbClr val="56B7E8"/>
          </a:solidFill>
          <a:ln>
            <a:solidFill>
              <a:srgbClr val="054F9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012" tIns="48006" rIns="96012" bIns="48006" numCol="1" spcCol="0" rtlCol="0" fromWordArt="0" anchor="t" anchorCtr="0" forceAA="0" compatLnSpc="1">
            <a:prstTxWarp prst="textNoShape">
              <a:avLst/>
            </a:prstTxWarp>
            <a:noAutofit/>
          </a:bodyPr>
          <a:lstStyle/>
          <a:p>
            <a:pPr algn="ctr"/>
            <a:r>
              <a:rPr lang="en-AU" sz="2100" b="1" dirty="0"/>
              <a:t>Electronic Health Records</a:t>
            </a:r>
          </a:p>
          <a:p>
            <a:pPr algn="ctr"/>
            <a:endParaRPr lang="en-AU" sz="2100" b="1" dirty="0"/>
          </a:p>
          <a:p>
            <a:pPr algn="ctr"/>
            <a:r>
              <a:rPr lang="en-AU" sz="2100" b="1" dirty="0"/>
              <a:t>As clinical systems support FHIR</a:t>
            </a:r>
          </a:p>
        </p:txBody>
      </p:sp>
    </p:spTree>
    <p:extLst>
      <p:ext uri="{BB962C8B-B14F-4D97-AF65-F5344CB8AC3E}">
        <p14:creationId xmlns:p14="http://schemas.microsoft.com/office/powerpoint/2010/main" val="34636291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FHIRCap Transformation Example</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25</a:t>
            </a:fld>
            <a:r>
              <a:rPr lang="en-AU"/>
              <a:t>  |</a:t>
            </a:r>
            <a:endParaRPr lang="en-AU" dirty="0"/>
          </a:p>
        </p:txBody>
      </p:sp>
      <p:pic>
        <p:nvPicPr>
          <p:cNvPr id="6" name="Picture 5" descr="cancer.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9225" y="2568120"/>
            <a:ext cx="6406976" cy="346949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3" y="1423527"/>
            <a:ext cx="2232248" cy="2341396"/>
          </a:xfrm>
          <a:prstGeom prst="rect">
            <a:avLst/>
          </a:prstGeom>
        </p:spPr>
      </p:pic>
      <p:sp>
        <p:nvSpPr>
          <p:cNvPr id="8" name="Right Arrow 7"/>
          <p:cNvSpPr/>
          <p:nvPr/>
        </p:nvSpPr>
        <p:spPr>
          <a:xfrm rot="1850471">
            <a:off x="2709225" y="1746014"/>
            <a:ext cx="609114" cy="466487"/>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3" name="TextBox 2">
            <a:extLst>
              <a:ext uri="{FF2B5EF4-FFF2-40B4-BE49-F238E27FC236}">
                <a16:creationId xmlns="" xmlns:a16="http://schemas.microsoft.com/office/drawing/2014/main" id="{95D5234B-9CD7-6D47-9884-2784BF39239E}"/>
              </a:ext>
            </a:extLst>
          </p:cNvPr>
          <p:cNvSpPr txBox="1"/>
          <p:nvPr/>
        </p:nvSpPr>
        <p:spPr>
          <a:xfrm>
            <a:off x="152184" y="1005661"/>
            <a:ext cx="3915759" cy="369332"/>
          </a:xfrm>
          <a:prstGeom prst="rect">
            <a:avLst/>
          </a:prstGeom>
          <a:noFill/>
        </p:spPr>
        <p:txBody>
          <a:bodyPr wrap="square" rtlCol="0">
            <a:spAutoFit/>
          </a:bodyPr>
          <a:lstStyle/>
          <a:p>
            <a:r>
              <a:rPr lang="en-US"/>
              <a:t>Somatic Cancer Flagship REDCap Forms</a:t>
            </a:r>
          </a:p>
        </p:txBody>
      </p:sp>
      <p:sp>
        <p:nvSpPr>
          <p:cNvPr id="9" name="TextBox 8">
            <a:extLst>
              <a:ext uri="{FF2B5EF4-FFF2-40B4-BE49-F238E27FC236}">
                <a16:creationId xmlns="" xmlns:a16="http://schemas.microsoft.com/office/drawing/2014/main" id="{5A18D257-7731-A94F-BD5B-98D080FD1F02}"/>
              </a:ext>
            </a:extLst>
          </p:cNvPr>
          <p:cNvSpPr txBox="1"/>
          <p:nvPr/>
        </p:nvSpPr>
        <p:spPr>
          <a:xfrm>
            <a:off x="3719913" y="2150987"/>
            <a:ext cx="3915759" cy="369332"/>
          </a:xfrm>
          <a:prstGeom prst="rect">
            <a:avLst/>
          </a:prstGeom>
          <a:noFill/>
        </p:spPr>
        <p:txBody>
          <a:bodyPr wrap="square" rtlCol="0">
            <a:spAutoFit/>
          </a:bodyPr>
          <a:lstStyle/>
          <a:p>
            <a:r>
              <a:rPr lang="en-US"/>
              <a:t>FHIR Representation using SNOMED CT</a:t>
            </a:r>
          </a:p>
        </p:txBody>
      </p:sp>
    </p:spTree>
    <p:extLst>
      <p:ext uri="{BB962C8B-B14F-4D97-AF65-F5344CB8AC3E}">
        <p14:creationId xmlns:p14="http://schemas.microsoft.com/office/powerpoint/2010/main" val="2343893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Examples of Mapping Issues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26</a:t>
            </a:fld>
            <a:r>
              <a:rPr lang="en-AU"/>
              <a:t>  |</a:t>
            </a:r>
            <a:endParaRPr lang="en-AU" dirty="0"/>
          </a:p>
        </p:txBody>
      </p:sp>
      <p:sp>
        <p:nvSpPr>
          <p:cNvPr id="12" name="Rectangle 11">
            <a:extLst>
              <a:ext uri="{FF2B5EF4-FFF2-40B4-BE49-F238E27FC236}">
                <a16:creationId xmlns="" xmlns:a16="http://schemas.microsoft.com/office/drawing/2014/main" id="{361ED763-B6D2-8C46-A94C-59F8F6573844}"/>
              </a:ext>
            </a:extLst>
          </p:cNvPr>
          <p:cNvSpPr/>
          <p:nvPr/>
        </p:nvSpPr>
        <p:spPr>
          <a:xfrm>
            <a:off x="2851315" y="936722"/>
            <a:ext cx="1949885" cy="889098"/>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a:solidFill>
                  <a:schemeClr val="tx1"/>
                </a:solidFill>
              </a:rPr>
              <a:t>Patient</a:t>
            </a:r>
            <a:endParaRPr lang="en-US" sz="1400">
              <a:solidFill>
                <a:schemeClr val="tx1"/>
              </a:solidFill>
            </a:endParaRPr>
          </a:p>
          <a:p>
            <a:r>
              <a:rPr lang="en-US" sz="1400">
                <a:solidFill>
                  <a:schemeClr val="tx1"/>
                </a:solidFill>
              </a:rPr>
              <a:t>gender: male</a:t>
            </a:r>
          </a:p>
          <a:p>
            <a:r>
              <a:rPr lang="en-US" sz="1400">
                <a:solidFill>
                  <a:schemeClr val="tx1"/>
                </a:solidFill>
              </a:rPr>
              <a:t>birthDate: 1999-01-01</a:t>
            </a:r>
          </a:p>
        </p:txBody>
      </p:sp>
      <p:sp>
        <p:nvSpPr>
          <p:cNvPr id="13" name="TextBox 12">
            <a:extLst>
              <a:ext uri="{FF2B5EF4-FFF2-40B4-BE49-F238E27FC236}">
                <a16:creationId xmlns="" xmlns:a16="http://schemas.microsoft.com/office/drawing/2014/main" id="{D7AED760-9A1A-9243-A808-6347E772F22C}"/>
              </a:ext>
            </a:extLst>
          </p:cNvPr>
          <p:cNvSpPr txBox="1"/>
          <p:nvPr/>
        </p:nvSpPr>
        <p:spPr>
          <a:xfrm>
            <a:off x="6588834" y="1199473"/>
            <a:ext cx="736445" cy="276999"/>
          </a:xfrm>
          <a:prstGeom prst="rect">
            <a:avLst/>
          </a:prstGeom>
          <a:noFill/>
        </p:spPr>
        <p:txBody>
          <a:bodyPr wrap="square" rtlCol="0">
            <a:spAutoFit/>
          </a:bodyPr>
          <a:lstStyle/>
          <a:p>
            <a:r>
              <a:rPr lang="en-US" sz="1200"/>
              <a:t>subject</a:t>
            </a:r>
            <a:endParaRPr lang="en-US" sz="1200" dirty="0"/>
          </a:p>
        </p:txBody>
      </p:sp>
      <p:sp>
        <p:nvSpPr>
          <p:cNvPr id="14" name="Rectangle 13">
            <a:extLst>
              <a:ext uri="{FF2B5EF4-FFF2-40B4-BE49-F238E27FC236}">
                <a16:creationId xmlns="" xmlns:a16="http://schemas.microsoft.com/office/drawing/2014/main" id="{59A86B13-79BE-6D47-81E2-ECB29FC63C39}"/>
              </a:ext>
            </a:extLst>
          </p:cNvPr>
          <p:cNvSpPr/>
          <p:nvPr/>
        </p:nvSpPr>
        <p:spPr>
          <a:xfrm>
            <a:off x="924135" y="2425367"/>
            <a:ext cx="2636846" cy="1639185"/>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Condition</a:t>
            </a:r>
            <a:endParaRPr lang="en-US" sz="1200">
              <a:solidFill>
                <a:schemeClr val="tx1"/>
              </a:solidFill>
            </a:endParaRPr>
          </a:p>
          <a:p>
            <a:r>
              <a:rPr lang="en-US" sz="1200">
                <a:solidFill>
                  <a:schemeClr val="tx1"/>
                </a:solidFill>
              </a:rPr>
              <a:t>code: { </a:t>
            </a:r>
          </a:p>
          <a:p>
            <a:r>
              <a:rPr lang="en-US" sz="1200">
                <a:solidFill>
                  <a:schemeClr val="tx1"/>
                </a:solidFill>
              </a:rPr>
              <a:t>  coding: {</a:t>
            </a:r>
          </a:p>
          <a:p>
            <a:r>
              <a:rPr lang="en-US" sz="1200">
                <a:solidFill>
                  <a:schemeClr val="tx1"/>
                </a:solidFill>
              </a:rPr>
              <a:t>    system: “http://snomed.info/sct”,</a:t>
            </a:r>
          </a:p>
          <a:p>
            <a:r>
              <a:rPr lang="en-US" sz="1200">
                <a:solidFill>
                  <a:schemeClr val="tx1"/>
                </a:solidFill>
              </a:rPr>
              <a:t>    code: “</a:t>
            </a:r>
            <a:r>
              <a:rPr lang="cs-CZ" sz="1200">
                <a:solidFill>
                  <a:schemeClr val="tx1"/>
                </a:solidFill>
              </a:rPr>
              <a:t>372244006“</a:t>
            </a:r>
          </a:p>
          <a:p>
            <a:r>
              <a:rPr lang="cs-CZ" sz="1200">
                <a:solidFill>
                  <a:schemeClr val="tx1"/>
                </a:solidFill>
              </a:rPr>
              <a:t>  },</a:t>
            </a:r>
          </a:p>
          <a:p>
            <a:r>
              <a:rPr lang="cs-CZ" sz="1200">
                <a:solidFill>
                  <a:schemeClr val="tx1"/>
                </a:solidFill>
              </a:rPr>
              <a:t>  text:  “Malignant Melanoma“</a:t>
            </a:r>
          </a:p>
          <a:p>
            <a:r>
              <a:rPr lang="cs-CZ" sz="1200">
                <a:solidFill>
                  <a:schemeClr val="tx1"/>
                </a:solidFill>
              </a:rPr>
              <a:t>}</a:t>
            </a:r>
            <a:endParaRPr lang="en-US" sz="1200">
              <a:solidFill>
                <a:schemeClr val="tx1"/>
              </a:solidFill>
            </a:endParaRPr>
          </a:p>
        </p:txBody>
      </p:sp>
      <p:cxnSp>
        <p:nvCxnSpPr>
          <p:cNvPr id="15" name="Curved Connector 14">
            <a:extLst>
              <a:ext uri="{FF2B5EF4-FFF2-40B4-BE49-F238E27FC236}">
                <a16:creationId xmlns="" xmlns:a16="http://schemas.microsoft.com/office/drawing/2014/main" id="{A6E4C3E8-45C5-E143-AA15-63754F7807D1}"/>
              </a:ext>
            </a:extLst>
          </p:cNvPr>
          <p:cNvCxnSpPr>
            <a:cxnSpLocks/>
            <a:stCxn id="14" idx="0"/>
            <a:endCxn id="12" idx="1"/>
          </p:cNvCxnSpPr>
          <p:nvPr/>
        </p:nvCxnSpPr>
        <p:spPr>
          <a:xfrm rot="5400000" flipH="1" flipV="1">
            <a:off x="2024888" y="1598941"/>
            <a:ext cx="1044096" cy="608757"/>
          </a:xfrm>
          <a:prstGeom prst="curvedConnector2">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 xmlns:a16="http://schemas.microsoft.com/office/drawing/2014/main" id="{FC3658C8-DA36-584F-B8D6-CCC3E93E0E68}"/>
              </a:ext>
            </a:extLst>
          </p:cNvPr>
          <p:cNvSpPr txBox="1"/>
          <p:nvPr/>
        </p:nvSpPr>
        <p:spPr>
          <a:xfrm>
            <a:off x="1502554" y="1954648"/>
            <a:ext cx="769032" cy="276999"/>
          </a:xfrm>
          <a:prstGeom prst="rect">
            <a:avLst/>
          </a:prstGeom>
          <a:noFill/>
        </p:spPr>
        <p:txBody>
          <a:bodyPr wrap="square" rtlCol="0">
            <a:spAutoFit/>
          </a:bodyPr>
          <a:lstStyle/>
          <a:p>
            <a:r>
              <a:rPr lang="en-US" sz="1200"/>
              <a:t>subject</a:t>
            </a:r>
            <a:endParaRPr lang="en-US" sz="1200" dirty="0"/>
          </a:p>
        </p:txBody>
      </p:sp>
      <p:cxnSp>
        <p:nvCxnSpPr>
          <p:cNvPr id="17" name="Curved Connector 16">
            <a:extLst>
              <a:ext uri="{FF2B5EF4-FFF2-40B4-BE49-F238E27FC236}">
                <a16:creationId xmlns="" xmlns:a16="http://schemas.microsoft.com/office/drawing/2014/main" id="{9B5BA794-8498-D144-9F4E-94E3A527D949}"/>
              </a:ext>
            </a:extLst>
          </p:cNvPr>
          <p:cNvCxnSpPr>
            <a:cxnSpLocks/>
            <a:stCxn id="18" idx="0"/>
            <a:endCxn id="12" idx="3"/>
          </p:cNvCxnSpPr>
          <p:nvPr/>
        </p:nvCxnSpPr>
        <p:spPr>
          <a:xfrm rot="16200000" flipV="1">
            <a:off x="5658101" y="524370"/>
            <a:ext cx="257082" cy="1970884"/>
          </a:xfrm>
          <a:prstGeom prst="curvedConnector2">
            <a:avLst/>
          </a:prstGeom>
          <a:ln>
            <a:solidFill>
              <a:schemeClr val="tx1"/>
            </a:solidFill>
            <a:prstDash val="dash"/>
            <a:tailEnd type="arrow" w="lg" len="lg"/>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 xmlns:a16="http://schemas.microsoft.com/office/drawing/2014/main" id="{1A75A239-C801-B34C-90C2-3F27D0DB4E95}"/>
              </a:ext>
            </a:extLst>
          </p:cNvPr>
          <p:cNvSpPr/>
          <p:nvPr/>
        </p:nvSpPr>
        <p:spPr>
          <a:xfrm>
            <a:off x="5044083" y="1638353"/>
            <a:ext cx="3456002" cy="2828663"/>
          </a:xfrm>
          <a:prstGeom prst="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a:solidFill>
                  <a:schemeClr val="tx1"/>
                </a:solidFill>
              </a:rPr>
              <a:t>DiagnosticReport</a:t>
            </a:r>
            <a:endParaRPr lang="en-US" sz="1200">
              <a:solidFill>
                <a:schemeClr val="tx1"/>
              </a:solidFill>
            </a:endParaRPr>
          </a:p>
          <a:p>
            <a:r>
              <a:rPr lang="en-US" sz="1200">
                <a:solidFill>
                  <a:schemeClr val="tx1"/>
                </a:solidFill>
              </a:rPr>
              <a:t>code: { </a:t>
            </a:r>
          </a:p>
          <a:p>
            <a:r>
              <a:rPr lang="en-US" sz="1200">
                <a:solidFill>
                  <a:schemeClr val="tx1"/>
                </a:solidFill>
              </a:rPr>
              <a:t>  coding: {</a:t>
            </a:r>
          </a:p>
          <a:p>
            <a:r>
              <a:rPr lang="en-US" sz="1200">
                <a:solidFill>
                  <a:schemeClr val="tx1"/>
                </a:solidFill>
              </a:rPr>
              <a:t>    system: “http://snomed.info/sct”,</a:t>
            </a:r>
          </a:p>
          <a:p>
            <a:r>
              <a:rPr lang="en-US" sz="1200">
                <a:solidFill>
                  <a:schemeClr val="tx1"/>
                </a:solidFill>
              </a:rPr>
              <a:t>    code: “</a:t>
            </a:r>
            <a:r>
              <a:rPr lang="cs-CZ" sz="1200">
                <a:solidFill>
                  <a:schemeClr val="tx1"/>
                </a:solidFill>
              </a:rPr>
              <a:t>15886004“</a:t>
            </a:r>
          </a:p>
          <a:p>
            <a:r>
              <a:rPr lang="cs-CZ" sz="1200">
                <a:solidFill>
                  <a:schemeClr val="tx1"/>
                </a:solidFill>
              </a:rPr>
              <a:t>  },</a:t>
            </a:r>
          </a:p>
          <a:p>
            <a:r>
              <a:rPr lang="cs-CZ" sz="1200">
                <a:solidFill>
                  <a:schemeClr val="tx1"/>
                </a:solidFill>
              </a:rPr>
              <a:t>  text:  “Screening for cancer“</a:t>
            </a:r>
          </a:p>
          <a:p>
            <a:r>
              <a:rPr lang="cs-CZ" sz="1200">
                <a:solidFill>
                  <a:schemeClr val="tx1"/>
                </a:solidFill>
              </a:rPr>
              <a:t>},</a:t>
            </a:r>
          </a:p>
          <a:p>
            <a:r>
              <a:rPr lang="cs-CZ" sz="1200">
                <a:solidFill>
                  <a:schemeClr val="tx1"/>
                </a:solidFill>
              </a:rPr>
              <a:t>codedDiagnosis: </a:t>
            </a:r>
            <a:r>
              <a:rPr lang="en-US" sz="1200">
                <a:solidFill>
                  <a:schemeClr val="tx1"/>
                </a:solidFill>
              </a:rPr>
              <a:t>{ </a:t>
            </a:r>
          </a:p>
          <a:p>
            <a:r>
              <a:rPr lang="en-US" sz="1200">
                <a:solidFill>
                  <a:schemeClr val="tx1"/>
                </a:solidFill>
              </a:rPr>
              <a:t>  coding: {</a:t>
            </a:r>
          </a:p>
          <a:p>
            <a:r>
              <a:rPr lang="en-US" sz="1200">
                <a:solidFill>
                  <a:schemeClr val="tx1"/>
                </a:solidFill>
              </a:rPr>
              <a:t>    system: “http://snomed.info/sct”,</a:t>
            </a:r>
          </a:p>
          <a:p>
            <a:r>
              <a:rPr lang="en-US" sz="1200">
                <a:solidFill>
                  <a:schemeClr val="tx1"/>
                </a:solidFill>
              </a:rPr>
              <a:t>    code: “</a:t>
            </a:r>
            <a:r>
              <a:rPr lang="cs-CZ" sz="1200">
                <a:solidFill>
                  <a:schemeClr val="tx1"/>
                </a:solidFill>
              </a:rPr>
              <a:t>128462008“</a:t>
            </a:r>
          </a:p>
          <a:p>
            <a:r>
              <a:rPr lang="cs-CZ" sz="1200">
                <a:solidFill>
                  <a:schemeClr val="tx1"/>
                </a:solidFill>
              </a:rPr>
              <a:t>  },</a:t>
            </a:r>
          </a:p>
          <a:p>
            <a:r>
              <a:rPr lang="cs-CZ" sz="1200">
                <a:solidFill>
                  <a:schemeClr val="tx1"/>
                </a:solidFill>
              </a:rPr>
              <a:t>  text:  “Secondary malignant neoplastic disease“</a:t>
            </a:r>
          </a:p>
          <a:p>
            <a:r>
              <a:rPr lang="cs-CZ" sz="1200">
                <a:solidFill>
                  <a:schemeClr val="tx1"/>
                </a:solidFill>
              </a:rPr>
              <a:t>}</a:t>
            </a:r>
            <a:endParaRPr lang="en-US" sz="1200">
              <a:solidFill>
                <a:schemeClr val="tx1"/>
              </a:solidFill>
            </a:endParaRPr>
          </a:p>
        </p:txBody>
      </p:sp>
      <p:pic>
        <p:nvPicPr>
          <p:cNvPr id="19" name="Picture 18">
            <a:extLst>
              <a:ext uri="{FF2B5EF4-FFF2-40B4-BE49-F238E27FC236}">
                <a16:creationId xmlns="" xmlns:a16="http://schemas.microsoft.com/office/drawing/2014/main" id="{8F7B5218-DD9C-8542-962D-32C17F862246}"/>
              </a:ext>
            </a:extLst>
          </p:cNvPr>
          <p:cNvPicPr>
            <a:picLocks noChangeAspect="1"/>
          </p:cNvPicPr>
          <p:nvPr/>
        </p:nvPicPr>
        <p:blipFill>
          <a:blip r:embed="rId2"/>
          <a:stretch>
            <a:fillRect/>
          </a:stretch>
        </p:blipFill>
        <p:spPr>
          <a:xfrm>
            <a:off x="77512" y="4223844"/>
            <a:ext cx="4330092" cy="1530898"/>
          </a:xfrm>
          <a:prstGeom prst="rect">
            <a:avLst/>
          </a:prstGeom>
        </p:spPr>
      </p:pic>
      <p:pic>
        <p:nvPicPr>
          <p:cNvPr id="20" name="Picture 19">
            <a:extLst>
              <a:ext uri="{FF2B5EF4-FFF2-40B4-BE49-F238E27FC236}">
                <a16:creationId xmlns="" xmlns:a16="http://schemas.microsoft.com/office/drawing/2014/main" id="{5EBE8C41-0DA0-ED4D-9595-4DC6D510E48F}"/>
              </a:ext>
            </a:extLst>
          </p:cNvPr>
          <p:cNvPicPr>
            <a:picLocks noChangeAspect="1"/>
          </p:cNvPicPr>
          <p:nvPr/>
        </p:nvPicPr>
        <p:blipFill>
          <a:blip r:embed="rId3"/>
          <a:stretch>
            <a:fillRect/>
          </a:stretch>
        </p:blipFill>
        <p:spPr>
          <a:xfrm>
            <a:off x="4507672" y="4648438"/>
            <a:ext cx="4528824" cy="1012810"/>
          </a:xfrm>
          <a:prstGeom prst="rect">
            <a:avLst/>
          </a:prstGeom>
        </p:spPr>
      </p:pic>
      <p:sp>
        <p:nvSpPr>
          <p:cNvPr id="23" name="TextBox 22">
            <a:extLst>
              <a:ext uri="{FF2B5EF4-FFF2-40B4-BE49-F238E27FC236}">
                <a16:creationId xmlns="" xmlns:a16="http://schemas.microsoft.com/office/drawing/2014/main" id="{5E711BEB-77D2-0845-A7D8-EB45E57AF529}"/>
              </a:ext>
            </a:extLst>
          </p:cNvPr>
          <p:cNvSpPr txBox="1"/>
          <p:nvPr/>
        </p:nvSpPr>
        <p:spPr>
          <a:xfrm>
            <a:off x="4407604" y="5754742"/>
            <a:ext cx="4528824" cy="338554"/>
          </a:xfrm>
          <a:prstGeom prst="rect">
            <a:avLst/>
          </a:prstGeom>
          <a:noFill/>
        </p:spPr>
        <p:txBody>
          <a:bodyPr wrap="square" rtlCol="0">
            <a:spAutoFit/>
          </a:bodyPr>
          <a:lstStyle/>
          <a:p>
            <a:pPr algn="ctr"/>
            <a:r>
              <a:rPr lang="en-US" sz="1600" b="1">
                <a:solidFill>
                  <a:srgbClr val="FF0000"/>
                </a:solidFill>
              </a:rPr>
              <a:t>Some detail is lost in the mapping</a:t>
            </a:r>
          </a:p>
        </p:txBody>
      </p:sp>
      <p:sp>
        <p:nvSpPr>
          <p:cNvPr id="24" name="TextBox 23">
            <a:extLst>
              <a:ext uri="{FF2B5EF4-FFF2-40B4-BE49-F238E27FC236}">
                <a16:creationId xmlns="" xmlns:a16="http://schemas.microsoft.com/office/drawing/2014/main" id="{E51A1437-6000-AF47-A612-6CD5024820C0}"/>
              </a:ext>
            </a:extLst>
          </p:cNvPr>
          <p:cNvSpPr txBox="1"/>
          <p:nvPr/>
        </p:nvSpPr>
        <p:spPr>
          <a:xfrm>
            <a:off x="0" y="5754742"/>
            <a:ext cx="4407604" cy="338554"/>
          </a:xfrm>
          <a:prstGeom prst="rect">
            <a:avLst/>
          </a:prstGeom>
          <a:noFill/>
        </p:spPr>
        <p:txBody>
          <a:bodyPr wrap="square" rtlCol="0">
            <a:spAutoFit/>
          </a:bodyPr>
          <a:lstStyle/>
          <a:p>
            <a:pPr algn="ctr"/>
            <a:r>
              <a:rPr lang="en-US" sz="1600" b="1">
                <a:solidFill>
                  <a:srgbClr val="FF0000"/>
                </a:solidFill>
              </a:rPr>
              <a:t>Free text might not always map to SCT</a:t>
            </a:r>
          </a:p>
        </p:txBody>
      </p:sp>
    </p:spTree>
    <p:extLst>
      <p:ext uri="{BB962C8B-B14F-4D97-AF65-F5344CB8AC3E}">
        <p14:creationId xmlns:p14="http://schemas.microsoft.com/office/powerpoint/2010/main" val="830415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Pilot 1: Cardiovascular Genetic Disorders Flagship </a:t>
            </a:r>
            <a:br>
              <a:rPr lang="en-US" dirty="0"/>
            </a:br>
            <a:endParaRPr lang="en-US"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27</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572855"/>
          </a:xfrm>
        </p:spPr>
        <p:txBody>
          <a:bodyPr>
            <a:normAutofit/>
          </a:bodyPr>
          <a:lstStyle/>
          <a:p>
            <a:r>
              <a:rPr lang="en-AU"/>
              <a:t>The capability of the Cardiovascular Flagship has recently been expanded</a:t>
            </a:r>
          </a:p>
          <a:p>
            <a:pPr lvl="1"/>
            <a:r>
              <a:rPr lang="en-AU"/>
              <a:t>Now expected to have up to 600 families recruited</a:t>
            </a:r>
          </a:p>
          <a:p>
            <a:pPr lvl="1"/>
            <a:r>
              <a:rPr lang="en-AU"/>
              <a:t>Patients will undergo whole genome sequencing</a:t>
            </a:r>
          </a:p>
          <a:p>
            <a:pPr lvl="1"/>
            <a:r>
              <a:rPr lang="en-AU"/>
              <a:t>High-quality clinical data will be captured up front, as a prerequisite for ordering the genomic tests</a:t>
            </a:r>
          </a:p>
          <a:p>
            <a:r>
              <a:rPr lang="en-AU"/>
              <a:t>The main aim of this pilot is to determine if SNOMED CT provides adequate coverage to do deep phenotyping for the patients recruited in this clinical area</a:t>
            </a:r>
          </a:p>
          <a:p>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20844722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1: Scope</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28</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572855"/>
          </a:xfrm>
        </p:spPr>
        <p:txBody>
          <a:bodyPr>
            <a:normAutofit/>
          </a:bodyPr>
          <a:lstStyle/>
          <a:p>
            <a:r>
              <a:rPr lang="en-AU"/>
              <a:t>Work with the Flagship clinicians to refine the current definition of the patient phenotype for this particular clinical area</a:t>
            </a:r>
          </a:p>
          <a:p>
            <a:r>
              <a:rPr lang="en-AU"/>
              <a:t>Identify the terminology content requirements to support the Flagship</a:t>
            </a:r>
          </a:p>
          <a:p>
            <a:r>
              <a:rPr lang="en-AU"/>
              <a:t>Assess any content gaps and triage content requests</a:t>
            </a:r>
          </a:p>
          <a:p>
            <a:r>
              <a:rPr lang="en-AU"/>
              <a:t>Act as a liaison point to the National Clinical Terminology Service to manage content requests</a:t>
            </a:r>
          </a:p>
          <a:p>
            <a:r>
              <a:rPr lang="en-AU"/>
              <a:t>Develop and maintain local extensions and value sets where identified as being required</a:t>
            </a:r>
          </a:p>
          <a:p>
            <a:pPr marL="0" indent="0">
              <a:buNone/>
            </a:pPr>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20980539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1: Deliverables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29</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572855"/>
          </a:xfrm>
        </p:spPr>
        <p:txBody>
          <a:bodyPr>
            <a:normAutofit/>
          </a:bodyPr>
          <a:lstStyle/>
          <a:p>
            <a:r>
              <a:rPr lang="en-AU"/>
              <a:t>A FHIR value set of SNOMED CT codes for the Cardiovascular Genetic Disorders Flagship</a:t>
            </a:r>
          </a:p>
          <a:p>
            <a:pPr lvl="1"/>
            <a:r>
              <a:rPr lang="en-AU"/>
              <a:t>Can be used as the basis for an SNOMED CT reference set</a:t>
            </a:r>
          </a:p>
          <a:p>
            <a:r>
              <a:rPr lang="en-AU"/>
              <a:t>A report describing the way that SNOMED CT was used to capture deep phenotype data on participants in the AGHA Cardiac Flagship</a:t>
            </a:r>
          </a:p>
          <a:p>
            <a:pPr lvl="1"/>
            <a:r>
              <a:rPr lang="en-AU"/>
              <a:t>The report will identify any gaps or modelling issues identified in SNOMED CT</a:t>
            </a:r>
          </a:p>
          <a:p>
            <a:r>
              <a:rPr lang="en-AU"/>
              <a:t>A report assessing the suitability of SNOMED CT to do deep phenotyping of cardiovascular genetic disorders</a:t>
            </a:r>
          </a:p>
          <a:p>
            <a:pPr marL="0" indent="0">
              <a:buNone/>
            </a:pPr>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1254479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AEHRC in Australia’s Genomics Initiatives</a:t>
            </a:r>
          </a:p>
        </p:txBody>
      </p:sp>
      <p:sp>
        <p:nvSpPr>
          <p:cNvPr id="3" name="Content Placeholder 2"/>
          <p:cNvSpPr>
            <a:spLocks noGrp="1"/>
          </p:cNvSpPr>
          <p:nvPr>
            <p:ph idx="1"/>
          </p:nvPr>
        </p:nvSpPr>
        <p:spPr/>
        <p:txBody>
          <a:bodyPr>
            <a:normAutofit/>
          </a:bodyPr>
          <a:lstStyle/>
          <a:p>
            <a:r>
              <a:rPr lang="en-US" dirty="0"/>
              <a:t>AEHRC clinical and bio informatics scientists are involved in Australia’s Genomics initiatives</a:t>
            </a:r>
          </a:p>
          <a:p>
            <a:pPr lvl="1"/>
            <a:r>
              <a:rPr lang="en-US" dirty="0"/>
              <a:t>Queensland Genomics Health Alliance</a:t>
            </a:r>
          </a:p>
          <a:p>
            <a:pPr lvl="1"/>
            <a:r>
              <a:rPr lang="en-US" dirty="0"/>
              <a:t>Australian Genomics Health Alliance</a:t>
            </a:r>
          </a:p>
          <a:p>
            <a:pPr lvl="1"/>
            <a:r>
              <a:rPr lang="en-US" dirty="0"/>
              <a:t>Melbourne Genomics Health Alliance</a:t>
            </a:r>
          </a:p>
          <a:p>
            <a:pPr marL="216000" lvl="1" indent="0">
              <a:buNone/>
            </a:pPr>
            <a:endParaRPr lang="en-US" dirty="0"/>
          </a:p>
          <a:p>
            <a:r>
              <a:rPr lang="en-US" dirty="0"/>
              <a:t>Also involved in many other genomics projects with collaborators around Australia</a:t>
            </a:r>
          </a:p>
          <a:p>
            <a:pPr lvl="1"/>
            <a:endParaRPr lang="en-US" dirty="0"/>
          </a:p>
          <a:p>
            <a:pPr marL="0" indent="0">
              <a:buNone/>
            </a:pPr>
            <a:endParaRPr lang="en-US" dirty="0"/>
          </a:p>
          <a:p>
            <a:pPr lvl="1"/>
            <a:endParaRPr lang="en-US"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a:t>
            </a:fld>
            <a:r>
              <a:rPr lang="en-AU"/>
              <a:t>  |</a:t>
            </a:r>
            <a:endParaRPr lang="en-AU" dirty="0"/>
          </a:p>
        </p:txBody>
      </p:sp>
    </p:spTree>
    <p:extLst>
      <p:ext uri="{BB962C8B-B14F-4D97-AF65-F5344CB8AC3E}">
        <p14:creationId xmlns:p14="http://schemas.microsoft.com/office/powerpoint/2010/main" val="248027036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1: Progress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30</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824883"/>
          </a:xfrm>
        </p:spPr>
        <p:txBody>
          <a:bodyPr>
            <a:normAutofit/>
          </a:bodyPr>
          <a:lstStyle/>
          <a:p>
            <a:r>
              <a:rPr lang="en-AU" dirty="0"/>
              <a:t>Finalising the REDCap forms used to collect clinical data</a:t>
            </a:r>
          </a:p>
          <a:p>
            <a:pPr lvl="1"/>
            <a:endParaRPr lang="en-AU" dirty="0"/>
          </a:p>
          <a:p>
            <a:pPr lvl="1"/>
            <a:endParaRPr lang="en-AU" dirty="0"/>
          </a:p>
          <a:p>
            <a:pPr lvl="1"/>
            <a:endParaRPr lang="en-AU" dirty="0"/>
          </a:p>
        </p:txBody>
      </p:sp>
      <p:pic>
        <p:nvPicPr>
          <p:cNvPr id="6" name="Picture 5">
            <a:extLst>
              <a:ext uri="{FF2B5EF4-FFF2-40B4-BE49-F238E27FC236}">
                <a16:creationId xmlns="" xmlns:a16="http://schemas.microsoft.com/office/drawing/2014/main" id="{FDDDEF5C-75B4-1749-9B86-CA90F3E4F4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0370" y="1988840"/>
            <a:ext cx="3686052" cy="3972183"/>
          </a:xfrm>
          <a:prstGeom prst="rect">
            <a:avLst/>
          </a:prstGeom>
        </p:spPr>
      </p:pic>
      <p:pic>
        <p:nvPicPr>
          <p:cNvPr id="10" name="Picture 9">
            <a:extLst>
              <a:ext uri="{FF2B5EF4-FFF2-40B4-BE49-F238E27FC236}">
                <a16:creationId xmlns="" xmlns:a16="http://schemas.microsoft.com/office/drawing/2014/main" id="{1C548AD0-1473-6D4D-87D6-ED2170B8B1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9902" y="2010792"/>
            <a:ext cx="3716768" cy="3795412"/>
          </a:xfrm>
          <a:prstGeom prst="rect">
            <a:avLst/>
          </a:prstGeom>
        </p:spPr>
      </p:pic>
    </p:spTree>
    <p:extLst>
      <p:ext uri="{BB962C8B-B14F-4D97-AF65-F5344CB8AC3E}">
        <p14:creationId xmlns:p14="http://schemas.microsoft.com/office/powerpoint/2010/main" val="1808497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1: Progress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31</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824883"/>
          </a:xfrm>
        </p:spPr>
        <p:txBody>
          <a:bodyPr>
            <a:normAutofit/>
          </a:bodyPr>
          <a:lstStyle/>
          <a:p>
            <a:r>
              <a:rPr lang="en-AU" dirty="0"/>
              <a:t>Created the following SNOMED CT value sets:</a:t>
            </a:r>
          </a:p>
          <a:p>
            <a:pPr lvl="1"/>
            <a:r>
              <a:rPr lang="en-AU" dirty="0"/>
              <a:t>Comorbidities:</a:t>
            </a:r>
          </a:p>
          <a:p>
            <a:pPr lvl="2"/>
            <a:r>
              <a:rPr lang="en-AU" dirty="0"/>
              <a:t>Coronary artery disease</a:t>
            </a:r>
          </a:p>
          <a:p>
            <a:pPr lvl="2"/>
            <a:r>
              <a:rPr lang="en-AU" dirty="0"/>
              <a:t>Cancer</a:t>
            </a:r>
          </a:p>
          <a:p>
            <a:pPr lvl="2"/>
            <a:r>
              <a:rPr lang="en-AU" dirty="0"/>
              <a:t>Conduction abnormalities</a:t>
            </a:r>
          </a:p>
          <a:p>
            <a:pPr lvl="2"/>
            <a:r>
              <a:rPr lang="en-AU" dirty="0"/>
              <a:t>Ventricular arrhythmias</a:t>
            </a:r>
          </a:p>
          <a:p>
            <a:pPr lvl="2"/>
            <a:r>
              <a:rPr lang="en-AU" dirty="0"/>
              <a:t>Other</a:t>
            </a:r>
          </a:p>
          <a:p>
            <a:pPr lvl="1"/>
            <a:r>
              <a:rPr lang="en-AU" dirty="0"/>
              <a:t>Dilated cardiomyopathy</a:t>
            </a:r>
          </a:p>
          <a:p>
            <a:pPr lvl="2"/>
            <a:r>
              <a:rPr lang="en-AU" dirty="0"/>
              <a:t>Echo Valve Disease</a:t>
            </a:r>
          </a:p>
          <a:p>
            <a:pPr lvl="1"/>
            <a:r>
              <a:rPr lang="en-AU" dirty="0"/>
              <a:t>Congenital heart disease</a:t>
            </a:r>
          </a:p>
          <a:p>
            <a:pPr lvl="2"/>
            <a:r>
              <a:rPr lang="en-AU" dirty="0"/>
              <a:t>Diagnosis</a:t>
            </a:r>
          </a:p>
          <a:p>
            <a:pPr lvl="2"/>
            <a:r>
              <a:rPr lang="en-AU" dirty="0"/>
              <a:t>Non-cardiac anomalies</a:t>
            </a:r>
          </a:p>
          <a:p>
            <a:pPr lvl="2"/>
            <a:r>
              <a:rPr lang="en-AU" dirty="0"/>
              <a:t>Procedures</a:t>
            </a:r>
          </a:p>
          <a:p>
            <a:pPr lvl="2"/>
            <a:endParaRPr lang="en-AU" dirty="0"/>
          </a:p>
          <a:p>
            <a:pPr lvl="1"/>
            <a:endParaRPr lang="en-AU" dirty="0"/>
          </a:p>
          <a:p>
            <a:pPr lvl="1"/>
            <a:endParaRPr lang="en-AU" dirty="0"/>
          </a:p>
          <a:p>
            <a:pPr lvl="1"/>
            <a:endParaRPr lang="en-AU" dirty="0"/>
          </a:p>
        </p:txBody>
      </p:sp>
    </p:spTree>
    <p:extLst>
      <p:ext uri="{BB962C8B-B14F-4D97-AF65-F5344CB8AC3E}">
        <p14:creationId xmlns:p14="http://schemas.microsoft.com/office/powerpoint/2010/main" val="16573670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1: Next steps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32</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864443"/>
          </a:xfrm>
        </p:spPr>
        <p:txBody>
          <a:bodyPr>
            <a:normAutofit/>
          </a:bodyPr>
          <a:lstStyle/>
          <a:p>
            <a:r>
              <a:rPr lang="en-AU"/>
              <a:t>Monitor real data when recruitment starts</a:t>
            </a:r>
          </a:p>
          <a:p>
            <a:pPr lvl="1"/>
            <a:r>
              <a:rPr lang="en-AU"/>
              <a:t>REDCap forms are designed using the following pattern:</a:t>
            </a:r>
          </a:p>
          <a:p>
            <a:pPr marL="0" indent="0">
              <a:buNone/>
            </a:pPr>
            <a:endParaRPr lang="en-AU" dirty="0"/>
          </a:p>
          <a:p>
            <a:endParaRPr lang="en-AU" dirty="0"/>
          </a:p>
          <a:p>
            <a:pPr lvl="1"/>
            <a:endParaRPr lang="en-AU" dirty="0"/>
          </a:p>
          <a:p>
            <a:pPr lvl="1"/>
            <a:endParaRPr lang="en-AU" dirty="0"/>
          </a:p>
        </p:txBody>
      </p:sp>
      <p:pic>
        <p:nvPicPr>
          <p:cNvPr id="6" name="Picture 5">
            <a:extLst>
              <a:ext uri="{FF2B5EF4-FFF2-40B4-BE49-F238E27FC236}">
                <a16:creationId xmlns="" xmlns:a16="http://schemas.microsoft.com/office/drawing/2014/main" id="{2F59D046-8BF4-774C-8CA6-7D430B68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989" y="2326654"/>
            <a:ext cx="7913451" cy="1174354"/>
          </a:xfrm>
          <a:prstGeom prst="rect">
            <a:avLst/>
          </a:prstGeom>
        </p:spPr>
      </p:pic>
      <p:sp>
        <p:nvSpPr>
          <p:cNvPr id="8" name="Content Placeholder 4">
            <a:extLst>
              <a:ext uri="{FF2B5EF4-FFF2-40B4-BE49-F238E27FC236}">
                <a16:creationId xmlns="" xmlns:a16="http://schemas.microsoft.com/office/drawing/2014/main" id="{44DD5200-5678-9841-8D43-A89819171CC4}"/>
              </a:ext>
            </a:extLst>
          </p:cNvPr>
          <p:cNvSpPr txBox="1">
            <a:spLocks/>
          </p:cNvSpPr>
          <p:nvPr/>
        </p:nvSpPr>
        <p:spPr>
          <a:xfrm>
            <a:off x="358775" y="3861048"/>
            <a:ext cx="8461375" cy="1901325"/>
          </a:xfrm>
          <a:prstGeom prst="rect">
            <a:avLst/>
          </a:prstGeom>
        </p:spPr>
        <p:txBody>
          <a:bodyPr vert="horz" lIns="0" tIns="0" rIns="0" bIns="0" rtlCol="0">
            <a:normAutofit/>
          </a:bodyPr>
          <a:lst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AU" dirty="0"/>
              <a:t>The user has to look for a concept in SNOMED CT using the auto-complete widget and specifically indicate that the concept was not found before a free text box is displayed</a:t>
            </a:r>
          </a:p>
          <a:p>
            <a:pPr lvl="1"/>
            <a:r>
              <a:rPr lang="en-AU" dirty="0"/>
              <a:t>Whenever a “No Results Found” is detected, one of our clinical terminologists will look at the data that was entered and decide what to do</a:t>
            </a:r>
          </a:p>
          <a:p>
            <a:pPr lvl="1"/>
            <a:endParaRPr lang="en-AU" dirty="0"/>
          </a:p>
          <a:p>
            <a:pPr lvl="1"/>
            <a:endParaRPr lang="en-AU" dirty="0"/>
          </a:p>
        </p:txBody>
      </p:sp>
    </p:spTree>
    <p:extLst>
      <p:ext uri="{BB962C8B-B14F-4D97-AF65-F5344CB8AC3E}">
        <p14:creationId xmlns:p14="http://schemas.microsoft.com/office/powerpoint/2010/main" val="19945792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1: Next steps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33</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464843"/>
          </a:xfrm>
        </p:spPr>
        <p:txBody>
          <a:bodyPr>
            <a:normAutofit/>
          </a:bodyPr>
          <a:lstStyle/>
          <a:p>
            <a:pPr lvl="1"/>
            <a:r>
              <a:rPr lang="en-AU"/>
              <a:t>There are four possible outcomes:</a:t>
            </a:r>
          </a:p>
          <a:p>
            <a:pPr lvl="2"/>
            <a:r>
              <a:rPr lang="en-AU"/>
              <a:t>The concept is in SNOMED CT but it is missing a synonymy</a:t>
            </a:r>
          </a:p>
          <a:p>
            <a:pPr lvl="2"/>
            <a:r>
              <a:rPr lang="en-AU"/>
              <a:t>The concept is in SNOMED CT but could not be found (i.e. the user does not find the concept using the widget but then enters free text that matches a synomyn – unlikely but possible)</a:t>
            </a:r>
          </a:p>
          <a:p>
            <a:pPr lvl="2"/>
            <a:r>
              <a:rPr lang="en-AU"/>
              <a:t>The text entered by the user does not make sense in that context</a:t>
            </a:r>
          </a:p>
          <a:p>
            <a:pPr lvl="2"/>
            <a:r>
              <a:rPr lang="en-AU"/>
              <a:t>The concept is valid and not in SNOMED CT</a:t>
            </a:r>
          </a:p>
          <a:p>
            <a:pPr lvl="1"/>
            <a:r>
              <a:rPr lang="en-AU"/>
              <a:t>The corresponding actions are:</a:t>
            </a:r>
          </a:p>
          <a:p>
            <a:pPr lvl="2"/>
            <a:r>
              <a:rPr lang="en-AU"/>
              <a:t>Request the synonym to be added to SNOMED CT AU</a:t>
            </a:r>
          </a:p>
          <a:p>
            <a:pPr lvl="2"/>
            <a:r>
              <a:rPr lang="en-AU"/>
              <a:t>Follow up with the user</a:t>
            </a:r>
          </a:p>
          <a:p>
            <a:pPr lvl="2"/>
            <a:r>
              <a:rPr lang="en-AU"/>
              <a:t>Follow up with the user</a:t>
            </a:r>
          </a:p>
          <a:p>
            <a:pPr lvl="2"/>
            <a:r>
              <a:rPr lang="en-AU"/>
              <a:t>Request the concept to be added to SNOMED CT AU</a:t>
            </a:r>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57264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Pilot 2: Kidgen Flagship </a:t>
            </a:r>
            <a:br>
              <a:rPr lang="en-US" dirty="0"/>
            </a:br>
            <a:endParaRPr lang="en-US"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34</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572855"/>
          </a:xfrm>
        </p:spPr>
        <p:txBody>
          <a:bodyPr/>
          <a:lstStyle/>
          <a:p>
            <a:r>
              <a:rPr lang="en-AU"/>
              <a:t>The Australian Genomics Renal Genetics Flagship is a project that builds upon the KidGen consortium to integrate genomic medicine into care for those with inherited kidney diseases, with the aim to better diagnose, manage and treat these diseases</a:t>
            </a:r>
          </a:p>
          <a:p>
            <a:r>
              <a:rPr lang="en-AU"/>
              <a:t>The project will have two main goals: </a:t>
            </a:r>
          </a:p>
          <a:p>
            <a:pPr lvl="1"/>
            <a:r>
              <a:rPr lang="en-AU"/>
              <a:t>Improving the current REDCap forms used to collect participant data by replacing some free text fields with SNOMED CT codes</a:t>
            </a:r>
          </a:p>
          <a:p>
            <a:pPr lvl="1"/>
            <a:r>
              <a:rPr lang="en-AU"/>
              <a:t>Exploring analytics use cases using SNOMED CT and FHIR</a:t>
            </a:r>
          </a:p>
          <a:p>
            <a:pPr marL="0" indent="0">
              <a:buNone/>
            </a:pPr>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19392817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2: Scope</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35</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572855"/>
          </a:xfrm>
        </p:spPr>
        <p:txBody>
          <a:bodyPr>
            <a:normAutofit/>
          </a:bodyPr>
          <a:lstStyle/>
          <a:p>
            <a:r>
              <a:rPr lang="en-AU" dirty="0"/>
              <a:t>Phase 1</a:t>
            </a:r>
          </a:p>
          <a:p>
            <a:pPr lvl="1"/>
            <a:r>
              <a:rPr lang="en-AU"/>
              <a:t>Work with Flagship clinicians to replace the current free-text fields used to capture patient diagnosis at different stages with SNOMED CT coded fields, using the new REDCap FHIR Terminology plugin</a:t>
            </a:r>
          </a:p>
          <a:p>
            <a:pPr lvl="1"/>
            <a:r>
              <a:rPr lang="en-AU"/>
              <a:t>Migrating existing free text data to the new coded fields and discuss complex cases with Flagship clinicians</a:t>
            </a:r>
            <a:r>
              <a:rPr lang="en-AU" sz="400"/>
              <a:t>1</a:t>
            </a:r>
          </a:p>
          <a:p>
            <a:r>
              <a:rPr lang="en-AU"/>
              <a:t>Phase 2</a:t>
            </a:r>
          </a:p>
          <a:p>
            <a:pPr lvl="1"/>
            <a:r>
              <a:rPr lang="en-AU"/>
              <a:t>Define an analytics use case around the evolution of patients’ diagnoses to help understand to what extent the diagnoses are refined at every encounter (e.g., at referral, at the clinic, etc.) and provide insights into how to optimise the current process</a:t>
            </a:r>
          </a:p>
          <a:p>
            <a:pPr lvl="1"/>
            <a:r>
              <a:rPr lang="en-AU"/>
              <a:t>Implement the use case in the CSIRO analytics platform to validate its design </a:t>
            </a:r>
          </a:p>
          <a:p>
            <a:pPr lvl="1"/>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16996343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2: Deliverables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36</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572855"/>
          </a:xfrm>
        </p:spPr>
        <p:txBody>
          <a:bodyPr>
            <a:normAutofit/>
          </a:bodyPr>
          <a:lstStyle/>
          <a:p>
            <a:r>
              <a:rPr lang="en-AU"/>
              <a:t>A FHIR value set of SNOMED CT codes for the KidGen Flagship</a:t>
            </a:r>
          </a:p>
          <a:p>
            <a:r>
              <a:rPr lang="en-AU"/>
              <a:t>A report describing the process of migrating the REDCap forms to use SNOMED CT to represent the diagnoses of patients in coded form, at different points during the patient journey</a:t>
            </a:r>
          </a:p>
          <a:p>
            <a:pPr lvl="1"/>
            <a:r>
              <a:rPr lang="en-AU"/>
              <a:t>The report will identify any challenges encountered in this process including complex cases and any gaps or modelling issues identified in SNOMED CT</a:t>
            </a:r>
          </a:p>
          <a:p>
            <a:r>
              <a:rPr lang="en-AU"/>
              <a:t>A report detailing how SNOMED CT and FHIR can be used as part of an analytics platform and how the KidGen data was used to implement an example around the evolution of patients’ diagnoses</a:t>
            </a:r>
          </a:p>
          <a:p>
            <a:pPr marL="0" indent="0">
              <a:buNone/>
            </a:pPr>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28066883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2: Progress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37</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824883"/>
          </a:xfrm>
        </p:spPr>
        <p:txBody>
          <a:bodyPr>
            <a:normAutofit/>
          </a:bodyPr>
          <a:lstStyle/>
          <a:p>
            <a:r>
              <a:rPr lang="en-AU" dirty="0"/>
              <a:t>Created an initial diagnosis value set for KidGen</a:t>
            </a:r>
          </a:p>
          <a:p>
            <a:pPr lvl="1"/>
            <a:r>
              <a:rPr lang="en-AU" dirty="0"/>
              <a:t>Can be browsed here: </a:t>
            </a:r>
            <a:r>
              <a:rPr lang="en-AU">
                <a:hlinkClick r:id="rId2"/>
              </a:rPr>
              <a:t>https://genomics.ontoserver.csiro.au/vs.html</a:t>
            </a:r>
            <a:endParaRPr lang="en-AU"/>
          </a:p>
          <a:p>
            <a:r>
              <a:rPr lang="en-AU"/>
              <a:t>Added coded fields to existing REDCap form and did initial round of coding</a:t>
            </a:r>
          </a:p>
          <a:p>
            <a:endParaRPr lang="en-AU" dirty="0"/>
          </a:p>
          <a:p>
            <a:pPr lvl="1"/>
            <a:endParaRPr lang="en-AU" dirty="0"/>
          </a:p>
          <a:p>
            <a:pPr lvl="1"/>
            <a:endParaRPr lang="en-AU" dirty="0"/>
          </a:p>
        </p:txBody>
      </p:sp>
      <p:pic>
        <p:nvPicPr>
          <p:cNvPr id="6" name="Picture 5">
            <a:extLst>
              <a:ext uri="{FF2B5EF4-FFF2-40B4-BE49-F238E27FC236}">
                <a16:creationId xmlns="" xmlns:a16="http://schemas.microsoft.com/office/drawing/2014/main" id="{CA4BFE28-B4A8-E44A-B220-0D6381FF65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2741752"/>
            <a:ext cx="4986073" cy="3557062"/>
          </a:xfrm>
          <a:prstGeom prst="rect">
            <a:avLst/>
          </a:prstGeom>
        </p:spPr>
      </p:pic>
    </p:spTree>
    <p:extLst>
      <p:ext uri="{BB962C8B-B14F-4D97-AF65-F5344CB8AC3E}">
        <p14:creationId xmlns:p14="http://schemas.microsoft.com/office/powerpoint/2010/main" val="522094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Pilot 2: Next steps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38</a:t>
            </a:fld>
            <a:r>
              <a:rPr lang="en-AU"/>
              <a:t>  |</a:t>
            </a:r>
            <a:endParaRPr lang="en-AU" dirty="0"/>
          </a:p>
        </p:txBody>
      </p:sp>
      <p:sp>
        <p:nvSpPr>
          <p:cNvPr id="12" name="Content Placeholder 4">
            <a:extLst>
              <a:ext uri="{FF2B5EF4-FFF2-40B4-BE49-F238E27FC236}">
                <a16:creationId xmlns="" xmlns:a16="http://schemas.microsoft.com/office/drawing/2014/main" id="{89280015-6FC0-2749-86F0-DB714AF75AC1}"/>
              </a:ext>
            </a:extLst>
          </p:cNvPr>
          <p:cNvSpPr>
            <a:spLocks noGrp="1"/>
          </p:cNvSpPr>
          <p:nvPr>
            <p:ph idx="1"/>
          </p:nvPr>
        </p:nvSpPr>
        <p:spPr>
          <a:xfrm>
            <a:off x="358775" y="1268413"/>
            <a:ext cx="8461375" cy="4608859"/>
          </a:xfrm>
        </p:spPr>
        <p:txBody>
          <a:bodyPr>
            <a:normAutofit/>
          </a:bodyPr>
          <a:lstStyle/>
          <a:p>
            <a:r>
              <a:rPr lang="en-AU"/>
              <a:t>Get feedback from clinicians on difficult cases to code</a:t>
            </a:r>
          </a:p>
          <a:p>
            <a:pPr lvl="1"/>
            <a:r>
              <a:rPr lang="en-AU"/>
              <a:t>Some fields contain very noisy text</a:t>
            </a:r>
          </a:p>
          <a:p>
            <a:r>
              <a:rPr lang="en-AU"/>
              <a:t>Write FHIRCap rules to produce a FHIR representation of the data with SNOMED CT codes</a:t>
            </a:r>
          </a:p>
          <a:p>
            <a:r>
              <a:rPr lang="en-AU"/>
              <a:t>Implement the chosen analytics use case using CSIRO’s FHIR analytics engine</a:t>
            </a:r>
          </a:p>
          <a:p>
            <a:pPr marL="0" indent="0">
              <a:buNone/>
            </a:pPr>
            <a:endParaRPr lang="en-AU" dirty="0"/>
          </a:p>
          <a:p>
            <a:endParaRPr lang="en-AU" dirty="0"/>
          </a:p>
          <a:p>
            <a:pPr lvl="1"/>
            <a:endParaRPr lang="en-AU" dirty="0"/>
          </a:p>
          <a:p>
            <a:pPr lvl="1"/>
            <a:endParaRPr lang="en-AU" dirty="0"/>
          </a:p>
        </p:txBody>
      </p:sp>
    </p:spTree>
    <p:extLst>
      <p:ext uri="{BB962C8B-B14F-4D97-AF65-F5344CB8AC3E}">
        <p14:creationId xmlns:p14="http://schemas.microsoft.com/office/powerpoint/2010/main" val="1266530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pPr rtl="0" eaLnBrk="1" latinLnBrk="0" hangingPunct="1"/>
            <a:r>
              <a:rPr lang="en-AU" sz="1200" b="1" kern="1200" cap="all" baseline="0" dirty="0">
                <a:solidFill>
                  <a:schemeClr val="bg1"/>
                </a:solidFill>
                <a:effectLst/>
                <a:latin typeface="+mn-lt"/>
                <a:ea typeface="+mn-ea"/>
                <a:cs typeface="+mn-cs"/>
              </a:rPr>
              <a:t>The Australian e-health CENTRE</a:t>
            </a:r>
            <a:endParaRPr lang="en-AU" dirty="0">
              <a:effectLst/>
            </a:endParaRPr>
          </a:p>
        </p:txBody>
      </p:sp>
      <p:sp>
        <p:nvSpPr>
          <p:cNvPr id="38913" name="Title 3"/>
          <p:cNvSpPr>
            <a:spLocks noGrp="1"/>
          </p:cNvSpPr>
          <p:nvPr>
            <p:ph type="title"/>
          </p:nvPr>
        </p:nvSpPr>
        <p:spPr/>
        <p:txBody>
          <a:bodyPr/>
          <a:lstStyle/>
          <a:p>
            <a:pPr eaLnBrk="1" hangingPunct="1">
              <a:spcAft>
                <a:spcPct val="0"/>
              </a:spcAft>
            </a:pPr>
            <a:r>
              <a:rPr lang="en-US" dirty="0"/>
              <a:t>Thank you</a:t>
            </a:r>
          </a:p>
        </p:txBody>
      </p:sp>
      <p:sp>
        <p:nvSpPr>
          <p:cNvPr id="4" name="TextBox 3">
            <a:extLst>
              <a:ext uri="{FF2B5EF4-FFF2-40B4-BE49-F238E27FC236}">
                <a16:creationId xmlns="" xmlns:a16="http://schemas.microsoft.com/office/drawing/2014/main" id="{AC08A497-76E1-C747-908A-1D1A4D6F0888}"/>
              </a:ext>
            </a:extLst>
          </p:cNvPr>
          <p:cNvSpPr txBox="1"/>
          <p:nvPr/>
        </p:nvSpPr>
        <p:spPr>
          <a:xfrm>
            <a:off x="346996" y="3789040"/>
            <a:ext cx="7897412" cy="1169551"/>
          </a:xfrm>
          <a:prstGeom prst="rect">
            <a:avLst/>
          </a:prstGeom>
          <a:noFill/>
        </p:spPr>
        <p:txBody>
          <a:bodyPr wrap="square" numCol="2" rtlCol="0">
            <a:spAutoFit/>
          </a:bodyPr>
          <a:lstStyle/>
          <a:p>
            <a:r>
              <a:rPr lang="en-US" sz="1400">
                <a:solidFill>
                  <a:schemeClr val="bg1"/>
                </a:solidFill>
              </a:rPr>
              <a:t>Michael Lawley</a:t>
            </a:r>
          </a:p>
          <a:p>
            <a:r>
              <a:rPr lang="en-US" sz="1400">
                <a:solidFill>
                  <a:schemeClr val="bg1"/>
                </a:solidFill>
              </a:rPr>
              <a:t>The Australian eHealth Research Centre</a:t>
            </a:r>
          </a:p>
          <a:p>
            <a:endParaRPr lang="en-US" sz="1400">
              <a:solidFill>
                <a:schemeClr val="bg1"/>
              </a:solidFill>
            </a:endParaRPr>
          </a:p>
          <a:p>
            <a:r>
              <a:rPr lang="en-US" sz="1400">
                <a:solidFill>
                  <a:schemeClr val="bg1"/>
                </a:solidFill>
              </a:rPr>
              <a:t>e: michael.lawley@csiro.au</a:t>
            </a:r>
          </a:p>
          <a:p>
            <a:endParaRPr lang="en-US" sz="1400">
              <a:solidFill>
                <a:schemeClr val="bg1"/>
              </a:solidFill>
            </a:endParaRPr>
          </a:p>
        </p:txBody>
      </p:sp>
    </p:spTree>
    <p:extLst>
      <p:ext uri="{BB962C8B-B14F-4D97-AF65-F5344CB8AC3E}">
        <p14:creationId xmlns:p14="http://schemas.microsoft.com/office/powerpoint/2010/main" val="417937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Use of Genomics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4</a:t>
            </a:fld>
            <a:r>
              <a:rPr lang="en-AU"/>
              <a:t>  |</a:t>
            </a:r>
            <a:endParaRPr lang="en-AU" dirty="0"/>
          </a:p>
        </p:txBody>
      </p:sp>
      <p:sp>
        <p:nvSpPr>
          <p:cNvPr id="11" name="Right Arrow 10">
            <a:extLst>
              <a:ext uri="{FF2B5EF4-FFF2-40B4-BE49-F238E27FC236}">
                <a16:creationId xmlns="" xmlns:a16="http://schemas.microsoft.com/office/drawing/2014/main" id="{36E5AC63-8015-8D41-8DC3-32512D4876ED}"/>
              </a:ext>
            </a:extLst>
          </p:cNvPr>
          <p:cNvSpPr/>
          <p:nvPr/>
        </p:nvSpPr>
        <p:spPr>
          <a:xfrm>
            <a:off x="2915816" y="1583292"/>
            <a:ext cx="648072" cy="4846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ectangle 11">
            <a:extLst>
              <a:ext uri="{FF2B5EF4-FFF2-40B4-BE49-F238E27FC236}">
                <a16:creationId xmlns="" xmlns:a16="http://schemas.microsoft.com/office/drawing/2014/main" id="{DC145EDB-2F93-8045-AA16-4FACD2911805}"/>
              </a:ext>
            </a:extLst>
          </p:cNvPr>
          <p:cNvSpPr/>
          <p:nvPr/>
        </p:nvSpPr>
        <p:spPr>
          <a:xfrm>
            <a:off x="155889" y="2330877"/>
            <a:ext cx="3585765" cy="1169551"/>
          </a:xfrm>
          <a:prstGeom prst="rect">
            <a:avLst/>
          </a:prstGeom>
        </p:spPr>
        <p:txBody>
          <a:bodyPr wrap="square">
            <a:spAutoFit/>
          </a:bodyPr>
          <a:lstStyle/>
          <a:p>
            <a:r>
              <a:rPr lang="en-US" sz="1400" dirty="0"/>
              <a:t>Clinician decides to order a genomics test</a:t>
            </a:r>
          </a:p>
          <a:p>
            <a:endParaRPr lang="en-US" sz="1400" dirty="0"/>
          </a:p>
          <a:p>
            <a:pPr marL="285750" indent="-285750">
              <a:buFont typeface="Arial" panose="020B0604020202020204" pitchFamily="34" charset="0"/>
              <a:buChar char="•"/>
            </a:pPr>
            <a:r>
              <a:rPr lang="en-US" sz="1400" dirty="0"/>
              <a:t>Achieve a better diagnosis </a:t>
            </a:r>
          </a:p>
          <a:p>
            <a:pPr marL="285750" indent="-285750">
              <a:buFont typeface="Arial" panose="020B0604020202020204" pitchFamily="34" charset="0"/>
              <a:buChar char="•"/>
            </a:pPr>
            <a:r>
              <a:rPr lang="en-US" sz="1400" dirty="0"/>
              <a:t>Help with a treatment decision</a:t>
            </a:r>
          </a:p>
          <a:p>
            <a:pPr marL="285750" indent="-285750">
              <a:buFont typeface="Arial" panose="020B0604020202020204" pitchFamily="34" charset="0"/>
              <a:buChar char="•"/>
            </a:pPr>
            <a:r>
              <a:rPr lang="en-US" sz="1400" dirty="0"/>
              <a:t>Enable prognosis for the person and family</a:t>
            </a:r>
          </a:p>
        </p:txBody>
      </p:sp>
      <p:grpSp>
        <p:nvGrpSpPr>
          <p:cNvPr id="3" name="Group 2">
            <a:extLst>
              <a:ext uri="{FF2B5EF4-FFF2-40B4-BE49-F238E27FC236}">
                <a16:creationId xmlns="" xmlns:a16="http://schemas.microsoft.com/office/drawing/2014/main" id="{1F246F23-7933-6341-9721-436EDD906C2D}"/>
              </a:ext>
            </a:extLst>
          </p:cNvPr>
          <p:cNvGrpSpPr/>
          <p:nvPr/>
        </p:nvGrpSpPr>
        <p:grpSpPr>
          <a:xfrm>
            <a:off x="135815" y="1045825"/>
            <a:ext cx="2491969" cy="1162489"/>
            <a:chOff x="135815" y="1045825"/>
            <a:chExt cx="2491969" cy="1162489"/>
          </a:xfrm>
        </p:grpSpPr>
        <p:pic>
          <p:nvPicPr>
            <p:cNvPr id="9" name="Picture 8">
              <a:extLst>
                <a:ext uri="{FF2B5EF4-FFF2-40B4-BE49-F238E27FC236}">
                  <a16:creationId xmlns="" xmlns:a16="http://schemas.microsoft.com/office/drawing/2014/main" id="{BC9E462E-02D2-EB4C-98B2-90CC70FC8609}"/>
                </a:ext>
              </a:extLst>
            </p:cNvPr>
            <p:cNvPicPr>
              <a:picLocks noChangeAspect="1"/>
            </p:cNvPicPr>
            <p:nvPr/>
          </p:nvPicPr>
          <p:blipFill>
            <a:blip r:embed="rId2"/>
            <a:stretch>
              <a:fillRect/>
            </a:stretch>
          </p:blipFill>
          <p:spPr>
            <a:xfrm>
              <a:off x="1619672" y="1583256"/>
              <a:ext cx="711510" cy="474340"/>
            </a:xfrm>
            <a:prstGeom prst="rect">
              <a:avLst/>
            </a:prstGeom>
          </p:spPr>
        </p:pic>
        <p:pic>
          <p:nvPicPr>
            <p:cNvPr id="10" name="Picture 9">
              <a:extLst>
                <a:ext uri="{FF2B5EF4-FFF2-40B4-BE49-F238E27FC236}">
                  <a16:creationId xmlns="" xmlns:a16="http://schemas.microsoft.com/office/drawing/2014/main" id="{25B327CD-6D4B-8244-BEC1-17514BA1CACB}"/>
                </a:ext>
              </a:extLst>
            </p:cNvPr>
            <p:cNvPicPr>
              <a:picLocks noChangeAspect="1"/>
            </p:cNvPicPr>
            <p:nvPr/>
          </p:nvPicPr>
          <p:blipFill>
            <a:blip r:embed="rId3"/>
            <a:stretch>
              <a:fillRect/>
            </a:stretch>
          </p:blipFill>
          <p:spPr>
            <a:xfrm>
              <a:off x="330200" y="1490417"/>
              <a:ext cx="1087204" cy="642439"/>
            </a:xfrm>
            <a:prstGeom prst="rect">
              <a:avLst/>
            </a:prstGeom>
          </p:spPr>
        </p:pic>
        <p:sp>
          <p:nvSpPr>
            <p:cNvPr id="13" name="Rectangle 12">
              <a:extLst>
                <a:ext uri="{FF2B5EF4-FFF2-40B4-BE49-F238E27FC236}">
                  <a16:creationId xmlns="" xmlns:a16="http://schemas.microsoft.com/office/drawing/2014/main" id="{328F175D-9397-7F40-8DD6-69F8DCC5D3F9}"/>
                </a:ext>
              </a:extLst>
            </p:cNvPr>
            <p:cNvSpPr/>
            <p:nvPr/>
          </p:nvSpPr>
          <p:spPr>
            <a:xfrm>
              <a:off x="155889" y="1415157"/>
              <a:ext cx="2471895" cy="793157"/>
            </a:xfrm>
            <a:prstGeom prst="rect">
              <a:avLst/>
            </a:prstGeom>
            <a:noFill/>
            <a:ln w="9525" cap="flat" cmpd="sng" algn="ctr">
              <a:solidFill>
                <a:schemeClr val="dk1"/>
              </a:solidFill>
              <a:prstDash val="sysDot"/>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4" name="TextBox 13">
              <a:extLst>
                <a:ext uri="{FF2B5EF4-FFF2-40B4-BE49-F238E27FC236}">
                  <a16:creationId xmlns="" xmlns:a16="http://schemas.microsoft.com/office/drawing/2014/main" id="{50193DE8-06FE-9641-B706-4E46D2D8186E}"/>
                </a:ext>
              </a:extLst>
            </p:cNvPr>
            <p:cNvSpPr txBox="1"/>
            <p:nvPr/>
          </p:nvSpPr>
          <p:spPr>
            <a:xfrm>
              <a:off x="135815" y="1045825"/>
              <a:ext cx="1744486" cy="369332"/>
            </a:xfrm>
            <a:prstGeom prst="rect">
              <a:avLst/>
            </a:prstGeom>
            <a:noFill/>
          </p:spPr>
          <p:txBody>
            <a:bodyPr wrap="square" rtlCol="0">
              <a:spAutoFit/>
            </a:bodyPr>
            <a:lstStyle/>
            <a:p>
              <a:r>
                <a:rPr lang="en-US" b="1"/>
                <a:t>Hospital EMR</a:t>
              </a:r>
            </a:p>
          </p:txBody>
        </p:sp>
      </p:grpSp>
      <p:sp>
        <p:nvSpPr>
          <p:cNvPr id="15" name="TextBox 14">
            <a:extLst>
              <a:ext uri="{FF2B5EF4-FFF2-40B4-BE49-F238E27FC236}">
                <a16:creationId xmlns="" xmlns:a16="http://schemas.microsoft.com/office/drawing/2014/main" id="{4C10CB1D-5475-9949-9554-3779DD93E104}"/>
              </a:ext>
            </a:extLst>
          </p:cNvPr>
          <p:cNvSpPr txBox="1"/>
          <p:nvPr/>
        </p:nvSpPr>
        <p:spPr>
          <a:xfrm>
            <a:off x="3741654" y="1045825"/>
            <a:ext cx="1744486" cy="369332"/>
          </a:xfrm>
          <a:prstGeom prst="rect">
            <a:avLst/>
          </a:prstGeom>
          <a:noFill/>
        </p:spPr>
        <p:txBody>
          <a:bodyPr wrap="square" rtlCol="0">
            <a:spAutoFit/>
          </a:bodyPr>
          <a:lstStyle/>
          <a:p>
            <a:r>
              <a:rPr lang="en-US" b="1"/>
              <a:t>Laboratory</a:t>
            </a:r>
          </a:p>
        </p:txBody>
      </p:sp>
      <p:sp>
        <p:nvSpPr>
          <p:cNvPr id="16" name="Rectangle 15">
            <a:extLst>
              <a:ext uri="{FF2B5EF4-FFF2-40B4-BE49-F238E27FC236}">
                <a16:creationId xmlns="" xmlns:a16="http://schemas.microsoft.com/office/drawing/2014/main" id="{B97E12AE-20E7-7146-B479-BECF4C173A59}"/>
              </a:ext>
            </a:extLst>
          </p:cNvPr>
          <p:cNvSpPr/>
          <p:nvPr/>
        </p:nvSpPr>
        <p:spPr>
          <a:xfrm>
            <a:off x="3741655" y="1415057"/>
            <a:ext cx="1744485" cy="3533044"/>
          </a:xfrm>
          <a:prstGeom prst="rect">
            <a:avLst/>
          </a:prstGeom>
          <a:noFill/>
          <a:ln w="9525" cap="flat" cmpd="sng" algn="ctr">
            <a:solidFill>
              <a:schemeClr val="dk1"/>
            </a:solidFill>
            <a:prstDash val="sysDot"/>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a:p>
        </p:txBody>
      </p:sp>
      <p:sp>
        <p:nvSpPr>
          <p:cNvPr id="17" name="Rectangle 16">
            <a:extLst>
              <a:ext uri="{FF2B5EF4-FFF2-40B4-BE49-F238E27FC236}">
                <a16:creationId xmlns="" xmlns:a16="http://schemas.microsoft.com/office/drawing/2014/main" id="{A994CDFD-340B-AF4B-B838-914143AD7C04}"/>
              </a:ext>
            </a:extLst>
          </p:cNvPr>
          <p:cNvSpPr/>
          <p:nvPr/>
        </p:nvSpPr>
        <p:spPr>
          <a:xfrm>
            <a:off x="3885670" y="1635700"/>
            <a:ext cx="1440160" cy="57261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a:t>Clinical Genome Sequencing</a:t>
            </a:r>
          </a:p>
        </p:txBody>
      </p:sp>
      <p:sp>
        <p:nvSpPr>
          <p:cNvPr id="18" name="Right Arrow 17">
            <a:extLst>
              <a:ext uri="{FF2B5EF4-FFF2-40B4-BE49-F238E27FC236}">
                <a16:creationId xmlns="" xmlns:a16="http://schemas.microsoft.com/office/drawing/2014/main" id="{3FCE97FC-074C-2247-9622-4C2090DD499F}"/>
              </a:ext>
            </a:extLst>
          </p:cNvPr>
          <p:cNvSpPr/>
          <p:nvPr/>
        </p:nvSpPr>
        <p:spPr>
          <a:xfrm rot="5400000">
            <a:off x="4452906" y="2321220"/>
            <a:ext cx="434790" cy="4846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Rectangle 18">
            <a:extLst>
              <a:ext uri="{FF2B5EF4-FFF2-40B4-BE49-F238E27FC236}">
                <a16:creationId xmlns="" xmlns:a16="http://schemas.microsoft.com/office/drawing/2014/main" id="{48FBD68F-A2E4-D442-A89D-7029959C4444}"/>
              </a:ext>
            </a:extLst>
          </p:cNvPr>
          <p:cNvSpPr/>
          <p:nvPr/>
        </p:nvSpPr>
        <p:spPr>
          <a:xfrm>
            <a:off x="4236914" y="2924944"/>
            <a:ext cx="864096" cy="36074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a:t>Analysis</a:t>
            </a:r>
          </a:p>
        </p:txBody>
      </p:sp>
      <p:sp>
        <p:nvSpPr>
          <p:cNvPr id="20" name="Rectangle 19">
            <a:extLst>
              <a:ext uri="{FF2B5EF4-FFF2-40B4-BE49-F238E27FC236}">
                <a16:creationId xmlns="" xmlns:a16="http://schemas.microsoft.com/office/drawing/2014/main" id="{D6DFCEA9-C30E-6A47-9D59-A26329177779}"/>
              </a:ext>
            </a:extLst>
          </p:cNvPr>
          <p:cNvSpPr/>
          <p:nvPr/>
        </p:nvSpPr>
        <p:spPr>
          <a:xfrm>
            <a:off x="4220106" y="4001581"/>
            <a:ext cx="864096" cy="36352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400"/>
              <a:t>Curation</a:t>
            </a:r>
          </a:p>
        </p:txBody>
      </p:sp>
      <p:sp>
        <p:nvSpPr>
          <p:cNvPr id="21" name="Right Arrow 20">
            <a:extLst>
              <a:ext uri="{FF2B5EF4-FFF2-40B4-BE49-F238E27FC236}">
                <a16:creationId xmlns="" xmlns:a16="http://schemas.microsoft.com/office/drawing/2014/main" id="{BCC17F47-3920-8B44-A457-B3D0F96D533B}"/>
              </a:ext>
            </a:extLst>
          </p:cNvPr>
          <p:cNvSpPr/>
          <p:nvPr/>
        </p:nvSpPr>
        <p:spPr>
          <a:xfrm rot="5400000">
            <a:off x="4469788" y="3387197"/>
            <a:ext cx="401026" cy="4846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Rectangle 22">
            <a:extLst>
              <a:ext uri="{FF2B5EF4-FFF2-40B4-BE49-F238E27FC236}">
                <a16:creationId xmlns="" xmlns:a16="http://schemas.microsoft.com/office/drawing/2014/main" id="{35F6B07D-59FC-5841-9503-AF81B97604B1}"/>
              </a:ext>
            </a:extLst>
          </p:cNvPr>
          <p:cNvSpPr/>
          <p:nvPr/>
        </p:nvSpPr>
        <p:spPr>
          <a:xfrm>
            <a:off x="5579976" y="1610216"/>
            <a:ext cx="3384512" cy="738664"/>
          </a:xfrm>
          <a:prstGeom prst="rect">
            <a:avLst/>
          </a:prstGeom>
        </p:spPr>
        <p:txBody>
          <a:bodyPr wrap="square">
            <a:spAutoFit/>
          </a:bodyPr>
          <a:lstStyle/>
          <a:p>
            <a:r>
              <a:rPr lang="en-US" sz="1400" dirty="0"/>
              <a:t>Laboratory receives the order</a:t>
            </a:r>
          </a:p>
          <a:p>
            <a:endParaRPr lang="en-US" sz="1400" dirty="0"/>
          </a:p>
          <a:p>
            <a:pPr marL="285750" indent="-285750">
              <a:buFont typeface="Arial" panose="020B0604020202020204" pitchFamily="34" charset="0"/>
              <a:buChar char="•"/>
            </a:pPr>
            <a:r>
              <a:rPr lang="en-US" sz="1400" dirty="0"/>
              <a:t>Whole genome, whole exome or panel</a:t>
            </a:r>
          </a:p>
        </p:txBody>
      </p:sp>
      <p:sp>
        <p:nvSpPr>
          <p:cNvPr id="24" name="Rectangle 23">
            <a:extLst>
              <a:ext uri="{FF2B5EF4-FFF2-40B4-BE49-F238E27FC236}">
                <a16:creationId xmlns="" xmlns:a16="http://schemas.microsoft.com/office/drawing/2014/main" id="{7A0A87D3-5572-8D4A-9397-AE3D5BF21BCD}"/>
              </a:ext>
            </a:extLst>
          </p:cNvPr>
          <p:cNvSpPr/>
          <p:nvPr/>
        </p:nvSpPr>
        <p:spPr>
          <a:xfrm>
            <a:off x="5508104" y="2852936"/>
            <a:ext cx="3352093" cy="738664"/>
          </a:xfrm>
          <a:prstGeom prst="rect">
            <a:avLst/>
          </a:prstGeom>
        </p:spPr>
        <p:txBody>
          <a:bodyPr wrap="square">
            <a:spAutoFit/>
          </a:bodyPr>
          <a:lstStyle/>
          <a:p>
            <a:r>
              <a:rPr lang="en-US" sz="1400" dirty="0"/>
              <a:t>Bioinformatics pipelines annotate the sequence with variants which differ from a reference genome</a:t>
            </a:r>
          </a:p>
        </p:txBody>
      </p:sp>
      <p:sp>
        <p:nvSpPr>
          <p:cNvPr id="25" name="Rectangle 24">
            <a:extLst>
              <a:ext uri="{FF2B5EF4-FFF2-40B4-BE49-F238E27FC236}">
                <a16:creationId xmlns="" xmlns:a16="http://schemas.microsoft.com/office/drawing/2014/main" id="{CB913942-61A1-1440-910E-BDC5374860A4}"/>
              </a:ext>
            </a:extLst>
          </p:cNvPr>
          <p:cNvSpPr/>
          <p:nvPr/>
        </p:nvSpPr>
        <p:spPr>
          <a:xfrm>
            <a:off x="5477184" y="3915633"/>
            <a:ext cx="3273789" cy="1169551"/>
          </a:xfrm>
          <a:prstGeom prst="rect">
            <a:avLst/>
          </a:prstGeom>
        </p:spPr>
        <p:txBody>
          <a:bodyPr wrap="square">
            <a:spAutoFit/>
          </a:bodyPr>
          <a:lstStyle/>
          <a:p>
            <a:r>
              <a:rPr lang="en-US" sz="1400" dirty="0"/>
              <a:t>Pathologist will curate the variants and write a report</a:t>
            </a:r>
          </a:p>
          <a:p>
            <a:endParaRPr lang="en-US" sz="1400" dirty="0"/>
          </a:p>
          <a:p>
            <a:pPr marL="285750" indent="-285750">
              <a:buFont typeface="Arial" panose="020B0604020202020204" pitchFamily="34" charset="0"/>
              <a:buChar char="•"/>
            </a:pPr>
            <a:r>
              <a:rPr lang="en-US" sz="1400" dirty="0"/>
              <a:t>Only variants relevant to the suspected diagnosis are reported </a:t>
            </a:r>
          </a:p>
        </p:txBody>
      </p:sp>
      <p:sp>
        <p:nvSpPr>
          <p:cNvPr id="28" name="Right Arrow 27">
            <a:extLst>
              <a:ext uri="{FF2B5EF4-FFF2-40B4-BE49-F238E27FC236}">
                <a16:creationId xmlns="" xmlns:a16="http://schemas.microsoft.com/office/drawing/2014/main" id="{8AA8599A-7C81-AF46-A47B-E0CF89A46BFD}"/>
              </a:ext>
            </a:extLst>
          </p:cNvPr>
          <p:cNvSpPr/>
          <p:nvPr/>
        </p:nvSpPr>
        <p:spPr>
          <a:xfrm rot="13779703">
            <a:off x="2803087" y="3760112"/>
            <a:ext cx="578805" cy="4846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9" name="Rectangle 28">
            <a:extLst>
              <a:ext uri="{FF2B5EF4-FFF2-40B4-BE49-F238E27FC236}">
                <a16:creationId xmlns="" xmlns:a16="http://schemas.microsoft.com/office/drawing/2014/main" id="{D1277CA5-8CD6-0F41-BE8B-8A995204ECBA}"/>
              </a:ext>
            </a:extLst>
          </p:cNvPr>
          <p:cNvSpPr/>
          <p:nvPr/>
        </p:nvSpPr>
        <p:spPr>
          <a:xfrm>
            <a:off x="216645" y="3830026"/>
            <a:ext cx="2657245" cy="307777"/>
          </a:xfrm>
          <a:prstGeom prst="rect">
            <a:avLst/>
          </a:prstGeom>
        </p:spPr>
        <p:txBody>
          <a:bodyPr wrap="square">
            <a:spAutoFit/>
          </a:bodyPr>
          <a:lstStyle/>
          <a:p>
            <a:r>
              <a:rPr lang="en-US" sz="1400" dirty="0"/>
              <a:t>A report is returned to the EMR</a:t>
            </a:r>
          </a:p>
        </p:txBody>
      </p:sp>
      <p:sp>
        <p:nvSpPr>
          <p:cNvPr id="30" name="Rectangle 29">
            <a:extLst>
              <a:ext uri="{FF2B5EF4-FFF2-40B4-BE49-F238E27FC236}">
                <a16:creationId xmlns="" xmlns:a16="http://schemas.microsoft.com/office/drawing/2014/main" id="{210053DC-9579-294E-BCBB-72BA3204F03F}"/>
              </a:ext>
            </a:extLst>
          </p:cNvPr>
          <p:cNvSpPr/>
          <p:nvPr/>
        </p:nvSpPr>
        <p:spPr>
          <a:xfrm>
            <a:off x="27807" y="4790444"/>
            <a:ext cx="5199954" cy="1169551"/>
          </a:xfrm>
          <a:prstGeom prst="rect">
            <a:avLst/>
          </a:prstGeom>
        </p:spPr>
        <p:txBody>
          <a:bodyPr wrap="square">
            <a:spAutoFit/>
          </a:bodyPr>
          <a:lstStyle/>
          <a:p>
            <a:r>
              <a:rPr lang="en-US" sz="1400" dirty="0"/>
              <a:t>Accurate clinical phenotype information</a:t>
            </a:r>
          </a:p>
          <a:p>
            <a:pPr marL="285750" indent="-285750">
              <a:buFont typeface="Arial" panose="020B0604020202020204" pitchFamily="34" charset="0"/>
              <a:buChar char="•"/>
            </a:pPr>
            <a:r>
              <a:rPr lang="en-US" sz="1400" dirty="0"/>
              <a:t>Supports the clinician in making the test order</a:t>
            </a:r>
          </a:p>
          <a:p>
            <a:pPr marL="285750" indent="-285750">
              <a:buFont typeface="Arial" panose="020B0604020202020204" pitchFamily="34" charset="0"/>
              <a:buChar char="•"/>
            </a:pPr>
            <a:r>
              <a:rPr lang="en-US" sz="1400" dirty="0"/>
              <a:t>Aids the pathologist in the decision making on what to report</a:t>
            </a:r>
          </a:p>
          <a:p>
            <a:pPr marL="285750" indent="-285750">
              <a:buFont typeface="Arial" panose="020B0604020202020204" pitchFamily="34" charset="0"/>
              <a:buChar char="•"/>
            </a:pPr>
            <a:r>
              <a:rPr lang="en-US" sz="1400" dirty="0"/>
              <a:t>Is vital for future use of the sequence in treating the patient and supporting research</a:t>
            </a:r>
          </a:p>
        </p:txBody>
      </p:sp>
    </p:spTree>
    <p:extLst>
      <p:ext uri="{BB962C8B-B14F-4D97-AF65-F5344CB8AC3E}">
        <p14:creationId xmlns:p14="http://schemas.microsoft.com/office/powerpoint/2010/main" val="35813174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5" grpId="0"/>
      <p:bldP spid="16" grpId="0" animBg="1"/>
      <p:bldP spid="17" grpId="0" animBg="1"/>
      <p:bldP spid="18" grpId="0" animBg="1"/>
      <p:bldP spid="19" grpId="0" animBg="1"/>
      <p:bldP spid="20" grpId="0" animBg="1"/>
      <p:bldP spid="21" grpId="0" animBg="1"/>
      <p:bldP spid="23" grpId="0"/>
      <p:bldP spid="24" grpId="0"/>
      <p:bldP spid="25" grpId="0"/>
      <p:bldP spid="28" grpId="0" animBg="1"/>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Terminology: SNOMED CT, HPO</a:t>
            </a:r>
          </a:p>
        </p:txBody>
      </p:sp>
      <p:sp>
        <p:nvSpPr>
          <p:cNvPr id="9" name="Content Placeholder 8"/>
          <p:cNvSpPr>
            <a:spLocks noGrp="1"/>
          </p:cNvSpPr>
          <p:nvPr>
            <p:ph idx="1"/>
          </p:nvPr>
        </p:nvSpPr>
        <p:spPr/>
        <p:txBody>
          <a:bodyPr/>
          <a:lstStyle/>
          <a:p>
            <a:r>
              <a:rPr lang="en-US" dirty="0"/>
              <a:t>SNOMED CT: General medical terminology used increasingly in EMR’s</a:t>
            </a:r>
          </a:p>
          <a:p>
            <a:r>
              <a:rPr lang="en-US" dirty="0"/>
              <a:t>HPO: specific terminology for describing clinical phenotypes of rare diseases</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5</a:t>
            </a:fld>
            <a:r>
              <a:rPr lang="en-AU"/>
              <a:t>  |</a:t>
            </a:r>
            <a:endParaRPr lang="en-AU" dirty="0"/>
          </a:p>
        </p:txBody>
      </p:sp>
      <p:pic>
        <p:nvPicPr>
          <p:cNvPr id="6" name="Picture 5" descr="hpo.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592" y="2946356"/>
            <a:ext cx="7338548" cy="3002924"/>
          </a:xfrm>
          <a:prstGeom prst="rect">
            <a:avLst/>
          </a:prstGeom>
        </p:spPr>
      </p:pic>
    </p:spTree>
    <p:extLst>
      <p:ext uri="{BB962C8B-B14F-4D97-AF65-F5344CB8AC3E}">
        <p14:creationId xmlns:p14="http://schemas.microsoft.com/office/powerpoint/2010/main" val="23442707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Terminology: SNOMED CT, HPO</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6</a:t>
            </a:fld>
            <a:r>
              <a:rPr lang="en-AU"/>
              <a:t>  |</a:t>
            </a:r>
            <a:endParaRPr lang="en-AU"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736" y="1988840"/>
            <a:ext cx="3744416" cy="274709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712" y="4941168"/>
            <a:ext cx="3888432" cy="781695"/>
          </a:xfrm>
          <a:prstGeom prst="rect">
            <a:avLst/>
          </a:prstGeom>
        </p:spPr>
      </p:pic>
      <p:sp>
        <p:nvSpPr>
          <p:cNvPr id="9" name="Content Placeholder 2">
            <a:extLst>
              <a:ext uri="{FF2B5EF4-FFF2-40B4-BE49-F238E27FC236}">
                <a16:creationId xmlns="" xmlns:a16="http://schemas.microsoft.com/office/drawing/2014/main" id="{AE52E64E-6D90-5B43-9C03-A46659A88089}"/>
              </a:ext>
            </a:extLst>
          </p:cNvPr>
          <p:cNvSpPr>
            <a:spLocks noGrp="1"/>
          </p:cNvSpPr>
          <p:nvPr>
            <p:ph idx="1"/>
          </p:nvPr>
        </p:nvSpPr>
        <p:spPr>
          <a:xfrm>
            <a:off x="358775" y="1556792"/>
            <a:ext cx="8461375" cy="4572855"/>
          </a:xfrm>
        </p:spPr>
        <p:txBody>
          <a:bodyPr/>
          <a:lstStyle/>
          <a:p>
            <a:r>
              <a:rPr lang="en-US" dirty="0"/>
              <a:t>Overlapping concepts are modelled differently</a:t>
            </a:r>
          </a:p>
        </p:txBody>
      </p:sp>
    </p:spTree>
    <p:extLst>
      <p:ext uri="{BB962C8B-B14F-4D97-AF65-F5344CB8AC3E}">
        <p14:creationId xmlns:p14="http://schemas.microsoft.com/office/powerpoint/2010/main" val="39819794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Terminology: SNOMED CT, HPO</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7</a:t>
            </a:fld>
            <a:r>
              <a:rPr lang="en-AU"/>
              <a:t>  |</a:t>
            </a:r>
            <a:endParaRPr lang="en-AU" dirty="0"/>
          </a:p>
        </p:txBody>
      </p:sp>
      <p:sp>
        <p:nvSpPr>
          <p:cNvPr id="9" name="Content Placeholder 2">
            <a:extLst>
              <a:ext uri="{FF2B5EF4-FFF2-40B4-BE49-F238E27FC236}">
                <a16:creationId xmlns="" xmlns:a16="http://schemas.microsoft.com/office/drawing/2014/main" id="{11589A7C-E57B-4448-A9D2-3962AAAA60EA}"/>
              </a:ext>
            </a:extLst>
          </p:cNvPr>
          <p:cNvSpPr>
            <a:spLocks noGrp="1"/>
          </p:cNvSpPr>
          <p:nvPr>
            <p:ph idx="1"/>
          </p:nvPr>
        </p:nvSpPr>
        <p:spPr>
          <a:xfrm>
            <a:off x="358775" y="1556792"/>
            <a:ext cx="8461375" cy="4572855"/>
          </a:xfrm>
        </p:spPr>
        <p:txBody>
          <a:bodyPr/>
          <a:lstStyle/>
          <a:p>
            <a:r>
              <a:rPr lang="en-US" dirty="0"/>
              <a:t>HPO does not model normal phenotypes</a:t>
            </a:r>
          </a:p>
          <a:p>
            <a:pPr lvl="1"/>
            <a:r>
              <a:rPr lang="en-US" dirty="0"/>
              <a:t>E.g. APGAR scores (7, 8 and 9 are not included)</a:t>
            </a:r>
          </a:p>
        </p:txBody>
      </p:sp>
      <p:pic>
        <p:nvPicPr>
          <p:cNvPr id="6" name="Picture 5">
            <a:extLst>
              <a:ext uri="{FF2B5EF4-FFF2-40B4-BE49-F238E27FC236}">
                <a16:creationId xmlns="" xmlns:a16="http://schemas.microsoft.com/office/drawing/2014/main" id="{32FD6D74-4CE4-484A-91C2-5DD2614511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2317" y="2611084"/>
            <a:ext cx="3941370" cy="2755132"/>
          </a:xfrm>
          <a:prstGeom prst="rect">
            <a:avLst/>
          </a:prstGeom>
        </p:spPr>
      </p:pic>
      <p:pic>
        <p:nvPicPr>
          <p:cNvPr id="11" name="Picture 10">
            <a:extLst>
              <a:ext uri="{FF2B5EF4-FFF2-40B4-BE49-F238E27FC236}">
                <a16:creationId xmlns="" xmlns:a16="http://schemas.microsoft.com/office/drawing/2014/main" id="{2E91BD32-660A-484A-AB3A-6CDED6834E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775" y="3076455"/>
            <a:ext cx="4332930" cy="1824391"/>
          </a:xfrm>
          <a:prstGeom prst="rect">
            <a:avLst/>
          </a:prstGeom>
        </p:spPr>
      </p:pic>
    </p:spTree>
    <p:extLst>
      <p:ext uri="{BB962C8B-B14F-4D97-AF65-F5344CB8AC3E}">
        <p14:creationId xmlns:p14="http://schemas.microsoft.com/office/powerpoint/2010/main" val="37043058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Clinical Terminology: SNOMED CT, HPO</a:t>
            </a:r>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8</a:t>
            </a:fld>
            <a:r>
              <a:rPr lang="en-AU"/>
              <a:t>  |</a:t>
            </a:r>
            <a:endParaRPr lang="en-AU" dirty="0"/>
          </a:p>
        </p:txBody>
      </p:sp>
      <p:sp>
        <p:nvSpPr>
          <p:cNvPr id="9" name="Content Placeholder 2">
            <a:extLst>
              <a:ext uri="{FF2B5EF4-FFF2-40B4-BE49-F238E27FC236}">
                <a16:creationId xmlns="" xmlns:a16="http://schemas.microsoft.com/office/drawing/2014/main" id="{11589A7C-E57B-4448-A9D2-3962AAAA60EA}"/>
              </a:ext>
            </a:extLst>
          </p:cNvPr>
          <p:cNvSpPr>
            <a:spLocks noGrp="1"/>
          </p:cNvSpPr>
          <p:nvPr>
            <p:ph idx="1"/>
          </p:nvPr>
        </p:nvSpPr>
        <p:spPr>
          <a:xfrm>
            <a:off x="358775" y="1556792"/>
            <a:ext cx="8461375" cy="4572855"/>
          </a:xfrm>
        </p:spPr>
        <p:txBody>
          <a:bodyPr/>
          <a:lstStyle/>
          <a:p>
            <a:r>
              <a:rPr lang="en-US" dirty="0"/>
              <a:t>But HPO has more detail than SCT in certain areas</a:t>
            </a:r>
          </a:p>
          <a:p>
            <a:pPr lvl="1"/>
            <a:r>
              <a:rPr lang="en-US" dirty="0"/>
              <a:t>E.g. </a:t>
            </a:r>
            <a:r>
              <a:rPr lang="en-AU"/>
              <a:t>HPO is better at defining conditions in specific places, such as finger and toe abnormalities</a:t>
            </a:r>
            <a:endParaRPr lang="en-US" dirty="0"/>
          </a:p>
        </p:txBody>
      </p:sp>
      <p:pic>
        <p:nvPicPr>
          <p:cNvPr id="7" name="Picture 6">
            <a:extLst>
              <a:ext uri="{FF2B5EF4-FFF2-40B4-BE49-F238E27FC236}">
                <a16:creationId xmlns="" xmlns:a16="http://schemas.microsoft.com/office/drawing/2014/main" id="{0D41926F-C522-AC4F-81D9-1155B0EA45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7664" y="2564904"/>
            <a:ext cx="5832648" cy="1850003"/>
          </a:xfrm>
          <a:prstGeom prst="rect">
            <a:avLst/>
          </a:prstGeom>
        </p:spPr>
      </p:pic>
      <p:pic>
        <p:nvPicPr>
          <p:cNvPr id="10" name="Picture 9">
            <a:extLst>
              <a:ext uri="{FF2B5EF4-FFF2-40B4-BE49-F238E27FC236}">
                <a16:creationId xmlns="" xmlns:a16="http://schemas.microsoft.com/office/drawing/2014/main" id="{FB159509-55EA-C74C-AF68-D4BC43AC7E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3230" y="4725144"/>
            <a:ext cx="6112464" cy="848141"/>
          </a:xfrm>
          <a:prstGeom prst="rect">
            <a:avLst/>
          </a:prstGeom>
        </p:spPr>
      </p:pic>
    </p:spTree>
    <p:extLst>
      <p:ext uri="{BB962C8B-B14F-4D97-AF65-F5344CB8AC3E}">
        <p14:creationId xmlns:p14="http://schemas.microsoft.com/office/powerpoint/2010/main" val="32296751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exchange: FHIR, </a:t>
            </a:r>
            <a:r>
              <a:rPr lang="en-US" dirty="0" err="1"/>
              <a:t>Phenopackets</a:t>
            </a:r>
            <a:endParaRPr lang="en-US" dirty="0"/>
          </a:p>
        </p:txBody>
      </p:sp>
      <p:sp>
        <p:nvSpPr>
          <p:cNvPr id="4" name="Footer Placeholder 3"/>
          <p:cNvSpPr>
            <a:spLocks noGrp="1"/>
          </p:cNvSpPr>
          <p:nvPr>
            <p:ph type="ftr" sz="quarter" idx="11"/>
          </p:nvPr>
        </p:nvSpPr>
        <p:spPr/>
        <p:txBody>
          <a:bodyPr/>
          <a:lstStyle/>
          <a:p>
            <a:pPr fontAlgn="base">
              <a:spcBef>
                <a:spcPct val="0"/>
              </a:spcBef>
              <a:spcAft>
                <a:spcPct val="0"/>
              </a:spcAft>
              <a:defRPr/>
            </a:pPr>
            <a:r>
              <a:rPr lang="en-AU" dirty="0"/>
              <a:t>SNOMED CT Genomics Pilots | Michael Lawley</a:t>
            </a:r>
            <a:endParaRPr lang="en-US"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9</a:t>
            </a:fld>
            <a:r>
              <a:rPr lang="en-AU"/>
              <a:t>  |</a:t>
            </a:r>
            <a:endParaRPr lang="en-AU"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074" y="1034995"/>
            <a:ext cx="5915275" cy="442402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5816" y="1744425"/>
            <a:ext cx="5794230" cy="4237253"/>
          </a:xfrm>
          <a:prstGeom prst="rect">
            <a:avLst/>
          </a:prstGeom>
        </p:spPr>
      </p:pic>
    </p:spTree>
    <p:extLst>
      <p:ext uri="{BB962C8B-B14F-4D97-AF65-F5344CB8AC3E}">
        <p14:creationId xmlns:p14="http://schemas.microsoft.com/office/powerpoint/2010/main" val="205425025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SIRO Theme">
  <a:themeElements>
    <a:clrScheme name="CSIRO Midday">
      <a:dk1>
        <a:sysClr val="windowText" lastClr="000000"/>
      </a:dk1>
      <a:lt1>
        <a:srgbClr val="FFFFFF"/>
      </a:lt1>
      <a:dk2>
        <a:srgbClr val="000000"/>
      </a:dk2>
      <a:lt2>
        <a:srgbClr val="FFFFFF"/>
      </a:lt2>
      <a:accent1>
        <a:srgbClr val="00A9CE"/>
      </a:accent1>
      <a:accent2>
        <a:srgbClr val="00313C"/>
      </a:accent2>
      <a:accent3>
        <a:srgbClr val="78BE20"/>
      </a:accent3>
      <a:accent4>
        <a:srgbClr val="4A7729"/>
      </a:accent4>
      <a:accent5>
        <a:srgbClr val="9FAEE5"/>
      </a:accent5>
      <a:accent6>
        <a:srgbClr val="1E22AA"/>
      </a:accent6>
      <a:hlink>
        <a:srgbClr val="41B6E6"/>
      </a:hlink>
      <a:folHlink>
        <a:srgbClr val="004B87"/>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 - 1</Template>
  <TotalTime>6395</TotalTime>
  <Words>2131</Words>
  <Application>Microsoft Macintosh PowerPoint</Application>
  <PresentationFormat>On-screen Show (4:3)</PresentationFormat>
  <Paragraphs>366</Paragraphs>
  <Slides>39</Slides>
  <Notes>5</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CSIRO Theme</vt:lpstr>
      <vt:lpstr>SNOMED CT Genomics Pilots</vt:lpstr>
      <vt:lpstr>Genomics and Genetics in Medicine</vt:lpstr>
      <vt:lpstr>AEHRC in Australia’s Genomics Initiatives</vt:lpstr>
      <vt:lpstr>Clinical Use of Genomics</vt:lpstr>
      <vt:lpstr>Clinical Terminology: SNOMED CT, HPO</vt:lpstr>
      <vt:lpstr>Clinical Terminology: SNOMED CT, HPO</vt:lpstr>
      <vt:lpstr>Clinical Terminology: SNOMED CT, HPO</vt:lpstr>
      <vt:lpstr>Clinical Terminology: SNOMED CT, HPO</vt:lpstr>
      <vt:lpstr>Data exchange: FHIR, Phenopackets</vt:lpstr>
      <vt:lpstr>Data Exchange: FHIR and Phenopackets</vt:lpstr>
      <vt:lpstr>Australian Genomics BUILT ON NATIONAL COLLABORATION (80 PARTNERS)</vt:lpstr>
      <vt:lpstr>Australian Genomics PROGRAMS, FLAGSHIPS AND PROJECTS</vt:lpstr>
      <vt:lpstr>Australian Genomics Terminology Server</vt:lpstr>
      <vt:lpstr>A National Gen-Phen Database</vt:lpstr>
      <vt:lpstr>A National Gen-Phen Database</vt:lpstr>
      <vt:lpstr>REDCap in the Flagships</vt:lpstr>
      <vt:lpstr>REDCap in the Flagships</vt:lpstr>
      <vt:lpstr>REDCap in the Flagships</vt:lpstr>
      <vt:lpstr>A National Gen-Phen Database</vt:lpstr>
      <vt:lpstr>FHIRCap</vt:lpstr>
      <vt:lpstr>FHIRCap Basics</vt:lpstr>
      <vt:lpstr>FHIRCap in Australian Genomics</vt:lpstr>
      <vt:lpstr>FHIRCap: Preparing for the EMR world</vt:lpstr>
      <vt:lpstr>Preparing for the EMR world</vt:lpstr>
      <vt:lpstr>FHIRCap Transformation Example</vt:lpstr>
      <vt:lpstr>Examples of Mapping Issues</vt:lpstr>
      <vt:lpstr>Pilot 1: Cardiovascular Genetic Disorders Flagship  </vt:lpstr>
      <vt:lpstr>Pilot 1: Scope</vt:lpstr>
      <vt:lpstr>Pilot 1: Deliverables</vt:lpstr>
      <vt:lpstr>Pilot 1: Progress</vt:lpstr>
      <vt:lpstr>Pilot 1: Progress</vt:lpstr>
      <vt:lpstr>Pilot 1: Next steps</vt:lpstr>
      <vt:lpstr>Pilot 1: Next steps</vt:lpstr>
      <vt:lpstr>Pilot 2: Kidgen Flagship  </vt:lpstr>
      <vt:lpstr>Pilot 2: Scope</vt:lpstr>
      <vt:lpstr>Pilot 2: Deliverables</vt:lpstr>
      <vt:lpstr>Pilot 2: Progress</vt:lpstr>
      <vt:lpstr>Pilot 2: Next steps</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Ian Green</cp:lastModifiedBy>
  <cp:revision>152</cp:revision>
  <dcterms:created xsi:type="dcterms:W3CDTF">2017-02-24T00:50:12Z</dcterms:created>
  <dcterms:modified xsi:type="dcterms:W3CDTF">2019-04-11T08:38:18Z</dcterms:modified>
</cp:coreProperties>
</file>