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7"/>
  </p:notesMasterIdLst>
  <p:sldIdLst>
    <p:sldId id="256" r:id="rId2"/>
    <p:sldId id="344" r:id="rId3"/>
    <p:sldId id="368" r:id="rId4"/>
    <p:sldId id="315" r:id="rId5"/>
    <p:sldId id="348" r:id="rId6"/>
    <p:sldId id="263" r:id="rId7"/>
    <p:sldId id="264" r:id="rId8"/>
    <p:sldId id="319" r:id="rId9"/>
    <p:sldId id="373" r:id="rId10"/>
    <p:sldId id="351" r:id="rId11"/>
    <p:sldId id="322" r:id="rId12"/>
    <p:sldId id="364" r:id="rId13"/>
    <p:sldId id="323" r:id="rId14"/>
    <p:sldId id="324" r:id="rId15"/>
    <p:sldId id="326" r:id="rId16"/>
    <p:sldId id="325" r:id="rId17"/>
    <p:sldId id="369" r:id="rId18"/>
    <p:sldId id="370" r:id="rId19"/>
    <p:sldId id="298" r:id="rId20"/>
    <p:sldId id="328" r:id="rId21"/>
    <p:sldId id="372" r:id="rId22"/>
    <p:sldId id="350" r:id="rId23"/>
    <p:sldId id="333" r:id="rId24"/>
    <p:sldId id="334" r:id="rId25"/>
    <p:sldId id="335" r:id="rId26"/>
    <p:sldId id="337" r:id="rId27"/>
    <p:sldId id="338" r:id="rId28"/>
    <p:sldId id="358" r:id="rId29"/>
    <p:sldId id="365" r:id="rId30"/>
    <p:sldId id="309" r:id="rId31"/>
    <p:sldId id="311" r:id="rId32"/>
    <p:sldId id="371" r:id="rId33"/>
    <p:sldId id="308" r:id="rId34"/>
    <p:sldId id="303" r:id="rId35"/>
    <p:sldId id="258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cott Campbell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1F2D"/>
    <a:srgbClr val="AD122A"/>
    <a:srgbClr val="989EA3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57" autoAdjust="0"/>
    <p:restoredTop sz="94625" autoAdjust="0"/>
  </p:normalViewPr>
  <p:slideViewPr>
    <p:cSldViewPr snapToGrid="0" snapToObjects="1">
      <p:cViewPr varScale="1">
        <p:scale>
          <a:sx n="105" d="100"/>
          <a:sy n="105" d="100"/>
        </p:scale>
        <p:origin x="-12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2" y="334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commentAuthors" Target="commentAuthors.xml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09-16T18:59:14.780" idx="1">
    <p:pos x="10" y="10"/>
    <p:text>Update example of invasion.  Eliminate value set on this page
Add element for example gene
Update KRAS picture
Blow up image of EPIC screen shot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09-16T18:59:14.780" idx="2">
    <p:pos x="10" y="10"/>
    <p:text>Update example of invasion.  Eliminate value set on this page
Add element for example gene
Update KRAS picture
Blow up image of EPIC screen shot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09-16T18:59:14.780" idx="2">
    <p:pos x="10" y="10"/>
    <p:text>Update example of invasion.  Eliminate value set on this page
Add element for example gene
Update KRAS picture
Blow up image of EPIC screen shot</p:tex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747DE7-F401-4E90-8EDA-1D62443B472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A0C234F2-601F-4D05-9675-699A18FF2558}">
      <dgm:prSet phldrT="[Text]"/>
      <dgm:spPr/>
      <dgm:t>
        <a:bodyPr/>
        <a:lstStyle/>
        <a:p>
          <a:r>
            <a:rPr lang="en-US" dirty="0" smtClean="0"/>
            <a:t>Patients</a:t>
          </a:r>
          <a:endParaRPr lang="en-US" dirty="0"/>
        </a:p>
      </dgm:t>
    </dgm:pt>
    <dgm:pt modelId="{87715A9E-32F0-4752-ABB0-780E15BCC4CE}" type="parTrans" cxnId="{48FCBD1A-3010-4766-AB6D-24A084D8F94C}">
      <dgm:prSet/>
      <dgm:spPr/>
      <dgm:t>
        <a:bodyPr/>
        <a:lstStyle/>
        <a:p>
          <a:endParaRPr lang="en-US"/>
        </a:p>
      </dgm:t>
    </dgm:pt>
    <dgm:pt modelId="{00651A2D-A634-4FD4-BB44-2098EA1C7121}" type="sibTrans" cxnId="{48FCBD1A-3010-4766-AB6D-24A084D8F94C}">
      <dgm:prSet/>
      <dgm:spPr/>
      <dgm:t>
        <a:bodyPr/>
        <a:lstStyle/>
        <a:p>
          <a:endParaRPr lang="en-US"/>
        </a:p>
      </dgm:t>
    </dgm:pt>
    <dgm:pt modelId="{5C602EA0-A880-4F28-9180-368BA8E8FCE2}">
      <dgm:prSet phldrT="[Text]"/>
      <dgm:spPr/>
      <dgm:t>
        <a:bodyPr/>
        <a:lstStyle/>
        <a:p>
          <a:r>
            <a:rPr lang="en-US" dirty="0" smtClean="0"/>
            <a:t>Phenotypes</a:t>
          </a:r>
          <a:endParaRPr lang="en-US" dirty="0"/>
        </a:p>
      </dgm:t>
    </dgm:pt>
    <dgm:pt modelId="{50B335A7-7ECF-41BE-BC0B-ADDA8270A6FB}" type="parTrans" cxnId="{CA802CA1-0A93-43C7-B332-8B2679D1FC94}">
      <dgm:prSet/>
      <dgm:spPr/>
      <dgm:t>
        <a:bodyPr/>
        <a:lstStyle/>
        <a:p>
          <a:endParaRPr lang="en-US"/>
        </a:p>
      </dgm:t>
    </dgm:pt>
    <dgm:pt modelId="{BBF9F7B8-8BEE-4131-87DF-D34866202B4A}" type="sibTrans" cxnId="{CA802CA1-0A93-43C7-B332-8B2679D1FC94}">
      <dgm:prSet/>
      <dgm:spPr/>
      <dgm:t>
        <a:bodyPr/>
        <a:lstStyle/>
        <a:p>
          <a:endParaRPr lang="en-US"/>
        </a:p>
      </dgm:t>
    </dgm:pt>
    <dgm:pt modelId="{9CC00053-05D2-4777-871C-59F2F8EBA42C}">
      <dgm:prSet phldrT="[Text]"/>
      <dgm:spPr/>
      <dgm:t>
        <a:bodyPr/>
        <a:lstStyle/>
        <a:p>
          <a:r>
            <a:rPr lang="en-US" dirty="0" smtClean="0"/>
            <a:t>Outcomes</a:t>
          </a:r>
          <a:endParaRPr lang="en-US" dirty="0"/>
        </a:p>
      </dgm:t>
    </dgm:pt>
    <dgm:pt modelId="{CED355AE-9326-441A-A30C-3CB45D40DB4E}" type="parTrans" cxnId="{B5C8EE7C-869F-488A-AB3A-05B452406D61}">
      <dgm:prSet/>
      <dgm:spPr/>
      <dgm:t>
        <a:bodyPr/>
        <a:lstStyle/>
        <a:p>
          <a:endParaRPr lang="en-US"/>
        </a:p>
      </dgm:t>
    </dgm:pt>
    <dgm:pt modelId="{A91F64AA-17AE-41DE-93C4-EF68C8749C57}" type="sibTrans" cxnId="{B5C8EE7C-869F-488A-AB3A-05B452406D61}">
      <dgm:prSet/>
      <dgm:spPr/>
      <dgm:t>
        <a:bodyPr/>
        <a:lstStyle/>
        <a:p>
          <a:endParaRPr lang="en-US"/>
        </a:p>
      </dgm:t>
    </dgm:pt>
    <dgm:pt modelId="{C5E63877-0AC7-47F6-B4F0-4756A39779AA}" type="pres">
      <dgm:prSet presAssocID="{50747DE7-F401-4E90-8EDA-1D62443B472D}" presName="CompostProcess" presStyleCnt="0">
        <dgm:presLayoutVars>
          <dgm:dir/>
          <dgm:resizeHandles val="exact"/>
        </dgm:presLayoutVars>
      </dgm:prSet>
      <dgm:spPr/>
    </dgm:pt>
    <dgm:pt modelId="{CF0E57CC-A484-45C9-AB23-31793E2755B4}" type="pres">
      <dgm:prSet presAssocID="{50747DE7-F401-4E90-8EDA-1D62443B472D}" presName="arrow" presStyleLbl="bgShp" presStyleIdx="0" presStyleCnt="1"/>
      <dgm:spPr/>
    </dgm:pt>
    <dgm:pt modelId="{C6AC5BC0-723C-4E5B-BCFA-6CEF3EF57170}" type="pres">
      <dgm:prSet presAssocID="{50747DE7-F401-4E90-8EDA-1D62443B472D}" presName="linearProcess" presStyleCnt="0"/>
      <dgm:spPr/>
    </dgm:pt>
    <dgm:pt modelId="{79319714-B673-439E-BDE7-B077A9665039}" type="pres">
      <dgm:prSet presAssocID="{A0C234F2-601F-4D05-9675-699A18FF2558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606111-445C-42E4-8DDE-A92E96EE5F44}" type="pres">
      <dgm:prSet presAssocID="{00651A2D-A634-4FD4-BB44-2098EA1C7121}" presName="sibTrans" presStyleCnt="0"/>
      <dgm:spPr/>
    </dgm:pt>
    <dgm:pt modelId="{615CDB63-6A55-4B62-B9DE-322C26808368}" type="pres">
      <dgm:prSet presAssocID="{5C602EA0-A880-4F28-9180-368BA8E8FCE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018730-252D-46CD-B354-E2DC90A079A5}" type="pres">
      <dgm:prSet presAssocID="{BBF9F7B8-8BEE-4131-87DF-D34866202B4A}" presName="sibTrans" presStyleCnt="0"/>
      <dgm:spPr/>
    </dgm:pt>
    <dgm:pt modelId="{25D04009-A5E4-4DF9-AF51-C08906CBB14B}" type="pres">
      <dgm:prSet presAssocID="{9CC00053-05D2-4777-871C-59F2F8EBA42C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FCBD1A-3010-4766-AB6D-24A084D8F94C}" srcId="{50747DE7-F401-4E90-8EDA-1D62443B472D}" destId="{A0C234F2-601F-4D05-9675-699A18FF2558}" srcOrd="0" destOrd="0" parTransId="{87715A9E-32F0-4752-ABB0-780E15BCC4CE}" sibTransId="{00651A2D-A634-4FD4-BB44-2098EA1C7121}"/>
    <dgm:cxn modelId="{30B3705E-B24A-4D9F-9A70-37613C608B78}" type="presOf" srcId="{A0C234F2-601F-4D05-9675-699A18FF2558}" destId="{79319714-B673-439E-BDE7-B077A9665039}" srcOrd="0" destOrd="0" presId="urn:microsoft.com/office/officeart/2005/8/layout/hProcess9"/>
    <dgm:cxn modelId="{262ED525-8A69-4E7A-809B-FCFFBAD406ED}" type="presOf" srcId="{50747DE7-F401-4E90-8EDA-1D62443B472D}" destId="{C5E63877-0AC7-47F6-B4F0-4756A39779AA}" srcOrd="0" destOrd="0" presId="urn:microsoft.com/office/officeart/2005/8/layout/hProcess9"/>
    <dgm:cxn modelId="{B5C8EE7C-869F-488A-AB3A-05B452406D61}" srcId="{50747DE7-F401-4E90-8EDA-1D62443B472D}" destId="{9CC00053-05D2-4777-871C-59F2F8EBA42C}" srcOrd="2" destOrd="0" parTransId="{CED355AE-9326-441A-A30C-3CB45D40DB4E}" sibTransId="{A91F64AA-17AE-41DE-93C4-EF68C8749C57}"/>
    <dgm:cxn modelId="{CA802CA1-0A93-43C7-B332-8B2679D1FC94}" srcId="{50747DE7-F401-4E90-8EDA-1D62443B472D}" destId="{5C602EA0-A880-4F28-9180-368BA8E8FCE2}" srcOrd="1" destOrd="0" parTransId="{50B335A7-7ECF-41BE-BC0B-ADDA8270A6FB}" sibTransId="{BBF9F7B8-8BEE-4131-87DF-D34866202B4A}"/>
    <dgm:cxn modelId="{3B97D259-CF7D-42F4-80F1-E79066A59B15}" type="presOf" srcId="{5C602EA0-A880-4F28-9180-368BA8E8FCE2}" destId="{615CDB63-6A55-4B62-B9DE-322C26808368}" srcOrd="0" destOrd="0" presId="urn:microsoft.com/office/officeart/2005/8/layout/hProcess9"/>
    <dgm:cxn modelId="{DC6FF6AA-A18E-4B57-8D7D-36223FABAFED}" type="presOf" srcId="{9CC00053-05D2-4777-871C-59F2F8EBA42C}" destId="{25D04009-A5E4-4DF9-AF51-C08906CBB14B}" srcOrd="0" destOrd="0" presId="urn:microsoft.com/office/officeart/2005/8/layout/hProcess9"/>
    <dgm:cxn modelId="{C0296129-7018-4193-8FB4-128AFD43D8C2}" type="presParOf" srcId="{C5E63877-0AC7-47F6-B4F0-4756A39779AA}" destId="{CF0E57CC-A484-45C9-AB23-31793E2755B4}" srcOrd="0" destOrd="0" presId="urn:microsoft.com/office/officeart/2005/8/layout/hProcess9"/>
    <dgm:cxn modelId="{40DFB3BF-8414-4E0B-AAB7-D747B42925DD}" type="presParOf" srcId="{C5E63877-0AC7-47F6-B4F0-4756A39779AA}" destId="{C6AC5BC0-723C-4E5B-BCFA-6CEF3EF57170}" srcOrd="1" destOrd="0" presId="urn:microsoft.com/office/officeart/2005/8/layout/hProcess9"/>
    <dgm:cxn modelId="{D010A8F1-260F-4652-B02C-A49CA75066E4}" type="presParOf" srcId="{C6AC5BC0-723C-4E5B-BCFA-6CEF3EF57170}" destId="{79319714-B673-439E-BDE7-B077A9665039}" srcOrd="0" destOrd="0" presId="urn:microsoft.com/office/officeart/2005/8/layout/hProcess9"/>
    <dgm:cxn modelId="{5F11E8A0-29B2-4D10-BFEE-EB8EA95DAE8E}" type="presParOf" srcId="{C6AC5BC0-723C-4E5B-BCFA-6CEF3EF57170}" destId="{E9606111-445C-42E4-8DDE-A92E96EE5F44}" srcOrd="1" destOrd="0" presId="urn:microsoft.com/office/officeart/2005/8/layout/hProcess9"/>
    <dgm:cxn modelId="{808A2B18-7009-4B8A-983A-6DCD8C149E2A}" type="presParOf" srcId="{C6AC5BC0-723C-4E5B-BCFA-6CEF3EF57170}" destId="{615CDB63-6A55-4B62-B9DE-322C26808368}" srcOrd="2" destOrd="0" presId="urn:microsoft.com/office/officeart/2005/8/layout/hProcess9"/>
    <dgm:cxn modelId="{D90D2D43-25BB-42F1-AE53-0540E4C8A4AB}" type="presParOf" srcId="{C6AC5BC0-723C-4E5B-BCFA-6CEF3EF57170}" destId="{D7018730-252D-46CD-B354-E2DC90A079A5}" srcOrd="3" destOrd="0" presId="urn:microsoft.com/office/officeart/2005/8/layout/hProcess9"/>
    <dgm:cxn modelId="{074D6972-6818-4E85-A811-50F991DE316E}" type="presParOf" srcId="{C6AC5BC0-723C-4E5B-BCFA-6CEF3EF57170}" destId="{25D04009-A5E4-4DF9-AF51-C08906CBB14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747DE7-F401-4E90-8EDA-1D62443B472D}" type="doc">
      <dgm:prSet loTypeId="urn:microsoft.com/office/officeart/2005/8/layout/hProcess9" loCatId="process" qsTypeId="urn:microsoft.com/office/officeart/2005/8/quickstyle/simple1" qsCatId="simple" csTypeId="urn:microsoft.com/office/officeart/2005/8/colors/accent3_5" csCatId="accent3" phldr="1"/>
      <dgm:spPr/>
    </dgm:pt>
    <dgm:pt modelId="{A0C234F2-601F-4D05-9675-699A18FF2558}">
      <dgm:prSet phldrT="[Text]"/>
      <dgm:spPr/>
      <dgm:t>
        <a:bodyPr/>
        <a:lstStyle/>
        <a:p>
          <a:r>
            <a:rPr lang="en-US" dirty="0" smtClean="0"/>
            <a:t>Intervention</a:t>
          </a:r>
          <a:endParaRPr lang="en-US" dirty="0"/>
        </a:p>
      </dgm:t>
    </dgm:pt>
    <dgm:pt modelId="{87715A9E-32F0-4752-ABB0-780E15BCC4CE}" type="parTrans" cxnId="{48FCBD1A-3010-4766-AB6D-24A084D8F94C}">
      <dgm:prSet/>
      <dgm:spPr/>
      <dgm:t>
        <a:bodyPr/>
        <a:lstStyle/>
        <a:p>
          <a:endParaRPr lang="en-US"/>
        </a:p>
      </dgm:t>
    </dgm:pt>
    <dgm:pt modelId="{00651A2D-A634-4FD4-BB44-2098EA1C7121}" type="sibTrans" cxnId="{48FCBD1A-3010-4766-AB6D-24A084D8F94C}">
      <dgm:prSet/>
      <dgm:spPr/>
      <dgm:t>
        <a:bodyPr/>
        <a:lstStyle/>
        <a:p>
          <a:endParaRPr lang="en-US"/>
        </a:p>
      </dgm:t>
    </dgm:pt>
    <dgm:pt modelId="{5C602EA0-A880-4F28-9180-368BA8E8FCE2}">
      <dgm:prSet phldrT="[Text]"/>
      <dgm:spPr/>
      <dgm:t>
        <a:bodyPr/>
        <a:lstStyle/>
        <a:p>
          <a:r>
            <a:rPr lang="en-US" dirty="0" smtClean="0"/>
            <a:t>Experiment</a:t>
          </a:r>
          <a:endParaRPr lang="en-US" dirty="0"/>
        </a:p>
      </dgm:t>
    </dgm:pt>
    <dgm:pt modelId="{50B335A7-7ECF-41BE-BC0B-ADDA8270A6FB}" type="parTrans" cxnId="{CA802CA1-0A93-43C7-B332-8B2679D1FC94}">
      <dgm:prSet/>
      <dgm:spPr/>
      <dgm:t>
        <a:bodyPr/>
        <a:lstStyle/>
        <a:p>
          <a:endParaRPr lang="en-US"/>
        </a:p>
      </dgm:t>
    </dgm:pt>
    <dgm:pt modelId="{BBF9F7B8-8BEE-4131-87DF-D34866202B4A}" type="sibTrans" cxnId="{CA802CA1-0A93-43C7-B332-8B2679D1FC94}">
      <dgm:prSet/>
      <dgm:spPr/>
      <dgm:t>
        <a:bodyPr/>
        <a:lstStyle/>
        <a:p>
          <a:endParaRPr lang="en-US"/>
        </a:p>
      </dgm:t>
    </dgm:pt>
    <dgm:pt modelId="{9CC00053-05D2-4777-871C-59F2F8EBA42C}">
      <dgm:prSet phldrT="[Text]"/>
      <dgm:spPr/>
      <dgm:t>
        <a:bodyPr/>
        <a:lstStyle/>
        <a:p>
          <a:r>
            <a:rPr lang="en-US" dirty="0" smtClean="0"/>
            <a:t>Hypothesis</a:t>
          </a:r>
          <a:endParaRPr lang="en-US" dirty="0"/>
        </a:p>
      </dgm:t>
    </dgm:pt>
    <dgm:pt modelId="{CED355AE-9326-441A-A30C-3CB45D40DB4E}" type="parTrans" cxnId="{B5C8EE7C-869F-488A-AB3A-05B452406D61}">
      <dgm:prSet/>
      <dgm:spPr/>
      <dgm:t>
        <a:bodyPr/>
        <a:lstStyle/>
        <a:p>
          <a:endParaRPr lang="en-US"/>
        </a:p>
      </dgm:t>
    </dgm:pt>
    <dgm:pt modelId="{A91F64AA-17AE-41DE-93C4-EF68C8749C57}" type="sibTrans" cxnId="{B5C8EE7C-869F-488A-AB3A-05B452406D61}">
      <dgm:prSet/>
      <dgm:spPr/>
      <dgm:t>
        <a:bodyPr/>
        <a:lstStyle/>
        <a:p>
          <a:endParaRPr lang="en-US"/>
        </a:p>
      </dgm:t>
    </dgm:pt>
    <dgm:pt modelId="{C5E63877-0AC7-47F6-B4F0-4756A39779AA}" type="pres">
      <dgm:prSet presAssocID="{50747DE7-F401-4E90-8EDA-1D62443B472D}" presName="CompostProcess" presStyleCnt="0">
        <dgm:presLayoutVars>
          <dgm:dir/>
          <dgm:resizeHandles val="exact"/>
        </dgm:presLayoutVars>
      </dgm:prSet>
      <dgm:spPr/>
    </dgm:pt>
    <dgm:pt modelId="{CF0E57CC-A484-45C9-AB23-31793E2755B4}" type="pres">
      <dgm:prSet presAssocID="{50747DE7-F401-4E90-8EDA-1D62443B472D}" presName="arrow" presStyleLbl="bgShp" presStyleIdx="0" presStyleCnt="1" custAng="10800000"/>
      <dgm:spPr/>
    </dgm:pt>
    <dgm:pt modelId="{C6AC5BC0-723C-4E5B-BCFA-6CEF3EF57170}" type="pres">
      <dgm:prSet presAssocID="{50747DE7-F401-4E90-8EDA-1D62443B472D}" presName="linearProcess" presStyleCnt="0"/>
      <dgm:spPr/>
    </dgm:pt>
    <dgm:pt modelId="{79319714-B673-439E-BDE7-B077A9665039}" type="pres">
      <dgm:prSet presAssocID="{A0C234F2-601F-4D05-9675-699A18FF2558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606111-445C-42E4-8DDE-A92E96EE5F44}" type="pres">
      <dgm:prSet presAssocID="{00651A2D-A634-4FD4-BB44-2098EA1C7121}" presName="sibTrans" presStyleCnt="0"/>
      <dgm:spPr/>
    </dgm:pt>
    <dgm:pt modelId="{615CDB63-6A55-4B62-B9DE-322C26808368}" type="pres">
      <dgm:prSet presAssocID="{5C602EA0-A880-4F28-9180-368BA8E8FCE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018730-252D-46CD-B354-E2DC90A079A5}" type="pres">
      <dgm:prSet presAssocID="{BBF9F7B8-8BEE-4131-87DF-D34866202B4A}" presName="sibTrans" presStyleCnt="0"/>
      <dgm:spPr/>
    </dgm:pt>
    <dgm:pt modelId="{25D04009-A5E4-4DF9-AF51-C08906CBB14B}" type="pres">
      <dgm:prSet presAssocID="{9CC00053-05D2-4777-871C-59F2F8EBA42C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FCBD1A-3010-4766-AB6D-24A084D8F94C}" srcId="{50747DE7-F401-4E90-8EDA-1D62443B472D}" destId="{A0C234F2-601F-4D05-9675-699A18FF2558}" srcOrd="0" destOrd="0" parTransId="{87715A9E-32F0-4752-ABB0-780E15BCC4CE}" sibTransId="{00651A2D-A634-4FD4-BB44-2098EA1C7121}"/>
    <dgm:cxn modelId="{30B3705E-B24A-4D9F-9A70-37613C608B78}" type="presOf" srcId="{A0C234F2-601F-4D05-9675-699A18FF2558}" destId="{79319714-B673-439E-BDE7-B077A9665039}" srcOrd="0" destOrd="0" presId="urn:microsoft.com/office/officeart/2005/8/layout/hProcess9"/>
    <dgm:cxn modelId="{262ED525-8A69-4E7A-809B-FCFFBAD406ED}" type="presOf" srcId="{50747DE7-F401-4E90-8EDA-1D62443B472D}" destId="{C5E63877-0AC7-47F6-B4F0-4756A39779AA}" srcOrd="0" destOrd="0" presId="urn:microsoft.com/office/officeart/2005/8/layout/hProcess9"/>
    <dgm:cxn modelId="{B5C8EE7C-869F-488A-AB3A-05B452406D61}" srcId="{50747DE7-F401-4E90-8EDA-1D62443B472D}" destId="{9CC00053-05D2-4777-871C-59F2F8EBA42C}" srcOrd="2" destOrd="0" parTransId="{CED355AE-9326-441A-A30C-3CB45D40DB4E}" sibTransId="{A91F64AA-17AE-41DE-93C4-EF68C8749C57}"/>
    <dgm:cxn modelId="{CA802CA1-0A93-43C7-B332-8B2679D1FC94}" srcId="{50747DE7-F401-4E90-8EDA-1D62443B472D}" destId="{5C602EA0-A880-4F28-9180-368BA8E8FCE2}" srcOrd="1" destOrd="0" parTransId="{50B335A7-7ECF-41BE-BC0B-ADDA8270A6FB}" sibTransId="{BBF9F7B8-8BEE-4131-87DF-D34866202B4A}"/>
    <dgm:cxn modelId="{3B97D259-CF7D-42F4-80F1-E79066A59B15}" type="presOf" srcId="{5C602EA0-A880-4F28-9180-368BA8E8FCE2}" destId="{615CDB63-6A55-4B62-B9DE-322C26808368}" srcOrd="0" destOrd="0" presId="urn:microsoft.com/office/officeart/2005/8/layout/hProcess9"/>
    <dgm:cxn modelId="{DC6FF6AA-A18E-4B57-8D7D-36223FABAFED}" type="presOf" srcId="{9CC00053-05D2-4777-871C-59F2F8EBA42C}" destId="{25D04009-A5E4-4DF9-AF51-C08906CBB14B}" srcOrd="0" destOrd="0" presId="urn:microsoft.com/office/officeart/2005/8/layout/hProcess9"/>
    <dgm:cxn modelId="{C0296129-7018-4193-8FB4-128AFD43D8C2}" type="presParOf" srcId="{C5E63877-0AC7-47F6-B4F0-4756A39779AA}" destId="{CF0E57CC-A484-45C9-AB23-31793E2755B4}" srcOrd="0" destOrd="0" presId="urn:microsoft.com/office/officeart/2005/8/layout/hProcess9"/>
    <dgm:cxn modelId="{40DFB3BF-8414-4E0B-AAB7-D747B42925DD}" type="presParOf" srcId="{C5E63877-0AC7-47F6-B4F0-4756A39779AA}" destId="{C6AC5BC0-723C-4E5B-BCFA-6CEF3EF57170}" srcOrd="1" destOrd="0" presId="urn:microsoft.com/office/officeart/2005/8/layout/hProcess9"/>
    <dgm:cxn modelId="{D010A8F1-260F-4652-B02C-A49CA75066E4}" type="presParOf" srcId="{C6AC5BC0-723C-4E5B-BCFA-6CEF3EF57170}" destId="{79319714-B673-439E-BDE7-B077A9665039}" srcOrd="0" destOrd="0" presId="urn:microsoft.com/office/officeart/2005/8/layout/hProcess9"/>
    <dgm:cxn modelId="{5F11E8A0-29B2-4D10-BFEE-EB8EA95DAE8E}" type="presParOf" srcId="{C6AC5BC0-723C-4E5B-BCFA-6CEF3EF57170}" destId="{E9606111-445C-42E4-8DDE-A92E96EE5F44}" srcOrd="1" destOrd="0" presId="urn:microsoft.com/office/officeart/2005/8/layout/hProcess9"/>
    <dgm:cxn modelId="{808A2B18-7009-4B8A-983A-6DCD8C149E2A}" type="presParOf" srcId="{C6AC5BC0-723C-4E5B-BCFA-6CEF3EF57170}" destId="{615CDB63-6A55-4B62-B9DE-322C26808368}" srcOrd="2" destOrd="0" presId="urn:microsoft.com/office/officeart/2005/8/layout/hProcess9"/>
    <dgm:cxn modelId="{D90D2D43-25BB-42F1-AE53-0540E4C8A4AB}" type="presParOf" srcId="{C6AC5BC0-723C-4E5B-BCFA-6CEF3EF57170}" destId="{D7018730-252D-46CD-B354-E2DC90A079A5}" srcOrd="3" destOrd="0" presId="urn:microsoft.com/office/officeart/2005/8/layout/hProcess9"/>
    <dgm:cxn modelId="{074D6972-6818-4E85-A811-50F991DE316E}" type="presParOf" srcId="{C6AC5BC0-723C-4E5B-BCFA-6CEF3EF57170}" destId="{25D04009-A5E4-4DF9-AF51-C08906CBB14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0747DE7-F401-4E90-8EDA-1D62443B472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A0C234F2-601F-4D05-9675-699A18FF2558}">
      <dgm:prSet phldrT="[Text]"/>
      <dgm:spPr/>
      <dgm:t>
        <a:bodyPr/>
        <a:lstStyle/>
        <a:p>
          <a:r>
            <a:rPr lang="en-US" dirty="0" smtClean="0"/>
            <a:t>Patients</a:t>
          </a:r>
          <a:endParaRPr lang="en-US" dirty="0"/>
        </a:p>
      </dgm:t>
    </dgm:pt>
    <dgm:pt modelId="{87715A9E-32F0-4752-ABB0-780E15BCC4CE}" type="parTrans" cxnId="{48FCBD1A-3010-4766-AB6D-24A084D8F94C}">
      <dgm:prSet/>
      <dgm:spPr/>
      <dgm:t>
        <a:bodyPr/>
        <a:lstStyle/>
        <a:p>
          <a:endParaRPr lang="en-US"/>
        </a:p>
      </dgm:t>
    </dgm:pt>
    <dgm:pt modelId="{00651A2D-A634-4FD4-BB44-2098EA1C7121}" type="sibTrans" cxnId="{48FCBD1A-3010-4766-AB6D-24A084D8F94C}">
      <dgm:prSet/>
      <dgm:spPr/>
      <dgm:t>
        <a:bodyPr/>
        <a:lstStyle/>
        <a:p>
          <a:endParaRPr lang="en-US"/>
        </a:p>
      </dgm:t>
    </dgm:pt>
    <dgm:pt modelId="{5C602EA0-A880-4F28-9180-368BA8E8FCE2}">
      <dgm:prSet phldrT="[Text]"/>
      <dgm:spPr/>
      <dgm:t>
        <a:bodyPr/>
        <a:lstStyle/>
        <a:p>
          <a:r>
            <a:rPr lang="en-US" dirty="0" smtClean="0"/>
            <a:t>Phenotypes</a:t>
          </a:r>
          <a:endParaRPr lang="en-US" dirty="0"/>
        </a:p>
      </dgm:t>
    </dgm:pt>
    <dgm:pt modelId="{50B335A7-7ECF-41BE-BC0B-ADDA8270A6FB}" type="parTrans" cxnId="{CA802CA1-0A93-43C7-B332-8B2679D1FC94}">
      <dgm:prSet/>
      <dgm:spPr/>
      <dgm:t>
        <a:bodyPr/>
        <a:lstStyle/>
        <a:p>
          <a:endParaRPr lang="en-US"/>
        </a:p>
      </dgm:t>
    </dgm:pt>
    <dgm:pt modelId="{BBF9F7B8-8BEE-4131-87DF-D34866202B4A}" type="sibTrans" cxnId="{CA802CA1-0A93-43C7-B332-8B2679D1FC94}">
      <dgm:prSet/>
      <dgm:spPr/>
      <dgm:t>
        <a:bodyPr/>
        <a:lstStyle/>
        <a:p>
          <a:endParaRPr lang="en-US"/>
        </a:p>
      </dgm:t>
    </dgm:pt>
    <dgm:pt modelId="{9CC00053-05D2-4777-871C-59F2F8EBA42C}">
      <dgm:prSet phldrT="[Text]"/>
      <dgm:spPr/>
      <dgm:t>
        <a:bodyPr/>
        <a:lstStyle/>
        <a:p>
          <a:r>
            <a:rPr lang="en-US" dirty="0" smtClean="0"/>
            <a:t>Outcomes</a:t>
          </a:r>
          <a:endParaRPr lang="en-US" dirty="0"/>
        </a:p>
      </dgm:t>
    </dgm:pt>
    <dgm:pt modelId="{CED355AE-9326-441A-A30C-3CB45D40DB4E}" type="parTrans" cxnId="{B5C8EE7C-869F-488A-AB3A-05B452406D61}">
      <dgm:prSet/>
      <dgm:spPr/>
      <dgm:t>
        <a:bodyPr/>
        <a:lstStyle/>
        <a:p>
          <a:endParaRPr lang="en-US"/>
        </a:p>
      </dgm:t>
    </dgm:pt>
    <dgm:pt modelId="{A91F64AA-17AE-41DE-93C4-EF68C8749C57}" type="sibTrans" cxnId="{B5C8EE7C-869F-488A-AB3A-05B452406D61}">
      <dgm:prSet/>
      <dgm:spPr/>
      <dgm:t>
        <a:bodyPr/>
        <a:lstStyle/>
        <a:p>
          <a:endParaRPr lang="en-US"/>
        </a:p>
      </dgm:t>
    </dgm:pt>
    <dgm:pt modelId="{C5E63877-0AC7-47F6-B4F0-4756A39779AA}" type="pres">
      <dgm:prSet presAssocID="{50747DE7-F401-4E90-8EDA-1D62443B472D}" presName="CompostProcess" presStyleCnt="0">
        <dgm:presLayoutVars>
          <dgm:dir/>
          <dgm:resizeHandles val="exact"/>
        </dgm:presLayoutVars>
      </dgm:prSet>
      <dgm:spPr/>
    </dgm:pt>
    <dgm:pt modelId="{CF0E57CC-A484-45C9-AB23-31793E2755B4}" type="pres">
      <dgm:prSet presAssocID="{50747DE7-F401-4E90-8EDA-1D62443B472D}" presName="arrow" presStyleLbl="bgShp" presStyleIdx="0" presStyleCnt="1"/>
      <dgm:spPr/>
    </dgm:pt>
    <dgm:pt modelId="{C6AC5BC0-723C-4E5B-BCFA-6CEF3EF57170}" type="pres">
      <dgm:prSet presAssocID="{50747DE7-F401-4E90-8EDA-1D62443B472D}" presName="linearProcess" presStyleCnt="0"/>
      <dgm:spPr/>
    </dgm:pt>
    <dgm:pt modelId="{79319714-B673-439E-BDE7-B077A9665039}" type="pres">
      <dgm:prSet presAssocID="{A0C234F2-601F-4D05-9675-699A18FF2558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606111-445C-42E4-8DDE-A92E96EE5F44}" type="pres">
      <dgm:prSet presAssocID="{00651A2D-A634-4FD4-BB44-2098EA1C7121}" presName="sibTrans" presStyleCnt="0"/>
      <dgm:spPr/>
    </dgm:pt>
    <dgm:pt modelId="{615CDB63-6A55-4B62-B9DE-322C26808368}" type="pres">
      <dgm:prSet presAssocID="{5C602EA0-A880-4F28-9180-368BA8E8FCE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018730-252D-46CD-B354-E2DC90A079A5}" type="pres">
      <dgm:prSet presAssocID="{BBF9F7B8-8BEE-4131-87DF-D34866202B4A}" presName="sibTrans" presStyleCnt="0"/>
      <dgm:spPr/>
    </dgm:pt>
    <dgm:pt modelId="{25D04009-A5E4-4DF9-AF51-C08906CBB14B}" type="pres">
      <dgm:prSet presAssocID="{9CC00053-05D2-4777-871C-59F2F8EBA42C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FCBD1A-3010-4766-AB6D-24A084D8F94C}" srcId="{50747DE7-F401-4E90-8EDA-1D62443B472D}" destId="{A0C234F2-601F-4D05-9675-699A18FF2558}" srcOrd="0" destOrd="0" parTransId="{87715A9E-32F0-4752-ABB0-780E15BCC4CE}" sibTransId="{00651A2D-A634-4FD4-BB44-2098EA1C7121}"/>
    <dgm:cxn modelId="{30B3705E-B24A-4D9F-9A70-37613C608B78}" type="presOf" srcId="{A0C234F2-601F-4D05-9675-699A18FF2558}" destId="{79319714-B673-439E-BDE7-B077A9665039}" srcOrd="0" destOrd="0" presId="urn:microsoft.com/office/officeart/2005/8/layout/hProcess9"/>
    <dgm:cxn modelId="{262ED525-8A69-4E7A-809B-FCFFBAD406ED}" type="presOf" srcId="{50747DE7-F401-4E90-8EDA-1D62443B472D}" destId="{C5E63877-0AC7-47F6-B4F0-4756A39779AA}" srcOrd="0" destOrd="0" presId="urn:microsoft.com/office/officeart/2005/8/layout/hProcess9"/>
    <dgm:cxn modelId="{B5C8EE7C-869F-488A-AB3A-05B452406D61}" srcId="{50747DE7-F401-4E90-8EDA-1D62443B472D}" destId="{9CC00053-05D2-4777-871C-59F2F8EBA42C}" srcOrd="2" destOrd="0" parTransId="{CED355AE-9326-441A-A30C-3CB45D40DB4E}" sibTransId="{A91F64AA-17AE-41DE-93C4-EF68C8749C57}"/>
    <dgm:cxn modelId="{CA802CA1-0A93-43C7-B332-8B2679D1FC94}" srcId="{50747DE7-F401-4E90-8EDA-1D62443B472D}" destId="{5C602EA0-A880-4F28-9180-368BA8E8FCE2}" srcOrd="1" destOrd="0" parTransId="{50B335A7-7ECF-41BE-BC0B-ADDA8270A6FB}" sibTransId="{BBF9F7B8-8BEE-4131-87DF-D34866202B4A}"/>
    <dgm:cxn modelId="{3B97D259-CF7D-42F4-80F1-E79066A59B15}" type="presOf" srcId="{5C602EA0-A880-4F28-9180-368BA8E8FCE2}" destId="{615CDB63-6A55-4B62-B9DE-322C26808368}" srcOrd="0" destOrd="0" presId="urn:microsoft.com/office/officeart/2005/8/layout/hProcess9"/>
    <dgm:cxn modelId="{DC6FF6AA-A18E-4B57-8D7D-36223FABAFED}" type="presOf" srcId="{9CC00053-05D2-4777-871C-59F2F8EBA42C}" destId="{25D04009-A5E4-4DF9-AF51-C08906CBB14B}" srcOrd="0" destOrd="0" presId="urn:microsoft.com/office/officeart/2005/8/layout/hProcess9"/>
    <dgm:cxn modelId="{C0296129-7018-4193-8FB4-128AFD43D8C2}" type="presParOf" srcId="{C5E63877-0AC7-47F6-B4F0-4756A39779AA}" destId="{CF0E57CC-A484-45C9-AB23-31793E2755B4}" srcOrd="0" destOrd="0" presId="urn:microsoft.com/office/officeart/2005/8/layout/hProcess9"/>
    <dgm:cxn modelId="{40DFB3BF-8414-4E0B-AAB7-D747B42925DD}" type="presParOf" srcId="{C5E63877-0AC7-47F6-B4F0-4756A39779AA}" destId="{C6AC5BC0-723C-4E5B-BCFA-6CEF3EF57170}" srcOrd="1" destOrd="0" presId="urn:microsoft.com/office/officeart/2005/8/layout/hProcess9"/>
    <dgm:cxn modelId="{D010A8F1-260F-4652-B02C-A49CA75066E4}" type="presParOf" srcId="{C6AC5BC0-723C-4E5B-BCFA-6CEF3EF57170}" destId="{79319714-B673-439E-BDE7-B077A9665039}" srcOrd="0" destOrd="0" presId="urn:microsoft.com/office/officeart/2005/8/layout/hProcess9"/>
    <dgm:cxn modelId="{5F11E8A0-29B2-4D10-BFEE-EB8EA95DAE8E}" type="presParOf" srcId="{C6AC5BC0-723C-4E5B-BCFA-6CEF3EF57170}" destId="{E9606111-445C-42E4-8DDE-A92E96EE5F44}" srcOrd="1" destOrd="0" presId="urn:microsoft.com/office/officeart/2005/8/layout/hProcess9"/>
    <dgm:cxn modelId="{808A2B18-7009-4B8A-983A-6DCD8C149E2A}" type="presParOf" srcId="{C6AC5BC0-723C-4E5B-BCFA-6CEF3EF57170}" destId="{615CDB63-6A55-4B62-B9DE-322C26808368}" srcOrd="2" destOrd="0" presId="urn:microsoft.com/office/officeart/2005/8/layout/hProcess9"/>
    <dgm:cxn modelId="{D90D2D43-25BB-42F1-AE53-0540E4C8A4AB}" type="presParOf" srcId="{C6AC5BC0-723C-4E5B-BCFA-6CEF3EF57170}" destId="{D7018730-252D-46CD-B354-E2DC90A079A5}" srcOrd="3" destOrd="0" presId="urn:microsoft.com/office/officeart/2005/8/layout/hProcess9"/>
    <dgm:cxn modelId="{074D6972-6818-4E85-A811-50F991DE316E}" type="presParOf" srcId="{C6AC5BC0-723C-4E5B-BCFA-6CEF3EF57170}" destId="{25D04009-A5E4-4DF9-AF51-C08906CBB14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0747DE7-F401-4E90-8EDA-1D62443B472D}" type="doc">
      <dgm:prSet loTypeId="urn:microsoft.com/office/officeart/2005/8/layout/hProcess9" loCatId="process" qsTypeId="urn:microsoft.com/office/officeart/2005/8/quickstyle/simple1" qsCatId="simple" csTypeId="urn:microsoft.com/office/officeart/2005/8/colors/accent3_5" csCatId="accent3" phldr="1"/>
      <dgm:spPr/>
    </dgm:pt>
    <dgm:pt modelId="{A0C234F2-601F-4D05-9675-699A18FF2558}">
      <dgm:prSet phldrT="[Text]"/>
      <dgm:spPr/>
      <dgm:t>
        <a:bodyPr/>
        <a:lstStyle/>
        <a:p>
          <a:r>
            <a:rPr lang="en-US" dirty="0" smtClean="0"/>
            <a:t>Intervention</a:t>
          </a:r>
          <a:endParaRPr lang="en-US" dirty="0"/>
        </a:p>
      </dgm:t>
    </dgm:pt>
    <dgm:pt modelId="{87715A9E-32F0-4752-ABB0-780E15BCC4CE}" type="parTrans" cxnId="{48FCBD1A-3010-4766-AB6D-24A084D8F94C}">
      <dgm:prSet/>
      <dgm:spPr/>
      <dgm:t>
        <a:bodyPr/>
        <a:lstStyle/>
        <a:p>
          <a:endParaRPr lang="en-US"/>
        </a:p>
      </dgm:t>
    </dgm:pt>
    <dgm:pt modelId="{00651A2D-A634-4FD4-BB44-2098EA1C7121}" type="sibTrans" cxnId="{48FCBD1A-3010-4766-AB6D-24A084D8F94C}">
      <dgm:prSet/>
      <dgm:spPr/>
      <dgm:t>
        <a:bodyPr/>
        <a:lstStyle/>
        <a:p>
          <a:endParaRPr lang="en-US"/>
        </a:p>
      </dgm:t>
    </dgm:pt>
    <dgm:pt modelId="{5C602EA0-A880-4F28-9180-368BA8E8FCE2}">
      <dgm:prSet phldrT="[Text]"/>
      <dgm:spPr/>
      <dgm:t>
        <a:bodyPr/>
        <a:lstStyle/>
        <a:p>
          <a:r>
            <a:rPr lang="en-US" dirty="0" smtClean="0"/>
            <a:t>Experiment</a:t>
          </a:r>
          <a:endParaRPr lang="en-US" dirty="0"/>
        </a:p>
      </dgm:t>
    </dgm:pt>
    <dgm:pt modelId="{50B335A7-7ECF-41BE-BC0B-ADDA8270A6FB}" type="parTrans" cxnId="{CA802CA1-0A93-43C7-B332-8B2679D1FC94}">
      <dgm:prSet/>
      <dgm:spPr/>
      <dgm:t>
        <a:bodyPr/>
        <a:lstStyle/>
        <a:p>
          <a:endParaRPr lang="en-US"/>
        </a:p>
      </dgm:t>
    </dgm:pt>
    <dgm:pt modelId="{BBF9F7B8-8BEE-4131-87DF-D34866202B4A}" type="sibTrans" cxnId="{CA802CA1-0A93-43C7-B332-8B2679D1FC94}">
      <dgm:prSet/>
      <dgm:spPr/>
      <dgm:t>
        <a:bodyPr/>
        <a:lstStyle/>
        <a:p>
          <a:endParaRPr lang="en-US"/>
        </a:p>
      </dgm:t>
    </dgm:pt>
    <dgm:pt modelId="{9CC00053-05D2-4777-871C-59F2F8EBA42C}">
      <dgm:prSet phldrT="[Text]"/>
      <dgm:spPr/>
      <dgm:t>
        <a:bodyPr/>
        <a:lstStyle/>
        <a:p>
          <a:r>
            <a:rPr lang="en-US" dirty="0" smtClean="0"/>
            <a:t>Hypothesis</a:t>
          </a:r>
          <a:endParaRPr lang="en-US" dirty="0"/>
        </a:p>
      </dgm:t>
    </dgm:pt>
    <dgm:pt modelId="{CED355AE-9326-441A-A30C-3CB45D40DB4E}" type="parTrans" cxnId="{B5C8EE7C-869F-488A-AB3A-05B452406D61}">
      <dgm:prSet/>
      <dgm:spPr/>
      <dgm:t>
        <a:bodyPr/>
        <a:lstStyle/>
        <a:p>
          <a:endParaRPr lang="en-US"/>
        </a:p>
      </dgm:t>
    </dgm:pt>
    <dgm:pt modelId="{A91F64AA-17AE-41DE-93C4-EF68C8749C57}" type="sibTrans" cxnId="{B5C8EE7C-869F-488A-AB3A-05B452406D61}">
      <dgm:prSet/>
      <dgm:spPr/>
      <dgm:t>
        <a:bodyPr/>
        <a:lstStyle/>
        <a:p>
          <a:endParaRPr lang="en-US"/>
        </a:p>
      </dgm:t>
    </dgm:pt>
    <dgm:pt modelId="{C5E63877-0AC7-47F6-B4F0-4756A39779AA}" type="pres">
      <dgm:prSet presAssocID="{50747DE7-F401-4E90-8EDA-1D62443B472D}" presName="CompostProcess" presStyleCnt="0">
        <dgm:presLayoutVars>
          <dgm:dir/>
          <dgm:resizeHandles val="exact"/>
        </dgm:presLayoutVars>
      </dgm:prSet>
      <dgm:spPr/>
    </dgm:pt>
    <dgm:pt modelId="{CF0E57CC-A484-45C9-AB23-31793E2755B4}" type="pres">
      <dgm:prSet presAssocID="{50747DE7-F401-4E90-8EDA-1D62443B472D}" presName="arrow" presStyleLbl="bgShp" presStyleIdx="0" presStyleCnt="1" custAng="10800000"/>
      <dgm:spPr/>
    </dgm:pt>
    <dgm:pt modelId="{C6AC5BC0-723C-4E5B-BCFA-6CEF3EF57170}" type="pres">
      <dgm:prSet presAssocID="{50747DE7-F401-4E90-8EDA-1D62443B472D}" presName="linearProcess" presStyleCnt="0"/>
      <dgm:spPr/>
    </dgm:pt>
    <dgm:pt modelId="{79319714-B673-439E-BDE7-B077A9665039}" type="pres">
      <dgm:prSet presAssocID="{A0C234F2-601F-4D05-9675-699A18FF2558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606111-445C-42E4-8DDE-A92E96EE5F44}" type="pres">
      <dgm:prSet presAssocID="{00651A2D-A634-4FD4-BB44-2098EA1C7121}" presName="sibTrans" presStyleCnt="0"/>
      <dgm:spPr/>
    </dgm:pt>
    <dgm:pt modelId="{615CDB63-6A55-4B62-B9DE-322C26808368}" type="pres">
      <dgm:prSet presAssocID="{5C602EA0-A880-4F28-9180-368BA8E8FCE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018730-252D-46CD-B354-E2DC90A079A5}" type="pres">
      <dgm:prSet presAssocID="{BBF9F7B8-8BEE-4131-87DF-D34866202B4A}" presName="sibTrans" presStyleCnt="0"/>
      <dgm:spPr/>
    </dgm:pt>
    <dgm:pt modelId="{25D04009-A5E4-4DF9-AF51-C08906CBB14B}" type="pres">
      <dgm:prSet presAssocID="{9CC00053-05D2-4777-871C-59F2F8EBA42C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FCBD1A-3010-4766-AB6D-24A084D8F94C}" srcId="{50747DE7-F401-4E90-8EDA-1D62443B472D}" destId="{A0C234F2-601F-4D05-9675-699A18FF2558}" srcOrd="0" destOrd="0" parTransId="{87715A9E-32F0-4752-ABB0-780E15BCC4CE}" sibTransId="{00651A2D-A634-4FD4-BB44-2098EA1C7121}"/>
    <dgm:cxn modelId="{30B3705E-B24A-4D9F-9A70-37613C608B78}" type="presOf" srcId="{A0C234F2-601F-4D05-9675-699A18FF2558}" destId="{79319714-B673-439E-BDE7-B077A9665039}" srcOrd="0" destOrd="0" presId="urn:microsoft.com/office/officeart/2005/8/layout/hProcess9"/>
    <dgm:cxn modelId="{262ED525-8A69-4E7A-809B-FCFFBAD406ED}" type="presOf" srcId="{50747DE7-F401-4E90-8EDA-1D62443B472D}" destId="{C5E63877-0AC7-47F6-B4F0-4756A39779AA}" srcOrd="0" destOrd="0" presId="urn:microsoft.com/office/officeart/2005/8/layout/hProcess9"/>
    <dgm:cxn modelId="{B5C8EE7C-869F-488A-AB3A-05B452406D61}" srcId="{50747DE7-F401-4E90-8EDA-1D62443B472D}" destId="{9CC00053-05D2-4777-871C-59F2F8EBA42C}" srcOrd="2" destOrd="0" parTransId="{CED355AE-9326-441A-A30C-3CB45D40DB4E}" sibTransId="{A91F64AA-17AE-41DE-93C4-EF68C8749C57}"/>
    <dgm:cxn modelId="{CA802CA1-0A93-43C7-B332-8B2679D1FC94}" srcId="{50747DE7-F401-4E90-8EDA-1D62443B472D}" destId="{5C602EA0-A880-4F28-9180-368BA8E8FCE2}" srcOrd="1" destOrd="0" parTransId="{50B335A7-7ECF-41BE-BC0B-ADDA8270A6FB}" sibTransId="{BBF9F7B8-8BEE-4131-87DF-D34866202B4A}"/>
    <dgm:cxn modelId="{3B97D259-CF7D-42F4-80F1-E79066A59B15}" type="presOf" srcId="{5C602EA0-A880-4F28-9180-368BA8E8FCE2}" destId="{615CDB63-6A55-4B62-B9DE-322C26808368}" srcOrd="0" destOrd="0" presId="urn:microsoft.com/office/officeart/2005/8/layout/hProcess9"/>
    <dgm:cxn modelId="{DC6FF6AA-A18E-4B57-8D7D-36223FABAFED}" type="presOf" srcId="{9CC00053-05D2-4777-871C-59F2F8EBA42C}" destId="{25D04009-A5E4-4DF9-AF51-C08906CBB14B}" srcOrd="0" destOrd="0" presId="urn:microsoft.com/office/officeart/2005/8/layout/hProcess9"/>
    <dgm:cxn modelId="{C0296129-7018-4193-8FB4-128AFD43D8C2}" type="presParOf" srcId="{C5E63877-0AC7-47F6-B4F0-4756A39779AA}" destId="{CF0E57CC-A484-45C9-AB23-31793E2755B4}" srcOrd="0" destOrd="0" presId="urn:microsoft.com/office/officeart/2005/8/layout/hProcess9"/>
    <dgm:cxn modelId="{40DFB3BF-8414-4E0B-AAB7-D747B42925DD}" type="presParOf" srcId="{C5E63877-0AC7-47F6-B4F0-4756A39779AA}" destId="{C6AC5BC0-723C-4E5B-BCFA-6CEF3EF57170}" srcOrd="1" destOrd="0" presId="urn:microsoft.com/office/officeart/2005/8/layout/hProcess9"/>
    <dgm:cxn modelId="{D010A8F1-260F-4652-B02C-A49CA75066E4}" type="presParOf" srcId="{C6AC5BC0-723C-4E5B-BCFA-6CEF3EF57170}" destId="{79319714-B673-439E-BDE7-B077A9665039}" srcOrd="0" destOrd="0" presId="urn:microsoft.com/office/officeart/2005/8/layout/hProcess9"/>
    <dgm:cxn modelId="{5F11E8A0-29B2-4D10-BFEE-EB8EA95DAE8E}" type="presParOf" srcId="{C6AC5BC0-723C-4E5B-BCFA-6CEF3EF57170}" destId="{E9606111-445C-42E4-8DDE-A92E96EE5F44}" srcOrd="1" destOrd="0" presId="urn:microsoft.com/office/officeart/2005/8/layout/hProcess9"/>
    <dgm:cxn modelId="{808A2B18-7009-4B8A-983A-6DCD8C149E2A}" type="presParOf" srcId="{C6AC5BC0-723C-4E5B-BCFA-6CEF3EF57170}" destId="{615CDB63-6A55-4B62-B9DE-322C26808368}" srcOrd="2" destOrd="0" presId="urn:microsoft.com/office/officeart/2005/8/layout/hProcess9"/>
    <dgm:cxn modelId="{D90D2D43-25BB-42F1-AE53-0540E4C8A4AB}" type="presParOf" srcId="{C6AC5BC0-723C-4E5B-BCFA-6CEF3EF57170}" destId="{D7018730-252D-46CD-B354-E2DC90A079A5}" srcOrd="3" destOrd="0" presId="urn:microsoft.com/office/officeart/2005/8/layout/hProcess9"/>
    <dgm:cxn modelId="{074D6972-6818-4E85-A811-50F991DE316E}" type="presParOf" srcId="{C6AC5BC0-723C-4E5B-BCFA-6CEF3EF57170}" destId="{25D04009-A5E4-4DF9-AF51-C08906CBB14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0E57CC-A484-45C9-AB23-31793E2755B4}">
      <dsp:nvSpPr>
        <dsp:cNvPr id="0" name=""/>
        <dsp:cNvSpPr/>
      </dsp:nvSpPr>
      <dsp:spPr>
        <a:xfrm>
          <a:off x="234450" y="0"/>
          <a:ext cx="2657104" cy="215462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319714-B673-439E-BDE7-B077A9665039}">
      <dsp:nvSpPr>
        <dsp:cNvPr id="0" name=""/>
        <dsp:cNvSpPr/>
      </dsp:nvSpPr>
      <dsp:spPr>
        <a:xfrm>
          <a:off x="3358" y="646386"/>
          <a:ext cx="1006182" cy="8618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Patients</a:t>
          </a:r>
          <a:endParaRPr lang="en-US" sz="1300" kern="1200" dirty="0"/>
        </a:p>
      </dsp:txBody>
      <dsp:txXfrm>
        <a:off x="45430" y="688458"/>
        <a:ext cx="922038" cy="777704"/>
      </dsp:txXfrm>
    </dsp:sp>
    <dsp:sp modelId="{615CDB63-6A55-4B62-B9DE-322C26808368}">
      <dsp:nvSpPr>
        <dsp:cNvPr id="0" name=""/>
        <dsp:cNvSpPr/>
      </dsp:nvSpPr>
      <dsp:spPr>
        <a:xfrm>
          <a:off x="1059911" y="646386"/>
          <a:ext cx="1006182" cy="8618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Phenotypes</a:t>
          </a:r>
          <a:endParaRPr lang="en-US" sz="1300" kern="1200" dirty="0"/>
        </a:p>
      </dsp:txBody>
      <dsp:txXfrm>
        <a:off x="1101983" y="688458"/>
        <a:ext cx="922038" cy="777704"/>
      </dsp:txXfrm>
    </dsp:sp>
    <dsp:sp modelId="{25D04009-A5E4-4DF9-AF51-C08906CBB14B}">
      <dsp:nvSpPr>
        <dsp:cNvPr id="0" name=""/>
        <dsp:cNvSpPr/>
      </dsp:nvSpPr>
      <dsp:spPr>
        <a:xfrm>
          <a:off x="2116464" y="646386"/>
          <a:ext cx="1006182" cy="8618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Outcomes</a:t>
          </a:r>
          <a:endParaRPr lang="en-US" sz="1300" kern="1200" dirty="0"/>
        </a:p>
      </dsp:txBody>
      <dsp:txXfrm>
        <a:off x="2158536" y="688458"/>
        <a:ext cx="922038" cy="7777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0E57CC-A484-45C9-AB23-31793E2755B4}">
      <dsp:nvSpPr>
        <dsp:cNvPr id="0" name=""/>
        <dsp:cNvSpPr/>
      </dsp:nvSpPr>
      <dsp:spPr>
        <a:xfrm rot="10800000">
          <a:off x="268407" y="0"/>
          <a:ext cx="3041956" cy="2065282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319714-B673-439E-BDE7-B077A9665039}">
      <dsp:nvSpPr>
        <dsp:cNvPr id="0" name=""/>
        <dsp:cNvSpPr/>
      </dsp:nvSpPr>
      <dsp:spPr>
        <a:xfrm>
          <a:off x="3844" y="619584"/>
          <a:ext cx="1151917" cy="826112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Intervention</a:t>
          </a:r>
          <a:endParaRPr lang="en-US" sz="1500" kern="1200" dirty="0"/>
        </a:p>
      </dsp:txBody>
      <dsp:txXfrm>
        <a:off x="44171" y="659911"/>
        <a:ext cx="1071263" cy="745458"/>
      </dsp:txXfrm>
    </dsp:sp>
    <dsp:sp modelId="{615CDB63-6A55-4B62-B9DE-322C26808368}">
      <dsp:nvSpPr>
        <dsp:cNvPr id="0" name=""/>
        <dsp:cNvSpPr/>
      </dsp:nvSpPr>
      <dsp:spPr>
        <a:xfrm>
          <a:off x="1213427" y="619584"/>
          <a:ext cx="1151917" cy="826112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Experiment</a:t>
          </a:r>
          <a:endParaRPr lang="en-US" sz="1500" kern="1200" dirty="0"/>
        </a:p>
      </dsp:txBody>
      <dsp:txXfrm>
        <a:off x="1253754" y="659911"/>
        <a:ext cx="1071263" cy="745458"/>
      </dsp:txXfrm>
    </dsp:sp>
    <dsp:sp modelId="{25D04009-A5E4-4DF9-AF51-C08906CBB14B}">
      <dsp:nvSpPr>
        <dsp:cNvPr id="0" name=""/>
        <dsp:cNvSpPr/>
      </dsp:nvSpPr>
      <dsp:spPr>
        <a:xfrm>
          <a:off x="2423010" y="619584"/>
          <a:ext cx="1151917" cy="826112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Hypothesis</a:t>
          </a:r>
          <a:endParaRPr lang="en-US" sz="1500" kern="1200" dirty="0"/>
        </a:p>
      </dsp:txBody>
      <dsp:txXfrm>
        <a:off x="2463337" y="659911"/>
        <a:ext cx="1071263" cy="7454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0E57CC-A484-45C9-AB23-31793E2755B4}">
      <dsp:nvSpPr>
        <dsp:cNvPr id="0" name=""/>
        <dsp:cNvSpPr/>
      </dsp:nvSpPr>
      <dsp:spPr>
        <a:xfrm>
          <a:off x="234450" y="0"/>
          <a:ext cx="2657104" cy="215462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319714-B673-439E-BDE7-B077A9665039}">
      <dsp:nvSpPr>
        <dsp:cNvPr id="0" name=""/>
        <dsp:cNvSpPr/>
      </dsp:nvSpPr>
      <dsp:spPr>
        <a:xfrm>
          <a:off x="3358" y="646386"/>
          <a:ext cx="1006182" cy="8618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Patients</a:t>
          </a:r>
          <a:endParaRPr lang="en-US" sz="1300" kern="1200" dirty="0"/>
        </a:p>
      </dsp:txBody>
      <dsp:txXfrm>
        <a:off x="45430" y="688458"/>
        <a:ext cx="922038" cy="777704"/>
      </dsp:txXfrm>
    </dsp:sp>
    <dsp:sp modelId="{615CDB63-6A55-4B62-B9DE-322C26808368}">
      <dsp:nvSpPr>
        <dsp:cNvPr id="0" name=""/>
        <dsp:cNvSpPr/>
      </dsp:nvSpPr>
      <dsp:spPr>
        <a:xfrm>
          <a:off x="1059911" y="646386"/>
          <a:ext cx="1006182" cy="8618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Phenotypes</a:t>
          </a:r>
          <a:endParaRPr lang="en-US" sz="1300" kern="1200" dirty="0"/>
        </a:p>
      </dsp:txBody>
      <dsp:txXfrm>
        <a:off x="1101983" y="688458"/>
        <a:ext cx="922038" cy="777704"/>
      </dsp:txXfrm>
    </dsp:sp>
    <dsp:sp modelId="{25D04009-A5E4-4DF9-AF51-C08906CBB14B}">
      <dsp:nvSpPr>
        <dsp:cNvPr id="0" name=""/>
        <dsp:cNvSpPr/>
      </dsp:nvSpPr>
      <dsp:spPr>
        <a:xfrm>
          <a:off x="2116464" y="646386"/>
          <a:ext cx="1006182" cy="8618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Outcomes</a:t>
          </a:r>
          <a:endParaRPr lang="en-US" sz="1300" kern="1200" dirty="0"/>
        </a:p>
      </dsp:txBody>
      <dsp:txXfrm>
        <a:off x="2158536" y="688458"/>
        <a:ext cx="922038" cy="7777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0E57CC-A484-45C9-AB23-31793E2755B4}">
      <dsp:nvSpPr>
        <dsp:cNvPr id="0" name=""/>
        <dsp:cNvSpPr/>
      </dsp:nvSpPr>
      <dsp:spPr>
        <a:xfrm rot="10800000">
          <a:off x="268407" y="0"/>
          <a:ext cx="3041956" cy="2065282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319714-B673-439E-BDE7-B077A9665039}">
      <dsp:nvSpPr>
        <dsp:cNvPr id="0" name=""/>
        <dsp:cNvSpPr/>
      </dsp:nvSpPr>
      <dsp:spPr>
        <a:xfrm>
          <a:off x="3844" y="619584"/>
          <a:ext cx="1151917" cy="826112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Intervention</a:t>
          </a:r>
          <a:endParaRPr lang="en-US" sz="1500" kern="1200" dirty="0"/>
        </a:p>
      </dsp:txBody>
      <dsp:txXfrm>
        <a:off x="44171" y="659911"/>
        <a:ext cx="1071263" cy="745458"/>
      </dsp:txXfrm>
    </dsp:sp>
    <dsp:sp modelId="{615CDB63-6A55-4B62-B9DE-322C26808368}">
      <dsp:nvSpPr>
        <dsp:cNvPr id="0" name=""/>
        <dsp:cNvSpPr/>
      </dsp:nvSpPr>
      <dsp:spPr>
        <a:xfrm>
          <a:off x="1213427" y="619584"/>
          <a:ext cx="1151917" cy="826112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Experiment</a:t>
          </a:r>
          <a:endParaRPr lang="en-US" sz="1500" kern="1200" dirty="0"/>
        </a:p>
      </dsp:txBody>
      <dsp:txXfrm>
        <a:off x="1253754" y="659911"/>
        <a:ext cx="1071263" cy="745458"/>
      </dsp:txXfrm>
    </dsp:sp>
    <dsp:sp modelId="{25D04009-A5E4-4DF9-AF51-C08906CBB14B}">
      <dsp:nvSpPr>
        <dsp:cNvPr id="0" name=""/>
        <dsp:cNvSpPr/>
      </dsp:nvSpPr>
      <dsp:spPr>
        <a:xfrm>
          <a:off x="2423010" y="619584"/>
          <a:ext cx="1151917" cy="826112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Hypothesis</a:t>
          </a:r>
          <a:endParaRPr lang="en-US" sz="1500" kern="1200" dirty="0"/>
        </a:p>
      </dsp:txBody>
      <dsp:txXfrm>
        <a:off x="2463337" y="659911"/>
        <a:ext cx="1071263" cy="7454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2B95B-7483-6F4B-8266-977C7F87A71A}" type="datetimeFigureOut">
              <a:rPr lang="en-US" smtClean="0"/>
              <a:t>4/11/19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8B3877-298A-0C4F-8633-2F6E5F707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537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1405_Cover_Partnership_Fullname_bkg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6720" y="657321"/>
            <a:ext cx="6480951" cy="316784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5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6720" y="3825164"/>
            <a:ext cx="6400800" cy="688511"/>
          </a:xfrm>
        </p:spPr>
        <p:txBody>
          <a:bodyPr>
            <a:normAutofit/>
          </a:bodyPr>
          <a:lstStyle>
            <a:lvl1pPr marL="0" indent="0" algn="l">
              <a:buNone/>
              <a:defRPr sz="1600" b="1" i="0" baseline="0">
                <a:solidFill>
                  <a:srgbClr val="C3CD7B"/>
                </a:solidFill>
                <a:latin typeface="Arial-BoldM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</p:spPr>
        <p:txBody>
          <a:bodyPr tIns="0" b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3950310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1600"/>
            </a:lvl1pPr>
            <a:lvl2pPr>
              <a:lnSpc>
                <a:spcPct val="90000"/>
              </a:lnSpc>
              <a:defRPr sz="16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1600"/>
            </a:lvl3pPr>
            <a:lvl4pPr>
              <a:lnSpc>
                <a:spcPct val="90000"/>
              </a:lnSpc>
              <a:defRPr sz="1600"/>
            </a:lvl4pPr>
            <a:lvl5pPr>
              <a:lnSpc>
                <a:spcPct val="90000"/>
              </a:lnSpc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4/11/19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882621"/>
            <a:ext cx="3465576" cy="3895426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956439" y="1882620"/>
            <a:ext cx="3465137" cy="3895427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4/11/19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sing_Partnership_Fullname_bkg_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84400"/>
            <a:ext cx="7772400" cy="1362075"/>
          </a:xfrm>
        </p:spPr>
        <p:txBody>
          <a:bodyPr anchor="t"/>
          <a:lstStyle>
            <a:lvl1pPr algn="l">
              <a:defRPr sz="4000" b="0" i="0" cap="none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363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4038599" cy="50006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648200" y="1428736"/>
            <a:ext cx="4038599" cy="500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38598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12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ntent_bkg.jp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</p:spPr>
        <p:txBody>
          <a:bodyPr vert="horz" lIns="91440" tIns="0" rIns="91440" bIns="0" rtlCol="0" anchor="b">
            <a:normAutofit/>
          </a:bodyPr>
          <a:lstStyle/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42" r:id="rId3"/>
    <p:sldLayoutId id="2147483743" r:id="rId4"/>
    <p:sldLayoutId id="2147483744" r:id="rId5"/>
    <p:sldLayoutId id="2147483745" r:id="rId6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comments" Target="../comments/commen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comments" Target="../comments/commen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7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comments" Target="../comments/commen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diagramData" Target="../diagrams/data4.xml"/><Relationship Id="rId8" Type="http://schemas.openxmlformats.org/officeDocument/2006/relationships/diagramLayout" Target="../diagrams/layout4.xml"/><Relationship Id="rId9" Type="http://schemas.openxmlformats.org/officeDocument/2006/relationships/diagramQuickStyle" Target="../diagrams/quickStyle4.xml"/><Relationship Id="rId10" Type="http://schemas.openxmlformats.org/officeDocument/2006/relationships/diagramColors" Target="../diagrams/colors4.xml"/><Relationship Id="rId11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6720" y="394369"/>
            <a:ext cx="6480951" cy="34307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Supporting the Precision Medicine Ecosystem: Integrating Discrete Pathology and Molecular Data into EHRs using SNOMED </a:t>
            </a:r>
            <a:r>
              <a:rPr lang="en-US" dirty="0" smtClean="0"/>
              <a:t>CT</a:t>
            </a:r>
            <a:endParaRPr lang="en-US" sz="4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6720" y="4083775"/>
            <a:ext cx="6400800" cy="1510998"/>
          </a:xfrm>
        </p:spPr>
        <p:txBody>
          <a:bodyPr>
            <a:normAutofit/>
          </a:bodyPr>
          <a:lstStyle/>
          <a:p>
            <a:r>
              <a:rPr lang="en-US" sz="1600" dirty="0" smtClean="0"/>
              <a:t>W. Scott Campbell, PhD, </a:t>
            </a:r>
            <a:r>
              <a:rPr lang="en-US" sz="1600" dirty="0" smtClean="0"/>
              <a:t>MBA</a:t>
            </a:r>
          </a:p>
          <a:p>
            <a:r>
              <a:rPr lang="en-US" dirty="0" smtClean="0"/>
              <a:t>James R. Campbell, MD</a:t>
            </a:r>
          </a:p>
          <a:p>
            <a:r>
              <a:rPr lang="en-US" dirty="0" smtClean="0"/>
              <a:t>Monica de Baca, MD</a:t>
            </a:r>
            <a:endParaRPr lang="en-US" dirty="0"/>
          </a:p>
          <a:p>
            <a:r>
              <a:rPr lang="en-US" dirty="0" smtClean="0"/>
              <a:t>SNOMED CT Genomics</a:t>
            </a:r>
            <a:endParaRPr lang="en-US" dirty="0" smtClean="0"/>
          </a:p>
          <a:p>
            <a:r>
              <a:rPr lang="en-US" dirty="0" smtClean="0"/>
              <a:t>April 11</a:t>
            </a:r>
            <a:r>
              <a:rPr lang="en-US" dirty="0" smtClean="0"/>
              <a:t>, </a:t>
            </a:r>
            <a:r>
              <a:rPr lang="en-US" dirty="0" smtClean="0"/>
              <a:t>2019</a:t>
            </a:r>
            <a:endParaRPr lang="en-US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02736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709069"/>
          </a:xfrm>
        </p:spPr>
        <p:txBody>
          <a:bodyPr/>
          <a:lstStyle/>
          <a:p>
            <a:r>
              <a:rPr lang="en-US" dirty="0" smtClean="0"/>
              <a:t>Structured Report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270000"/>
            <a:ext cx="7282212" cy="4648200"/>
          </a:xfrm>
        </p:spPr>
        <p:txBody>
          <a:bodyPr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dirty="0" smtClean="0"/>
              <a:t>1998 - College of American Pathologists (CAP) began creating and disseminating the cancer worksheets.  Electronic versions shortly thereafter.</a:t>
            </a:r>
            <a:br>
              <a:rPr lang="en-US" sz="1800" dirty="0" smtClean="0"/>
            </a:br>
            <a:endParaRPr lang="en-US" sz="1800" dirty="0" smtClean="0"/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International professional societies produced similar synoptic data sets</a:t>
            </a:r>
          </a:p>
          <a:p>
            <a:pPr marL="1028700" lvl="1">
              <a:buFont typeface="Arial"/>
              <a:buChar char="•"/>
            </a:pPr>
            <a:r>
              <a:rPr lang="en-US" sz="1800" dirty="0" smtClean="0"/>
              <a:t>Royal College of Pathology (</a:t>
            </a:r>
            <a:r>
              <a:rPr lang="en-US" sz="1800" dirty="0" err="1" smtClean="0"/>
              <a:t>RCPath</a:t>
            </a:r>
            <a:r>
              <a:rPr lang="en-US" sz="1800" dirty="0" smtClean="0"/>
              <a:t> – UK)</a:t>
            </a:r>
          </a:p>
          <a:p>
            <a:pPr marL="1028700" lvl="1">
              <a:buFont typeface="Arial"/>
              <a:buChar char="•"/>
            </a:pPr>
            <a:r>
              <a:rPr lang="en-US" sz="1800" dirty="0" smtClean="0"/>
              <a:t>Royal College of Pathology Australasia (RCPA)</a:t>
            </a:r>
          </a:p>
          <a:p>
            <a:pPr marL="1028700" lvl="1">
              <a:buFont typeface="Arial"/>
              <a:buChar char="•"/>
            </a:pPr>
            <a:r>
              <a:rPr lang="en-US" sz="1800" dirty="0" smtClean="0"/>
              <a:t>Canadian Association of Pathologists (use CAP from US)</a:t>
            </a:r>
          </a:p>
          <a:p>
            <a:pPr marL="1028700" lvl="1">
              <a:buFont typeface="Arial"/>
              <a:buChar char="•"/>
            </a:pPr>
            <a:r>
              <a:rPr lang="en-US" sz="1800" dirty="0" smtClean="0"/>
              <a:t>International Collaboration on Cancer Reporting (ICCR)</a:t>
            </a:r>
          </a:p>
          <a:p>
            <a:endParaRPr lang="en-US" sz="1800" dirty="0"/>
          </a:p>
          <a:p>
            <a:r>
              <a:rPr lang="en-US" sz="1800" dirty="0" smtClean="0"/>
              <a:t>Why?</a:t>
            </a:r>
            <a:endParaRPr lang="en-US" sz="1800" dirty="0"/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Completeness of data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Welcomed by “consumers” – Surgeons, oncologists</a:t>
            </a:r>
            <a:endParaRPr lang="en-US" sz="1800" baseline="30000" dirty="0" smtClean="0"/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Tolerated by pathologists (loss of essential, nuanced information?)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39620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865" y="231239"/>
            <a:ext cx="8181693" cy="1319557"/>
          </a:xfrm>
        </p:spPr>
        <p:txBody>
          <a:bodyPr>
            <a:normAutofit/>
          </a:bodyPr>
          <a:lstStyle/>
          <a:p>
            <a:r>
              <a:rPr lang="en-US" dirty="0" smtClean="0"/>
              <a:t>AP Example:  Microscopic local invasion of colon tumor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9" t="27473" r="49854" b="24090"/>
          <a:stretch/>
        </p:blipFill>
        <p:spPr bwMode="auto">
          <a:xfrm>
            <a:off x="769042" y="2053688"/>
            <a:ext cx="7200068" cy="4698991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537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50" y="89338"/>
            <a:ext cx="8401516" cy="1947707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SNOMED CT – </a:t>
            </a:r>
            <a:br>
              <a:rPr lang="en-US" sz="3600" dirty="0" smtClean="0"/>
            </a:br>
            <a:r>
              <a:rPr lang="en-US" sz="3600" dirty="0" smtClean="0">
                <a:solidFill>
                  <a:schemeClr val="tx1"/>
                </a:solidFill>
              </a:rPr>
              <a:t>Tissue structure invaded by direct extension of primary malignant neoplasm of colon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898" y="2311993"/>
            <a:ext cx="5244662" cy="4410458"/>
          </a:xfrm>
        </p:spPr>
      </p:pic>
    </p:spTree>
    <p:extLst>
      <p:ext uri="{BB962C8B-B14F-4D97-AF65-F5344CB8AC3E}">
        <p14:creationId xmlns:p14="http://schemas.microsoft.com/office/powerpoint/2010/main" val="1284495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743421"/>
          </a:xfrm>
        </p:spPr>
        <p:txBody>
          <a:bodyPr/>
          <a:lstStyle/>
          <a:p>
            <a:pPr algn="ctr"/>
            <a:r>
              <a:rPr lang="en-US" dirty="0" smtClean="0"/>
              <a:t>Example Value set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3505729"/>
              </p:ext>
            </p:extLst>
          </p:nvPr>
        </p:nvGraphicFramePr>
        <p:xfrm>
          <a:off x="868678" y="1508759"/>
          <a:ext cx="7909561" cy="47523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32841">
                  <a:extLst>
                    <a:ext uri="{9D8B030D-6E8A-4147-A177-3AD203B41FA5}">
                      <a16:colId xmlns:a16="http://schemas.microsoft.com/office/drawing/2014/main" xmlns="" val="2933121075"/>
                    </a:ext>
                  </a:extLst>
                </a:gridCol>
                <a:gridCol w="882612">
                  <a:extLst>
                    <a:ext uri="{9D8B030D-6E8A-4147-A177-3AD203B41FA5}">
                      <a16:colId xmlns:a16="http://schemas.microsoft.com/office/drawing/2014/main" xmlns="" val="2643714373"/>
                    </a:ext>
                  </a:extLst>
                </a:gridCol>
                <a:gridCol w="1799170">
                  <a:extLst>
                    <a:ext uri="{9D8B030D-6E8A-4147-A177-3AD203B41FA5}">
                      <a16:colId xmlns:a16="http://schemas.microsoft.com/office/drawing/2014/main" xmlns="" val="1757634383"/>
                    </a:ext>
                  </a:extLst>
                </a:gridCol>
                <a:gridCol w="2794938">
                  <a:extLst>
                    <a:ext uri="{9D8B030D-6E8A-4147-A177-3AD203B41FA5}">
                      <a16:colId xmlns:a16="http://schemas.microsoft.com/office/drawing/2014/main" xmlns="" val="1774431881"/>
                    </a:ext>
                  </a:extLst>
                </a:gridCol>
              </a:tblGrid>
              <a:tr h="2425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Direct extension of colon tumor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smtClean="0">
                          <a:effectLst/>
                        </a:rPr>
                        <a:t>1220001000004105 |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Tissue structure invaded by direct extension of primary malignant neoplasm of colon</a:t>
                      </a:r>
                      <a:r>
                        <a:rPr lang="en-US" sz="1400" u="none" strike="noStrike" dirty="0" smtClean="0">
                          <a:effectLst/>
                        </a:rPr>
                        <a:t> (observable entity)|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01243402"/>
                  </a:ext>
                </a:extLst>
              </a:tr>
              <a:tr h="5291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Tumor invasion cannot be assessed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smtClean="0">
                          <a:effectLst/>
                        </a:rPr>
                        <a:t>460831000004104|Body structure without current definition (body structure)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932370784"/>
                  </a:ext>
                </a:extLst>
              </a:tr>
              <a:tr h="2425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Carcinoma in situ, intraepithelial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42978003 | Colonic epithelium (body structure) |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4174320364"/>
                  </a:ext>
                </a:extLst>
              </a:tr>
              <a:tr h="4851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>
                          <a:effectLst/>
                        </a:rPr>
                        <a:t>Carcinoma in situ, invasion of lamina propria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113284008 | Colonic lamina propria (body structure) |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4241212524"/>
                  </a:ext>
                </a:extLst>
              </a:tr>
              <a:tr h="2425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Tumor invades submucosa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61647009 | Colonic submucosa (body structure) |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198789790"/>
                  </a:ext>
                </a:extLst>
              </a:tr>
              <a:tr h="4851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Tumor invades muscularis propria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41948009 | Colonic muscularis propria structure (body structure) |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4246570092"/>
                  </a:ext>
                </a:extLst>
              </a:tr>
              <a:tr h="121292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Tumor invades through the muscularis propria into the subserosa or into non-peritonealized pericolic or perirectal tissue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52010009 | Colonic subserosa (body structure) |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856510452"/>
                  </a:ext>
                </a:extLst>
              </a:tr>
              <a:tr h="2425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Tumor penetrates serosa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90132000 | Colonic serosa (body structure) |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763942258"/>
                  </a:ext>
                </a:extLst>
              </a:tr>
            </a:tbl>
          </a:graphicData>
        </a:graphic>
      </p:graphicFrame>
      <p:sp>
        <p:nvSpPr>
          <p:cNvPr id="6" name="Left Brace 5"/>
          <p:cNvSpPr/>
          <p:nvPr/>
        </p:nvSpPr>
        <p:spPr>
          <a:xfrm>
            <a:off x="3502152" y="2286000"/>
            <a:ext cx="292606" cy="4078224"/>
          </a:xfrm>
          <a:prstGeom prst="leftBrac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69848" y="4114800"/>
            <a:ext cx="224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Value set of answers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637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092" y="330200"/>
            <a:ext cx="7369940" cy="983547"/>
          </a:xfrm>
        </p:spPr>
        <p:txBody>
          <a:bodyPr>
            <a:noAutofit/>
          </a:bodyPr>
          <a:lstStyle/>
          <a:p>
            <a:r>
              <a:rPr lang="en-US" sz="3600" dirty="0" smtClean="0"/>
              <a:t>Implementation - Terms Bound to </a:t>
            </a:r>
            <a:r>
              <a:rPr lang="en-US" sz="3600" dirty="0" err="1" smtClean="0"/>
              <a:t>CoPath</a:t>
            </a:r>
            <a:r>
              <a:rPr lang="en-US" sz="3600" dirty="0" smtClean="0"/>
              <a:t>® for Pathologist</a:t>
            </a:r>
            <a:endParaRPr lang="en-US" sz="36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5741" y="1659646"/>
            <a:ext cx="6645928" cy="492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121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157295"/>
            <a:ext cx="7606427" cy="13591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Resultant Data Exchange between Information Systems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56666" y="1605999"/>
            <a:ext cx="8018658" cy="375953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MSH|^~\&amp;|COPATH|COPATH|EPIC||</a:t>
            </a:r>
            <a:r>
              <a:rPr lang="en-US" dirty="0" smtClean="0"/>
              <a:t>2017NNNN||ORU^R01||P|2.3.1 </a:t>
            </a:r>
          </a:p>
          <a:p>
            <a:r>
              <a:rPr lang="en-US" dirty="0" smtClean="0"/>
              <a:t>PID|1</a:t>
            </a:r>
            <a:r>
              <a:rPr lang="en-US" dirty="0"/>
              <a:t>||2529400||NAME^^^||1968NNNN|M||W|ADDRESS</a:t>
            </a:r>
            <a:r>
              <a:rPr lang="en-US" dirty="0" smtClean="0"/>
              <a:t>||</a:t>
            </a:r>
          </a:p>
          <a:p>
            <a:r>
              <a:rPr lang="en-US" dirty="0" smtClean="0"/>
              <a:t>PV1|1</a:t>
            </a:r>
            <a:r>
              <a:rPr lang="en-US" dirty="0"/>
              <a:t>||3BE||||||||||||||^NAME||</a:t>
            </a:r>
            <a:r>
              <a:rPr lang="en-US" dirty="0" smtClean="0"/>
              <a:t>TCE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OBR|1||</a:t>
            </a:r>
            <a:r>
              <a:rPr lang="en-US" dirty="0" err="1" smtClean="0">
                <a:solidFill>
                  <a:srgbClr val="FF0000"/>
                </a:solidFill>
              </a:rPr>
              <a:t>SNN-NNNN^CoPathPlus|EXAM^EXAM</a:t>
            </a:r>
            <a:r>
              <a:rPr lang="en-US" dirty="0" smtClean="0">
                <a:solidFill>
                  <a:srgbClr val="FF0000"/>
                </a:solidFill>
              </a:rPr>
              <a:t>|||||A</a:t>
            </a:r>
            <a:r>
              <a:rPr lang="en-US" dirty="0">
                <a:solidFill>
                  <a:srgbClr val="FF0000"/>
                </a:solidFill>
              </a:rPr>
              <a:t>|^RIGHT COLON|NNNNNN|||||F </a:t>
            </a:r>
          </a:p>
          <a:p>
            <a:r>
              <a:rPr lang="en-US" dirty="0">
                <a:solidFill>
                  <a:srgbClr val="FF0000"/>
                </a:solidFill>
              </a:rPr>
              <a:t>OBX|2|CWE|1150001000004109^Colon-Polyp Type in which invasive carcinoma </a:t>
            </a:r>
            <a:r>
              <a:rPr lang="en-US" dirty="0" err="1">
                <a:solidFill>
                  <a:srgbClr val="FF0000"/>
                </a:solidFill>
              </a:rPr>
              <a:t>arose^SCT</a:t>
            </a:r>
            <a:r>
              <a:rPr lang="en-US" dirty="0">
                <a:solidFill>
                  <a:srgbClr val="FF0000"/>
                </a:solidFill>
              </a:rPr>
              <a:t>||61722000^Tubulovillous </a:t>
            </a:r>
            <a:r>
              <a:rPr lang="en-US" dirty="0" err="1">
                <a:solidFill>
                  <a:srgbClr val="FF0000"/>
                </a:solidFill>
              </a:rPr>
              <a:t>adenoma^SCT</a:t>
            </a:r>
            <a:r>
              <a:rPr lang="en-US" dirty="0">
                <a:solidFill>
                  <a:srgbClr val="FF0000"/>
                </a:solidFill>
              </a:rPr>
              <a:t>||||||F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OBX|18|CWE|194831101000004102^Bio-Results-MSH2-IHC </a:t>
            </a:r>
            <a:r>
              <a:rPr lang="en-US" dirty="0">
                <a:solidFill>
                  <a:srgbClr val="FF0000"/>
                </a:solidFill>
              </a:rPr>
              <a:t>testing for Mismatch Repair (MMR) </a:t>
            </a:r>
            <a:r>
              <a:rPr lang="en-US" dirty="0" err="1">
                <a:solidFill>
                  <a:srgbClr val="FF0000"/>
                </a:solidFill>
              </a:rPr>
              <a:t>Proteins^SCT</a:t>
            </a:r>
            <a:r>
              <a:rPr lang="en-US" dirty="0">
                <a:solidFill>
                  <a:srgbClr val="FF0000"/>
                </a:solidFill>
              </a:rPr>
              <a:t>||782951581000004109^MSH2: Intact nuclear </a:t>
            </a:r>
            <a:r>
              <a:rPr lang="en-US" dirty="0" err="1">
                <a:solidFill>
                  <a:srgbClr val="FF0000"/>
                </a:solidFill>
              </a:rPr>
              <a:t>expression^SCT</a:t>
            </a:r>
            <a:r>
              <a:rPr lang="en-US" dirty="0">
                <a:solidFill>
                  <a:srgbClr val="FF0000"/>
                </a:solidFill>
              </a:rPr>
              <a:t>||||||F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OBX|24|CWE|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890001000004107^Colon-Histologic type of </a:t>
            </a: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neoplasm^SCT</a:t>
            </a:r>
            <a:r>
              <a:rPr lang="en-US" dirty="0">
                <a:solidFill>
                  <a:srgbClr val="FF0000"/>
                </a:solidFill>
              </a:rPr>
              <a:t>||</a:t>
            </a:r>
            <a:r>
              <a:rPr lang="en-US" dirty="0">
                <a:solidFill>
                  <a:srgbClr val="00B050"/>
                </a:solidFill>
              </a:rPr>
              <a:t>35917007^Adenocarcinoma^SCT</a:t>
            </a:r>
            <a:r>
              <a:rPr lang="en-US" dirty="0">
                <a:solidFill>
                  <a:srgbClr val="FF0000"/>
                </a:solidFill>
              </a:rPr>
              <a:t>^M-81403^^SCT2|||colon:84882-0|||F </a:t>
            </a:r>
          </a:p>
        </p:txBody>
      </p:sp>
      <p:sp>
        <p:nvSpPr>
          <p:cNvPr id="5" name="Frame 4"/>
          <p:cNvSpPr/>
          <p:nvPr/>
        </p:nvSpPr>
        <p:spPr>
          <a:xfrm>
            <a:off x="872359" y="4293476"/>
            <a:ext cx="8102964" cy="1026413"/>
          </a:xfrm>
          <a:prstGeom prst="fram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963333" y="2375675"/>
            <a:ext cx="1933223" cy="1949332"/>
            <a:chOff x="1312333" y="2648944"/>
            <a:chExt cx="1933223" cy="2148834"/>
          </a:xfrm>
        </p:grpSpPr>
        <p:sp>
          <p:nvSpPr>
            <p:cNvPr id="6" name="TextBox 5"/>
            <p:cNvSpPr txBox="1"/>
            <p:nvPr/>
          </p:nvSpPr>
          <p:spPr>
            <a:xfrm>
              <a:off x="1312333" y="2648944"/>
              <a:ext cx="1933223" cy="5847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Question</a:t>
              </a:r>
              <a:endParaRPr lang="en-US" sz="3200" b="1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2257778" y="3233720"/>
              <a:ext cx="183444" cy="1564058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4896556" y="5103097"/>
            <a:ext cx="2847622" cy="1017096"/>
            <a:chOff x="4896556" y="5103097"/>
            <a:chExt cx="2847622" cy="1017096"/>
          </a:xfrm>
        </p:grpSpPr>
        <p:sp>
          <p:nvSpPr>
            <p:cNvPr id="11" name="TextBox 10"/>
            <p:cNvSpPr txBox="1"/>
            <p:nvPr/>
          </p:nvSpPr>
          <p:spPr>
            <a:xfrm>
              <a:off x="5810955" y="5535417"/>
              <a:ext cx="1933223" cy="5847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Answer</a:t>
              </a:r>
              <a:endParaRPr lang="en-US" sz="3200" b="1" dirty="0"/>
            </a:p>
          </p:txBody>
        </p:sp>
        <p:cxnSp>
          <p:nvCxnSpPr>
            <p:cNvPr id="12" name="Straight Arrow Connector 11"/>
            <p:cNvCxnSpPr>
              <a:stCxn id="11" idx="1"/>
            </p:cNvCxnSpPr>
            <p:nvPr/>
          </p:nvCxnSpPr>
          <p:spPr>
            <a:xfrm flipH="1" flipV="1">
              <a:off x="4896556" y="5103097"/>
              <a:ext cx="914399" cy="724708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78364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280389"/>
            <a:ext cx="7606427" cy="117305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Resultant Report (w/ IHC)</a:t>
            </a:r>
            <a:br>
              <a:rPr lang="en-US" dirty="0" smtClean="0"/>
            </a:br>
            <a:r>
              <a:rPr lang="en-US" sz="3600" dirty="0" smtClean="0"/>
              <a:t>(Fully human and machine readable)</a:t>
            </a:r>
            <a:endParaRPr lang="en-US" sz="36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8654300"/>
              </p:ext>
            </p:extLst>
          </p:nvPr>
        </p:nvGraphicFramePr>
        <p:xfrm>
          <a:off x="785027" y="1882620"/>
          <a:ext cx="8215094" cy="4297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" name="Document" r:id="rId3" imgW="5486400" imgH="2870200" progId="Word.Document.12">
                  <p:embed/>
                </p:oleObj>
              </mc:Choice>
              <mc:Fallback>
                <p:oleObj name="Document" r:id="rId3" imgW="5486400" imgH="2870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85027" y="1882620"/>
                        <a:ext cx="8215094" cy="42977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785027" y="4799523"/>
            <a:ext cx="6764488" cy="161526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75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50" y="89339"/>
            <a:ext cx="8401516" cy="147144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SNOMED CT – </a:t>
            </a:r>
            <a:br>
              <a:rPr lang="en-US" sz="3600" dirty="0" smtClean="0"/>
            </a:br>
            <a:r>
              <a:rPr lang="en-US" sz="3100" b="0" dirty="0">
                <a:solidFill>
                  <a:schemeClr val="tx1"/>
                </a:solidFill>
              </a:rPr>
              <a:t>MLH1 gene expression by </a:t>
            </a:r>
            <a:r>
              <a:rPr lang="en-US" sz="3100" b="0" dirty="0" err="1">
                <a:solidFill>
                  <a:schemeClr val="tx1"/>
                </a:solidFill>
              </a:rPr>
              <a:t>immunoperoxidase</a:t>
            </a:r>
            <a:r>
              <a:rPr lang="en-US" sz="3100" b="0" dirty="0">
                <a:solidFill>
                  <a:schemeClr val="tx1"/>
                </a:solidFill>
              </a:rPr>
              <a:t> staining of excised malignant neoplasm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449" y="1919559"/>
            <a:ext cx="4358894" cy="4544243"/>
          </a:xfrm>
        </p:spPr>
      </p:pic>
    </p:spTree>
    <p:extLst>
      <p:ext uri="{BB962C8B-B14F-4D97-AF65-F5344CB8AC3E}">
        <p14:creationId xmlns:p14="http://schemas.microsoft.com/office/powerpoint/2010/main" val="1696249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2"/>
            <a:ext cx="7606427" cy="928472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What is a gene?  </a:t>
            </a:r>
            <a:endParaRPr lang="en-US" sz="4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1837" y="1405180"/>
            <a:ext cx="7272714" cy="37608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444" y="4782761"/>
            <a:ext cx="7785500" cy="102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842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480" y="267043"/>
            <a:ext cx="8199618" cy="78839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What to do with </a:t>
            </a:r>
            <a:r>
              <a:rPr lang="en-US" sz="4000" dirty="0" smtClean="0"/>
              <a:t>Genomics </a:t>
            </a:r>
            <a:r>
              <a:rPr lang="en-US" sz="4000" dirty="0" smtClean="0"/>
              <a:t>Data?</a:t>
            </a:r>
            <a:endParaRPr lang="en-US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127854"/>
              </p:ext>
            </p:extLst>
          </p:nvPr>
        </p:nvGraphicFramePr>
        <p:xfrm>
          <a:off x="1079678" y="1229575"/>
          <a:ext cx="7542727" cy="458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42727">
                  <a:extLst>
                    <a:ext uri="{9D8B030D-6E8A-4147-A177-3AD203B41FA5}">
                      <a16:colId xmlns:a16="http://schemas.microsoft.com/office/drawing/2014/main" xmlns="" val="18113632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Technical</a:t>
                      </a:r>
                      <a:r>
                        <a:rPr lang="en-US" baseline="0" dirty="0" smtClean="0"/>
                        <a:t> Desiderata for integration of genomic data into the EHR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3423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 Maintain separation of primary molecular observations from the clinical interpretations of those data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35600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 Support lossless</a:t>
                      </a:r>
                      <a:r>
                        <a:rPr lang="en-US" baseline="0" dirty="0" smtClean="0"/>
                        <a:t> compression from primary molecular observations to clinically manageable subsets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8395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 Maintain linkage of molecular</a:t>
                      </a:r>
                      <a:r>
                        <a:rPr lang="en-US" baseline="0" dirty="0" smtClean="0"/>
                        <a:t> observations to the laboratory methods used to generate them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87594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4. Support compact representation of clinically actionable</a:t>
                      </a:r>
                      <a:r>
                        <a:rPr lang="en-US" baseline="0" dirty="0" smtClean="0"/>
                        <a:t> subsets for optimal performance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960719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5. Simultaneously support human viewable formats and machine readable formats in order to facilitate implementation of decision support rules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63560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6. Anticipate</a:t>
                      </a:r>
                      <a:r>
                        <a:rPr lang="en-US" baseline="0" dirty="0" smtClean="0"/>
                        <a:t> fundamental changes in the understanding of human molecular variation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30238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7.  Support</a:t>
                      </a:r>
                      <a:r>
                        <a:rPr lang="en-US" baseline="0" dirty="0" smtClean="0"/>
                        <a:t> both individual clinical care and discovery science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4232438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79678" y="5985875"/>
            <a:ext cx="6988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1. </a:t>
            </a:r>
            <a:r>
              <a:rPr lang="en-US" sz="1200" dirty="0" err="1"/>
              <a:t>Masys</a:t>
            </a:r>
            <a:r>
              <a:rPr lang="en-US" sz="1200" dirty="0"/>
              <a:t> DR, Jarvik GP, Abernethy NF, Anderson NR, Papanicolaou GJ, </a:t>
            </a:r>
            <a:r>
              <a:rPr lang="en-US" sz="1200" dirty="0" err="1"/>
              <a:t>Paltoo</a:t>
            </a:r>
            <a:r>
              <a:rPr lang="en-US" sz="1200" dirty="0"/>
              <a:t> DN, et al. Technical desiderata for the integration of genomic data into Electronic Health Records. J Biomed Inform. 2012 Jun;45(3):419-22.</a:t>
            </a:r>
          </a:p>
        </p:txBody>
      </p:sp>
    </p:spTree>
    <p:extLst>
      <p:ext uri="{BB962C8B-B14F-4D97-AF65-F5344CB8AC3E}">
        <p14:creationId xmlns:p14="http://schemas.microsoft.com/office/powerpoint/2010/main" val="2290436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912269"/>
          </a:xfrm>
        </p:spPr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525905"/>
            <a:ext cx="7282212" cy="4307025"/>
          </a:xfrm>
        </p:spPr>
        <p:txBody>
          <a:bodyPr>
            <a:no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 smtClean="0"/>
              <a:t>College of American Pathologists –Raj Dash, MD; Alexis Carter, MD; Mark </a:t>
            </a:r>
            <a:r>
              <a:rPr lang="en-US" sz="1200" dirty="0" err="1" smtClean="0"/>
              <a:t>Routbort</a:t>
            </a:r>
            <a:r>
              <a:rPr lang="en-US" sz="1200" dirty="0" smtClean="0"/>
              <a:t> ,MD PhD; </a:t>
            </a:r>
            <a:r>
              <a:rPr lang="en-US" sz="1200" dirty="0"/>
              <a:t>Mary </a:t>
            </a:r>
            <a:r>
              <a:rPr lang="en-US" sz="1200" dirty="0" smtClean="0"/>
              <a:t>Kennedy; </a:t>
            </a:r>
            <a:r>
              <a:rPr lang="en-US" sz="1200" dirty="0"/>
              <a:t>Monica </a:t>
            </a:r>
            <a:r>
              <a:rPr lang="en-US" sz="1200" dirty="0" smtClean="0"/>
              <a:t>de Baca, M; Sam Spencer, MD</a:t>
            </a:r>
            <a:br>
              <a:rPr lang="en-US" sz="1200" dirty="0" smtClean="0"/>
            </a:br>
            <a:endParaRPr lang="en-US" sz="1200" dirty="0" smtClean="0"/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 smtClean="0"/>
              <a:t>UNMC - Allison Cushman-Vokoun, MD PhD, Tim </a:t>
            </a:r>
            <a:r>
              <a:rPr lang="en-US" sz="1200" dirty="0" err="1" smtClean="0"/>
              <a:t>Griener</a:t>
            </a:r>
            <a:r>
              <a:rPr lang="en-US" sz="1200" dirty="0" smtClean="0"/>
              <a:t>, MD</a:t>
            </a:r>
            <a:br>
              <a:rPr lang="en-US" sz="1200" dirty="0" smtClean="0"/>
            </a:br>
            <a:endParaRPr lang="en-US" sz="1200" dirty="0" smtClean="0"/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Swedish Board of Health, Sweden </a:t>
            </a:r>
            <a:r>
              <a:rPr lang="en-US" sz="1200" dirty="0" smtClean="0"/>
              <a:t> - Daniel Karlsson, PhD, </a:t>
            </a:r>
            <a:r>
              <a:rPr lang="en-US" sz="1200" dirty="0" err="1" smtClean="0"/>
              <a:t>Keng</a:t>
            </a:r>
            <a:r>
              <a:rPr lang="en-US" sz="1200" dirty="0" smtClean="0"/>
              <a:t>-Ling </a:t>
            </a:r>
            <a:r>
              <a:rPr lang="en-US" sz="1200" dirty="0" err="1" smtClean="0"/>
              <a:t>Wallin</a:t>
            </a:r>
            <a:r>
              <a:rPr lang="en-US" sz="1200" dirty="0" smtClean="0"/>
              <a:t>, PhD, Carlos </a:t>
            </a:r>
            <a:r>
              <a:rPr lang="en-US" sz="1200" dirty="0" err="1" smtClean="0"/>
              <a:t>Moros</a:t>
            </a:r>
            <a:r>
              <a:rPr lang="en-US" sz="1200" dirty="0" smtClean="0"/>
              <a:t> (</a:t>
            </a:r>
            <a:r>
              <a:rPr lang="en-US" sz="1200" dirty="0" err="1" smtClean="0"/>
              <a:t>Karolinska</a:t>
            </a:r>
            <a:r>
              <a:rPr lang="en-US" sz="1200" dirty="0" smtClean="0"/>
              <a:t> Institute)  </a:t>
            </a:r>
            <a:br>
              <a:rPr lang="en-US" sz="1200" dirty="0" smtClean="0"/>
            </a:br>
            <a:endParaRPr lang="en-US" sz="1200" dirty="0" smtClean="0"/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 smtClean="0"/>
              <a:t>Royal College of Pathologists and </a:t>
            </a:r>
            <a:r>
              <a:rPr lang="en-US" sz="1200" dirty="0" err="1" smtClean="0"/>
              <a:t>eDigital</a:t>
            </a:r>
            <a:r>
              <a:rPr lang="en-US" sz="1200" dirty="0" smtClean="0"/>
              <a:t> Health (NHS) – Deborah Drake, Laszlo </a:t>
            </a:r>
            <a:r>
              <a:rPr lang="en-US" sz="1200" dirty="0" err="1" smtClean="0"/>
              <a:t>Iglali</a:t>
            </a:r>
            <a:r>
              <a:rPr lang="en-US" sz="1200" dirty="0" smtClean="0"/>
              <a:t>, MBBS</a:t>
            </a:r>
            <a:br>
              <a:rPr lang="en-US" sz="1200" dirty="0" smtClean="0"/>
            </a:br>
            <a:endParaRPr lang="en-US" sz="1200" dirty="0" smtClean="0"/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 smtClean="0"/>
              <a:t>SNOMED International Observable Project –Farzaneh Ashrafi, Ian Green</a:t>
            </a:r>
            <a:br>
              <a:rPr lang="en-US" sz="1200" dirty="0" smtClean="0"/>
            </a:br>
            <a:endParaRPr lang="en-US" sz="1200" dirty="0" smtClean="0"/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 err="1" smtClean="0"/>
              <a:t>Regenstrief</a:t>
            </a:r>
            <a:r>
              <a:rPr lang="en-US" sz="1200" dirty="0" smtClean="0"/>
              <a:t> Institute Inc. – Daniel Vreeman, DPT, Swapna Abhyankar, MD</a:t>
            </a:r>
            <a:br>
              <a:rPr lang="en-US" sz="1200" dirty="0" smtClean="0"/>
            </a:br>
            <a:endParaRPr lang="en-US" sz="1200" dirty="0" smtClean="0"/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 smtClean="0"/>
              <a:t>International Collaboration on Cancer Reporting – David Ellis, MD; John Srigley, MD</a:t>
            </a:r>
            <a:br>
              <a:rPr lang="en-US" sz="1200" dirty="0" smtClean="0"/>
            </a:br>
            <a:endParaRPr lang="en-US" sz="1200" dirty="0" smtClean="0"/>
          </a:p>
          <a:p>
            <a:pPr>
              <a:lnSpc>
                <a:spcPct val="120000"/>
              </a:lnSpc>
            </a:pPr>
            <a:r>
              <a:rPr lang="en-US" sz="1200" dirty="0" smtClean="0"/>
              <a:t>Dr. W. Scott Campbell and Dr. James R. Campbell partially supported by NIH Award: 1U01HG009455-02; Patient Centered </a:t>
            </a:r>
            <a:r>
              <a:rPr lang="en-US" sz="1200" dirty="0"/>
              <a:t>Outcomes Research Institute (PCORI) Award </a:t>
            </a:r>
            <a:r>
              <a:rPr lang="en-US" sz="1200" dirty="0" smtClean="0"/>
              <a:t>CDRN-1306-04631); Funding from UNMC Departments of Pathology and Microbiology and Internal Medicine</a:t>
            </a:r>
            <a:br>
              <a:rPr lang="en-US" sz="1200" dirty="0" smtClean="0"/>
            </a:b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1962211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395831"/>
            <a:ext cx="7918027" cy="8436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Molecular Pathology Data Flow</a:t>
            </a:r>
            <a:endParaRPr lang="en-US" dirty="0"/>
          </a:p>
        </p:txBody>
      </p:sp>
      <p:sp>
        <p:nvSpPr>
          <p:cNvPr id="4" name="Hexagon 3"/>
          <p:cNvSpPr/>
          <p:nvPr/>
        </p:nvSpPr>
        <p:spPr>
          <a:xfrm>
            <a:off x="1474575" y="2391648"/>
            <a:ext cx="1412557" cy="539646"/>
          </a:xfrm>
          <a:prstGeom prst="hex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Specimen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549620" y="3332583"/>
            <a:ext cx="1275551" cy="54159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Sequencing</a:t>
            </a:r>
            <a:endParaRPr lang="en-US" sz="1600" dirty="0"/>
          </a:p>
        </p:txBody>
      </p:sp>
      <p:sp>
        <p:nvSpPr>
          <p:cNvPr id="6" name="Can 5"/>
          <p:cNvSpPr/>
          <p:nvPr/>
        </p:nvSpPr>
        <p:spPr>
          <a:xfrm>
            <a:off x="1390122" y="4302177"/>
            <a:ext cx="1581462" cy="2295251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Raw Data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BAM files</a:t>
            </a:r>
          </a:p>
          <a:p>
            <a:pPr algn="ctr"/>
            <a:r>
              <a:rPr lang="en-US" sz="1400" dirty="0" smtClean="0"/>
              <a:t>VCF files</a:t>
            </a:r>
          </a:p>
          <a:p>
            <a:pPr algn="ctr"/>
            <a:r>
              <a:rPr lang="en-US" sz="1400" dirty="0" smtClean="0"/>
              <a:t>Tissue type</a:t>
            </a:r>
          </a:p>
          <a:p>
            <a:pPr algn="ctr"/>
            <a:r>
              <a:rPr lang="en-US" sz="1400" dirty="0" smtClean="0"/>
              <a:t>Tumor %</a:t>
            </a:r>
          </a:p>
          <a:p>
            <a:pPr algn="ctr"/>
            <a:r>
              <a:rPr lang="en-US" sz="1400" dirty="0" smtClean="0"/>
              <a:t>Gene ID’s</a:t>
            </a:r>
          </a:p>
          <a:p>
            <a:pPr algn="ctr"/>
            <a:r>
              <a:rPr lang="en-US" sz="1400" dirty="0" smtClean="0"/>
              <a:t>Reference Gene</a:t>
            </a:r>
            <a:endParaRPr lang="en-US" sz="1400" dirty="0"/>
          </a:p>
        </p:txBody>
      </p:sp>
      <p:sp>
        <p:nvSpPr>
          <p:cNvPr id="7" name="Left Brace 6"/>
          <p:cNvSpPr/>
          <p:nvPr/>
        </p:nvSpPr>
        <p:spPr>
          <a:xfrm rot="5400000">
            <a:off x="1990107" y="1167243"/>
            <a:ext cx="394579" cy="168352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/>
          <p:cNvSpPr/>
          <p:nvPr/>
        </p:nvSpPr>
        <p:spPr>
          <a:xfrm rot="5400000">
            <a:off x="4552096" y="1189756"/>
            <a:ext cx="394579" cy="1683524"/>
          </a:xfrm>
          <a:prstGeom prst="leftBrac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/>
          <p:cNvSpPr/>
          <p:nvPr/>
        </p:nvSpPr>
        <p:spPr>
          <a:xfrm rot="5400000">
            <a:off x="6972058" y="1189757"/>
            <a:ext cx="394579" cy="1683524"/>
          </a:xfrm>
          <a:prstGeom prst="leftBrac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345634" y="1464896"/>
            <a:ext cx="1793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Data Generation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000827" y="1442383"/>
            <a:ext cx="1518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Data Analysis</a:t>
            </a:r>
            <a:endParaRPr lang="en-US" b="1" dirty="0"/>
          </a:p>
        </p:txBody>
      </p:sp>
      <p:sp>
        <p:nvSpPr>
          <p:cNvPr id="12" name="Can 11"/>
          <p:cNvSpPr/>
          <p:nvPr/>
        </p:nvSpPr>
        <p:spPr>
          <a:xfrm>
            <a:off x="4174761" y="4302177"/>
            <a:ext cx="1251678" cy="1379095"/>
          </a:xfrm>
          <a:prstGeom prst="can">
            <a:avLst/>
          </a:prstGeom>
          <a:gradFill>
            <a:gsLst>
              <a:gs pos="100000">
                <a:srgbClr val="92D05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Knowledge bases</a:t>
            </a:r>
            <a:endParaRPr lang="en-US" dirty="0"/>
          </a:p>
        </p:txBody>
      </p:sp>
      <p:sp>
        <p:nvSpPr>
          <p:cNvPr id="13" name="Flowchart: Multidocument 12"/>
          <p:cNvSpPr/>
          <p:nvPr/>
        </p:nvSpPr>
        <p:spPr>
          <a:xfrm>
            <a:off x="4157219" y="2541534"/>
            <a:ext cx="1361712" cy="1176027"/>
          </a:xfrm>
          <a:prstGeom prst="flowChartMultidocument">
            <a:avLst/>
          </a:prstGeom>
          <a:gradFill>
            <a:gsLst>
              <a:gs pos="100000">
                <a:srgbClr val="92D05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Pathologist Assessment</a:t>
            </a:r>
            <a:endParaRPr lang="en-US" sz="1600" dirty="0"/>
          </a:p>
        </p:txBody>
      </p:sp>
      <p:sp>
        <p:nvSpPr>
          <p:cNvPr id="14" name="Flowchart: Document 13"/>
          <p:cNvSpPr/>
          <p:nvPr/>
        </p:nvSpPr>
        <p:spPr>
          <a:xfrm>
            <a:off x="6554450" y="2541534"/>
            <a:ext cx="1195466" cy="996145"/>
          </a:xfrm>
          <a:prstGeom prst="flowChartDocument">
            <a:avLst/>
          </a:prstGeom>
          <a:gradFill>
            <a:gsLst>
              <a:gs pos="100000">
                <a:srgbClr val="7030A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Final Report</a:t>
            </a:r>
            <a:endParaRPr lang="en-US" dirty="0"/>
          </a:p>
        </p:txBody>
      </p:sp>
      <p:sp>
        <p:nvSpPr>
          <p:cNvPr id="15" name="Can 14"/>
          <p:cNvSpPr/>
          <p:nvPr/>
        </p:nvSpPr>
        <p:spPr>
          <a:xfrm>
            <a:off x="6554449" y="4302177"/>
            <a:ext cx="1251678" cy="1379095"/>
          </a:xfrm>
          <a:prstGeom prst="can">
            <a:avLst/>
          </a:prstGeom>
          <a:gradFill>
            <a:gsLst>
              <a:gs pos="100000">
                <a:srgbClr val="7030A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EHR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6258393" y="1437103"/>
            <a:ext cx="230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Data Use and Storage</a:t>
            </a:r>
            <a:endParaRPr lang="en-US" b="1" dirty="0"/>
          </a:p>
        </p:txBody>
      </p:sp>
      <p:sp>
        <p:nvSpPr>
          <p:cNvPr id="17" name="Down Arrow 16"/>
          <p:cNvSpPr/>
          <p:nvPr/>
        </p:nvSpPr>
        <p:spPr>
          <a:xfrm>
            <a:off x="2121108" y="3005528"/>
            <a:ext cx="157397" cy="269823"/>
          </a:xfrm>
          <a:prstGeom prst="downArrow">
            <a:avLst/>
          </a:prstGeom>
          <a:gradFill>
            <a:gsLst>
              <a:gs pos="100000">
                <a:srgbClr val="FFFF00"/>
              </a:gs>
              <a:gs pos="100000">
                <a:schemeClr val="tx2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2084750" y="3964120"/>
            <a:ext cx="157397" cy="269823"/>
          </a:xfrm>
          <a:prstGeom prst="downArrow">
            <a:avLst/>
          </a:prstGeom>
          <a:gradFill>
            <a:gsLst>
              <a:gs pos="100000">
                <a:srgbClr val="FFFF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4670686" y="3804175"/>
            <a:ext cx="157397" cy="429768"/>
          </a:xfrm>
          <a:prstGeom prst="downArrow">
            <a:avLst/>
          </a:prstGeom>
          <a:gradFill>
            <a:gsLst>
              <a:gs pos="100000">
                <a:srgbClr val="FFFF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7090648" y="3717561"/>
            <a:ext cx="157397" cy="516382"/>
          </a:xfrm>
          <a:prstGeom prst="downArrow">
            <a:avLst/>
          </a:prstGeom>
          <a:gradFill>
            <a:gsLst>
              <a:gs pos="100000">
                <a:srgbClr val="FFFF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>
            <a:off x="3260361" y="1576798"/>
            <a:ext cx="569626" cy="157517"/>
          </a:xfrm>
          <a:prstGeom prst="rightArrow">
            <a:avLst/>
          </a:prstGeom>
          <a:gradFill>
            <a:gsLst>
              <a:gs pos="100000">
                <a:schemeClr val="tx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>
            <a:off x="5603849" y="1570803"/>
            <a:ext cx="569626" cy="157517"/>
          </a:xfrm>
          <a:prstGeom prst="rightArrow">
            <a:avLst/>
          </a:prstGeom>
          <a:gradFill>
            <a:gsLst>
              <a:gs pos="100000">
                <a:schemeClr val="tx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08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197357"/>
            <a:ext cx="7606427" cy="1099815"/>
          </a:xfrm>
        </p:spPr>
        <p:txBody>
          <a:bodyPr>
            <a:normAutofit/>
          </a:bodyPr>
          <a:lstStyle/>
          <a:p>
            <a:r>
              <a:rPr lang="en-US" sz="3600" dirty="0"/>
              <a:t>Sample Molecular pathology report – VERY truncated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692" y="1432939"/>
            <a:ext cx="5505527" cy="22955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691" y="3714310"/>
            <a:ext cx="5505527" cy="3100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591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209973"/>
            <a:ext cx="7606427" cy="118533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Terminology Approach</a:t>
            </a:r>
            <a:br>
              <a:rPr lang="en-US" dirty="0" smtClean="0"/>
            </a:br>
            <a:r>
              <a:rPr lang="en-US" dirty="0" smtClean="0"/>
              <a:t>KRAS Variant Detected</a:t>
            </a:r>
            <a:endParaRPr lang="en-US" dirty="0"/>
          </a:p>
        </p:txBody>
      </p:sp>
      <p:pic>
        <p:nvPicPr>
          <p:cNvPr id="7" name="Content Placeholder 6" descr="krasVariant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" b="548"/>
          <a:stretch>
            <a:fillRect/>
          </a:stretch>
        </p:blipFill>
        <p:spPr>
          <a:xfrm>
            <a:off x="319140" y="1550795"/>
            <a:ext cx="8801568" cy="4774500"/>
          </a:xfrm>
        </p:spPr>
      </p:pic>
    </p:spTree>
    <p:extLst>
      <p:ext uri="{BB962C8B-B14F-4D97-AF65-F5344CB8AC3E}">
        <p14:creationId xmlns:p14="http://schemas.microsoft.com/office/powerpoint/2010/main" val="1319969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2"/>
            <a:ext cx="7606427" cy="900818"/>
          </a:xfrm>
        </p:spPr>
        <p:txBody>
          <a:bodyPr/>
          <a:lstStyle/>
          <a:p>
            <a:r>
              <a:rPr lang="en-US" dirty="0" smtClean="0"/>
              <a:t>Variant Call Format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56665" y="1096730"/>
            <a:ext cx="7606427" cy="2831620"/>
          </a:xfrm>
        </p:spPr>
        <p:txBody>
          <a:bodyPr>
            <a:normAutofit/>
          </a:bodyPr>
          <a:lstStyle/>
          <a:p>
            <a:r>
              <a:rPr lang="en-US" sz="1000" dirty="0"/>
              <a:t> </a:t>
            </a:r>
          </a:p>
          <a:p>
            <a:endParaRPr lang="en-US" sz="1000" dirty="0" smtClean="0"/>
          </a:p>
          <a:p>
            <a:r>
              <a:rPr lang="en-US" sz="1000" dirty="0"/>
              <a:t> </a:t>
            </a:r>
          </a:p>
          <a:p>
            <a:r>
              <a:rPr lang="en-US" sz="1000" dirty="0"/>
              <a:t> </a:t>
            </a:r>
          </a:p>
          <a:p>
            <a:r>
              <a:rPr lang="en-US" sz="1000" dirty="0"/>
              <a:t>#CHROM POS     ID        REF    ALT     QUAL FILTER INFO                         FORMAT      NORMAL         TUMOR</a:t>
            </a:r>
          </a:p>
          <a:p>
            <a:r>
              <a:rPr lang="en-US" sz="1000" dirty="0"/>
              <a:t> </a:t>
            </a:r>
          </a:p>
          <a:p>
            <a:r>
              <a:rPr lang="en-US" sz="1000" dirty="0"/>
              <a:t>20     14370   rs6054257 G      A       29   PASS   NS=3;DP=14;AF=0.5;DB;H2      GT:GQ:DP:HQ 0|0:48:1:51,51 1|0:48:8:51,51</a:t>
            </a:r>
          </a:p>
          <a:p>
            <a:r>
              <a:rPr lang="en-US" sz="1000" dirty="0"/>
              <a:t>20     17330   .         T      A       3    q10    NS=3;DP=11;AF=0.017          GT:GQ:DP:HQ 0|0:49:3:58,50 0|1:3:5:65,3</a:t>
            </a:r>
          </a:p>
          <a:p>
            <a:r>
              <a:rPr lang="en-US" sz="1000" dirty="0"/>
              <a:t>20     1110696 rs6040355 A      G,T     67   PASS   NS=2;DP=10;AF=0.333,0.667;DB GT:GQ:DP:HQ 1|2:21:6:23,27 2|1:2:0:18,2</a:t>
            </a:r>
          </a:p>
          <a:p>
            <a:r>
              <a:rPr lang="en-US" sz="1000" dirty="0"/>
              <a:t>20     1230237 .         T      .       47   PASS   NS=3;DP=13;AA=T              GT:GQ:DP:HQ 0|0:54:7:56,60 0|0:48:4:51,51</a:t>
            </a:r>
          </a:p>
          <a:p>
            <a:r>
              <a:rPr lang="en-US" sz="1000" dirty="0"/>
              <a:t>20     1234567 microsat1 GTC    G,GTCTC 50   PASS   NS=3;DP=9;AA=G               GT:GQ:DP    0/1:35:4       0/2:17:2</a:t>
            </a:r>
          </a:p>
          <a:p>
            <a:endParaRPr lang="en-US" sz="1000" dirty="0"/>
          </a:p>
        </p:txBody>
      </p:sp>
      <p:sp>
        <p:nvSpPr>
          <p:cNvPr id="5" name="Rectangle 4"/>
          <p:cNvSpPr/>
          <p:nvPr/>
        </p:nvSpPr>
        <p:spPr>
          <a:xfrm>
            <a:off x="822016" y="1707548"/>
            <a:ext cx="7369387" cy="575733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87469" y="3406099"/>
            <a:ext cx="1608000" cy="36933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Important data</a:t>
            </a:r>
            <a:endParaRPr lang="en-US" dirty="0"/>
          </a:p>
        </p:txBody>
      </p:sp>
      <p:cxnSp>
        <p:nvCxnSpPr>
          <p:cNvPr id="9" name="Straight Arrow Connector 8"/>
          <p:cNvCxnSpPr>
            <a:stCxn id="6" idx="0"/>
          </p:cNvCxnSpPr>
          <p:nvPr/>
        </p:nvCxnSpPr>
        <p:spPr>
          <a:xfrm flipH="1" flipV="1">
            <a:off x="1191719" y="2283281"/>
            <a:ext cx="1099750" cy="11228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0"/>
          </p:cNvCxnSpPr>
          <p:nvPr/>
        </p:nvCxnSpPr>
        <p:spPr>
          <a:xfrm flipH="1" flipV="1">
            <a:off x="2053135" y="2283281"/>
            <a:ext cx="238334" cy="11228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6" idx="0"/>
          </p:cNvCxnSpPr>
          <p:nvPr/>
        </p:nvCxnSpPr>
        <p:spPr>
          <a:xfrm flipV="1">
            <a:off x="2291469" y="2283281"/>
            <a:ext cx="174413" cy="11228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6" idx="0"/>
          </p:cNvCxnSpPr>
          <p:nvPr/>
        </p:nvCxnSpPr>
        <p:spPr>
          <a:xfrm flipV="1">
            <a:off x="2291469" y="2283281"/>
            <a:ext cx="461711" cy="11228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6" idx="0"/>
          </p:cNvCxnSpPr>
          <p:nvPr/>
        </p:nvCxnSpPr>
        <p:spPr>
          <a:xfrm flipH="1" flipV="1">
            <a:off x="1603949" y="2283281"/>
            <a:ext cx="687520" cy="11228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22016" y="4214141"/>
            <a:ext cx="7369387" cy="203132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Discrete and computable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Contains data that has limited value outside the context of the initial report</a:t>
            </a:r>
          </a:p>
          <a:p>
            <a:endParaRPr lang="en-US" b="1" dirty="0" smtClean="0"/>
          </a:p>
          <a:p>
            <a:r>
              <a:rPr lang="en-US" b="1" dirty="0"/>
              <a:t>Difficult to import and manage within EHR </a:t>
            </a:r>
            <a:r>
              <a:rPr lang="en-US" b="1" dirty="0" smtClean="0"/>
              <a:t>structures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TOO COMPLICATED FOR EHR – Need something simple</a:t>
            </a:r>
            <a:endParaRPr lang="en-US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4965610" y="3406099"/>
            <a:ext cx="2574442" cy="36933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Essential data for EHR?</a:t>
            </a:r>
            <a:endParaRPr lang="en-US" dirty="0"/>
          </a:p>
        </p:txBody>
      </p:sp>
      <p:cxnSp>
        <p:nvCxnSpPr>
          <p:cNvPr id="46" name="Straight Arrow Connector 45"/>
          <p:cNvCxnSpPr>
            <a:stCxn id="6" idx="3"/>
            <a:endCxn id="44" idx="1"/>
          </p:cNvCxnSpPr>
          <p:nvPr/>
        </p:nvCxnSpPr>
        <p:spPr>
          <a:xfrm>
            <a:off x="3095469" y="3590765"/>
            <a:ext cx="187014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896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Human Genome Variation Society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6" y="1876679"/>
            <a:ext cx="7282212" cy="395031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Human Genome Variation Society (HGVS) 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800" dirty="0" smtClean="0"/>
              <a:t>Standardized nomenclature for variants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800" dirty="0" smtClean="0"/>
              <a:t>Includes nomenclature for normal sequences</a:t>
            </a:r>
          </a:p>
          <a:p>
            <a:endParaRPr lang="en-US" dirty="0"/>
          </a:p>
          <a:p>
            <a:r>
              <a:rPr lang="en-US" b="1" dirty="0" smtClean="0"/>
              <a:t>Examples</a:t>
            </a:r>
            <a:r>
              <a:rPr lang="en-US" dirty="0" smtClean="0"/>
              <a:t>: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b="1" dirty="0" smtClean="0"/>
              <a:t>BRAF V600E:  </a:t>
            </a:r>
            <a:r>
              <a:rPr lang="en-US" dirty="0" smtClean="0"/>
              <a:t>	</a:t>
            </a:r>
            <a:r>
              <a:rPr lang="en-US" sz="1800" dirty="0" smtClean="0"/>
              <a:t>NM_004333.4:c.1799T&gt;A(p.Val600Glu) </a:t>
            </a:r>
          </a:p>
          <a:p>
            <a:endParaRPr lang="en-US" dirty="0"/>
          </a:p>
          <a:p>
            <a:r>
              <a:rPr lang="en-US" b="1" dirty="0" smtClean="0"/>
              <a:t>BRAF normal:	</a:t>
            </a:r>
            <a:r>
              <a:rPr lang="en-US" dirty="0" smtClean="0"/>
              <a:t>	</a:t>
            </a:r>
            <a:r>
              <a:rPr lang="en-US" sz="1800" dirty="0" smtClean="0"/>
              <a:t>NM_004333.4:c.(=)  </a:t>
            </a:r>
            <a:endParaRPr lang="en-US" sz="1800" dirty="0"/>
          </a:p>
        </p:txBody>
      </p:sp>
      <p:sp>
        <p:nvSpPr>
          <p:cNvPr id="5" name="Left Brace 4"/>
          <p:cNvSpPr/>
          <p:nvPr/>
        </p:nvSpPr>
        <p:spPr>
          <a:xfrm rot="5400000">
            <a:off x="3456491" y="3275648"/>
            <a:ext cx="262330" cy="142658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/>
          <p:cNvSpPr/>
          <p:nvPr/>
        </p:nvSpPr>
        <p:spPr>
          <a:xfrm rot="5400000">
            <a:off x="4751204" y="3414889"/>
            <a:ext cx="320094" cy="109033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Brace 6"/>
          <p:cNvSpPr/>
          <p:nvPr/>
        </p:nvSpPr>
        <p:spPr>
          <a:xfrm rot="5400000">
            <a:off x="5995927" y="3317993"/>
            <a:ext cx="327739" cy="127648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/>
          <p:cNvSpPr/>
          <p:nvPr/>
        </p:nvSpPr>
        <p:spPr>
          <a:xfrm rot="16200000">
            <a:off x="4411342" y="4873688"/>
            <a:ext cx="320092" cy="54087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75943" y="3468951"/>
            <a:ext cx="1690141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Accession.version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510133" y="3176563"/>
            <a:ext cx="802235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Coding change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616270" y="3190199"/>
            <a:ext cx="118176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Amino Acid change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742903" y="5312590"/>
            <a:ext cx="171351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 coding change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51916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2"/>
            <a:ext cx="7606427" cy="776145"/>
          </a:xfrm>
        </p:spPr>
        <p:txBody>
          <a:bodyPr/>
          <a:lstStyle/>
          <a:p>
            <a:pPr algn="ctr"/>
            <a:r>
              <a:rPr lang="en-US" dirty="0" smtClean="0"/>
              <a:t>HGVS in EHR and Biobank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528997"/>
            <a:ext cx="7282212" cy="4303933"/>
          </a:xfrm>
        </p:spPr>
        <p:txBody>
          <a:bodyPr>
            <a:normAutofit fontScale="92500" lnSpcReduction="10000"/>
          </a:bodyPr>
          <a:lstStyle/>
          <a:p>
            <a:pPr marL="285750">
              <a:buFont typeface="Arial" panose="020B0604020202020204" pitchFamily="34" charset="0"/>
              <a:buChar char="•"/>
            </a:pPr>
            <a:r>
              <a:rPr lang="en-US" sz="1900" dirty="0" smtClean="0"/>
              <a:t>HGVS representation of genetic information in EHR is tractable</a:t>
            </a:r>
            <a:br>
              <a:rPr lang="en-US" sz="1900" dirty="0" smtClean="0"/>
            </a:br>
            <a:endParaRPr lang="en-US" sz="1900" dirty="0" smtClean="0"/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1900" dirty="0" smtClean="0"/>
              <a:t>Data is a structured string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900" dirty="0"/>
              <a:t>E</a:t>
            </a:r>
            <a:r>
              <a:rPr lang="en-US" sz="1900" dirty="0" smtClean="0"/>
              <a:t>asily accommodated in EHR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900" dirty="0" smtClean="0"/>
              <a:t>Data easily queried by regular expression</a:t>
            </a:r>
            <a:br>
              <a:rPr lang="en-US" sz="1900" dirty="0" smtClean="0"/>
            </a:br>
            <a:endParaRPr lang="en-US" sz="1900" dirty="0" smtClean="0"/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1900" dirty="0" smtClean="0"/>
              <a:t>Maintain </a:t>
            </a:r>
            <a:r>
              <a:rPr lang="en-US" sz="1900" dirty="0"/>
              <a:t>links to curated gene knowledge </a:t>
            </a:r>
            <a:r>
              <a:rPr lang="en-US" sz="1900" dirty="0" smtClean="0"/>
              <a:t>bases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900" dirty="0" smtClean="0"/>
              <a:t>Standardized representation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900" dirty="0" smtClean="0"/>
              <a:t>Used by reference databases, knowledge bases</a:t>
            </a:r>
            <a:br>
              <a:rPr lang="en-US" sz="1900" dirty="0" smtClean="0"/>
            </a:br>
            <a:endParaRPr lang="en-US" sz="1900" dirty="0"/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1900" dirty="0"/>
              <a:t>Applicable to targeted gene sequencing and whole genome </a:t>
            </a:r>
            <a:r>
              <a:rPr lang="en-US" sz="1900" dirty="0" smtClean="0"/>
              <a:t>sequencing</a:t>
            </a:r>
            <a:br>
              <a:rPr lang="en-US" sz="1900" dirty="0" smtClean="0"/>
            </a:br>
            <a:endParaRPr lang="en-US" sz="1900" dirty="0" smtClean="0"/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1900" dirty="0" smtClean="0"/>
              <a:t>Retains clinically relevant and actionable information</a:t>
            </a:r>
            <a:br>
              <a:rPr lang="en-US" sz="1900" dirty="0" smtClean="0"/>
            </a:br>
            <a:endParaRPr lang="en-US" sz="1900" dirty="0" smtClean="0"/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1900" dirty="0" smtClean="0"/>
              <a:t>Can be readily moved via HL7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779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395831"/>
            <a:ext cx="7918027" cy="8436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Genomic Data Flow and Store</a:t>
            </a:r>
            <a:endParaRPr lang="en-US" dirty="0"/>
          </a:p>
        </p:txBody>
      </p:sp>
      <p:sp>
        <p:nvSpPr>
          <p:cNvPr id="6" name="Can 5"/>
          <p:cNvSpPr/>
          <p:nvPr/>
        </p:nvSpPr>
        <p:spPr>
          <a:xfrm>
            <a:off x="863829" y="2390053"/>
            <a:ext cx="1581462" cy="2295251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Raw Data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BAM files</a:t>
            </a:r>
          </a:p>
          <a:p>
            <a:pPr algn="ctr"/>
            <a:r>
              <a:rPr lang="en-US" sz="1400" dirty="0" smtClean="0"/>
              <a:t>VCF files</a:t>
            </a:r>
          </a:p>
          <a:p>
            <a:pPr algn="ctr"/>
            <a:r>
              <a:rPr lang="en-US" sz="1400" dirty="0" smtClean="0"/>
              <a:t>Tissue type</a:t>
            </a:r>
          </a:p>
          <a:p>
            <a:pPr algn="ctr"/>
            <a:r>
              <a:rPr lang="en-US" sz="1400" dirty="0" smtClean="0"/>
              <a:t>Tumor %</a:t>
            </a:r>
          </a:p>
          <a:p>
            <a:pPr algn="ctr"/>
            <a:r>
              <a:rPr lang="en-US" sz="1400" dirty="0" smtClean="0"/>
              <a:t>Gene ID’s</a:t>
            </a:r>
          </a:p>
          <a:p>
            <a:pPr algn="ctr"/>
            <a:r>
              <a:rPr lang="en-US" sz="1400" dirty="0" smtClean="0"/>
              <a:t>Reference Gene</a:t>
            </a:r>
            <a:endParaRPr lang="en-US" sz="1400" dirty="0"/>
          </a:p>
        </p:txBody>
      </p:sp>
      <p:sp>
        <p:nvSpPr>
          <p:cNvPr id="7" name="Left Brace 6"/>
          <p:cNvSpPr/>
          <p:nvPr/>
        </p:nvSpPr>
        <p:spPr>
          <a:xfrm rot="5400000">
            <a:off x="1457272" y="1161963"/>
            <a:ext cx="394579" cy="168352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/>
          <p:cNvSpPr/>
          <p:nvPr/>
        </p:nvSpPr>
        <p:spPr>
          <a:xfrm rot="5400000">
            <a:off x="3892037" y="1105991"/>
            <a:ext cx="394579" cy="1683524"/>
          </a:xfrm>
          <a:prstGeom prst="leftBrac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/>
          <p:cNvSpPr/>
          <p:nvPr/>
        </p:nvSpPr>
        <p:spPr>
          <a:xfrm rot="5400000">
            <a:off x="7017651" y="308467"/>
            <a:ext cx="394579" cy="3278573"/>
          </a:xfrm>
          <a:prstGeom prst="leftBrac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58047" y="1464896"/>
            <a:ext cx="1793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Data Generation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330275" y="1463969"/>
            <a:ext cx="1518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Data Analysis</a:t>
            </a:r>
            <a:endParaRPr lang="en-US" b="1" dirty="0"/>
          </a:p>
        </p:txBody>
      </p:sp>
      <p:sp>
        <p:nvSpPr>
          <p:cNvPr id="13" name="Flowchart: Multidocument 12"/>
          <p:cNvSpPr/>
          <p:nvPr/>
        </p:nvSpPr>
        <p:spPr>
          <a:xfrm>
            <a:off x="3410101" y="2539491"/>
            <a:ext cx="1361712" cy="1176027"/>
          </a:xfrm>
          <a:prstGeom prst="flowChartMultidocument">
            <a:avLst/>
          </a:prstGeom>
          <a:gradFill>
            <a:gsLst>
              <a:gs pos="100000">
                <a:srgbClr val="92D05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Pathologist Assessment</a:t>
            </a:r>
            <a:endParaRPr lang="en-US" sz="1600" dirty="0"/>
          </a:p>
        </p:txBody>
      </p:sp>
      <p:sp>
        <p:nvSpPr>
          <p:cNvPr id="14" name="Flowchart: Document 13"/>
          <p:cNvSpPr/>
          <p:nvPr/>
        </p:nvSpPr>
        <p:spPr>
          <a:xfrm>
            <a:off x="5739723" y="2350783"/>
            <a:ext cx="1195466" cy="996145"/>
          </a:xfrm>
          <a:prstGeom prst="flowChartDocument">
            <a:avLst/>
          </a:prstGeom>
          <a:gradFill>
            <a:gsLst>
              <a:gs pos="100000">
                <a:srgbClr val="7030A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Final Report (pdf)</a:t>
            </a:r>
            <a:endParaRPr lang="en-US" dirty="0"/>
          </a:p>
        </p:txBody>
      </p:sp>
      <p:sp>
        <p:nvSpPr>
          <p:cNvPr id="15" name="Can 14"/>
          <p:cNvSpPr/>
          <p:nvPr/>
        </p:nvSpPr>
        <p:spPr>
          <a:xfrm>
            <a:off x="7611450" y="2660364"/>
            <a:ext cx="1251678" cy="1379095"/>
          </a:xfrm>
          <a:prstGeom prst="can">
            <a:avLst/>
          </a:prstGeom>
          <a:gradFill>
            <a:gsLst>
              <a:gs pos="100000">
                <a:srgbClr val="7030A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EHR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6062590" y="1452198"/>
            <a:ext cx="230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Data Use and Storage</a:t>
            </a:r>
            <a:endParaRPr lang="en-US" b="1" dirty="0"/>
          </a:p>
        </p:txBody>
      </p:sp>
      <p:sp>
        <p:nvSpPr>
          <p:cNvPr id="21" name="Right Arrow 20"/>
          <p:cNvSpPr/>
          <p:nvPr/>
        </p:nvSpPr>
        <p:spPr>
          <a:xfrm>
            <a:off x="2659722" y="1569939"/>
            <a:ext cx="569626" cy="157517"/>
          </a:xfrm>
          <a:prstGeom prst="rightArrow">
            <a:avLst/>
          </a:prstGeom>
          <a:gradFill>
            <a:gsLst>
              <a:gs pos="100000">
                <a:schemeClr val="tx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>
            <a:off x="4931089" y="1558105"/>
            <a:ext cx="569626" cy="157517"/>
          </a:xfrm>
          <a:prstGeom prst="rightArrow">
            <a:avLst/>
          </a:prstGeom>
          <a:gradFill>
            <a:gsLst>
              <a:gs pos="100000">
                <a:schemeClr val="tx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an 2"/>
          <p:cNvSpPr/>
          <p:nvPr/>
        </p:nvSpPr>
        <p:spPr>
          <a:xfrm>
            <a:off x="5831899" y="5196627"/>
            <a:ext cx="1165538" cy="1326524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Biobank</a:t>
            </a:r>
            <a:endParaRPr lang="en-US" dirty="0"/>
          </a:p>
        </p:txBody>
      </p:sp>
      <p:sp>
        <p:nvSpPr>
          <p:cNvPr id="23" name="Flowchart: Document 22"/>
          <p:cNvSpPr/>
          <p:nvPr/>
        </p:nvSpPr>
        <p:spPr>
          <a:xfrm>
            <a:off x="5801971" y="3765508"/>
            <a:ext cx="1195466" cy="996145"/>
          </a:xfrm>
          <a:prstGeom prst="flowChartDocument">
            <a:avLst/>
          </a:prstGeom>
          <a:gradFill>
            <a:gsLst>
              <a:gs pos="100000">
                <a:srgbClr val="7030A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Final Report (HL7)</a:t>
            </a:r>
            <a:endParaRPr lang="en-US" dirty="0"/>
          </a:p>
        </p:txBody>
      </p:sp>
      <p:cxnSp>
        <p:nvCxnSpPr>
          <p:cNvPr id="28" name="Straight Arrow Connector 27"/>
          <p:cNvCxnSpPr>
            <a:stCxn id="23" idx="2"/>
            <a:endCxn id="3" idx="1"/>
          </p:cNvCxnSpPr>
          <p:nvPr/>
        </p:nvCxnSpPr>
        <p:spPr>
          <a:xfrm>
            <a:off x="6399704" y="4695797"/>
            <a:ext cx="14964" cy="5008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3" idx="3"/>
            <a:endCxn id="14" idx="1"/>
          </p:cNvCxnSpPr>
          <p:nvPr/>
        </p:nvCxnSpPr>
        <p:spPr>
          <a:xfrm flipV="1">
            <a:off x="4771813" y="2848856"/>
            <a:ext cx="967910" cy="2786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3" idx="3"/>
            <a:endCxn id="23" idx="1"/>
          </p:cNvCxnSpPr>
          <p:nvPr/>
        </p:nvCxnSpPr>
        <p:spPr>
          <a:xfrm>
            <a:off x="4771813" y="3127505"/>
            <a:ext cx="1030158" cy="11360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endCxn id="13" idx="1"/>
          </p:cNvCxnSpPr>
          <p:nvPr/>
        </p:nvCxnSpPr>
        <p:spPr>
          <a:xfrm>
            <a:off x="2445291" y="3127505"/>
            <a:ext cx="9648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endCxn id="3" idx="2"/>
          </p:cNvCxnSpPr>
          <p:nvPr/>
        </p:nvCxnSpPr>
        <p:spPr>
          <a:xfrm>
            <a:off x="2445291" y="3127505"/>
            <a:ext cx="3386608" cy="27323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14" idx="3"/>
            <a:endCxn id="15" idx="2"/>
          </p:cNvCxnSpPr>
          <p:nvPr/>
        </p:nvCxnSpPr>
        <p:spPr>
          <a:xfrm>
            <a:off x="6935189" y="2848856"/>
            <a:ext cx="676261" cy="5010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3" idx="3"/>
            <a:endCxn id="15" idx="2"/>
          </p:cNvCxnSpPr>
          <p:nvPr/>
        </p:nvCxnSpPr>
        <p:spPr>
          <a:xfrm flipV="1">
            <a:off x="6997437" y="3349912"/>
            <a:ext cx="614013" cy="9136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015735" y="4893349"/>
            <a:ext cx="14295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Raw data stored in original form for research at point of creation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581684" y="4699779"/>
            <a:ext cx="14295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VCF data (reported and not reported) in VCF and HGVS form in biorepository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652512" y="4659560"/>
            <a:ext cx="14295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Report (pdf) and HGVS data stored in EHR </a:t>
            </a:r>
          </a:p>
        </p:txBody>
      </p:sp>
    </p:spTree>
    <p:extLst>
      <p:ext uri="{BB962C8B-B14F-4D97-AF65-F5344CB8AC3E}">
        <p14:creationId xmlns:p14="http://schemas.microsoft.com/office/powerpoint/2010/main" val="3844463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395831"/>
            <a:ext cx="7918027" cy="66472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Genomic Data Flow Example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838117" y="1401399"/>
            <a:ext cx="3749872" cy="2497502"/>
            <a:chOff x="838117" y="1401398"/>
            <a:chExt cx="5696164" cy="5070953"/>
          </a:xfrm>
        </p:grpSpPr>
        <p:sp>
          <p:nvSpPr>
            <p:cNvPr id="8" name="Left Brace 7"/>
            <p:cNvSpPr/>
            <p:nvPr/>
          </p:nvSpPr>
          <p:spPr>
            <a:xfrm rot="5400000">
              <a:off x="1482589" y="1055191"/>
              <a:ext cx="394579" cy="1683524"/>
            </a:xfrm>
            <a:prstGeom prst="leftBrac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9" name="Left Brace 8"/>
            <p:cNvSpPr/>
            <p:nvPr/>
          </p:nvSpPr>
          <p:spPr>
            <a:xfrm rot="5400000">
              <a:off x="4697705" y="257667"/>
              <a:ext cx="394579" cy="3278573"/>
            </a:xfrm>
            <a:prstGeom prst="leftBrace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20827" y="1413168"/>
              <a:ext cx="1518104" cy="437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Data Analysis</a:t>
              </a:r>
              <a:endParaRPr lang="en-US" sz="800" b="1" dirty="0"/>
            </a:p>
          </p:txBody>
        </p:sp>
        <p:sp>
          <p:nvSpPr>
            <p:cNvPr id="13" name="Flowchart: Multidocument 12"/>
            <p:cNvSpPr/>
            <p:nvPr/>
          </p:nvSpPr>
          <p:spPr>
            <a:xfrm>
              <a:off x="1000653" y="2488691"/>
              <a:ext cx="1361712" cy="1176027"/>
            </a:xfrm>
            <a:prstGeom prst="flowChartMultidocument">
              <a:avLst/>
            </a:prstGeom>
            <a:gradFill>
              <a:gsLst>
                <a:gs pos="100000">
                  <a:srgbClr val="92D05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Pathologist Assessment</a:t>
              </a:r>
              <a:endParaRPr lang="en-US" sz="800" dirty="0"/>
            </a:p>
          </p:txBody>
        </p:sp>
        <p:sp>
          <p:nvSpPr>
            <p:cNvPr id="14" name="Flowchart: Document 13"/>
            <p:cNvSpPr/>
            <p:nvPr/>
          </p:nvSpPr>
          <p:spPr>
            <a:xfrm>
              <a:off x="3330275" y="2299983"/>
              <a:ext cx="1195466" cy="996145"/>
            </a:xfrm>
            <a:prstGeom prst="flowChartDocument">
              <a:avLst/>
            </a:prstGeom>
            <a:gradFill>
              <a:gsLst>
                <a:gs pos="100000">
                  <a:srgbClr val="7030A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Final Report (pdf)</a:t>
              </a:r>
              <a:endParaRPr lang="en-US" sz="800" dirty="0"/>
            </a:p>
          </p:txBody>
        </p:sp>
        <p:sp>
          <p:nvSpPr>
            <p:cNvPr id="15" name="Can 14"/>
            <p:cNvSpPr/>
            <p:nvPr/>
          </p:nvSpPr>
          <p:spPr>
            <a:xfrm>
              <a:off x="5202002" y="2626763"/>
              <a:ext cx="1251678" cy="1379095"/>
            </a:xfrm>
            <a:prstGeom prst="can">
              <a:avLst/>
            </a:prstGeom>
            <a:gradFill>
              <a:gsLst>
                <a:gs pos="100000">
                  <a:srgbClr val="7030A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EHR</a:t>
              </a:r>
              <a:endParaRPr lang="en-US" sz="8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653142" y="1401398"/>
              <a:ext cx="2304700" cy="437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Data Use and Storage</a:t>
              </a:r>
              <a:endParaRPr lang="en-US" sz="800" b="1" dirty="0"/>
            </a:p>
          </p:txBody>
        </p:sp>
        <p:sp>
          <p:nvSpPr>
            <p:cNvPr id="22" name="Right Arrow 21"/>
            <p:cNvSpPr/>
            <p:nvPr/>
          </p:nvSpPr>
          <p:spPr>
            <a:xfrm>
              <a:off x="2521641" y="1507305"/>
              <a:ext cx="569626" cy="157517"/>
            </a:xfrm>
            <a:prstGeom prst="rightArrow">
              <a:avLst/>
            </a:prstGeom>
            <a:gradFill>
              <a:gsLst>
                <a:gs pos="100000">
                  <a:schemeClr val="tx1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3" name="Can 2"/>
            <p:cNvSpPr/>
            <p:nvPr/>
          </p:nvSpPr>
          <p:spPr>
            <a:xfrm>
              <a:off x="3422451" y="5145827"/>
              <a:ext cx="1165538" cy="1326524"/>
            </a:xfrm>
            <a:prstGeom prst="can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Biobank</a:t>
              </a:r>
              <a:endParaRPr lang="en-US" sz="800" dirty="0"/>
            </a:p>
          </p:txBody>
        </p:sp>
        <p:sp>
          <p:nvSpPr>
            <p:cNvPr id="23" name="Flowchart: Document 22"/>
            <p:cNvSpPr/>
            <p:nvPr/>
          </p:nvSpPr>
          <p:spPr>
            <a:xfrm>
              <a:off x="3392523" y="3714708"/>
              <a:ext cx="1195466" cy="996145"/>
            </a:xfrm>
            <a:prstGeom prst="flowChartDocument">
              <a:avLst/>
            </a:prstGeom>
            <a:gradFill>
              <a:gsLst>
                <a:gs pos="100000">
                  <a:srgbClr val="7030A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Final Report (HL7)</a:t>
              </a:r>
              <a:endParaRPr lang="en-US" sz="800" dirty="0"/>
            </a:p>
          </p:txBody>
        </p:sp>
        <p:cxnSp>
          <p:nvCxnSpPr>
            <p:cNvPr id="28" name="Straight Arrow Connector 27"/>
            <p:cNvCxnSpPr>
              <a:stCxn id="23" idx="2"/>
              <a:endCxn id="3" idx="1"/>
            </p:cNvCxnSpPr>
            <p:nvPr/>
          </p:nvCxnSpPr>
          <p:spPr>
            <a:xfrm>
              <a:off x="3990256" y="4644997"/>
              <a:ext cx="14964" cy="50083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13" idx="3"/>
              <a:endCxn id="14" idx="1"/>
            </p:cNvCxnSpPr>
            <p:nvPr/>
          </p:nvCxnSpPr>
          <p:spPr>
            <a:xfrm flipV="1">
              <a:off x="2362365" y="2798056"/>
              <a:ext cx="967910" cy="27864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13" idx="3"/>
              <a:endCxn id="23" idx="1"/>
            </p:cNvCxnSpPr>
            <p:nvPr/>
          </p:nvCxnSpPr>
          <p:spPr>
            <a:xfrm>
              <a:off x="2362365" y="3076705"/>
              <a:ext cx="1030158" cy="113607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stCxn id="14" idx="3"/>
            </p:cNvCxnSpPr>
            <p:nvPr/>
          </p:nvCxnSpPr>
          <p:spPr>
            <a:xfrm>
              <a:off x="4525741" y="2798056"/>
              <a:ext cx="676261" cy="5010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>
              <a:stCxn id="23" idx="3"/>
            </p:cNvCxnSpPr>
            <p:nvPr/>
          </p:nvCxnSpPr>
          <p:spPr>
            <a:xfrm flipV="1">
              <a:off x="4587989" y="3299112"/>
              <a:ext cx="614013" cy="9136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5276850" y="1622640"/>
            <a:ext cx="31305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Pathologist sign-out is the trigger event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PDF report sent per usual practice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HL7 version 2.5.1 message sent to biobank and EHR, simultaneously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55650" y="4106781"/>
            <a:ext cx="765175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HL7 Message Sent</a:t>
            </a:r>
          </a:p>
          <a:p>
            <a:r>
              <a:rPr lang="en-US" sz="800" dirty="0" smtClean="0"/>
              <a:t>MSH</a:t>
            </a:r>
            <a:r>
              <a:rPr lang="en-US" sz="800" dirty="0"/>
              <a:t>|^~\&amp;|</a:t>
            </a:r>
            <a:r>
              <a:rPr lang="en-US" sz="800" dirty="0" err="1"/>
              <a:t>GenomOncology</a:t>
            </a:r>
            <a:r>
              <a:rPr lang="en-US" sz="800" dirty="0"/>
              <a:t> </a:t>
            </a:r>
            <a:r>
              <a:rPr lang="en-US" sz="800" dirty="0" err="1"/>
              <a:t>Workbench|UNMC|Mirth|UNMC</a:t>
            </a:r>
            <a:r>
              <a:rPr lang="en-US" sz="800" dirty="0"/>
              <a:t>|||ORU^R01^ORU_R01|77801|P|2.5.1|</a:t>
            </a:r>
          </a:p>
          <a:p>
            <a:r>
              <a:rPr lang="en-US" sz="800" dirty="0"/>
              <a:t>PID|1||12345||</a:t>
            </a:r>
            <a:r>
              <a:rPr lang="en-US" sz="800" dirty="0" err="1"/>
              <a:t>Doe^Jane</a:t>
            </a:r>
            <a:r>
              <a:rPr lang="en-US" sz="800" dirty="0"/>
              <a:t>^||19850206|F</a:t>
            </a:r>
          </a:p>
          <a:p>
            <a:r>
              <a:rPr lang="en-US" sz="800" dirty="0"/>
              <a:t>ORC|1||G17-xxx||CM||^^^^</a:t>
            </a:r>
          </a:p>
          <a:p>
            <a:r>
              <a:rPr lang="en-US" sz="800" dirty="0"/>
              <a:t>OBR|1||G17-xxx|55232-3^Genetic analysis summary </a:t>
            </a:r>
            <a:r>
              <a:rPr lang="en-US" sz="800" dirty="0" err="1"/>
              <a:t>panel^LN</a:t>
            </a:r>
            <a:r>
              <a:rPr lang="en-US" sz="800" dirty="0"/>
              <a:t>|||</a:t>
            </a:r>
          </a:p>
          <a:p>
            <a:r>
              <a:rPr lang="en-US" sz="800" dirty="0"/>
              <a:t>OBX|1|FT|51969-4^Genetic analysis summary </a:t>
            </a:r>
            <a:r>
              <a:rPr lang="en-US" sz="800" dirty="0" err="1"/>
              <a:t>report^LN</a:t>
            </a:r>
            <a:r>
              <a:rPr lang="en-US" sz="800" dirty="0"/>
              <a:t>||&lt;p&gt;For this specific specimen there was 200X coverage for the following regions, </a:t>
            </a:r>
          </a:p>
          <a:p>
            <a:r>
              <a:rPr lang="en-US" sz="800" dirty="0"/>
              <a:t>		therefore low frequency variants in these regions may not be identified: three amplicons of CEBPA exon1, CUX1 exons 1, 19, and 23, and STAG2 exon 7. </a:t>
            </a:r>
          </a:p>
          <a:p>
            <a:r>
              <a:rPr lang="en-US" sz="800" dirty="0"/>
              <a:t>		Only clinical trials that pertain to genes with identified somatic mutations are reported.</a:t>
            </a:r>
          </a:p>
          <a:p>
            <a:r>
              <a:rPr lang="en-US" sz="800" dirty="0"/>
              <a:t>OBR|2||G17-xxx|55207-5^Genetic analysis discrete result </a:t>
            </a:r>
            <a:r>
              <a:rPr lang="en-US" sz="800" dirty="0" err="1"/>
              <a:t>panel^LN</a:t>
            </a:r>
            <a:r>
              <a:rPr lang="en-US" sz="800" dirty="0"/>
              <a:t>||||||||||||^Bruce Willis, MD</a:t>
            </a:r>
          </a:p>
          <a:p>
            <a:r>
              <a:rPr lang="en-US" sz="800" dirty="0"/>
              <a:t>OBX|1|CWE|911752541000004109^TP53 sequence variant identified in excised malignant neoplasm (observable entity)^SCT|1|TP53 NP_000537.3:R175H NM_000546.5:c.524G&gt;A^TP53 R175H|||Pathogenic|||F</a:t>
            </a:r>
          </a:p>
          <a:p>
            <a:r>
              <a:rPr lang="en-US" sz="800" dirty="0"/>
              <a:t>OBX|2|CWE|911752871000004102^ASXL1 sequence variant identified in excised malignant neoplasm (observable entity)^SCT|1|ASXL1 NP_056153.2:N986S NM_015338.5:c.2957A&gt;G^ASXL1 N986S|||Likely Benign|||F</a:t>
            </a:r>
          </a:p>
          <a:p>
            <a:r>
              <a:rPr lang="en-US" sz="800" dirty="0"/>
              <a:t>OBX|3|CWE|911752061000004102^ABL1 sequence variant identified in excised malignant neoplasm (observable entity)^SCT|1|ABL1 NM_005157.4:c.(=)|||Normal|||F</a:t>
            </a:r>
          </a:p>
          <a:p>
            <a:r>
              <a:rPr lang="en-US" sz="800" dirty="0"/>
              <a:t>OBX|4|CWE|911752881000004104^ATRX sequence variant identified in excised malignant neoplasm (observable entity)^SCT|1|ATRX NM_000489.3:c.(=)|||Normal|||F</a:t>
            </a:r>
          </a:p>
          <a:p>
            <a:r>
              <a:rPr lang="en-US" sz="800" dirty="0"/>
              <a:t>OBX|5|CWE|911752891000004101^BCOR sequence variant identified in excised malignant neoplasm (observable entity)^SCT|1|BCOR NM_001123385.1:c.(=)|||Normal|||F</a:t>
            </a:r>
          </a:p>
          <a:p>
            <a:r>
              <a:rPr lang="en-US" sz="800" dirty="0"/>
              <a:t>OBX|6|CWE|911752901000004102^BCORL1 sequence variant identified in excised malignant neoplasm (observable entity)^SCT|1|BCORL1 NM_021946.4:c.(=)|||Normal|||F</a:t>
            </a:r>
          </a:p>
          <a:p>
            <a:r>
              <a:rPr lang="en-US" sz="800" dirty="0"/>
              <a:t>OBX|7|CWE|911752111000004101^BRAF sequence variant identified in excised malignant neoplasm (observable entity)^SCT|1|BRAF NM_004333.4:c.(=)|||Normal|||F</a:t>
            </a:r>
          </a:p>
        </p:txBody>
      </p:sp>
    </p:spTree>
    <p:extLst>
      <p:ext uri="{BB962C8B-B14F-4D97-AF65-F5344CB8AC3E}">
        <p14:creationId xmlns:p14="http://schemas.microsoft.com/office/powerpoint/2010/main" val="144188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8093602" cy="10717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Sample intramural HL7 message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89812" y="1604190"/>
            <a:ext cx="73490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OBX</a:t>
            </a:r>
            <a:r>
              <a:rPr lang="en-US" dirty="0"/>
              <a:t>|1|CWE|911752541000004109^TP53 sequence variant identified in excised malignant neoplasm (observable entity)^SCT|1</a:t>
            </a:r>
            <a:r>
              <a:rPr lang="en-US" dirty="0" smtClean="0"/>
              <a:t>|</a:t>
            </a:r>
          </a:p>
          <a:p>
            <a:r>
              <a:rPr lang="en-US" dirty="0" smtClean="0"/>
              <a:t>TP53 </a:t>
            </a:r>
            <a:r>
              <a:rPr lang="en-US" dirty="0"/>
              <a:t>NP_000537.3:R175H NM_000546.5:c.524G&gt;A^TP53 R175H|||Pathogenic|||</a:t>
            </a:r>
            <a:r>
              <a:rPr lang="en-US" dirty="0" smtClean="0"/>
              <a:t>F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/>
              <a:t>OBX</a:t>
            </a:r>
            <a:r>
              <a:rPr lang="en-US" dirty="0" smtClean="0"/>
              <a:t>|2|</a:t>
            </a:r>
            <a:r>
              <a:rPr lang="en-US" dirty="0"/>
              <a:t>CWE|911752111000004101^BRAF sequence variant identified in excised malignant neoplasm (observable entity)^SCT|1|</a:t>
            </a:r>
          </a:p>
          <a:p>
            <a:r>
              <a:rPr lang="en-US" dirty="0"/>
              <a:t>BRAF NM_004333.4:c.(=)|||Normal|||F</a:t>
            </a:r>
          </a:p>
          <a:p>
            <a:endParaRPr lang="en-US" dirty="0"/>
          </a:p>
          <a:p>
            <a:r>
              <a:rPr lang="en-US" dirty="0"/>
              <a:t>OBX</a:t>
            </a:r>
            <a:r>
              <a:rPr lang="en-US" dirty="0" smtClean="0"/>
              <a:t>|3|</a:t>
            </a:r>
            <a:r>
              <a:rPr lang="en-US" dirty="0"/>
              <a:t>CWE|911752871000004102^ASXL1 sequence variant identified in excised malignant neoplasm (observable entity)^SCT|1|ASXL1 NP_056153.2:N986S NM_015338.5:c.2957A&gt;G^ASXL1 N986S|</a:t>
            </a:r>
            <a:r>
              <a:rPr lang="en-US" dirty="0" smtClean="0"/>
              <a:t>|</a:t>
            </a:r>
          </a:p>
          <a:p>
            <a:r>
              <a:rPr lang="en-US" dirty="0" smtClean="0"/>
              <a:t>|</a:t>
            </a:r>
            <a:r>
              <a:rPr lang="en-US" dirty="0"/>
              <a:t>Likely Benign|||</a:t>
            </a:r>
            <a:r>
              <a:rPr lang="en-US" dirty="0" smtClean="0"/>
              <a:t>F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Frame 7"/>
          <p:cNvSpPr/>
          <p:nvPr/>
        </p:nvSpPr>
        <p:spPr>
          <a:xfrm>
            <a:off x="889812" y="4924778"/>
            <a:ext cx="2680299" cy="372731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56665" y="1604190"/>
            <a:ext cx="8093603" cy="1218032"/>
            <a:chOff x="956665" y="1604190"/>
            <a:chExt cx="8093603" cy="1218032"/>
          </a:xfrm>
        </p:grpSpPr>
        <p:sp>
          <p:nvSpPr>
            <p:cNvPr id="6" name="Frame 5"/>
            <p:cNvSpPr/>
            <p:nvPr/>
          </p:nvSpPr>
          <p:spPr>
            <a:xfrm>
              <a:off x="956665" y="1604190"/>
              <a:ext cx="6931445" cy="667699"/>
            </a:xfrm>
            <a:prstGeom prst="fram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427490" y="2299002"/>
              <a:ext cx="16227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Question</a:t>
              </a:r>
              <a:endPara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956664" y="3541888"/>
            <a:ext cx="5644514" cy="586166"/>
            <a:chOff x="956664" y="3541888"/>
            <a:chExt cx="5644514" cy="586166"/>
          </a:xfrm>
        </p:grpSpPr>
        <p:sp>
          <p:nvSpPr>
            <p:cNvPr id="9" name="Frame 8"/>
            <p:cNvSpPr/>
            <p:nvPr/>
          </p:nvSpPr>
          <p:spPr>
            <a:xfrm>
              <a:off x="956664" y="3541888"/>
              <a:ext cx="2444113" cy="324556"/>
            </a:xfrm>
            <a:prstGeom prst="fram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78400" y="3604834"/>
              <a:ext cx="16227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558ED5"/>
                  </a:solidFill>
                </a:rPr>
                <a:t>Answer</a:t>
              </a:r>
              <a:endParaRPr lang="en-US" sz="2800" b="1" dirty="0">
                <a:solidFill>
                  <a:srgbClr val="558ED5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400777" y="5370942"/>
            <a:ext cx="2271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558ED5"/>
                </a:solidFill>
              </a:rPr>
              <a:t>Pathogenicity</a:t>
            </a:r>
            <a:endParaRPr lang="en-US" sz="2800" b="1" dirty="0">
              <a:solidFill>
                <a:srgbClr val="558E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206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247498"/>
            <a:ext cx="7606427" cy="863894"/>
          </a:xfrm>
        </p:spPr>
        <p:txBody>
          <a:bodyPr/>
          <a:lstStyle/>
          <a:p>
            <a:r>
              <a:rPr lang="en-US" dirty="0" smtClean="0"/>
              <a:t>EPIC Clinician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97409" y="5879346"/>
            <a:ext cx="6867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© </a:t>
            </a:r>
            <a:r>
              <a:rPr lang="de-DE" dirty="0" err="1" smtClean="0"/>
              <a:t>Epic</a:t>
            </a:r>
            <a:r>
              <a:rPr lang="de-DE" dirty="0" smtClean="0"/>
              <a:t> Computer Systems. 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permissio</a:t>
            </a:r>
            <a:r>
              <a:rPr lang="de-DE" dirty="0" err="1"/>
              <a:t>n</a:t>
            </a:r>
            <a:r>
              <a:rPr lang="de-DE" dirty="0" smtClean="0"/>
              <a:t>.</a:t>
            </a:r>
            <a:endParaRPr lang="de-DE" dirty="0"/>
          </a:p>
          <a:p>
            <a:r>
              <a:rPr lang="de-DE" dirty="0" smtClean="0"/>
              <a:t>© Nebraska </a:t>
            </a:r>
            <a:r>
              <a:rPr lang="de-DE" dirty="0" err="1" smtClean="0"/>
              <a:t>Lexicon</a:t>
            </a:r>
            <a:r>
              <a:rPr lang="de-DE" dirty="0" smtClean="0"/>
              <a:t> (SNOMED CT </a:t>
            </a:r>
            <a:r>
              <a:rPr lang="de-DE" dirty="0" err="1" smtClean="0"/>
              <a:t>extension</a:t>
            </a:r>
            <a:r>
              <a:rPr lang="de-DE" dirty="0" smtClean="0"/>
              <a:t>)</a:t>
            </a:r>
            <a:endParaRPr lang="en-US" dirty="0"/>
          </a:p>
        </p:txBody>
      </p:sp>
      <p:pic>
        <p:nvPicPr>
          <p:cNvPr id="5" name="Picture 4" descr="epicvie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1422400"/>
            <a:ext cx="8465820" cy="399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181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709113" cy="98627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Primary Data – Bridge the Gap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8222998"/>
              </p:ext>
            </p:extLst>
          </p:nvPr>
        </p:nvGraphicFramePr>
        <p:xfrm>
          <a:off x="904711" y="2795752"/>
          <a:ext cx="3126005" cy="2154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654291"/>
              </p:ext>
            </p:extLst>
          </p:nvPr>
        </p:nvGraphicFramePr>
        <p:xfrm>
          <a:off x="5302469" y="2795752"/>
          <a:ext cx="3578772" cy="20652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Rectangle 7"/>
          <p:cNvSpPr/>
          <p:nvPr/>
        </p:nvSpPr>
        <p:spPr>
          <a:xfrm>
            <a:off x="4330262" y="1949669"/>
            <a:ext cx="709448" cy="4167351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63909" y="1826171"/>
            <a:ext cx="842154" cy="4414345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Translational Junction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3747" y="1965435"/>
            <a:ext cx="1707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1"/>
                </a:solidFill>
              </a:rPr>
              <a:t>Bedside</a:t>
            </a:r>
            <a:endParaRPr lang="en-US" sz="3600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37889" y="1973290"/>
            <a:ext cx="1707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Bench</a:t>
            </a:r>
            <a:endParaRPr lang="en-US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734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  <p:bldP spid="8" grpId="0" animBg="1"/>
      <p:bldP spid="9" grpId="0"/>
      <p:bldP spid="10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218031"/>
            <a:ext cx="7606427" cy="772569"/>
          </a:xfrm>
        </p:spPr>
        <p:txBody>
          <a:bodyPr/>
          <a:lstStyle/>
          <a:p>
            <a:r>
              <a:rPr lang="en-US" dirty="0" smtClean="0"/>
              <a:t>Patient Care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6444" y="990600"/>
            <a:ext cx="7282212" cy="1098550"/>
          </a:xfrm>
        </p:spPr>
        <p:txBody>
          <a:bodyPr/>
          <a:lstStyle/>
          <a:p>
            <a:r>
              <a:rPr lang="en-US" dirty="0" smtClean="0"/>
              <a:t>Find all </a:t>
            </a:r>
            <a:r>
              <a:rPr lang="en-US" dirty="0"/>
              <a:t>p</a:t>
            </a:r>
            <a:r>
              <a:rPr lang="en-US" dirty="0" smtClean="0"/>
              <a:t>atients with colorectal cancer AND a mutation in the PIK3CA locus and/or the ERBB2 gene locus.</a:t>
            </a:r>
          </a:p>
          <a:p>
            <a:endParaRPr lang="en-US" dirty="0" smtClean="0"/>
          </a:p>
          <a:p>
            <a:r>
              <a:rPr lang="en-US" dirty="0" smtClean="0"/>
              <a:t>Aspirin therapy shown to be beneficial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6030"/>
            <a:ext cx="9144000" cy="311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223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804319"/>
          </a:xfrm>
        </p:spPr>
        <p:txBody>
          <a:bodyPr/>
          <a:lstStyle/>
          <a:p>
            <a:r>
              <a:rPr lang="en-US" dirty="0" smtClean="0"/>
              <a:t>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200150"/>
            <a:ext cx="7282212" cy="444500"/>
          </a:xfrm>
        </p:spPr>
        <p:txBody>
          <a:bodyPr/>
          <a:lstStyle/>
          <a:p>
            <a:r>
              <a:rPr lang="en-US" dirty="0" smtClean="0"/>
              <a:t>Frequency of BRAF mutations by disorder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1557572"/>
            <a:ext cx="8928100" cy="429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175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709113" cy="67096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Primary Data – Bridge the Gap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210083"/>
              </p:ext>
            </p:extLst>
          </p:nvPr>
        </p:nvGraphicFramePr>
        <p:xfrm>
          <a:off x="904711" y="2278918"/>
          <a:ext cx="3126005" cy="2154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0915029"/>
              </p:ext>
            </p:extLst>
          </p:nvPr>
        </p:nvGraphicFramePr>
        <p:xfrm>
          <a:off x="5302469" y="2278918"/>
          <a:ext cx="3578772" cy="20652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Rectangle 7"/>
          <p:cNvSpPr/>
          <p:nvPr/>
        </p:nvSpPr>
        <p:spPr>
          <a:xfrm>
            <a:off x="4330262" y="1432835"/>
            <a:ext cx="709448" cy="4167351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63909" y="1309337"/>
            <a:ext cx="842154" cy="4414345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Translational Junction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3747" y="1448601"/>
            <a:ext cx="1707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1"/>
                </a:solidFill>
              </a:rPr>
              <a:t>Bedside</a:t>
            </a:r>
            <a:endParaRPr lang="en-US" sz="3600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37889" y="1456456"/>
            <a:ext cx="1707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Bench</a:t>
            </a:r>
            <a:endParaRPr lang="en-US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8626" y="4617524"/>
            <a:ext cx="31642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Anatomic Pathology data</a:t>
            </a:r>
          </a:p>
          <a:p>
            <a:r>
              <a:rPr lang="en-US" dirty="0" smtClean="0"/>
              <a:t>IHC data –&gt; HGNC/</a:t>
            </a:r>
            <a:r>
              <a:rPr lang="en-US" dirty="0" err="1" smtClean="0"/>
              <a:t>Uniprot</a:t>
            </a:r>
            <a:r>
              <a:rPr lang="en-US" dirty="0" smtClean="0"/>
              <a:t> links</a:t>
            </a:r>
          </a:p>
          <a:p>
            <a:r>
              <a:rPr lang="en-US" dirty="0" smtClean="0"/>
              <a:t>Sequence data –&gt; HGNC links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39255" y="4629917"/>
            <a:ext cx="33265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Anatomic Pathology data</a:t>
            </a:r>
          </a:p>
          <a:p>
            <a:r>
              <a:rPr lang="en-US" dirty="0" smtClean="0"/>
              <a:t>HGNC/</a:t>
            </a:r>
            <a:r>
              <a:rPr lang="en-US" dirty="0" err="1" smtClean="0"/>
              <a:t>Uniprot</a:t>
            </a:r>
            <a:r>
              <a:rPr lang="en-US" dirty="0" smtClean="0"/>
              <a:t> links -&gt; NCBI, </a:t>
            </a:r>
            <a:r>
              <a:rPr lang="en-US" dirty="0" err="1" smtClean="0"/>
              <a:t>etc</a:t>
            </a:r>
            <a:r>
              <a:rPr lang="en-US" dirty="0" smtClean="0"/>
              <a:t> </a:t>
            </a:r>
          </a:p>
          <a:p>
            <a:r>
              <a:rPr lang="en-US" dirty="0" smtClean="0"/>
              <a:t>HGNC links -&gt; NCBI, COMSIC, …</a:t>
            </a:r>
            <a:endParaRPr lang="en-US" dirty="0"/>
          </a:p>
        </p:txBody>
      </p:sp>
      <p:cxnSp>
        <p:nvCxnSpPr>
          <p:cNvPr id="5" name="Curved Connector 4"/>
          <p:cNvCxnSpPr>
            <a:stCxn id="3" idx="2"/>
            <a:endCxn id="12" idx="2"/>
          </p:cNvCxnSpPr>
          <p:nvPr/>
        </p:nvCxnSpPr>
        <p:spPr>
          <a:xfrm rot="16200000" flipH="1">
            <a:off x="4670427" y="3221156"/>
            <a:ext cx="12393" cy="4651787"/>
          </a:xfrm>
          <a:prstGeom prst="curvedConnector3">
            <a:avLst>
              <a:gd name="adj1" fmla="val 6489236"/>
            </a:avLst>
          </a:prstGeom>
          <a:ln w="53975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3947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  <p:bldP spid="8" grpId="0" animBg="1"/>
      <p:bldP spid="9" grpId="0"/>
      <p:bldP spid="10" grpId="0"/>
      <p:bldP spid="11" grpId="0"/>
      <p:bldP spid="3" grpId="0"/>
      <p:bldP spid="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3552" y="985234"/>
            <a:ext cx="7764878" cy="432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917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5824" y="2777623"/>
            <a:ext cx="7525291" cy="223771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1600" dirty="0">
                <a:solidFill>
                  <a:schemeClr val="tx1"/>
                </a:solidFill>
              </a:rPr>
              <a:t>References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1. Campbell WS, Carter AB, Cushman-</a:t>
            </a:r>
            <a:r>
              <a:rPr lang="en-US" sz="1600" dirty="0" err="1">
                <a:solidFill>
                  <a:schemeClr val="tx1"/>
                </a:solidFill>
              </a:rPr>
              <a:t>Vokoun</a:t>
            </a:r>
            <a:r>
              <a:rPr lang="en-US" sz="1600" dirty="0">
                <a:solidFill>
                  <a:schemeClr val="tx1"/>
                </a:solidFill>
              </a:rPr>
              <a:t> AM, Greiner TC, Dash RC, </a:t>
            </a:r>
            <a:r>
              <a:rPr lang="en-US" sz="1600" dirty="0" err="1">
                <a:solidFill>
                  <a:schemeClr val="tx1"/>
                </a:solidFill>
              </a:rPr>
              <a:t>Routbort</a:t>
            </a:r>
            <a:r>
              <a:rPr lang="en-US" sz="1600" dirty="0">
                <a:solidFill>
                  <a:schemeClr val="tx1"/>
                </a:solidFill>
              </a:rPr>
              <a:t> M, et al. A Model Information Management Plan for Molecular Pathology Sequence Data Using Standards: From Sequencer to Electronic Health Record. J </a:t>
            </a:r>
            <a:r>
              <a:rPr lang="en-US" sz="1600" dirty="0" err="1">
                <a:solidFill>
                  <a:schemeClr val="tx1"/>
                </a:solidFill>
              </a:rPr>
              <a:t>Mol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Diagn</a:t>
            </a:r>
            <a:r>
              <a:rPr lang="en-US" sz="1600" dirty="0">
                <a:solidFill>
                  <a:schemeClr val="tx1"/>
                </a:solidFill>
              </a:rPr>
              <a:t>. 2019 Feb 20. </a:t>
            </a: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/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2. Campbell WS, </a:t>
            </a:r>
            <a:r>
              <a:rPr lang="en-US" sz="1600" dirty="0" err="1">
                <a:solidFill>
                  <a:schemeClr val="tx1"/>
                </a:solidFill>
              </a:rPr>
              <a:t>Karlsson</a:t>
            </a:r>
            <a:r>
              <a:rPr lang="en-US" sz="1600" dirty="0">
                <a:solidFill>
                  <a:schemeClr val="tx1"/>
                </a:solidFill>
              </a:rPr>
              <a:t> D, </a:t>
            </a:r>
            <a:r>
              <a:rPr lang="en-US" sz="1600" dirty="0" err="1">
                <a:solidFill>
                  <a:schemeClr val="tx1"/>
                </a:solidFill>
              </a:rPr>
              <a:t>Vreeman</a:t>
            </a:r>
            <a:r>
              <a:rPr lang="en-US" sz="1600" dirty="0">
                <a:solidFill>
                  <a:schemeClr val="tx1"/>
                </a:solidFill>
              </a:rPr>
              <a:t> DJ, </a:t>
            </a:r>
            <a:r>
              <a:rPr lang="en-US" sz="1600" dirty="0" err="1">
                <a:solidFill>
                  <a:schemeClr val="tx1"/>
                </a:solidFill>
              </a:rPr>
              <a:t>Lazenby</a:t>
            </a:r>
            <a:r>
              <a:rPr lang="en-US" sz="1600" dirty="0">
                <a:solidFill>
                  <a:schemeClr val="tx1"/>
                </a:solidFill>
              </a:rPr>
              <a:t> AJ, </a:t>
            </a:r>
            <a:r>
              <a:rPr lang="en-US" sz="1600" dirty="0" err="1">
                <a:solidFill>
                  <a:schemeClr val="tx1"/>
                </a:solidFill>
              </a:rPr>
              <a:t>Talmon</a:t>
            </a:r>
            <a:r>
              <a:rPr lang="en-US" sz="1600" dirty="0">
                <a:solidFill>
                  <a:schemeClr val="tx1"/>
                </a:solidFill>
              </a:rPr>
              <a:t> GA, Campbell JR. A computable pathology report for precision medicine: extending an observables ontology unifying </a:t>
            </a:r>
            <a:r>
              <a:rPr lang="en-US" sz="1600" dirty="0" smtClean="0">
                <a:solidFill>
                  <a:schemeClr val="tx1"/>
                </a:solidFill>
              </a:rPr>
              <a:t>SNOMED CT and </a:t>
            </a:r>
            <a:r>
              <a:rPr lang="en-US" sz="1600" dirty="0">
                <a:solidFill>
                  <a:schemeClr val="tx1"/>
                </a:solidFill>
              </a:rPr>
              <a:t>LOINC. J Am Med Inform Assoc. 2017 Sep 13. </a:t>
            </a:r>
            <a:br>
              <a:rPr lang="en-US" sz="1600" dirty="0">
                <a:solidFill>
                  <a:schemeClr val="tx1"/>
                </a:solidFill>
              </a:rPr>
            </a:b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99735" y="1089895"/>
            <a:ext cx="31929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AD122A"/>
                </a:solidFill>
              </a:rPr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750407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685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931757"/>
          </a:xfrm>
        </p:spPr>
        <p:txBody>
          <a:bodyPr/>
          <a:lstStyle/>
          <a:p>
            <a:r>
              <a:rPr lang="en-US" dirty="0" smtClean="0"/>
              <a:t>Begin with the end in mind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659484"/>
            <a:ext cx="7282212" cy="4173446"/>
          </a:xfrm>
        </p:spPr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dirty="0"/>
              <a:t>R</a:t>
            </a:r>
            <a:r>
              <a:rPr lang="en-US" dirty="0" smtClean="0"/>
              <a:t>ender pathology data to computable forms for patient care at the point of care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Render genomics data to computable form for use at the point of care</a:t>
            </a:r>
            <a:br>
              <a:rPr lang="en-US" dirty="0" smtClean="0"/>
            </a:br>
            <a:r>
              <a:rPr lang="en-US" dirty="0" smtClean="0"/>
              <a:t> for patient care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Capture data in pathology and genomics at the point of care to support new discovery</a:t>
            </a:r>
            <a:r>
              <a:rPr lang="en-US" dirty="0"/>
              <a:t> </a:t>
            </a:r>
            <a:r>
              <a:rPr lang="en-US" dirty="0" smtClean="0"/>
              <a:t>at the bench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Bring bench discovery back to the point of care </a:t>
            </a:r>
            <a:r>
              <a:rPr lang="is-IS" dirty="0" smtClean="0"/>
              <a:t>to support patient care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32769" y="4632126"/>
            <a:ext cx="640611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It is about the patient and aiding the patient and care team to make informed decisions</a:t>
            </a:r>
            <a:endParaRPr lang="en-US" sz="3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78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68280"/>
            <a:ext cx="7606427" cy="786160"/>
          </a:xfrm>
        </p:spPr>
        <p:txBody>
          <a:bodyPr/>
          <a:lstStyle/>
          <a:p>
            <a:r>
              <a:rPr lang="en-US" dirty="0" smtClean="0"/>
              <a:t>Example 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951875"/>
            <a:ext cx="7282212" cy="4873516"/>
          </a:xfrm>
        </p:spPr>
        <p:txBody>
          <a:bodyPr/>
          <a:lstStyle/>
          <a:p>
            <a:r>
              <a:rPr lang="en-US" b="1" dirty="0" smtClean="0"/>
              <a:t>Cancer treatment planning: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Colon cancer (Stage IV or metastatic), testing for BRAF, *RAS, MSI, and use of BRAF, EGFR or immunologic therapy</a:t>
            </a:r>
            <a:r>
              <a:rPr lang="en-US" dirty="0"/>
              <a:t> </a:t>
            </a:r>
            <a:r>
              <a:rPr lang="en-US" dirty="0" smtClean="0"/>
              <a:t>by protocol/not by protocol</a:t>
            </a:r>
            <a:r>
              <a:rPr lang="is-IS" dirty="0" smtClean="0"/>
              <a:t>…Outcome?</a:t>
            </a:r>
            <a:r>
              <a:rPr lang="en-US" dirty="0" smtClean="0"/>
              <a:t>  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/>
              <a:t>Research Project Planning</a:t>
            </a:r>
            <a:r>
              <a:rPr lang="en-US" b="1" dirty="0"/>
              <a:t>:  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How </a:t>
            </a:r>
            <a:r>
              <a:rPr lang="en-US" dirty="0"/>
              <a:t>many healthy patients do we have that are BRCA1 or BRCA2 positive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Retrieve all breast cancer cases that tested ER-, PR- and </a:t>
            </a:r>
            <a:r>
              <a:rPr lang="en-US" dirty="0" smtClean="0"/>
              <a:t>Her2/</a:t>
            </a:r>
            <a:r>
              <a:rPr lang="en-US" dirty="0" err="1"/>
              <a:t>n</a:t>
            </a:r>
            <a:r>
              <a:rPr lang="en-US" dirty="0" err="1" smtClean="0"/>
              <a:t>eu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Medical-legal, compliance and safety: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Recall of all cancer cases for treatment review with (formerly thought insignificant) somatic gene sequence variant </a:t>
            </a:r>
            <a:r>
              <a:rPr lang="en-US" dirty="0" smtClean="0"/>
              <a:t>reported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CAP accreditation requirements for molecular laboratories.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 smtClean="0"/>
              <a:t>Tissue Biobank Applications: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Find all malignant neoplasms of any origin tested for BRAF mutation AND reported positive for lymphatic metastases.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5160" y="5137996"/>
            <a:ext cx="7928208" cy="1569660"/>
          </a:xfrm>
          <a:prstGeom prst="rect">
            <a:avLst/>
          </a:prstGeom>
          <a:solidFill>
            <a:srgbClr val="00B050"/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What is needed to meet the needs of these researchers and 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</a:rPr>
              <a:t>  clinicians is a domain ontology (structured, defined coding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</a:rPr>
              <a:t>  hierarchy) which we can query for detailed results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These data types are called “Observables”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02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12816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Terminology Implementation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Conform to the </a:t>
            </a:r>
            <a:r>
              <a:rPr lang="en-US" sz="2400" u="sng" dirty="0" smtClean="0"/>
              <a:t>current</a:t>
            </a:r>
            <a:r>
              <a:rPr lang="en-US" sz="2400" dirty="0" smtClean="0"/>
              <a:t> EHR ecosystem</a:t>
            </a:r>
            <a:br>
              <a:rPr lang="en-US" sz="2400" dirty="0" smtClean="0"/>
            </a:b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Incorporation into natural workflows of providers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2400" dirty="0" smtClean="0"/>
              <a:t>Upstream systems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2400" dirty="0" smtClean="0"/>
              <a:t>Point of care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2400" dirty="0" smtClean="0"/>
              <a:t>Non-intrusive</a:t>
            </a:r>
            <a:br>
              <a:rPr lang="en-US" sz="2400" dirty="0" smtClean="0"/>
            </a:b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Support primary and secondary uses of data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9135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2"/>
            <a:ext cx="7606427" cy="782728"/>
          </a:xfrm>
        </p:spPr>
        <p:txBody>
          <a:bodyPr/>
          <a:lstStyle/>
          <a:p>
            <a:r>
              <a:rPr lang="en-US" dirty="0" smtClean="0"/>
              <a:t>EHR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320800"/>
            <a:ext cx="7282212" cy="4815839"/>
          </a:xfrm>
        </p:spPr>
        <p:txBody>
          <a:bodyPr>
            <a:normAutofit/>
          </a:bodyPr>
          <a:lstStyle/>
          <a:p>
            <a:pPr marL="285750">
              <a:buFont typeface="Arial" panose="020B0604020202020204" pitchFamily="34" charset="0"/>
              <a:buChar char="•"/>
            </a:pPr>
            <a:r>
              <a:rPr lang="en-US" sz="1800" dirty="0" smtClean="0"/>
              <a:t>What it is: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800" dirty="0" smtClean="0"/>
              <a:t>Patient-centric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800" dirty="0" smtClean="0"/>
              <a:t>Encounter based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800" dirty="0" smtClean="0"/>
              <a:t>Longitudinal </a:t>
            </a:r>
            <a:r>
              <a:rPr lang="en-US" sz="1800" dirty="0"/>
              <a:t>Medical </a:t>
            </a:r>
            <a:r>
              <a:rPr lang="en-US" sz="1800" dirty="0" smtClean="0"/>
              <a:t>Record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800" dirty="0" smtClean="0"/>
              <a:t>Transactional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800" dirty="0" smtClean="0"/>
              <a:t>Billing orientation</a:t>
            </a:r>
            <a:br>
              <a:rPr lang="en-US" sz="1800" dirty="0" smtClean="0"/>
            </a:br>
            <a:endParaRPr lang="en-US" sz="1800" dirty="0" smtClean="0"/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1800" dirty="0" smtClean="0"/>
              <a:t>What it can be: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800" dirty="0" smtClean="0"/>
              <a:t>Integrated </a:t>
            </a:r>
            <a:r>
              <a:rPr lang="en-US" sz="1800" dirty="0"/>
              <a:t>patient-centric </a:t>
            </a:r>
            <a:r>
              <a:rPr lang="en-US" sz="1800" dirty="0" smtClean="0"/>
              <a:t>data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800" dirty="0" smtClean="0"/>
              <a:t>Basis for clinical decision support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800" dirty="0" smtClean="0"/>
              <a:t>Population management</a:t>
            </a:r>
            <a:br>
              <a:rPr lang="en-US" sz="1800" dirty="0" smtClean="0"/>
            </a:br>
            <a:endParaRPr lang="en-US" sz="1800" dirty="0" smtClean="0"/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1800" dirty="0" smtClean="0"/>
              <a:t>Requirements (Just a few…)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800" dirty="0" smtClean="0"/>
              <a:t>Standards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800" dirty="0" smtClean="0"/>
              <a:t>Standard use of standards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800" dirty="0" smtClean="0"/>
              <a:t>System Integration/Interoperability</a:t>
            </a:r>
          </a:p>
          <a:p>
            <a:pPr lvl="1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98077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956666" y="306932"/>
            <a:ext cx="7606427" cy="670968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Histopathology Reporting Evolution</a:t>
            </a:r>
            <a:endParaRPr lang="en-US" sz="4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956667" y="1206500"/>
            <a:ext cx="7282212" cy="4626430"/>
          </a:xfrm>
          <a:prstGeom prst="rect">
            <a:avLst/>
          </a:prstGeom>
        </p:spPr>
        <p:txBody>
          <a:bodyPr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1" i="1" u="none" strike="noStrike" cap="none" baseline="0">
                <a:solidFill>
                  <a:srgbClr val="000000"/>
                </a:solidFill>
                <a:latin typeface="Museo 300"/>
                <a:ea typeface="Arial"/>
                <a:cs typeface="Museo 300"/>
                <a:sym typeface="Arial"/>
                <a:rtl val="0"/>
              </a:defRPr>
            </a:lvl1pPr>
            <a:lvl2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Basic</a:t>
            </a:r>
            <a:r>
              <a:rPr lang="en-US" dirty="0" smtClean="0"/>
              <a:t>												Advanced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846261" y="1759324"/>
            <a:ext cx="7121279" cy="0"/>
          </a:xfrm>
          <a:prstGeom prst="straightConnector1">
            <a:avLst/>
          </a:prstGeom>
          <a:ln w="1270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02667" y="2539999"/>
            <a:ext cx="106263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Level 1 - Narrative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92300" y="2539999"/>
            <a:ext cx="1062633" cy="1754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Level 2 – Narrative with required data elements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149600" y="2539999"/>
            <a:ext cx="1062633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Level 3 – Narrative with required data elements in Synoptic format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406901" y="2537080"/>
            <a:ext cx="1170682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Level 4 – Level 3 plus electronic user interface for data entry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844283" y="2537080"/>
            <a:ext cx="1170682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Level 5 – Level 4 plus structured language and discrete data capture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192764" y="2537080"/>
            <a:ext cx="1370329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Level 6 – Level 5 plus all data encoded in machine readable, standard terminology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926233" y="556620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1. </a:t>
            </a:r>
            <a:r>
              <a:rPr lang="en-US" sz="1200" dirty="0" err="1"/>
              <a:t>Srigley</a:t>
            </a:r>
            <a:r>
              <a:rPr lang="en-US" sz="1200" dirty="0"/>
              <a:t> JR, McGowan T, Maclean A, </a:t>
            </a:r>
            <a:r>
              <a:rPr lang="en-US" sz="1200" dirty="0" err="1"/>
              <a:t>Raby</a:t>
            </a:r>
            <a:r>
              <a:rPr lang="en-US" sz="1200" dirty="0"/>
              <a:t> M, Ross J, Kramer S, et al. Standardized synoptic cancer pathology reporting: a population-based approach. J </a:t>
            </a:r>
            <a:r>
              <a:rPr lang="en-US" sz="1200" dirty="0" err="1"/>
              <a:t>Surg</a:t>
            </a:r>
            <a:r>
              <a:rPr lang="en-US" sz="1200" dirty="0"/>
              <a:t> </a:t>
            </a:r>
            <a:r>
              <a:rPr lang="en-US" sz="1200" dirty="0" err="1"/>
              <a:t>Oncol</a:t>
            </a:r>
            <a:r>
              <a:rPr lang="en-US" sz="1200" dirty="0"/>
              <a:t>. 2009 Jun 15;99(8):517-24.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192764" y="4856149"/>
            <a:ext cx="1370329" cy="12003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Level 7-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Semantic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interoperability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640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168" y="582873"/>
            <a:ext cx="7472505" cy="5079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Sample Pathology Reports (1990 – 2005); Level &lt;3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428736"/>
            <a:ext cx="4038599" cy="4744958"/>
          </a:xfrm>
        </p:spPr>
        <p:txBody>
          <a:bodyPr/>
          <a:lstStyle/>
          <a:p>
            <a:r>
              <a:rPr lang="en-US" sz="1400" dirty="0"/>
              <a:t>I: Pancreatic resection with adherent duodenal resorption (measuring 11 cm), ventricular resorption (measuring approximately 5 cm), and gall bladder, macroscopic u a. </a:t>
            </a:r>
            <a:r>
              <a:rPr lang="en-US" sz="1400" dirty="0">
                <a:solidFill>
                  <a:srgbClr val="FF0000"/>
                </a:solidFill>
              </a:rPr>
              <a:t>Pancreatic resection </a:t>
            </a:r>
            <a:r>
              <a:rPr lang="en-US" sz="1400" dirty="0"/>
              <a:t>approximately 8 x 4 cm, with a </a:t>
            </a:r>
            <a:r>
              <a:rPr lang="en-US" sz="1400" dirty="0">
                <a:solidFill>
                  <a:srgbClr val="FF0000"/>
                </a:solidFill>
              </a:rPr>
              <a:t>3 x 3 cm tumor</a:t>
            </a:r>
            <a:r>
              <a:rPr lang="en-US" sz="1400" dirty="0"/>
              <a:t>, cut and chopped and constricted choledochus and pancreatic cancer.</a:t>
            </a:r>
          </a:p>
          <a:p>
            <a:endParaRPr lang="en-US" sz="1400" dirty="0"/>
          </a:p>
          <a:p>
            <a:r>
              <a:rPr lang="en-US" sz="1400" dirty="0"/>
              <a:t>Histologically, the corresponding tumor, infiltratively growing atypical gland formations, is seen. Cylindrical gland epithelium with nuclear stratification, enlarged hyperchromatic cell nuclei and mitosis. Central tumor necrosis. Picture as in </a:t>
            </a:r>
            <a:r>
              <a:rPr lang="en-US" sz="1400" dirty="0">
                <a:solidFill>
                  <a:srgbClr val="FF0000"/>
                </a:solidFill>
              </a:rPr>
              <a:t>medium differentiated adenocarcinoma</a:t>
            </a:r>
            <a:r>
              <a:rPr lang="en-US" sz="1400" dirty="0"/>
              <a:t>. Macroscopically and with taken histological cuts, </a:t>
            </a:r>
            <a:r>
              <a:rPr lang="en-US" sz="1400" dirty="0">
                <a:solidFill>
                  <a:srgbClr val="FF0000"/>
                </a:solidFill>
              </a:rPr>
              <a:t>radically excited with narrow but free margin against the retinal vena porta. (B). The medi preparation contains a reactive lymph node.</a:t>
            </a:r>
          </a:p>
          <a:p>
            <a:pPr marL="129541" indent="0">
              <a:buNone/>
            </a:pPr>
            <a:endParaRPr lang="en-US" sz="1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sz="1200" dirty="0"/>
              <a:t>I (1): 7.7 cm ventricle with </a:t>
            </a:r>
            <a:r>
              <a:rPr lang="en-US" sz="1200" dirty="0" smtClean="0"/>
              <a:t>…until </a:t>
            </a:r>
            <a:r>
              <a:rPr lang="en-US" sz="1200" dirty="0"/>
              <a:t>the papilla. Continuous 8.5 x 2.5 cm gallbladder. 2.5 x 3 x 2 cm </a:t>
            </a:r>
            <a:r>
              <a:rPr lang="en-US" sz="1200" dirty="0">
                <a:solidFill>
                  <a:srgbClr val="FF0000"/>
                </a:solidFill>
              </a:rPr>
              <a:t>yellow-white tumor-like change, growing partially in the pancreatic head against the duodenal mucosa and choledochus and papilla </a:t>
            </a:r>
            <a:r>
              <a:rPr lang="en-US" sz="1200" dirty="0" err="1">
                <a:solidFill>
                  <a:srgbClr val="FF0000"/>
                </a:solidFill>
              </a:rPr>
              <a:t>vateri</a:t>
            </a:r>
            <a:r>
              <a:rPr lang="en-US" sz="1200" dirty="0"/>
              <a:t>.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The </a:t>
            </a:r>
            <a:r>
              <a:rPr lang="en-US" sz="1200" dirty="0">
                <a:solidFill>
                  <a:srgbClr val="FF0000"/>
                </a:solidFill>
              </a:rPr>
              <a:t>ventricular free ducts, duodenum, leftover pancreatic tissue and choledochus without detectable tumor growth</a:t>
            </a:r>
            <a:r>
              <a:rPr lang="en-US" sz="1200" dirty="0"/>
              <a:t>. In the gall bladder, microscopic focal hyperplastic mucosa and signs of chronic cholecystitis with lymphocytic infiltration are observed. No signs of malignancy in the gall bladder.</a:t>
            </a:r>
          </a:p>
          <a:p>
            <a:r>
              <a:rPr lang="en-US" sz="1200" dirty="0" smtClean="0"/>
              <a:t>Similar </a:t>
            </a:r>
            <a:r>
              <a:rPr lang="en-US" sz="1200" dirty="0"/>
              <a:t>to the macroscopic tumor, a </a:t>
            </a:r>
            <a:r>
              <a:rPr lang="en-US" sz="1200" dirty="0">
                <a:solidFill>
                  <a:srgbClr val="FF0000"/>
                </a:solidFill>
              </a:rPr>
              <a:t>medium to focal low differentiated adenocarcinoma</a:t>
            </a:r>
            <a:r>
              <a:rPr lang="en-US" sz="1200" dirty="0"/>
              <a:t> is seen that </a:t>
            </a:r>
            <a:r>
              <a:rPr lang="en-US" sz="1200" dirty="0">
                <a:solidFill>
                  <a:srgbClr val="FF0000"/>
                </a:solidFill>
              </a:rPr>
              <a:t>grows under the duodenal mucosa and into the pancreatic head</a:t>
            </a:r>
            <a:r>
              <a:rPr lang="en-US" sz="1200" dirty="0"/>
              <a:t> with large necrotic areas and desmoplastic connective tissue formation. </a:t>
            </a:r>
            <a:r>
              <a:rPr lang="en-US" sz="1200" dirty="0" smtClean="0"/>
              <a:t>…comprised </a:t>
            </a:r>
            <a:r>
              <a:rPr lang="en-US" sz="1200" dirty="0"/>
              <a:t>of major tubular formations, means that </a:t>
            </a:r>
            <a:r>
              <a:rPr lang="en-US" sz="1200" dirty="0">
                <a:solidFill>
                  <a:srgbClr val="FF0000"/>
                </a:solidFill>
              </a:rPr>
              <a:t>one should primarily suspect the outcome of proximal choledochus or pancreatic cancer. Biggest tumor size 2.5 x 2.2 cm. Distance to the nearest travel area 1.6 cm.</a:t>
            </a:r>
          </a:p>
          <a:p>
            <a:r>
              <a:rPr lang="en-US" sz="1200" dirty="0" smtClean="0"/>
              <a:t>In </a:t>
            </a:r>
            <a:r>
              <a:rPr lang="en-US" sz="1200" dirty="0"/>
              <a:t>fraction I, </a:t>
            </a:r>
            <a:r>
              <a:rPr lang="en-US" sz="1200" dirty="0">
                <a:solidFill>
                  <a:srgbClr val="FF0000"/>
                </a:solidFill>
              </a:rPr>
              <a:t>21 tumor-free lymph nodes are found</a:t>
            </a:r>
            <a:r>
              <a:rPr lang="en-US" sz="1200" dirty="0"/>
              <a:t>. In addition</a:t>
            </a:r>
            <a:r>
              <a:rPr lang="en-US" sz="1200" dirty="0">
                <a:solidFill>
                  <a:srgbClr val="FF0000"/>
                </a:solidFill>
              </a:rPr>
              <a:t>, two tumor tumors of tumor growth per continuitatem from the tumor</a:t>
            </a:r>
            <a:r>
              <a:rPr lang="en-US" sz="1200" dirty="0"/>
              <a:t>.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T3 </a:t>
            </a:r>
            <a:r>
              <a:rPr lang="en-US" sz="1200" dirty="0">
                <a:solidFill>
                  <a:srgbClr val="FF0000"/>
                </a:solidFill>
              </a:rPr>
              <a:t>N0 MX.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2169" y="6198603"/>
            <a:ext cx="3388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Examples – Courtesy of Carlos Fernandez Moro, Karolinska Institute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73027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NeMed_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5274</TotalTime>
  <Words>1802</Words>
  <Application>Microsoft Macintosh PowerPoint</Application>
  <PresentationFormat>On-screen Show (4:3)</PresentationFormat>
  <Paragraphs>308</Paragraphs>
  <Slides>35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NeMed_Presentation</vt:lpstr>
      <vt:lpstr>Document</vt:lpstr>
      <vt:lpstr>Supporting the Precision Medicine Ecosystem: Integrating Discrete Pathology and Molecular Data into EHRs using SNOMED CT</vt:lpstr>
      <vt:lpstr>Acknowledgements</vt:lpstr>
      <vt:lpstr>Primary Data – Bridge the Gap</vt:lpstr>
      <vt:lpstr>Begin with the end in mind</vt:lpstr>
      <vt:lpstr>Example Use Cases</vt:lpstr>
      <vt:lpstr>Terminology Implementation Requirements</vt:lpstr>
      <vt:lpstr>EHR Technology</vt:lpstr>
      <vt:lpstr>Histopathology Reporting Evolution</vt:lpstr>
      <vt:lpstr>Sample Pathology Reports (1990 – 2005); Level &lt;3</vt:lpstr>
      <vt:lpstr>Structured Report Efforts</vt:lpstr>
      <vt:lpstr>AP Example:  Microscopic local invasion of colon tumor</vt:lpstr>
      <vt:lpstr>SNOMED CT –  Tissue structure invaded by direct extension of primary malignant neoplasm of colon</vt:lpstr>
      <vt:lpstr>Example Value set</vt:lpstr>
      <vt:lpstr>Implementation - Terms Bound to CoPath® for Pathologist</vt:lpstr>
      <vt:lpstr>Resultant Data Exchange between Information Systems </vt:lpstr>
      <vt:lpstr>Resultant Report (w/ IHC) (Fully human and machine readable)</vt:lpstr>
      <vt:lpstr>SNOMED CT –  MLH1 gene expression by immunoperoxidase staining of excised malignant neoplasm</vt:lpstr>
      <vt:lpstr>What is a gene?  </vt:lpstr>
      <vt:lpstr>What to do with Genomics Data?</vt:lpstr>
      <vt:lpstr>Molecular Pathology Data Flow</vt:lpstr>
      <vt:lpstr>Sample Molecular pathology report – VERY truncated</vt:lpstr>
      <vt:lpstr>Terminology Approach KRAS Variant Detected</vt:lpstr>
      <vt:lpstr>Variant Call Format</vt:lpstr>
      <vt:lpstr>Human Genome Variation Society Representation</vt:lpstr>
      <vt:lpstr>HGVS in EHR and Biobank</vt:lpstr>
      <vt:lpstr>Genomic Data Flow and Store</vt:lpstr>
      <vt:lpstr>Genomic Data Flow Example</vt:lpstr>
      <vt:lpstr>Sample intramural HL7 message</vt:lpstr>
      <vt:lpstr>EPIC Clinician View</vt:lpstr>
      <vt:lpstr>Patient Care Use</vt:lpstr>
      <vt:lpstr>Quality</vt:lpstr>
      <vt:lpstr>Primary Data – Bridge the Gap</vt:lpstr>
      <vt:lpstr>PowerPoint Presentation</vt:lpstr>
      <vt:lpstr>  References  1. Campbell WS, Carter AB, Cushman-Vokoun AM, Greiner TC, Dash RC, Routbort M, et al. A Model Information Management Plan for Molecular Pathology Sequence Data Using Standards: From Sequencer to Electronic Health Record. J Mol Diagn. 2019 Feb 20.   2. Campbell WS, Karlsson D, Vreeman DJ, Lazenby AJ, Talmon GA, Campbell JR. A computable pathology report for precision medicine: extending an observables ontology unifying SNOMED CT and LOINC. J Am Med Inform Assoc. 2017 Sep 13. 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Scott Campbell</cp:lastModifiedBy>
  <cp:revision>217</cp:revision>
  <cp:lastPrinted>2018-04-15T19:15:49Z</cp:lastPrinted>
  <dcterms:created xsi:type="dcterms:W3CDTF">2014-09-17T15:14:42Z</dcterms:created>
  <dcterms:modified xsi:type="dcterms:W3CDTF">2019-04-11T13:43:08Z</dcterms:modified>
</cp:coreProperties>
</file>