
<file path=[Content_Types].xml><?xml version="1.0" encoding="utf-8"?>
<Types xmlns="http://schemas.openxmlformats.org/package/2006/content-types">
  <Default Extension="xml" ContentType="application/xml"/>
  <Default Extension="jp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40"/>
  </p:notesMasterIdLst>
  <p:handoutMasterIdLst>
    <p:handoutMasterId r:id="rId41"/>
  </p:handoutMasterIdLst>
  <p:sldIdLst>
    <p:sldId id="351" r:id="rId3"/>
    <p:sldId id="360" r:id="rId4"/>
    <p:sldId id="395" r:id="rId5"/>
    <p:sldId id="396" r:id="rId6"/>
    <p:sldId id="364" r:id="rId7"/>
    <p:sldId id="397" r:id="rId8"/>
    <p:sldId id="398" r:id="rId9"/>
    <p:sldId id="399" r:id="rId10"/>
    <p:sldId id="400" r:id="rId11"/>
    <p:sldId id="401" r:id="rId12"/>
    <p:sldId id="422" r:id="rId13"/>
    <p:sldId id="423" r:id="rId14"/>
    <p:sldId id="402" r:id="rId15"/>
    <p:sldId id="403" r:id="rId16"/>
    <p:sldId id="404" r:id="rId17"/>
    <p:sldId id="374" r:id="rId18"/>
    <p:sldId id="405" r:id="rId19"/>
    <p:sldId id="406" r:id="rId20"/>
    <p:sldId id="407" r:id="rId21"/>
    <p:sldId id="408" r:id="rId22"/>
    <p:sldId id="409" r:id="rId23"/>
    <p:sldId id="410" r:id="rId24"/>
    <p:sldId id="411" r:id="rId25"/>
    <p:sldId id="412" r:id="rId26"/>
    <p:sldId id="384" r:id="rId27"/>
    <p:sldId id="413" r:id="rId28"/>
    <p:sldId id="414" r:id="rId29"/>
    <p:sldId id="415" r:id="rId30"/>
    <p:sldId id="416" r:id="rId31"/>
    <p:sldId id="417" r:id="rId32"/>
    <p:sldId id="418" r:id="rId33"/>
    <p:sldId id="419" r:id="rId34"/>
    <p:sldId id="420" r:id="rId35"/>
    <p:sldId id="421" r:id="rId36"/>
    <p:sldId id="393" r:id="rId37"/>
    <p:sldId id="426" r:id="rId38"/>
    <p:sldId id="427" r:id="rId39"/>
  </p:sldIdLst>
  <p:sldSz cx="6858000" cy="5143500"/>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758" userDrawn="1">
          <p15:clr>
            <a:srgbClr val="A4A3A4"/>
          </p15:clr>
        </p15:guide>
        <p15:guide id="2" pos="221" userDrawn="1">
          <p15:clr>
            <a:srgbClr val="A4A3A4"/>
          </p15:clr>
        </p15:guide>
        <p15:guide id="3" pos="4099" userDrawn="1">
          <p15:clr>
            <a:srgbClr val="A4A3A4"/>
          </p15:clr>
        </p15:guide>
        <p15:guide id="4" orient="horz" pos="2822" userDrawn="1">
          <p15:clr>
            <a:srgbClr val="A4A3A4"/>
          </p15:clr>
        </p15:guide>
        <p15:guide id="5" pos="217" userDrawn="1">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extLst/>
  </p:cmAuthor>
  <p:cmAuthor id="2" name="Kelly Kuru" initials="KK [2]" lastIdx="3" clrIdx="1">
    <p:extLst/>
  </p:cmAuthor>
  <p:cmAuthor id="3" name="Kelly Kuru" initials="KK [3]" lastIdx="1" clrIdx="2">
    <p:extLst/>
  </p:cmAuthor>
  <p:cmAuthor id="4" name="Kelly Kuru" initials="KK [4]" lastIdx="1" clrIdx="3">
    <p:extLst/>
  </p:cmAuthor>
  <p:cmAuthor id="5" name="Kelly Kuru" initials="KK [5]" lastIdx="1" clrIdx="4">
    <p:extLst/>
  </p:cmAuthor>
  <p:cmAuthor id="6" name="Kelly Kuru" initials="KK [6]" lastIdx="1" clrIdx="5">
    <p:extLst/>
  </p:cmAuthor>
  <p:cmAuthor id="7" name="Kelly Kuru" initials="KK [7]" lastIdx="1" clrIdx="6">
    <p:extLst/>
  </p:cmAuthor>
  <p:cmAuthor id="8" name="Kelly Kuru" initials="KK [8]" lastIdx="1" clrIdx="7">
    <p:extLst/>
  </p:cmAuthor>
  <p:cmAuthor id="9" name="Kelly Kuru" initials="KK [9]" lastIdx="1" clrIdx="8">
    <p:extLst/>
  </p:cmAuthor>
  <p:cmAuthor id="10" name="Kelly Kuru" initials="KK [10]" lastIdx="1" clrIdx="9">
    <p:extLst/>
  </p:cmAuthor>
  <p:cmAuthor id="11" name="Kelly Kuru" initials="KK [11]" lastIdx="1" clrIdx="10">
    <p:extLst/>
  </p:cmAuthor>
  <p:cmAuthor id="12" name="Kelly Kuru" initials="KK [12]" lastIdx="1" clrIdx="11">
    <p:extLst/>
  </p:cmAuthor>
  <p:cmAuthor id="13" name="Kelly Kuru" initials="KK [13]" lastIdx="1" clrIdx="12">
    <p:extLst/>
  </p:cmAuthor>
  <p:cmAuthor id="14" name="Kelly Kuru" initials="KK [14]" lastIdx="1" clrIdx="13">
    <p:extLst/>
  </p:cmAuthor>
  <p:cmAuthor id="15" name="Kelly Kuru" initials="KK [15]" lastIdx="1" clrIdx="14">
    <p:extLst/>
  </p:cmAuthor>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F4BD30"/>
    <a:srgbClr val="8C79B8"/>
    <a:srgbClr val="37BA9A"/>
    <a:srgbClr val="E6E9EE"/>
    <a:srgbClr val="00A9E0"/>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4" autoAdjust="0"/>
    <p:restoredTop sz="86364" autoAdjust="0"/>
  </p:normalViewPr>
  <p:slideViewPr>
    <p:cSldViewPr snapToGrid="0">
      <p:cViewPr varScale="1">
        <p:scale>
          <a:sx n="116" d="100"/>
          <a:sy n="116" d="100"/>
        </p:scale>
        <p:origin x="-976" y="-96"/>
      </p:cViewPr>
      <p:guideLst>
        <p:guide orient="horz" pos="758"/>
        <p:guide orient="horz" pos="2822"/>
        <p:guide pos="221"/>
        <p:guide pos="4099"/>
        <p:guide pos="2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commentAuthors" Target="commentAuthors.xml"/><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06/04/19</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06/04/19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hyperlink" Target="https://twitter.com/SnomedCT" TargetMode="External"/><Relationship Id="rId1" Type="http://schemas.openxmlformats.org/officeDocument/2006/relationships/slideMaster" Target="../slideMasters/slideMaster2.xml"/><Relationship Id="rId2" Type="http://schemas.openxmlformats.org/officeDocument/2006/relationships/hyperlink" Target="http://www.snomed.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hyperlink" Target="https://twitter.com/SnomedCT" TargetMode="External"/><Relationship Id="rId1" Type="http://schemas.openxmlformats.org/officeDocument/2006/relationships/slideMaster" Target="../slideMasters/slideMaster2.xml"/><Relationship Id="rId2" Type="http://schemas.openxmlformats.org/officeDocument/2006/relationships/hyperlink" Target="http://www.snomed.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19687" y="1098550"/>
            <a:ext cx="1738313"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4943" y="1063846"/>
            <a:ext cx="5303756" cy="2609273"/>
          </a:xfrm>
          <a:prstGeom prst="rect">
            <a:avLst/>
          </a:prstGeom>
        </p:spPr>
        <p:txBody>
          <a:bodyPr/>
          <a:lstStyle>
            <a:lvl1pPr marL="192024" indent="-192024">
              <a:lnSpc>
                <a:spcPct val="80000"/>
              </a:lnSpc>
              <a:defRPr>
                <a:solidFill>
                  <a:schemeClr val="tx1"/>
                </a:solidFill>
              </a:defRPr>
            </a:lvl1pPr>
            <a:lvl2pPr>
              <a:lnSpc>
                <a:spcPct val="80000"/>
              </a:lnSpc>
              <a:defRPr>
                <a:solidFill>
                  <a:schemeClr val="tx1"/>
                </a:solidFill>
              </a:defRPr>
            </a:lvl2pPr>
            <a:lvl3pPr>
              <a:lnSpc>
                <a:spcPct val="80000"/>
              </a:lnSpc>
              <a:defRPr>
                <a:solidFill>
                  <a:schemeClr val="tx1"/>
                </a:solidFill>
              </a:defRPr>
            </a:lvl3pPr>
            <a:lvl4pPr>
              <a:lnSpc>
                <a:spcPct val="80000"/>
              </a:lnSpc>
              <a:defRPr>
                <a:solidFill>
                  <a:schemeClr val="tx1"/>
                </a:solidFill>
              </a:defRPr>
            </a:lvl4pPr>
            <a:lvl5pPr>
              <a:lnSpc>
                <a:spcPct val="80000"/>
              </a:lnSpc>
              <a:defRPr>
                <a:solidFill>
                  <a:schemeClr val="tx1"/>
                </a:solidFill>
              </a:defRPr>
            </a:lvl5pPr>
          </a:lstStyle>
          <a:p>
            <a:pPr lvl="0"/>
            <a:r>
              <a:rPr lang="en-US" dirty="0"/>
              <a:t>Click to edit Master</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ctrTitle" hasCustomPrompt="1"/>
          </p:nvPr>
        </p:nvSpPr>
        <p:spPr>
          <a:xfrm>
            <a:off x="1405890" y="392168"/>
            <a:ext cx="5323382" cy="513088"/>
          </a:xfrm>
          <a:prstGeom prst="rect">
            <a:avLst/>
          </a:prstGeom>
        </p:spPr>
        <p:txBody>
          <a:bodyPr lIns="0" rIns="0" anchor="t">
            <a:normAutofit/>
          </a:bodyPr>
          <a:lstStyle>
            <a:lvl1pPr algn="l">
              <a:lnSpc>
                <a:spcPct val="80000"/>
              </a:lnSpc>
              <a:spcBef>
                <a:spcPts val="0"/>
              </a:spcBef>
              <a:spcAft>
                <a:spcPts val="0"/>
              </a:spcAft>
              <a:defRPr sz="2800" baseline="0">
                <a:solidFill>
                  <a:srgbClr val="7D4E9F"/>
                </a:solidFill>
              </a:defRPr>
            </a:lvl1pPr>
          </a:lstStyle>
          <a:p>
            <a:r>
              <a:rPr lang="en-US" dirty="0"/>
              <a:t>Place slide title here</a:t>
            </a:r>
          </a:p>
        </p:txBody>
      </p:sp>
    </p:spTree>
    <p:extLst>
      <p:ext uri="{BB962C8B-B14F-4D97-AF65-F5344CB8AC3E}">
        <p14:creationId xmlns:p14="http://schemas.microsoft.com/office/powerpoint/2010/main" val="163099830"/>
      </p:ext>
    </p:extLst>
  </p:cSld>
  <p:clrMapOvr>
    <a:masterClrMapping/>
  </p:clrMapOvr>
  <p:timing>
    <p:tnLst>
      <p:par>
        <p:cTn xmlns:p14="http://schemas.microsoft.com/office/powerpoint/2010/main" id="1" dur="indefinite" restart="never" nodeType="tmRoot"/>
      </p:par>
    </p:tnLst>
  </p:timing>
  <p:extLst>
    <p:ext uri="{DCECCB84-F9BA-43D5-87BE-67443E8EF086}">
      <p15:sldGuideLst xmlns:p15="http://schemas.microsoft.com/office/powerpoint/2012/main" xmlns="">
        <p15:guide id="1" orient="horz" pos="444" userDrawn="1">
          <p15:clr>
            <a:srgbClr val="FBAE40"/>
          </p15:clr>
        </p15:guide>
        <p15:guide id="2" pos="1176"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1_Comparison">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472381" y="273844"/>
            <a:ext cx="5915025" cy="994172"/>
          </a:xfrm>
          <a:prstGeom prst="rect">
            <a:avLst/>
          </a:prstGeom>
          <a:noFill/>
          <a:ln>
            <a:noFill/>
          </a:ln>
        </p:spPr>
        <p:txBody>
          <a:bodyPr spcFirstLastPara="1" wrap="square" lIns="68569" tIns="34275" rIns="68569" bIns="34275" anchor="ctr" anchorCtr="0"/>
          <a:lstStyle>
            <a:lvl1pPr marR="0" lvl="0" algn="l" rtl="0">
              <a:lnSpc>
                <a:spcPct val="90000"/>
              </a:lnSpc>
              <a:spcBef>
                <a:spcPts val="0"/>
              </a:spcBef>
              <a:spcAft>
                <a:spcPts val="0"/>
              </a:spcAft>
              <a:buClr>
                <a:schemeClr val="dk1"/>
              </a:buClr>
              <a:buSzPts val="44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400"/>
            </a:lvl2pPr>
            <a:lvl3pPr lvl="2">
              <a:spcBef>
                <a:spcPts val="0"/>
              </a:spcBef>
              <a:spcAft>
                <a:spcPts val="0"/>
              </a:spcAft>
              <a:buSzPts val="1400"/>
              <a:buNone/>
              <a:defRPr sz="1400"/>
            </a:lvl3pPr>
            <a:lvl4pPr lvl="3">
              <a:spcBef>
                <a:spcPts val="0"/>
              </a:spcBef>
              <a:spcAft>
                <a:spcPts val="0"/>
              </a:spcAft>
              <a:buSzPts val="1400"/>
              <a:buNone/>
              <a:defRPr sz="1400"/>
            </a:lvl4pPr>
            <a:lvl5pPr lvl="4">
              <a:spcBef>
                <a:spcPts val="0"/>
              </a:spcBef>
              <a:spcAft>
                <a:spcPts val="0"/>
              </a:spcAft>
              <a:buSzPts val="1400"/>
              <a:buNone/>
              <a:defRPr sz="1400"/>
            </a:lvl5pPr>
            <a:lvl6pPr lvl="5">
              <a:spcBef>
                <a:spcPts val="0"/>
              </a:spcBef>
              <a:spcAft>
                <a:spcPts val="0"/>
              </a:spcAft>
              <a:buSzPts val="1400"/>
              <a:buNone/>
              <a:defRPr sz="1400"/>
            </a:lvl6pPr>
            <a:lvl7pPr lvl="6">
              <a:spcBef>
                <a:spcPts val="0"/>
              </a:spcBef>
              <a:spcAft>
                <a:spcPts val="0"/>
              </a:spcAft>
              <a:buSzPts val="1400"/>
              <a:buNone/>
              <a:defRPr sz="1400"/>
            </a:lvl7pPr>
            <a:lvl8pPr lvl="7">
              <a:spcBef>
                <a:spcPts val="0"/>
              </a:spcBef>
              <a:spcAft>
                <a:spcPts val="0"/>
              </a:spcAft>
              <a:buSzPts val="1400"/>
              <a:buNone/>
              <a:defRPr sz="1400"/>
            </a:lvl8pPr>
            <a:lvl9pPr lvl="8">
              <a:spcBef>
                <a:spcPts val="0"/>
              </a:spcBef>
              <a:spcAft>
                <a:spcPts val="0"/>
              </a:spcAft>
              <a:buSzPts val="1400"/>
              <a:buNone/>
              <a:defRPr sz="1400"/>
            </a:lvl9pPr>
          </a:lstStyle>
          <a:p>
            <a:endParaRPr/>
          </a:p>
        </p:txBody>
      </p:sp>
      <p:sp>
        <p:nvSpPr>
          <p:cNvPr id="30" name="Google Shape;30;p4"/>
          <p:cNvSpPr txBox="1">
            <a:spLocks noGrp="1"/>
          </p:cNvSpPr>
          <p:nvPr>
            <p:ph type="body" idx="1"/>
          </p:nvPr>
        </p:nvSpPr>
        <p:spPr>
          <a:xfrm>
            <a:off x="472381" y="1260872"/>
            <a:ext cx="2901255" cy="617934"/>
          </a:xfrm>
          <a:prstGeom prst="rect">
            <a:avLst/>
          </a:prstGeom>
          <a:noFill/>
          <a:ln>
            <a:noFill/>
          </a:ln>
        </p:spPr>
        <p:txBody>
          <a:bodyPr spcFirstLastPara="1" wrap="square" lIns="68569" tIns="34275" rIns="68569" bIns="34275" anchor="b" anchorCtr="0"/>
          <a:lstStyle>
            <a:lvl1pPr marL="342900" marR="0" lvl="0" indent="-171450" algn="l" rtl="0">
              <a:lnSpc>
                <a:spcPct val="90000"/>
              </a:lnSpc>
              <a:spcBef>
                <a:spcPts val="75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1pPr>
            <a:lvl2pPr marL="685800" marR="0" lvl="1" indent="-171450" algn="l" rtl="0">
              <a:lnSpc>
                <a:spcPct val="90000"/>
              </a:lnSpc>
              <a:spcBef>
                <a:spcPts val="375"/>
              </a:spcBef>
              <a:spcAft>
                <a:spcPts val="0"/>
              </a:spcAft>
              <a:buClr>
                <a:schemeClr val="dk1"/>
              </a:buClr>
              <a:buSzPts val="2000"/>
              <a:buFont typeface="Arial"/>
              <a:buNone/>
              <a:defRPr sz="1500" b="1" i="0" u="none" strike="noStrike" cap="none">
                <a:solidFill>
                  <a:schemeClr val="dk1"/>
                </a:solidFill>
                <a:latin typeface="Calibri"/>
                <a:ea typeface="Calibri"/>
                <a:cs typeface="Calibri"/>
                <a:sym typeface="Calibri"/>
              </a:defRPr>
            </a:lvl2pPr>
            <a:lvl3pPr marL="1028700" marR="0" lvl="2" indent="-171450" algn="l" rtl="0">
              <a:lnSpc>
                <a:spcPct val="90000"/>
              </a:lnSpc>
              <a:spcBef>
                <a:spcPts val="375"/>
              </a:spcBef>
              <a:spcAft>
                <a:spcPts val="0"/>
              </a:spcAft>
              <a:buClr>
                <a:schemeClr val="dk1"/>
              </a:buClr>
              <a:buSzPts val="1800"/>
              <a:buFont typeface="Arial"/>
              <a:buNone/>
              <a:defRPr sz="1400" b="1" i="0" u="none" strike="noStrike" cap="none">
                <a:solidFill>
                  <a:schemeClr val="dk1"/>
                </a:solidFill>
                <a:latin typeface="Calibri"/>
                <a:ea typeface="Calibri"/>
                <a:cs typeface="Calibri"/>
                <a:sym typeface="Calibri"/>
              </a:defRPr>
            </a:lvl3pPr>
            <a:lvl4pPr marL="1371600" marR="0" lvl="3"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4pPr>
            <a:lvl5pPr marL="1714500" marR="0" lvl="4"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5pPr>
            <a:lvl6pPr marL="2057400" marR="0" lvl="5"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6pPr>
            <a:lvl7pPr marL="2400300" marR="0" lvl="6"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7pPr>
            <a:lvl8pPr marL="2743200" marR="0" lvl="7"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8pPr>
            <a:lvl9pPr marL="3086100" marR="0" lvl="8"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body" idx="2"/>
          </p:nvPr>
        </p:nvSpPr>
        <p:spPr>
          <a:xfrm>
            <a:off x="472381" y="1878807"/>
            <a:ext cx="2901255" cy="2763441"/>
          </a:xfrm>
          <a:prstGeom prst="rect">
            <a:avLst/>
          </a:prstGeom>
          <a:noFill/>
          <a:ln>
            <a:noFill/>
          </a:ln>
        </p:spPr>
        <p:txBody>
          <a:bodyPr spcFirstLastPara="1" wrap="square" lIns="68569" tIns="34275" rIns="68569" bIns="34275" anchor="t" anchorCtr="0"/>
          <a:lstStyle>
            <a:lvl1pPr marL="342900" marR="0" lvl="0" indent="-304800" algn="l" rtl="0">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alibri"/>
                <a:ea typeface="Calibri"/>
                <a:cs typeface="Calibri"/>
                <a:sym typeface="Calibri"/>
              </a:defRPr>
            </a:lvl1pPr>
            <a:lvl2pPr marL="685800" marR="0" lvl="1" indent="-285750" algn="l" rtl="0">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alibri"/>
                <a:ea typeface="Calibri"/>
                <a:cs typeface="Calibri"/>
                <a:sym typeface="Calibri"/>
              </a:defRPr>
            </a:lvl2pPr>
            <a:lvl3pPr marL="1028700" marR="0" lvl="2" indent="-266700" algn="l" rtl="0">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alibri"/>
                <a:ea typeface="Calibri"/>
                <a:cs typeface="Calibri"/>
                <a:sym typeface="Calibri"/>
              </a:defRPr>
            </a:lvl3pPr>
            <a:lvl4pPr marL="1371600" marR="0" lvl="3"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4pPr>
            <a:lvl5pPr marL="1714500" marR="0" lvl="4"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5pPr>
            <a:lvl6pPr marL="2057400" marR="0" lvl="5"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32" name="Google Shape;32;p4"/>
          <p:cNvSpPr txBox="1">
            <a:spLocks noGrp="1"/>
          </p:cNvSpPr>
          <p:nvPr>
            <p:ph type="body" idx="3"/>
          </p:nvPr>
        </p:nvSpPr>
        <p:spPr>
          <a:xfrm>
            <a:off x="3471863" y="1260872"/>
            <a:ext cx="2915543" cy="617934"/>
          </a:xfrm>
          <a:prstGeom prst="rect">
            <a:avLst/>
          </a:prstGeom>
          <a:noFill/>
          <a:ln>
            <a:noFill/>
          </a:ln>
        </p:spPr>
        <p:txBody>
          <a:bodyPr spcFirstLastPara="1" wrap="square" lIns="68569" tIns="34275" rIns="68569" bIns="34275" anchor="b" anchorCtr="0"/>
          <a:lstStyle>
            <a:lvl1pPr marL="342900" marR="0" lvl="0" indent="-171450" algn="l" rtl="0">
              <a:lnSpc>
                <a:spcPct val="90000"/>
              </a:lnSpc>
              <a:spcBef>
                <a:spcPts val="75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1pPr>
            <a:lvl2pPr marL="685800" marR="0" lvl="1" indent="-171450" algn="l" rtl="0">
              <a:lnSpc>
                <a:spcPct val="90000"/>
              </a:lnSpc>
              <a:spcBef>
                <a:spcPts val="375"/>
              </a:spcBef>
              <a:spcAft>
                <a:spcPts val="0"/>
              </a:spcAft>
              <a:buClr>
                <a:schemeClr val="dk1"/>
              </a:buClr>
              <a:buSzPts val="2000"/>
              <a:buFont typeface="Arial"/>
              <a:buNone/>
              <a:defRPr sz="1500" b="1" i="0" u="none" strike="noStrike" cap="none">
                <a:solidFill>
                  <a:schemeClr val="dk1"/>
                </a:solidFill>
                <a:latin typeface="Calibri"/>
                <a:ea typeface="Calibri"/>
                <a:cs typeface="Calibri"/>
                <a:sym typeface="Calibri"/>
              </a:defRPr>
            </a:lvl2pPr>
            <a:lvl3pPr marL="1028700" marR="0" lvl="2" indent="-171450" algn="l" rtl="0">
              <a:lnSpc>
                <a:spcPct val="90000"/>
              </a:lnSpc>
              <a:spcBef>
                <a:spcPts val="375"/>
              </a:spcBef>
              <a:spcAft>
                <a:spcPts val="0"/>
              </a:spcAft>
              <a:buClr>
                <a:schemeClr val="dk1"/>
              </a:buClr>
              <a:buSzPts val="1800"/>
              <a:buFont typeface="Arial"/>
              <a:buNone/>
              <a:defRPr sz="1400" b="1" i="0" u="none" strike="noStrike" cap="none">
                <a:solidFill>
                  <a:schemeClr val="dk1"/>
                </a:solidFill>
                <a:latin typeface="Calibri"/>
                <a:ea typeface="Calibri"/>
                <a:cs typeface="Calibri"/>
                <a:sym typeface="Calibri"/>
              </a:defRPr>
            </a:lvl3pPr>
            <a:lvl4pPr marL="1371600" marR="0" lvl="3"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4pPr>
            <a:lvl5pPr marL="1714500" marR="0" lvl="4"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5pPr>
            <a:lvl6pPr marL="2057400" marR="0" lvl="5"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6pPr>
            <a:lvl7pPr marL="2400300" marR="0" lvl="6"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7pPr>
            <a:lvl8pPr marL="2743200" marR="0" lvl="7"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8pPr>
            <a:lvl9pPr marL="3086100" marR="0" lvl="8" indent="-171450" algn="l" rtl="0">
              <a:lnSpc>
                <a:spcPct val="90000"/>
              </a:lnSpc>
              <a:spcBef>
                <a:spcPts val="375"/>
              </a:spcBef>
              <a:spcAft>
                <a:spcPts val="0"/>
              </a:spcAft>
              <a:buClr>
                <a:schemeClr val="dk1"/>
              </a:buClr>
              <a:buSzPts val="16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33" name="Google Shape;33;p4"/>
          <p:cNvSpPr txBox="1">
            <a:spLocks noGrp="1"/>
          </p:cNvSpPr>
          <p:nvPr>
            <p:ph type="body" idx="4"/>
          </p:nvPr>
        </p:nvSpPr>
        <p:spPr>
          <a:xfrm>
            <a:off x="3471863" y="1878807"/>
            <a:ext cx="2915543" cy="2763441"/>
          </a:xfrm>
          <a:prstGeom prst="rect">
            <a:avLst/>
          </a:prstGeom>
          <a:noFill/>
          <a:ln>
            <a:noFill/>
          </a:ln>
        </p:spPr>
        <p:txBody>
          <a:bodyPr spcFirstLastPara="1" wrap="square" lIns="68569" tIns="34275" rIns="68569" bIns="34275" anchor="t" anchorCtr="0"/>
          <a:lstStyle>
            <a:lvl1pPr marL="342900" marR="0" lvl="0" indent="-304800" algn="l" rtl="0">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alibri"/>
                <a:ea typeface="Calibri"/>
                <a:cs typeface="Calibri"/>
                <a:sym typeface="Calibri"/>
              </a:defRPr>
            </a:lvl1pPr>
            <a:lvl2pPr marL="685800" marR="0" lvl="1" indent="-285750" algn="l" rtl="0">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alibri"/>
                <a:ea typeface="Calibri"/>
                <a:cs typeface="Calibri"/>
                <a:sym typeface="Calibri"/>
              </a:defRPr>
            </a:lvl2pPr>
            <a:lvl3pPr marL="1028700" marR="0" lvl="2" indent="-266700" algn="l" rtl="0">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alibri"/>
                <a:ea typeface="Calibri"/>
                <a:cs typeface="Calibri"/>
                <a:sym typeface="Calibri"/>
              </a:defRPr>
            </a:lvl3pPr>
            <a:lvl4pPr marL="1371600" marR="0" lvl="3"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4pPr>
            <a:lvl5pPr marL="1714500" marR="0" lvl="4"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5pPr>
            <a:lvl6pPr marL="2057400" marR="0" lvl="5"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34" name="Google Shape;34;p4"/>
          <p:cNvSpPr txBox="1">
            <a:spLocks noGrp="1"/>
          </p:cNvSpPr>
          <p:nvPr>
            <p:ph type="dt" idx="10"/>
          </p:nvPr>
        </p:nvSpPr>
        <p:spPr>
          <a:xfrm>
            <a:off x="471488" y="4767263"/>
            <a:ext cx="1543050" cy="273844"/>
          </a:xfrm>
          <a:prstGeom prst="rect">
            <a:avLst/>
          </a:prstGeom>
          <a:noFill/>
          <a:ln>
            <a:noFill/>
          </a:ln>
        </p:spPr>
        <p:txBody>
          <a:bodyPr spcFirstLastPara="1" wrap="square" lIns="68569" tIns="34275" rIns="68569" bIns="34275" anchor="ctr" anchorCtr="0"/>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9pPr>
          </a:lstStyle>
          <a:p>
            <a:endParaRPr/>
          </a:p>
        </p:txBody>
      </p:sp>
      <p:sp>
        <p:nvSpPr>
          <p:cNvPr id="35" name="Google Shape;35;p4"/>
          <p:cNvSpPr txBox="1">
            <a:spLocks noGrp="1"/>
          </p:cNvSpPr>
          <p:nvPr>
            <p:ph type="ftr" idx="11"/>
          </p:nvPr>
        </p:nvSpPr>
        <p:spPr>
          <a:xfrm>
            <a:off x="2271713" y="4767263"/>
            <a:ext cx="2314575" cy="273844"/>
          </a:xfrm>
          <a:prstGeom prst="rect">
            <a:avLst/>
          </a:prstGeom>
          <a:noFill/>
          <a:ln>
            <a:noFill/>
          </a:ln>
        </p:spPr>
        <p:txBody>
          <a:bodyPr spcFirstLastPara="1" wrap="square" lIns="68569" tIns="34275" rIns="68569" bIns="34275" anchor="ctr" anchorCtr="0"/>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400" b="0" i="0" u="none" strike="noStrike" cap="none">
                <a:solidFill>
                  <a:schemeClr val="dk1"/>
                </a:solidFill>
                <a:latin typeface="Calibri"/>
                <a:ea typeface="Calibri"/>
                <a:cs typeface="Calibri"/>
                <a:sym typeface="Calibri"/>
              </a:defRPr>
            </a:lvl9pPr>
          </a:lstStyle>
          <a:p>
            <a:endParaRPr/>
          </a:p>
        </p:txBody>
      </p:sp>
      <p:sp>
        <p:nvSpPr>
          <p:cNvPr id="36" name="Google Shape;36;p4"/>
          <p:cNvSpPr txBox="1">
            <a:spLocks noGrp="1"/>
          </p:cNvSpPr>
          <p:nvPr>
            <p:ph type="sldNum" idx="12"/>
          </p:nvPr>
        </p:nvSpPr>
        <p:spPr>
          <a:xfrm>
            <a:off x="4843463" y="4767263"/>
            <a:ext cx="1543050" cy="273844"/>
          </a:xfrm>
          <a:prstGeom prst="rect">
            <a:avLst/>
          </a:prstGeom>
          <a:noFill/>
          <a:ln>
            <a:noFill/>
          </a:ln>
        </p:spPr>
        <p:txBody>
          <a:bodyPr spcFirstLastPara="1" wrap="square" lIns="68569" tIns="34275" rIns="68569"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uk-UA" smtClean="0"/>
              <a:pPr/>
              <a:t>‹#›</a:t>
            </a:fld>
            <a:endParaRPr lang="uk-UA"/>
          </a:p>
        </p:txBody>
      </p:sp>
    </p:spTree>
    <p:extLst>
      <p:ext uri="{BB962C8B-B14F-4D97-AF65-F5344CB8AC3E}">
        <p14:creationId xmlns:p14="http://schemas.microsoft.com/office/powerpoint/2010/main" val="245164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1037171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4914900" y="4767264"/>
            <a:ext cx="1600200" cy="376237"/>
          </a:xfrm>
          <a:prstGeom prst="rect">
            <a:avLst/>
          </a:prstGeom>
        </p:spPr>
        <p:txBody>
          <a:bodyPr vert="horz" lIns="0" tIns="0" rIns="0" bIns="0" rtlCol="0" anchor="ctr"/>
          <a:lstStyle>
            <a:lvl1pPr algn="r">
              <a:defRPr sz="6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352627" y="4788939"/>
            <a:ext cx="455295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a:t>
              </a:r>
              <a:r>
                <a:rPr lang="en-US" sz="600" dirty="0" smtClean="0"/>
                <a:t>2019 </a:t>
              </a:r>
              <a:r>
                <a:rPr lang="en-US" sz="600" dirty="0"/>
                <a:t>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5119687" y="920750"/>
            <a:ext cx="1738313"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8"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352627" y="4788939"/>
            <a:ext cx="455295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a:t>
              </a:r>
              <a:r>
                <a:rPr lang="en-US" sz="600" dirty="0" smtClean="0"/>
                <a:t>2019 </a:t>
              </a:r>
              <a:r>
                <a:rPr lang="en-US" sz="600" dirty="0"/>
                <a:t>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406988"/>
            <a:ext cx="2915083"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3366655" y="1420838"/>
            <a:ext cx="3127670"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3532909"/>
            <a:ext cx="6167438" cy="1089891"/>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602456" y="1579563"/>
            <a:ext cx="2514600" cy="1814512"/>
          </a:xfrm>
        </p:spPr>
        <p:txBody>
          <a:bodyPr/>
          <a:lstStyle/>
          <a:p>
            <a:endParaRPr lang="en-US"/>
          </a:p>
        </p:txBody>
      </p:sp>
      <p:sp>
        <p:nvSpPr>
          <p:cNvPr id="8" name="Picture Placeholder 6"/>
          <p:cNvSpPr>
            <a:spLocks noGrp="1"/>
          </p:cNvSpPr>
          <p:nvPr>
            <p:ph type="pic" sz="quarter" idx="13"/>
          </p:nvPr>
        </p:nvSpPr>
        <p:spPr>
          <a:xfrm>
            <a:off x="3688557" y="1565703"/>
            <a:ext cx="25146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545094"/>
            <a:ext cx="3559320" cy="3077706"/>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4000499" y="1545093"/>
            <a:ext cx="25146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789711" y="1550988"/>
            <a:ext cx="633845" cy="3117850"/>
          </a:xfrm>
        </p:spPr>
        <p:txBody>
          <a:bodyPr vert="eaVert"/>
          <a:lstStyle>
            <a:lvl1pPr algn="ctr">
              <a:defRPr sz="1350"/>
            </a:lvl1pPr>
            <a:lvl2pPr algn="ctr">
              <a:defRPr sz="1350"/>
            </a:lvl2pPr>
            <a:lvl3pPr algn="ctr">
              <a:defRPr/>
            </a:lvl3pPr>
            <a:lvl4pPr algn="ctr">
              <a:defRPr/>
            </a:lvl4pPr>
            <a:lvl5pPr algn="ctr">
              <a:defRPr/>
            </a:lvl5pPr>
          </a:lstStyle>
          <a:p>
            <a:pPr lvl="0"/>
            <a:r>
              <a:rPr lang="en-US" dirty="0" smtClean="0"/>
              <a:t>Click to edit Master text styles</a:t>
            </a:r>
          </a:p>
          <a:p>
            <a:pPr lvl="1"/>
            <a:r>
              <a:rPr lang="en-US" dirty="0" smtClean="0"/>
              <a:t>Second level</a:t>
            </a:r>
          </a:p>
        </p:txBody>
      </p:sp>
      <p:sp>
        <p:nvSpPr>
          <p:cNvPr id="11" name="Picture Placeholder 10"/>
          <p:cNvSpPr>
            <a:spLocks noGrp="1"/>
          </p:cNvSpPr>
          <p:nvPr>
            <p:ph type="pic" sz="quarter" idx="12"/>
          </p:nvPr>
        </p:nvSpPr>
        <p:spPr>
          <a:xfrm>
            <a:off x="1611023" y="1550988"/>
            <a:ext cx="4519613"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 Id="rId9" Type="http://schemas.openxmlformats.org/officeDocument/2006/relationships/slideLayout" Target="../slideLayouts/slideLayout11.xml"/><Relationship Id="rId10" Type="http://schemas.openxmlformats.org/officeDocument/2006/relationships/theme" Target="../theme/theme2.xml"/><Relationship Id="rId11"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6858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3" name="Rectangle 2"/>
          <p:cNvSpPr/>
          <p:nvPr userDrawn="1"/>
        </p:nvSpPr>
        <p:spPr>
          <a:xfrm>
            <a:off x="0" y="0"/>
            <a:ext cx="6858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95736" y="215731"/>
            <a:ext cx="1712068" cy="762290"/>
          </a:xfrm>
          <a:prstGeom prst="rect">
            <a:avLst/>
          </a:prstGeom>
        </p:spPr>
      </p:pic>
      <p:pic>
        <p:nvPicPr>
          <p:cNvPr id="5" name="Picture 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72374" y="206897"/>
            <a:ext cx="1809344"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8" r:id="rId2"/>
  </p:sldLayoutIdLst>
  <p:timing>
    <p:tnLst>
      <p:par>
        <p:cTn xmlns:p14="http://schemas.microsoft.com/office/powerpoint/2010/main" id="1" dur="indefinite" restart="never" nodeType="tmRoot"/>
      </p:par>
    </p:tnLst>
  </p:timing>
  <p:hf hdr="0" dt="0"/>
  <p:txStyles>
    <p:titleStyle>
      <a:lvl1pPr marL="0" marR="0" indent="0" algn="l" defTabSz="342900" rtl="0" eaLnBrk="1" fontAlgn="auto" latinLnBrk="0" hangingPunct="1">
        <a:lnSpc>
          <a:spcPct val="100000"/>
        </a:lnSpc>
        <a:spcBef>
          <a:spcPct val="0"/>
        </a:spcBef>
        <a:spcAft>
          <a:spcPts val="0"/>
        </a:spcAft>
        <a:buClrTx/>
        <a:buSzTx/>
        <a:buFontTx/>
        <a:buNone/>
        <a:tabLst/>
        <a:defRPr sz="2250" b="1" kern="1200">
          <a:solidFill>
            <a:schemeClr val="bg1"/>
          </a:solidFill>
          <a:latin typeface="+mj-lt"/>
          <a:ea typeface="+mj-ea"/>
          <a:cs typeface="Verdana"/>
        </a:defRPr>
      </a:lvl1pPr>
    </p:titleStyle>
    <p:bodyStyle>
      <a:lvl1pPr marL="0" marR="0" indent="0" algn="l" defTabSz="342900" rtl="0" eaLnBrk="1" fontAlgn="auto" latinLnBrk="0" hangingPunct="1">
        <a:lnSpc>
          <a:spcPct val="100000"/>
        </a:lnSpc>
        <a:spcBef>
          <a:spcPct val="20000"/>
        </a:spcBef>
        <a:spcAft>
          <a:spcPts val="0"/>
        </a:spcAft>
        <a:buClrTx/>
        <a:buSzTx/>
        <a:buFont typeface="Arial"/>
        <a:buNone/>
        <a:tabLst/>
        <a:defRPr sz="1200" b="0" i="0" kern="1200" spc="0" baseline="0">
          <a:solidFill>
            <a:schemeClr val="tx1"/>
          </a:solidFill>
          <a:latin typeface="Arial"/>
          <a:ea typeface="+mn-ea"/>
          <a:cs typeface="Arial"/>
        </a:defRPr>
      </a:lvl1pPr>
      <a:lvl2pPr marL="342900" indent="0" algn="l" defTabSz="342900" rtl="0" eaLnBrk="1" latinLnBrk="0" hangingPunct="1">
        <a:spcBef>
          <a:spcPct val="20000"/>
        </a:spcBef>
        <a:buFont typeface="Arial"/>
        <a:buNone/>
        <a:defRPr sz="1200" kern="1200">
          <a:solidFill>
            <a:schemeClr val="tx1"/>
          </a:solidFill>
          <a:latin typeface="+mn-lt"/>
          <a:ea typeface="+mn-ea"/>
          <a:cs typeface="+mn-cs"/>
        </a:defRPr>
      </a:lvl2pPr>
      <a:lvl3pPr marL="685800" indent="0" algn="l" defTabSz="342900" rtl="0" eaLnBrk="1" latinLnBrk="0" hangingPunct="1">
        <a:spcBef>
          <a:spcPct val="20000"/>
        </a:spcBef>
        <a:buFont typeface="Arial"/>
        <a:buNone/>
        <a:defRPr sz="1200" kern="1200">
          <a:solidFill>
            <a:schemeClr val="tx1"/>
          </a:solidFill>
          <a:latin typeface="+mn-lt"/>
          <a:ea typeface="+mn-ea"/>
          <a:cs typeface="+mn-cs"/>
        </a:defRPr>
      </a:lvl3pPr>
      <a:lvl4pPr marL="1028700" indent="0" algn="l" defTabSz="342900" rtl="0" eaLnBrk="1" latinLnBrk="0" hangingPunct="1">
        <a:spcBef>
          <a:spcPct val="20000"/>
        </a:spcBef>
        <a:buFont typeface="Arial"/>
        <a:buNone/>
        <a:defRPr sz="1200" kern="1200">
          <a:solidFill>
            <a:schemeClr val="tx1"/>
          </a:solidFill>
          <a:latin typeface="+mn-lt"/>
          <a:ea typeface="+mn-ea"/>
          <a:cs typeface="+mn-cs"/>
        </a:defRPr>
      </a:lvl4pPr>
      <a:lvl5pPr marL="1371600" indent="0" algn="l" defTabSz="342900" rtl="0" eaLnBrk="1" latinLnBrk="0" hangingPunct="1">
        <a:spcBef>
          <a:spcPct val="20000"/>
        </a:spcBef>
        <a:buFont typeface="Arial"/>
        <a:buNone/>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831909"/>
            <a:ext cx="61722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17" name="Text Placeholder 2"/>
          <p:cNvSpPr>
            <a:spLocks noGrp="1"/>
          </p:cNvSpPr>
          <p:nvPr>
            <p:ph type="body" idx="1"/>
          </p:nvPr>
        </p:nvSpPr>
        <p:spPr>
          <a:xfrm>
            <a:off x="346232" y="1405523"/>
            <a:ext cx="6180775" cy="3149543"/>
          </a:xfrm>
          <a:prstGeom prst="rect">
            <a:avLst/>
          </a:prstGeom>
        </p:spPr>
        <p:txBody>
          <a:bodyPr vert="horz" lIns="0" tIns="0" rIns="0" bIns="0" rtlCol="0">
            <a:noAutofit/>
          </a:bodyPr>
          <a:lstStyle/>
          <a:p>
            <a:pPr lvl="0"/>
            <a:r>
              <a:rPr lang="en-US" dirty="0" smtClean="0"/>
              <a:t>Click to edit Master text styles</a:t>
            </a:r>
          </a:p>
        </p:txBody>
      </p:sp>
      <p:sp>
        <p:nvSpPr>
          <p:cNvPr id="4" name="Slide Number Placeholder 3"/>
          <p:cNvSpPr>
            <a:spLocks noGrp="1"/>
          </p:cNvSpPr>
          <p:nvPr>
            <p:ph type="sldNum" sz="quarter" idx="4"/>
          </p:nvPr>
        </p:nvSpPr>
        <p:spPr>
          <a:xfrm>
            <a:off x="6184900" y="4767264"/>
            <a:ext cx="330200" cy="376237"/>
          </a:xfrm>
          <a:prstGeom prst="rect">
            <a:avLst/>
          </a:prstGeom>
        </p:spPr>
        <p:txBody>
          <a:bodyPr vert="horz" lIns="0" tIns="0" rIns="0" bIns="0" rtlCol="0" anchor="ctr"/>
          <a:lstStyle>
            <a:lvl1pPr algn="r">
              <a:defRPr sz="6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342900" y="4762500"/>
            <a:ext cx="61722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 id="2147483917" r:id="rId9"/>
  </p:sldLayoutIdLst>
  <p:hf hdr="0" dt="0"/>
  <p:txStyles>
    <p:titleStyle>
      <a:lvl1pPr algn="l" defTabSz="342900" rtl="0" eaLnBrk="1" latinLnBrk="0" hangingPunct="1">
        <a:spcBef>
          <a:spcPct val="0"/>
        </a:spcBef>
        <a:buNone/>
        <a:defRPr sz="1800" b="0" kern="1200">
          <a:solidFill>
            <a:schemeClr val="accent1"/>
          </a:solidFill>
          <a:latin typeface="+mj-lt"/>
          <a:ea typeface="+mj-ea"/>
          <a:cs typeface="Arial"/>
        </a:defRPr>
      </a:lvl1pPr>
    </p:titleStyle>
    <p:bodyStyle>
      <a:lvl1pPr marL="0" indent="0" algn="l" defTabSz="342900" rtl="0" eaLnBrk="1" latinLnBrk="0" hangingPunct="1">
        <a:spcBef>
          <a:spcPts val="600"/>
        </a:spcBef>
        <a:buFont typeface="Arial"/>
        <a:buNone/>
        <a:defRPr sz="1050" b="0" i="0" kern="1200">
          <a:solidFill>
            <a:schemeClr val="accent2"/>
          </a:solidFill>
          <a:latin typeface="Arial"/>
          <a:ea typeface="+mn-ea"/>
          <a:cs typeface="Arial"/>
        </a:defRPr>
      </a:lvl1pPr>
      <a:lvl2pPr marL="0" indent="0" algn="l" defTabSz="342900" rtl="0" eaLnBrk="1" latinLnBrk="0" hangingPunct="1">
        <a:spcBef>
          <a:spcPct val="20000"/>
        </a:spcBef>
        <a:buFont typeface="Arial"/>
        <a:buNone/>
        <a:defRPr sz="1050" b="0" kern="1200">
          <a:solidFill>
            <a:schemeClr val="tx1">
              <a:lumMod val="50000"/>
            </a:schemeClr>
          </a:solidFill>
          <a:latin typeface="Verdana"/>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png"/><Relationship Id="rId3"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hyperlink" Target="bit.ly/phenopacket-app-beta" TargetMode="External"/><Relationship Id="rId4" Type="http://schemas.openxmlformats.org/officeDocument/2006/relationships/hyperlink" Target="file://localhost/.%20https/::www.ebi.ac.uk:biosamples:samples:SAMN05324082" TargetMode="External"/><Relationship Id="rId5"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hyperlink" Target="file://localhost/(https/::github.com:phenopackets:phenopacket-schema"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file://localhost/Users/kathyair/Data/SNOMED/2212%20PPT%20Template/images/questions.png"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file://localhost/Users/kathycoyle/Data/SNOMED/2212%20PPT%20Template/images/AdobeStock_70171284_NEW.jpg" TargetMode="External"/><Relationship Id="rId4" Type="http://schemas.openxmlformats.org/officeDocument/2006/relationships/hyperlink" Target="mailto:igr@snomed.org" TargetMode="External"/><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50527" y="2225797"/>
            <a:ext cx="4163378" cy="1962076"/>
          </a:xfrm>
          <a:prstGeom prst="rect">
            <a:avLst/>
          </a:prstGeom>
          <a:noFill/>
        </p:spPr>
        <p:txBody>
          <a:bodyPr wrap="square" rtlCol="0">
            <a:spAutoFit/>
          </a:bodyPr>
          <a:lstStyle/>
          <a:p>
            <a:r>
              <a:rPr lang="en-US" dirty="0" smtClean="0">
                <a:solidFill>
                  <a:schemeClr val="bg1"/>
                </a:solidFill>
              </a:rPr>
              <a:t>“SNOMED CT, Genomics and global standards”</a:t>
            </a:r>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r>
              <a:rPr lang="en-US" sz="1350" dirty="0" smtClean="0">
                <a:solidFill>
                  <a:schemeClr val="bg1"/>
                </a:solidFill>
                <a:latin typeface="Arial"/>
                <a:cs typeface="Arial"/>
              </a:rPr>
              <a:t>Ian Green</a:t>
            </a:r>
            <a:r>
              <a:rPr lang="en-US" sz="1350" dirty="0">
                <a:solidFill>
                  <a:schemeClr val="bg1"/>
                </a:solidFill>
                <a:latin typeface="Arial"/>
                <a:cs typeface="Arial"/>
              </a:rPr>
              <a:t>		</a:t>
            </a:r>
            <a:r>
              <a:rPr lang="en-US" sz="1350" dirty="0" smtClean="0">
                <a:solidFill>
                  <a:schemeClr val="bg1"/>
                </a:solidFill>
                <a:latin typeface="Arial"/>
                <a:cs typeface="Arial"/>
              </a:rPr>
              <a:t>[</a:t>
            </a:r>
            <a:r>
              <a:rPr lang="en-US" sz="1350" dirty="0">
                <a:solidFill>
                  <a:schemeClr val="bg1"/>
                </a:solidFill>
                <a:latin typeface="Arial"/>
                <a:cs typeface="Arial"/>
              </a:rPr>
              <a:t>Date] </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4803229" y="1097203"/>
            <a:ext cx="2054771" cy="4046297"/>
          </a:xfrm>
          <a:prstGeom prst="rect">
            <a:avLst/>
          </a:prstGeom>
        </p:spPr>
      </p:pic>
    </p:spTree>
    <p:extLst>
      <p:ext uri="{BB962C8B-B14F-4D97-AF65-F5344CB8AC3E}">
        <p14:creationId xmlns:p14="http://schemas.microsoft.com/office/powerpoint/2010/main" val="34083854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10</a:t>
            </a:fld>
            <a:endParaRPr lang="en-US" dirty="0"/>
          </a:p>
        </p:txBody>
      </p:sp>
      <p:sp>
        <p:nvSpPr>
          <p:cNvPr id="4" name="Title 3"/>
          <p:cNvSpPr>
            <a:spLocks noGrp="1"/>
          </p:cNvSpPr>
          <p:nvPr>
            <p:ph type="title"/>
          </p:nvPr>
        </p:nvSpPr>
        <p:spPr/>
        <p:txBody>
          <a:bodyPr/>
          <a:lstStyle/>
          <a:p>
            <a:r>
              <a:rPr lang="en-US" dirty="0"/>
              <a:t>Personalized medicine</a:t>
            </a:r>
          </a:p>
        </p:txBody>
      </p:sp>
      <p:sp>
        <p:nvSpPr>
          <p:cNvPr id="5" name="Text Placeholder 4"/>
          <p:cNvSpPr>
            <a:spLocks noGrp="1"/>
          </p:cNvSpPr>
          <p:nvPr>
            <p:ph type="body" sz="quarter" idx="10"/>
          </p:nvPr>
        </p:nvSpPr>
        <p:spPr/>
        <p:txBody>
          <a:bodyPr/>
          <a:lstStyle/>
          <a:p>
            <a:r>
              <a:rPr lang="en-US" dirty="0"/>
              <a:t>Understanding each individual’s genome </a:t>
            </a:r>
            <a:r>
              <a:rPr lang="mr-IN" dirty="0"/>
              <a:t>–</a:t>
            </a:r>
            <a:r>
              <a:rPr lang="en-US" dirty="0"/>
              <a:t> foundation of precision medicine </a:t>
            </a:r>
          </a:p>
          <a:p>
            <a:r>
              <a:rPr lang="en-US" dirty="0"/>
              <a:t>Precision medicine uses individuals genetic data to identify optimum treatments</a:t>
            </a:r>
          </a:p>
          <a:p>
            <a:r>
              <a:rPr lang="en-US" dirty="0"/>
              <a:t>Medicine is not, and should not be a “one-size” fits all</a:t>
            </a:r>
          </a:p>
          <a:p>
            <a:r>
              <a:rPr lang="en-US" dirty="0"/>
              <a:t>Using genomic data, with other medical data, can provide a individual “personalized” view of treatment options </a:t>
            </a:r>
          </a:p>
          <a:p>
            <a:r>
              <a:rPr lang="en-US" dirty="0"/>
              <a:t>The goal is to identify the optimum treatment of an individual’s illness</a:t>
            </a:r>
            <a:r>
              <a:rPr lang="en-US" dirty="0" smtClean="0"/>
              <a:t>.</a:t>
            </a:r>
            <a:endParaRPr lang="en-US" dirty="0"/>
          </a:p>
        </p:txBody>
      </p:sp>
    </p:spTree>
    <p:extLst>
      <p:ext uri="{BB962C8B-B14F-4D97-AF65-F5344CB8AC3E}">
        <p14:creationId xmlns:p14="http://schemas.microsoft.com/office/powerpoint/2010/main" val="317588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11</a:t>
            </a:fld>
            <a:endParaRPr lang="en-US" dirty="0"/>
          </a:p>
        </p:txBody>
      </p:sp>
      <p:sp>
        <p:nvSpPr>
          <p:cNvPr id="4" name="Title 3"/>
          <p:cNvSpPr>
            <a:spLocks noGrp="1"/>
          </p:cNvSpPr>
          <p:nvPr>
            <p:ph type="title"/>
          </p:nvPr>
        </p:nvSpPr>
        <p:spPr/>
        <p:txBody>
          <a:bodyPr/>
          <a:lstStyle/>
          <a:p>
            <a:r>
              <a:rPr lang="en-US" dirty="0" smtClean="0"/>
              <a:t>ISO TC215</a:t>
            </a:r>
            <a:endParaRPr lang="en-US" dirty="0"/>
          </a:p>
        </p:txBody>
      </p:sp>
      <p:sp>
        <p:nvSpPr>
          <p:cNvPr id="7" name="Text Placeholder 4"/>
          <p:cNvSpPr txBox="1">
            <a:spLocks/>
          </p:cNvSpPr>
          <p:nvPr/>
        </p:nvSpPr>
        <p:spPr>
          <a:xfrm>
            <a:off x="334950" y="1383305"/>
            <a:ext cx="6004355" cy="1462657"/>
          </a:xfrm>
          <a:prstGeom prst="rect">
            <a:avLst/>
          </a:prstGeom>
        </p:spPr>
        <p:txBody>
          <a:bodyPr vert="horz" lIns="0" tIns="0" rIns="0" bIns="0" rtlCol="0">
            <a:noAutofit/>
          </a:bodyPr>
          <a:lstStyle>
            <a:lvl1pPr marL="0" indent="0" algn="l" defTabSz="342900" rtl="0" eaLnBrk="1" latinLnBrk="0" hangingPunct="1">
              <a:spcBef>
                <a:spcPts val="900"/>
              </a:spcBef>
              <a:buFont typeface="Arial"/>
              <a:buNone/>
              <a:defRPr sz="1050" b="0" i="0" kern="1200">
                <a:solidFill>
                  <a:schemeClr val="accent2"/>
                </a:solidFill>
                <a:latin typeface="Arial"/>
                <a:ea typeface="+mn-ea"/>
                <a:cs typeface="Arial"/>
              </a:defRPr>
            </a:lvl1pPr>
            <a:lvl2pPr marL="342900" indent="0" algn="l" defTabSz="342900" rtl="0" eaLnBrk="1" latinLnBrk="0" hangingPunct="1">
              <a:spcBef>
                <a:spcPts val="900"/>
              </a:spcBef>
              <a:buFont typeface="Arial"/>
              <a:buNone/>
              <a:defRPr sz="1050" b="0" kern="1200">
                <a:solidFill>
                  <a:schemeClr val="tx1">
                    <a:lumMod val="50000"/>
                  </a:schemeClr>
                </a:solidFill>
                <a:latin typeface="Arial"/>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en-US" sz="1200" dirty="0" smtClean="0"/>
              <a:t> Why ?</a:t>
            </a:r>
          </a:p>
          <a:p>
            <a:pPr marL="514350" lvl="1" indent="-171450">
              <a:buFont typeface="Arial"/>
              <a:buChar char="•"/>
            </a:pPr>
            <a:r>
              <a:rPr lang="en-US" sz="1200" dirty="0"/>
              <a:t>Genomics/</a:t>
            </a:r>
            <a:r>
              <a:rPr lang="en-US" sz="1200" dirty="0" err="1"/>
              <a:t>omics</a:t>
            </a:r>
            <a:r>
              <a:rPr lang="en-US" sz="1200" dirty="0"/>
              <a:t> </a:t>
            </a:r>
            <a:r>
              <a:rPr lang="en-US" sz="1200" dirty="0" smtClean="0"/>
              <a:t>is rapidly growing field</a:t>
            </a:r>
          </a:p>
          <a:p>
            <a:pPr marL="514350" lvl="1" indent="-171450">
              <a:buFont typeface="Arial"/>
              <a:buChar char="•"/>
            </a:pPr>
            <a:r>
              <a:rPr lang="en-US" sz="1200" dirty="0"/>
              <a:t>Rapid advances in next generation DNA sequencing (NGS) technologies are driving major developments </a:t>
            </a:r>
            <a:r>
              <a:rPr lang="en-US" sz="1200" dirty="0" smtClean="0"/>
              <a:t>in clinical </a:t>
            </a:r>
            <a:r>
              <a:rPr lang="en-US" sz="1200" dirty="0"/>
              <a:t>practice and medical </a:t>
            </a:r>
            <a:r>
              <a:rPr lang="en-US" sz="1200" dirty="0" smtClean="0"/>
              <a:t>research</a:t>
            </a:r>
          </a:p>
          <a:p>
            <a:pPr marL="514350" lvl="1" indent="-171450">
              <a:buFont typeface="Arial"/>
              <a:buChar char="•"/>
            </a:pPr>
            <a:r>
              <a:rPr lang="en-US" sz="1200" dirty="0" smtClean="0"/>
              <a:t>Effective </a:t>
            </a:r>
            <a:r>
              <a:rPr lang="en-US" sz="1200" dirty="0"/>
              <a:t>use </a:t>
            </a:r>
            <a:r>
              <a:rPr lang="en-US" sz="1200" dirty="0" smtClean="0"/>
              <a:t>involves </a:t>
            </a:r>
            <a:r>
              <a:rPr lang="en-US" sz="1200" dirty="0"/>
              <a:t>the capture, processing and analysis of massive amounts of </a:t>
            </a:r>
            <a:r>
              <a:rPr lang="en-US" sz="1200" dirty="0" smtClean="0"/>
              <a:t>data</a:t>
            </a:r>
          </a:p>
          <a:p>
            <a:pPr marL="514350" lvl="1" indent="-171450">
              <a:buFont typeface="Arial"/>
              <a:buChar char="•"/>
            </a:pPr>
            <a:r>
              <a:rPr lang="en-US" sz="1200" dirty="0" smtClean="0"/>
              <a:t>Requires uniform approaches </a:t>
            </a:r>
            <a:r>
              <a:rPr lang="en-US" sz="1200" dirty="0"/>
              <a:t>to clinical presentation and reporting of genomic information and its interpretation, and </a:t>
            </a:r>
            <a:r>
              <a:rPr lang="en-US" sz="1200" dirty="0" smtClean="0"/>
              <a:t>to assess </a:t>
            </a:r>
            <a:r>
              <a:rPr lang="en-US" sz="1200" dirty="0"/>
              <a:t>the quality of the associated testing methods and information </a:t>
            </a:r>
            <a:r>
              <a:rPr lang="en-US" sz="1200" dirty="0" smtClean="0"/>
              <a:t>repositories</a:t>
            </a:r>
          </a:p>
          <a:p>
            <a:pPr marL="514350" lvl="1" indent="-171450">
              <a:buFont typeface="Arial"/>
              <a:buChar char="•"/>
            </a:pPr>
            <a:r>
              <a:rPr lang="en-US" sz="1200" dirty="0"/>
              <a:t>Multiple standards organisations involved</a:t>
            </a:r>
          </a:p>
          <a:p>
            <a:pPr marL="514350" lvl="1" indent="-171450">
              <a:buFont typeface="Arial"/>
              <a:buChar char="•"/>
            </a:pPr>
            <a:r>
              <a:rPr lang="en-US" sz="1200" dirty="0"/>
              <a:t>Community requires a cohesive response to the specification of international standards</a:t>
            </a:r>
          </a:p>
          <a:p>
            <a:pPr marL="514350" lvl="1" indent="-171450">
              <a:buFont typeface="Arial"/>
              <a:buChar char="•"/>
            </a:pPr>
            <a:r>
              <a:rPr lang="en-US" sz="1200" dirty="0"/>
              <a:t>TC215 Health Informatics </a:t>
            </a:r>
            <a:r>
              <a:rPr lang="mr-IN" sz="1200" dirty="0"/>
              <a:t>–</a:t>
            </a:r>
            <a:r>
              <a:rPr lang="en-US" sz="1200" dirty="0"/>
              <a:t> established ISO group, with a number of focused sub-groups</a:t>
            </a:r>
          </a:p>
          <a:p>
            <a:pPr marL="514350" lvl="1" indent="-171450">
              <a:buFont typeface="Arial"/>
              <a:buChar char="•"/>
            </a:pPr>
            <a:endParaRPr lang="en-US" sz="1200" dirty="0"/>
          </a:p>
        </p:txBody>
      </p:sp>
      <p:pic>
        <p:nvPicPr>
          <p:cNvPr id="9" name="Picture 8" descr="Screenshot 2019-04-07 at 09.58.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1457" y="4166282"/>
            <a:ext cx="458217" cy="541977"/>
          </a:xfrm>
          <a:prstGeom prst="rect">
            <a:avLst/>
          </a:prstGeom>
        </p:spPr>
      </p:pic>
    </p:spTree>
    <p:extLst>
      <p:ext uri="{BB962C8B-B14F-4D97-AF65-F5344CB8AC3E}">
        <p14:creationId xmlns:p14="http://schemas.microsoft.com/office/powerpoint/2010/main" val="1495922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12</a:t>
            </a:fld>
            <a:endParaRPr lang="en-US" dirty="0"/>
          </a:p>
        </p:txBody>
      </p:sp>
      <p:sp>
        <p:nvSpPr>
          <p:cNvPr id="4" name="Title 3"/>
          <p:cNvSpPr>
            <a:spLocks noGrp="1"/>
          </p:cNvSpPr>
          <p:nvPr>
            <p:ph type="title"/>
          </p:nvPr>
        </p:nvSpPr>
        <p:spPr/>
        <p:txBody>
          <a:bodyPr/>
          <a:lstStyle/>
          <a:p>
            <a:r>
              <a:rPr lang="en-US" dirty="0" smtClean="0"/>
              <a:t>ISO TC215</a:t>
            </a:r>
            <a:endParaRPr lang="en-US" dirty="0"/>
          </a:p>
        </p:txBody>
      </p:sp>
      <p:sp>
        <p:nvSpPr>
          <p:cNvPr id="5" name="Text Placeholder 4"/>
          <p:cNvSpPr>
            <a:spLocks noGrp="1"/>
          </p:cNvSpPr>
          <p:nvPr>
            <p:ph type="body" sz="quarter" idx="10"/>
          </p:nvPr>
        </p:nvSpPr>
        <p:spPr>
          <a:xfrm>
            <a:off x="358612" y="3410730"/>
            <a:ext cx="2991694" cy="1428917"/>
          </a:xfrm>
        </p:spPr>
        <p:txBody>
          <a:bodyPr/>
          <a:lstStyle/>
          <a:p>
            <a:r>
              <a:rPr lang="en-US" sz="1200" b="1" dirty="0" smtClean="0"/>
              <a:t>ISO groups</a:t>
            </a:r>
          </a:p>
          <a:p>
            <a:pPr lvl="1"/>
            <a:r>
              <a:rPr lang="en-US" sz="1100" dirty="0" smtClean="0"/>
              <a:t>ISO</a:t>
            </a:r>
            <a:r>
              <a:rPr lang="en-US" sz="1100" dirty="0"/>
              <a:t>/TC 034/SC 09/WG 25 </a:t>
            </a:r>
            <a:endParaRPr lang="en-US" sz="1100" dirty="0" smtClean="0"/>
          </a:p>
          <a:p>
            <a:pPr lvl="1"/>
            <a:r>
              <a:rPr lang="en-US" sz="1100" dirty="0" smtClean="0"/>
              <a:t>ISO</a:t>
            </a:r>
            <a:r>
              <a:rPr lang="en-US" sz="1100" dirty="0"/>
              <a:t>/TC 276</a:t>
            </a:r>
          </a:p>
          <a:p>
            <a:pPr lvl="1"/>
            <a:r>
              <a:rPr lang="en-US" sz="1100" dirty="0" smtClean="0"/>
              <a:t>ISO</a:t>
            </a:r>
            <a:r>
              <a:rPr lang="en-US" sz="1100" dirty="0"/>
              <a:t>/IEC/JTC1 SC29 WG11</a:t>
            </a:r>
          </a:p>
          <a:p>
            <a:pPr lvl="1"/>
            <a:r>
              <a:rPr lang="en-US" sz="1100" dirty="0" smtClean="0"/>
              <a:t>GA4GH</a:t>
            </a:r>
          </a:p>
        </p:txBody>
      </p:sp>
      <p:sp>
        <p:nvSpPr>
          <p:cNvPr id="6" name="Text Placeholder 4"/>
          <p:cNvSpPr txBox="1">
            <a:spLocks/>
          </p:cNvSpPr>
          <p:nvPr/>
        </p:nvSpPr>
        <p:spPr>
          <a:xfrm>
            <a:off x="3598549" y="3431737"/>
            <a:ext cx="2991694" cy="1462657"/>
          </a:xfrm>
          <a:prstGeom prst="rect">
            <a:avLst/>
          </a:prstGeom>
        </p:spPr>
        <p:txBody>
          <a:bodyPr vert="horz" lIns="0" tIns="0" rIns="0" bIns="0" rtlCol="0">
            <a:noAutofit/>
          </a:bodyPr>
          <a:lstStyle>
            <a:lvl1pPr marL="0" indent="0" algn="l" defTabSz="342900" rtl="0" eaLnBrk="1" latinLnBrk="0" hangingPunct="1">
              <a:spcBef>
                <a:spcPts val="900"/>
              </a:spcBef>
              <a:buFont typeface="Arial"/>
              <a:buNone/>
              <a:defRPr sz="1050" b="0" i="0" kern="1200">
                <a:solidFill>
                  <a:schemeClr val="accent2"/>
                </a:solidFill>
                <a:latin typeface="Arial"/>
                <a:ea typeface="+mn-ea"/>
                <a:cs typeface="Arial"/>
              </a:defRPr>
            </a:lvl1pPr>
            <a:lvl2pPr marL="342900" indent="0" algn="l" defTabSz="342900" rtl="0" eaLnBrk="1" latinLnBrk="0" hangingPunct="1">
              <a:spcBef>
                <a:spcPts val="900"/>
              </a:spcBef>
              <a:buFont typeface="Arial"/>
              <a:buNone/>
              <a:defRPr sz="1050" b="0" kern="1200">
                <a:solidFill>
                  <a:schemeClr val="tx1">
                    <a:lumMod val="50000"/>
                  </a:schemeClr>
                </a:solidFill>
                <a:latin typeface="Arial"/>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en-US" sz="1100" dirty="0" smtClean="0"/>
              <a:t> </a:t>
            </a:r>
          </a:p>
          <a:p>
            <a:pPr lvl="1"/>
            <a:r>
              <a:rPr lang="en-US" sz="1100" dirty="0" smtClean="0"/>
              <a:t>HL7 Clinical Genomics</a:t>
            </a:r>
          </a:p>
          <a:p>
            <a:pPr lvl="1"/>
            <a:r>
              <a:rPr lang="en-US" sz="1100" dirty="0" smtClean="0"/>
              <a:t>SNOMED International</a:t>
            </a:r>
          </a:p>
          <a:p>
            <a:pPr lvl="1"/>
            <a:r>
              <a:rPr lang="en-US" sz="1100" dirty="0" smtClean="0"/>
              <a:t>CDISC</a:t>
            </a:r>
          </a:p>
          <a:p>
            <a:pPr lvl="1"/>
            <a:r>
              <a:rPr lang="en-US" sz="1100" dirty="0" smtClean="0"/>
              <a:t>LOINC</a:t>
            </a:r>
            <a:endParaRPr lang="en-US" sz="1100" dirty="0"/>
          </a:p>
        </p:txBody>
      </p:sp>
      <p:sp>
        <p:nvSpPr>
          <p:cNvPr id="7" name="Text Placeholder 4"/>
          <p:cNvSpPr txBox="1">
            <a:spLocks/>
          </p:cNvSpPr>
          <p:nvPr/>
        </p:nvSpPr>
        <p:spPr>
          <a:xfrm>
            <a:off x="334950" y="1383305"/>
            <a:ext cx="6146687" cy="1462657"/>
          </a:xfrm>
          <a:prstGeom prst="rect">
            <a:avLst/>
          </a:prstGeom>
        </p:spPr>
        <p:txBody>
          <a:bodyPr vert="horz" lIns="0" tIns="0" rIns="0" bIns="0" rtlCol="0">
            <a:noAutofit/>
          </a:bodyPr>
          <a:lstStyle>
            <a:lvl1pPr marL="0" indent="0" algn="l" defTabSz="342900" rtl="0" eaLnBrk="1" latinLnBrk="0" hangingPunct="1">
              <a:spcBef>
                <a:spcPts val="900"/>
              </a:spcBef>
              <a:buFont typeface="Arial"/>
              <a:buNone/>
              <a:defRPr sz="1050" b="0" i="0" kern="1200">
                <a:solidFill>
                  <a:schemeClr val="accent2"/>
                </a:solidFill>
                <a:latin typeface="Arial"/>
                <a:ea typeface="+mn-ea"/>
                <a:cs typeface="Arial"/>
              </a:defRPr>
            </a:lvl1pPr>
            <a:lvl2pPr marL="342900" indent="0" algn="l" defTabSz="342900" rtl="0" eaLnBrk="1" latinLnBrk="0" hangingPunct="1">
              <a:spcBef>
                <a:spcPts val="900"/>
              </a:spcBef>
              <a:buFont typeface="Arial"/>
              <a:buNone/>
              <a:defRPr sz="1050" b="0" kern="1200">
                <a:solidFill>
                  <a:schemeClr val="tx1">
                    <a:lumMod val="50000"/>
                  </a:schemeClr>
                </a:solidFill>
                <a:latin typeface="Arial"/>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en-GB" sz="1200" b="1" dirty="0" smtClean="0"/>
              <a:t>Title</a:t>
            </a:r>
          </a:p>
          <a:p>
            <a:pPr lvl="1"/>
            <a:r>
              <a:rPr lang="en-GB" sz="1200" dirty="0" smtClean="0"/>
              <a:t>Genomics Informatics</a:t>
            </a:r>
          </a:p>
          <a:p>
            <a:pPr lvl="1"/>
            <a:r>
              <a:rPr lang="en-GB" sz="1200" dirty="0" smtClean="0"/>
              <a:t>(sub group of ISO TC 215</a:t>
            </a:r>
            <a:endParaRPr lang="en-GB" sz="1200" dirty="0"/>
          </a:p>
          <a:p>
            <a:r>
              <a:rPr lang="en-GB" sz="1200" b="1" dirty="0" smtClean="0"/>
              <a:t>Scope</a:t>
            </a:r>
          </a:p>
          <a:p>
            <a:pPr lvl="1"/>
            <a:r>
              <a:rPr lang="en-US" sz="1200" dirty="0"/>
              <a:t>Standardization of computable data, metadata, information, and representation of knowledge for </a:t>
            </a:r>
            <a:r>
              <a:rPr lang="en-US" sz="1200" dirty="0" smtClean="0"/>
              <a:t>the application </a:t>
            </a:r>
            <a:r>
              <a:rPr lang="en-US" sz="1200" dirty="0"/>
              <a:t>of </a:t>
            </a:r>
            <a:r>
              <a:rPr lang="en-US" sz="1200" dirty="0" err="1"/>
              <a:t>omics</a:t>
            </a:r>
            <a:r>
              <a:rPr lang="en-US" sz="1200" dirty="0"/>
              <a:t>, including but not limited to genomics, </a:t>
            </a:r>
            <a:r>
              <a:rPr lang="en-US" sz="1200" dirty="0" err="1"/>
              <a:t>transcriptomics</a:t>
            </a:r>
            <a:r>
              <a:rPr lang="en-US" sz="1200" dirty="0"/>
              <a:t> and proteomics, to </a:t>
            </a:r>
            <a:r>
              <a:rPr lang="en-US" sz="1200" dirty="0" smtClean="0"/>
              <a:t>support human </a:t>
            </a:r>
            <a:r>
              <a:rPr lang="en-US" sz="1200" dirty="0"/>
              <a:t>health and clinical research.</a:t>
            </a:r>
            <a:endParaRPr lang="en-US" sz="1200" dirty="0"/>
          </a:p>
        </p:txBody>
      </p:sp>
      <p:pic>
        <p:nvPicPr>
          <p:cNvPr id="8" name="Picture 7" descr="Screenshot 2019-04-07 at 09.58.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1457" y="4166282"/>
            <a:ext cx="458217" cy="541977"/>
          </a:xfrm>
          <a:prstGeom prst="rect">
            <a:avLst/>
          </a:prstGeom>
        </p:spPr>
      </p:pic>
    </p:spTree>
    <p:extLst>
      <p:ext uri="{BB962C8B-B14F-4D97-AF65-F5344CB8AC3E}">
        <p14:creationId xmlns:p14="http://schemas.microsoft.com/office/powerpoint/2010/main" val="3294820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13</a:t>
            </a:fld>
            <a:endParaRPr lang="en-US" dirty="0"/>
          </a:p>
        </p:txBody>
      </p:sp>
      <p:sp>
        <p:nvSpPr>
          <p:cNvPr id="4" name="Title 3"/>
          <p:cNvSpPr>
            <a:spLocks noGrp="1"/>
          </p:cNvSpPr>
          <p:nvPr>
            <p:ph type="title"/>
          </p:nvPr>
        </p:nvSpPr>
        <p:spPr/>
        <p:txBody>
          <a:bodyPr/>
          <a:lstStyle/>
          <a:p>
            <a:r>
              <a:rPr lang="en-US" dirty="0"/>
              <a:t>Global Alliance for Genomics and Health (GA4GH)</a:t>
            </a:r>
          </a:p>
        </p:txBody>
      </p:sp>
      <p:sp>
        <p:nvSpPr>
          <p:cNvPr id="5" name="Text Placeholder 4"/>
          <p:cNvSpPr>
            <a:spLocks noGrp="1"/>
          </p:cNvSpPr>
          <p:nvPr>
            <p:ph type="body" sz="quarter" idx="10"/>
          </p:nvPr>
        </p:nvSpPr>
        <p:spPr/>
        <p:txBody>
          <a:bodyPr/>
          <a:lstStyle/>
          <a:p>
            <a:r>
              <a:rPr lang="en-US" sz="1400" b="1" dirty="0"/>
              <a:t>GA4GH Aims</a:t>
            </a:r>
          </a:p>
          <a:p>
            <a:r>
              <a:rPr lang="en-US" sz="1400" dirty="0"/>
              <a:t>The Global Alliance for Genomics and Health (GA4GH) is an international, nonprofit alliance formed in 2013 to accelerate the potential of research and medicine to advance human health. Bringing together 500+ leading organizations working in healthcare, research, patient advocacy, life science, and information technology, the GA4GH community is working together to create frameworks and standards to enable the responsible, voluntary, and secure sharing of genomic and health-related data. All of our work builds upon the Framework for Responsible Sharing of Genomic and Health-Related Data</a:t>
            </a:r>
            <a:r>
              <a:rPr lang="en-US" sz="1400" dirty="0" smtClean="0"/>
              <a:t>.</a:t>
            </a:r>
            <a:endParaRPr lang="en-US" sz="1400" dirty="0"/>
          </a:p>
        </p:txBody>
      </p:sp>
      <p:pic>
        <p:nvPicPr>
          <p:cNvPr id="6" name="Picture 5" descr="20160609_C3211_PHOTO_EN_7104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2343" y="3870701"/>
            <a:ext cx="2833919" cy="629519"/>
          </a:xfrm>
          <a:prstGeom prst="rect">
            <a:avLst/>
          </a:prstGeom>
        </p:spPr>
      </p:pic>
    </p:spTree>
    <p:extLst>
      <p:ext uri="{BB962C8B-B14F-4D97-AF65-F5344CB8AC3E}">
        <p14:creationId xmlns:p14="http://schemas.microsoft.com/office/powerpoint/2010/main" val="4001894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14</a:t>
            </a:fld>
            <a:endParaRPr lang="en-US" dirty="0"/>
          </a:p>
        </p:txBody>
      </p:sp>
      <p:sp>
        <p:nvSpPr>
          <p:cNvPr id="4" name="Title 3"/>
          <p:cNvSpPr>
            <a:spLocks noGrp="1"/>
          </p:cNvSpPr>
          <p:nvPr>
            <p:ph type="title"/>
          </p:nvPr>
        </p:nvSpPr>
        <p:spPr/>
        <p:txBody>
          <a:bodyPr/>
          <a:lstStyle/>
          <a:p>
            <a:r>
              <a:rPr lang="en-US" dirty="0"/>
              <a:t>Global Alliance for Genomics and Health (GA4GH)</a:t>
            </a:r>
          </a:p>
        </p:txBody>
      </p:sp>
      <p:sp>
        <p:nvSpPr>
          <p:cNvPr id="5" name="Text Placeholder 4"/>
          <p:cNvSpPr>
            <a:spLocks noGrp="1"/>
          </p:cNvSpPr>
          <p:nvPr>
            <p:ph type="body" sz="quarter" idx="10"/>
          </p:nvPr>
        </p:nvSpPr>
        <p:spPr/>
        <p:txBody>
          <a:bodyPr/>
          <a:lstStyle/>
          <a:p>
            <a:r>
              <a:rPr lang="en-US" sz="1400" b="1" dirty="0"/>
              <a:t>Aims of collaboration activities</a:t>
            </a:r>
          </a:p>
          <a:p>
            <a:r>
              <a:rPr lang="en-US" sz="1400" dirty="0"/>
              <a:t>To provide interoperable complete solutions for implementers</a:t>
            </a:r>
          </a:p>
          <a:p>
            <a:r>
              <a:rPr lang="en-US" sz="1400" dirty="0"/>
              <a:t>To provide cross standards expertise to advise on developments</a:t>
            </a:r>
          </a:p>
          <a:p>
            <a:r>
              <a:rPr lang="en-US" sz="1400" dirty="0"/>
              <a:t>To provide standards specifications that are aligned, and packaged to support implementation</a:t>
            </a:r>
          </a:p>
          <a:p>
            <a:r>
              <a:rPr lang="en-US" sz="1400" dirty="0"/>
              <a:t>To engage early with standards communities, to inform the development of standards </a:t>
            </a:r>
            <a:r>
              <a:rPr lang="en-US" sz="1400" dirty="0" smtClean="0"/>
              <a:t>specifications</a:t>
            </a:r>
            <a:endParaRPr lang="en-US" sz="1400" dirty="0"/>
          </a:p>
        </p:txBody>
      </p:sp>
      <p:pic>
        <p:nvPicPr>
          <p:cNvPr id="6" name="Picture 5" descr="20160609_C3211_PHOTO_EN_7104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9855" y="3684561"/>
            <a:ext cx="2833919" cy="706165"/>
          </a:xfrm>
          <a:prstGeom prst="rect">
            <a:avLst/>
          </a:prstGeom>
        </p:spPr>
      </p:pic>
    </p:spTree>
    <p:extLst>
      <p:ext uri="{BB962C8B-B14F-4D97-AF65-F5344CB8AC3E}">
        <p14:creationId xmlns:p14="http://schemas.microsoft.com/office/powerpoint/2010/main" val="1684584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15</a:t>
            </a:fld>
            <a:endParaRPr lang="en-US" dirty="0"/>
          </a:p>
        </p:txBody>
      </p:sp>
      <p:sp>
        <p:nvSpPr>
          <p:cNvPr id="4" name="Title 3"/>
          <p:cNvSpPr>
            <a:spLocks noGrp="1"/>
          </p:cNvSpPr>
          <p:nvPr>
            <p:ph type="title"/>
          </p:nvPr>
        </p:nvSpPr>
        <p:spPr>
          <a:xfrm>
            <a:off x="310053" y="580081"/>
            <a:ext cx="6172200" cy="568721"/>
          </a:xfrm>
        </p:spPr>
        <p:txBody>
          <a:bodyPr/>
          <a:lstStyle/>
          <a:p>
            <a:r>
              <a:rPr lang="en-US" dirty="0"/>
              <a:t>Global Alliance for Genomics and Health (GA4GH</a:t>
            </a:r>
            <a:r>
              <a:rPr lang="en-US" dirty="0" smtClean="0"/>
              <a:t>)</a:t>
            </a:r>
            <a:r>
              <a:rPr lang="en-US" dirty="0"/>
              <a:t/>
            </a:r>
            <a:br>
              <a:rPr lang="en-US" dirty="0"/>
            </a:br>
            <a:r>
              <a:rPr lang="en-US" dirty="0" smtClean="0"/>
              <a:t>Foundational </a:t>
            </a:r>
            <a:r>
              <a:rPr lang="en-US" dirty="0"/>
              <a:t>and Technical Work Streams </a:t>
            </a:r>
          </a:p>
        </p:txBody>
      </p:sp>
      <p:sp>
        <p:nvSpPr>
          <p:cNvPr id="5" name="Text Placeholder 4"/>
          <p:cNvSpPr>
            <a:spLocks noGrp="1"/>
          </p:cNvSpPr>
          <p:nvPr>
            <p:ph type="body" sz="quarter" idx="10"/>
          </p:nvPr>
        </p:nvSpPr>
        <p:spPr/>
        <p:txBody>
          <a:bodyPr/>
          <a:lstStyle/>
          <a:p>
            <a:r>
              <a:rPr lang="en-US" sz="1200" b="1" dirty="0"/>
              <a:t>GA4GH Foundational and Technical Work Streams </a:t>
            </a:r>
            <a:r>
              <a:rPr lang="en-US" sz="1200" dirty="0"/>
              <a:t>develop standards and tools that are designed to overcome technical and regulatory hurdles to international genomic data-</a:t>
            </a:r>
            <a:r>
              <a:rPr lang="en-US" sz="1200" dirty="0" smtClean="0"/>
              <a:t>sharing</a:t>
            </a:r>
            <a:endParaRPr lang="en-US" sz="1200" dirty="0"/>
          </a:p>
          <a:p>
            <a:pPr marL="171450" indent="-171450">
              <a:buFont typeface="Arial"/>
              <a:buChar char="•"/>
            </a:pPr>
            <a:r>
              <a:rPr lang="en-US" sz="1200" dirty="0"/>
              <a:t>Data Security</a:t>
            </a:r>
          </a:p>
          <a:p>
            <a:pPr marL="171450" indent="-171450">
              <a:buFont typeface="Arial"/>
              <a:buChar char="•"/>
            </a:pPr>
            <a:r>
              <a:rPr lang="en-US" sz="1200" dirty="0"/>
              <a:t>Regulatory &amp; Ethics</a:t>
            </a:r>
          </a:p>
          <a:p>
            <a:pPr marL="171450" indent="-171450">
              <a:buFont typeface="Arial"/>
              <a:buChar char="•"/>
            </a:pPr>
            <a:r>
              <a:rPr lang="en-US" sz="1200" b="1" dirty="0"/>
              <a:t>Clinical &amp; Phenotypic Data Capture</a:t>
            </a:r>
          </a:p>
          <a:p>
            <a:pPr marL="171450" indent="-171450">
              <a:buFont typeface="Arial"/>
              <a:buChar char="•"/>
            </a:pPr>
            <a:r>
              <a:rPr lang="en-US" sz="1200" dirty="0"/>
              <a:t>Cloud</a:t>
            </a:r>
          </a:p>
          <a:p>
            <a:pPr marL="171450" indent="-171450">
              <a:buFont typeface="Arial"/>
              <a:buChar char="•"/>
            </a:pPr>
            <a:r>
              <a:rPr lang="en-US" sz="1200" dirty="0"/>
              <a:t>Data Use &amp; Researcher Identities (DURI)</a:t>
            </a:r>
          </a:p>
          <a:p>
            <a:pPr marL="171450" indent="-171450">
              <a:buFont typeface="Arial"/>
              <a:buChar char="•"/>
            </a:pPr>
            <a:r>
              <a:rPr lang="en-US" sz="1200" dirty="0"/>
              <a:t>Discovery</a:t>
            </a:r>
          </a:p>
          <a:p>
            <a:pPr marL="171450" indent="-171450">
              <a:buFont typeface="Arial"/>
              <a:buChar char="•"/>
            </a:pPr>
            <a:r>
              <a:rPr lang="en-US" sz="1200" b="1" dirty="0"/>
              <a:t>Genomic Knowledge Standards</a:t>
            </a:r>
          </a:p>
          <a:p>
            <a:pPr marL="171450" indent="-171450">
              <a:buFont typeface="Arial"/>
              <a:buChar char="•"/>
            </a:pPr>
            <a:r>
              <a:rPr lang="en-US" sz="1200" dirty="0"/>
              <a:t>Large Scale </a:t>
            </a:r>
            <a:r>
              <a:rPr lang="en-US" sz="1200" dirty="0" smtClean="0"/>
              <a:t>Genomics</a:t>
            </a:r>
            <a:endParaRPr lang="en-US" sz="1200" dirty="0"/>
          </a:p>
        </p:txBody>
      </p:sp>
      <p:pic>
        <p:nvPicPr>
          <p:cNvPr id="6" name="Picture 5" descr="20160609_C3211_PHOTO_EN_7104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6932" y="3903550"/>
            <a:ext cx="2833919" cy="629519"/>
          </a:xfrm>
          <a:prstGeom prst="rect">
            <a:avLst/>
          </a:prstGeom>
        </p:spPr>
      </p:pic>
    </p:spTree>
    <p:extLst>
      <p:ext uri="{BB962C8B-B14F-4D97-AF65-F5344CB8AC3E}">
        <p14:creationId xmlns:p14="http://schemas.microsoft.com/office/powerpoint/2010/main" val="90508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04943" y="1308046"/>
            <a:ext cx="5303756" cy="2609273"/>
          </a:xfrm>
        </p:spPr>
        <p:txBody>
          <a:bodyPr/>
          <a:lstStyle/>
          <a:p>
            <a:pPr marL="0" indent="0">
              <a:buNone/>
            </a:pPr>
            <a:r>
              <a:rPr lang="en-US" sz="1500" b="1" dirty="0" smtClean="0"/>
              <a:t>Sub</a:t>
            </a:r>
            <a:r>
              <a:rPr lang="en-US" sz="1500" b="1" dirty="0"/>
              <a:t>-group 2: Data Exchange / </a:t>
            </a:r>
            <a:r>
              <a:rPr lang="en-US" sz="1500" b="1" dirty="0" smtClean="0"/>
              <a:t>Interoperability</a:t>
            </a:r>
          </a:p>
          <a:p>
            <a:pPr marL="0" indent="0">
              <a:buNone/>
            </a:pPr>
            <a:r>
              <a:rPr lang="en-US" sz="1500" dirty="0" smtClean="0"/>
              <a:t>Original </a:t>
            </a:r>
            <a:r>
              <a:rPr lang="en-US" sz="1500" dirty="0"/>
              <a:t>developments undertaken by Melissa </a:t>
            </a:r>
            <a:r>
              <a:rPr lang="en-US" sz="1500" dirty="0" err="1" smtClean="0"/>
              <a:t>Haendel</a:t>
            </a:r>
            <a:r>
              <a:rPr lang="en-US" sz="1500" dirty="0" smtClean="0"/>
              <a:t>, </a:t>
            </a:r>
            <a:r>
              <a:rPr lang="en-US" sz="1500" dirty="0"/>
              <a:t>Peter Robinson, Chris </a:t>
            </a:r>
            <a:r>
              <a:rPr lang="en-US" sz="1500" dirty="0" err="1"/>
              <a:t>Mungall</a:t>
            </a:r>
            <a:endParaRPr lang="en-US" sz="1500" dirty="0"/>
          </a:p>
          <a:p>
            <a:pPr marL="550926" lvl="1" indent="0">
              <a:buNone/>
            </a:pPr>
            <a:r>
              <a:rPr lang="en-US" sz="1500" b="1" dirty="0"/>
              <a:t>Work Stream Leads: </a:t>
            </a:r>
          </a:p>
          <a:p>
            <a:pPr lvl="1"/>
            <a:r>
              <a:rPr lang="en-US" sz="1500" dirty="0"/>
              <a:t>Melissa </a:t>
            </a:r>
            <a:r>
              <a:rPr lang="en-US" sz="1500" dirty="0" err="1"/>
              <a:t>Haendel</a:t>
            </a:r>
            <a:r>
              <a:rPr lang="en-US" sz="1500" dirty="0"/>
              <a:t> (Monarch)</a:t>
            </a:r>
          </a:p>
          <a:p>
            <a:pPr lvl="1"/>
            <a:r>
              <a:rPr lang="en-US" sz="1500" dirty="0"/>
              <a:t>David Hansen (CSIRO / AGHA)</a:t>
            </a:r>
          </a:p>
          <a:p>
            <a:pPr marL="550926" lvl="1" indent="0">
              <a:buNone/>
            </a:pPr>
            <a:r>
              <a:rPr lang="en-US" sz="1500" b="1" dirty="0"/>
              <a:t>Sub-group leads:</a:t>
            </a:r>
          </a:p>
          <a:p>
            <a:pPr lvl="1"/>
            <a:r>
              <a:rPr lang="en-US" sz="1500" dirty="0"/>
              <a:t>Michael </a:t>
            </a:r>
            <a:r>
              <a:rPr lang="en-US" sz="1500" dirty="0" err="1"/>
              <a:t>Baudis</a:t>
            </a:r>
            <a:r>
              <a:rPr lang="en-US" sz="1500" dirty="0"/>
              <a:t> (University of Zurich)</a:t>
            </a:r>
          </a:p>
          <a:p>
            <a:pPr lvl="1"/>
            <a:r>
              <a:rPr lang="en-US" sz="1500" dirty="0"/>
              <a:t>Grant Wood (Intermountain Health Care Clinical Genetics Institute) </a:t>
            </a:r>
          </a:p>
          <a:p>
            <a:pPr lvl="1"/>
            <a:r>
              <a:rPr lang="en-US" sz="1500" dirty="0"/>
              <a:t>Alejandro </a:t>
            </a:r>
            <a:r>
              <a:rPr lang="en-US" sz="1500" dirty="0" err="1"/>
              <a:t>Metke</a:t>
            </a:r>
            <a:r>
              <a:rPr lang="en-US" sz="1500" dirty="0"/>
              <a:t> (CSIRO / AGHA)</a:t>
            </a:r>
          </a:p>
          <a:p>
            <a:pPr lvl="1"/>
            <a:r>
              <a:rPr lang="en-US" sz="1500" dirty="0"/>
              <a:t>Jules Jacobsen (QMUL /  Monarch</a:t>
            </a:r>
            <a:r>
              <a:rPr lang="en-US" sz="1500" dirty="0" smtClean="0"/>
              <a:t>)</a:t>
            </a:r>
            <a:endParaRPr lang="en-US" sz="1500" dirty="0"/>
          </a:p>
        </p:txBody>
      </p:sp>
      <p:sp>
        <p:nvSpPr>
          <p:cNvPr id="3" name="Title 2"/>
          <p:cNvSpPr>
            <a:spLocks noGrp="1"/>
          </p:cNvSpPr>
          <p:nvPr>
            <p:ph type="ctrTitle"/>
          </p:nvPr>
        </p:nvSpPr>
        <p:spPr/>
        <p:txBody>
          <a:bodyPr>
            <a:normAutofit fontScale="90000"/>
          </a:bodyPr>
          <a:lstStyle/>
          <a:p>
            <a:r>
              <a:rPr lang="en-US" dirty="0"/>
              <a:t>GA4GH Clinical &amp; Phenotypic Data Capture &amp; Exchange</a:t>
            </a:r>
          </a:p>
        </p:txBody>
      </p:sp>
      <p:pic>
        <p:nvPicPr>
          <p:cNvPr id="4" name="Picture 3" descr="20160609_C3211_PHOTO_EN_7104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385" y="3965777"/>
            <a:ext cx="1913034" cy="562432"/>
          </a:xfrm>
          <a:prstGeom prst="rect">
            <a:avLst/>
          </a:prstGeom>
        </p:spPr>
      </p:pic>
    </p:spTree>
    <p:extLst>
      <p:ext uri="{BB962C8B-B14F-4D97-AF65-F5344CB8AC3E}">
        <p14:creationId xmlns:p14="http://schemas.microsoft.com/office/powerpoint/2010/main" val="3784279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17</a:t>
            </a:fld>
            <a:endParaRPr lang="en-US" dirty="0"/>
          </a:p>
        </p:txBody>
      </p:sp>
      <p:sp>
        <p:nvSpPr>
          <p:cNvPr id="4" name="Title 3"/>
          <p:cNvSpPr>
            <a:spLocks noGrp="1"/>
          </p:cNvSpPr>
          <p:nvPr>
            <p:ph type="title"/>
          </p:nvPr>
        </p:nvSpPr>
        <p:spPr/>
        <p:txBody>
          <a:bodyPr/>
          <a:lstStyle/>
          <a:p>
            <a:r>
              <a:rPr lang="en-US" dirty="0"/>
              <a:t>GA4GH Genomic Knowledge Standards (GKS</a:t>
            </a:r>
            <a:r>
              <a:rPr lang="en-US" dirty="0" smtClean="0"/>
              <a:t>)</a:t>
            </a:r>
            <a:endParaRPr lang="en-US" dirty="0"/>
          </a:p>
        </p:txBody>
      </p:sp>
      <p:sp>
        <p:nvSpPr>
          <p:cNvPr id="5" name="Text Placeholder 4"/>
          <p:cNvSpPr>
            <a:spLocks noGrp="1"/>
          </p:cNvSpPr>
          <p:nvPr>
            <p:ph type="body" sz="quarter" idx="10"/>
          </p:nvPr>
        </p:nvSpPr>
        <p:spPr/>
        <p:txBody>
          <a:bodyPr/>
          <a:lstStyle/>
          <a:p>
            <a:r>
              <a:rPr lang="en-US" sz="1200" b="1" dirty="0"/>
              <a:t>Goal: </a:t>
            </a:r>
            <a:r>
              <a:rPr lang="en-US" sz="1200" dirty="0"/>
              <a:t>Develop a framework of standards-based components that lower barriers for the exchange of genomic information and its translation into clinical practice</a:t>
            </a:r>
          </a:p>
          <a:p>
            <a:r>
              <a:rPr lang="en-US" sz="1200" b="1" dirty="0"/>
              <a:t>Work Stream Leads:</a:t>
            </a:r>
          </a:p>
          <a:p>
            <a:pPr marL="171450" indent="-171450">
              <a:buFont typeface="Arial"/>
              <a:buChar char="•"/>
            </a:pPr>
            <a:r>
              <a:rPr lang="en-US" sz="1200" dirty="0"/>
              <a:t>Andy Yates (EBI)</a:t>
            </a:r>
          </a:p>
          <a:p>
            <a:pPr marL="171450" indent="-171450">
              <a:buFont typeface="Arial"/>
              <a:buChar char="•"/>
            </a:pPr>
            <a:r>
              <a:rPr lang="en-US" sz="1200" dirty="0"/>
              <a:t>Robert </a:t>
            </a:r>
            <a:r>
              <a:rPr lang="en-US" sz="1200" dirty="0" err="1"/>
              <a:t>Freimuth</a:t>
            </a:r>
            <a:r>
              <a:rPr lang="en-US" sz="1200" dirty="0"/>
              <a:t> (Mayo Clinic)</a:t>
            </a:r>
          </a:p>
          <a:p>
            <a:r>
              <a:rPr lang="en-US" sz="1200" b="1" dirty="0"/>
              <a:t>Variant Representation subgroup:</a:t>
            </a:r>
          </a:p>
          <a:p>
            <a:pPr marL="171450" indent="-171450">
              <a:buFont typeface="Arial"/>
              <a:buChar char="•"/>
            </a:pPr>
            <a:r>
              <a:rPr lang="en-US" sz="1200" dirty="0"/>
              <a:t>Larry Babb (Broad)</a:t>
            </a:r>
          </a:p>
          <a:p>
            <a:pPr marL="171450" indent="-171450">
              <a:buFont typeface="Arial"/>
              <a:buChar char="•"/>
            </a:pPr>
            <a:r>
              <a:rPr lang="en-US" sz="1200" dirty="0"/>
              <a:t>Michael </a:t>
            </a:r>
            <a:r>
              <a:rPr lang="en-US" sz="1200" dirty="0" err="1"/>
              <a:t>Baudis</a:t>
            </a:r>
            <a:r>
              <a:rPr lang="en-US" sz="1200" dirty="0"/>
              <a:t> (</a:t>
            </a:r>
            <a:r>
              <a:rPr lang="en-US" sz="1200" dirty="0" err="1"/>
              <a:t>Univ</a:t>
            </a:r>
            <a:r>
              <a:rPr lang="en-US" sz="1200" dirty="0"/>
              <a:t> Zurich)</a:t>
            </a:r>
          </a:p>
          <a:p>
            <a:r>
              <a:rPr lang="en-US" sz="1200" b="1" dirty="0" smtClean="0"/>
              <a:t>Variant </a:t>
            </a:r>
            <a:r>
              <a:rPr lang="en-US" sz="1200" b="1" dirty="0"/>
              <a:t>Annotation subgroup:</a:t>
            </a:r>
          </a:p>
          <a:p>
            <a:pPr marL="171450" indent="-171450">
              <a:buFont typeface="Arial"/>
              <a:buChar char="•"/>
            </a:pPr>
            <a:r>
              <a:rPr lang="en-US" sz="1200" dirty="0"/>
              <a:t>Matt Brush (OHSU)</a:t>
            </a:r>
          </a:p>
          <a:p>
            <a:pPr marL="171450" indent="-171450">
              <a:buFont typeface="Arial"/>
              <a:buChar char="•"/>
            </a:pPr>
            <a:r>
              <a:rPr lang="en-US" sz="1200" dirty="0"/>
              <a:t>Javier Lopez (Genomics England</a:t>
            </a:r>
            <a:r>
              <a:rPr lang="en-US" sz="1200" dirty="0" smtClean="0"/>
              <a:t>)</a:t>
            </a:r>
          </a:p>
        </p:txBody>
      </p:sp>
      <p:pic>
        <p:nvPicPr>
          <p:cNvPr id="6" name="Picture 5" descr="20160609_C3211_PHOTO_EN_7104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0214" y="3969246"/>
            <a:ext cx="2833919" cy="629519"/>
          </a:xfrm>
          <a:prstGeom prst="rect">
            <a:avLst/>
          </a:prstGeom>
        </p:spPr>
      </p:pic>
    </p:spTree>
    <p:extLst>
      <p:ext uri="{BB962C8B-B14F-4D97-AF65-F5344CB8AC3E}">
        <p14:creationId xmlns:p14="http://schemas.microsoft.com/office/powerpoint/2010/main" val="1017622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18</a:t>
            </a:fld>
            <a:endParaRPr lang="en-US" dirty="0"/>
          </a:p>
        </p:txBody>
      </p:sp>
      <p:sp>
        <p:nvSpPr>
          <p:cNvPr id="4" name="Title 3"/>
          <p:cNvSpPr>
            <a:spLocks noGrp="1"/>
          </p:cNvSpPr>
          <p:nvPr>
            <p:ph type="title"/>
          </p:nvPr>
        </p:nvSpPr>
        <p:spPr/>
        <p:txBody>
          <a:bodyPr/>
          <a:lstStyle/>
          <a:p>
            <a:r>
              <a:rPr lang="en-US" dirty="0"/>
              <a:t>HL7</a:t>
            </a:r>
          </a:p>
        </p:txBody>
      </p:sp>
      <p:sp>
        <p:nvSpPr>
          <p:cNvPr id="5" name="Text Placeholder 4"/>
          <p:cNvSpPr>
            <a:spLocks noGrp="1"/>
          </p:cNvSpPr>
          <p:nvPr>
            <p:ph type="body" sz="quarter" idx="10"/>
          </p:nvPr>
        </p:nvSpPr>
        <p:spPr/>
        <p:txBody>
          <a:bodyPr/>
          <a:lstStyle/>
          <a:p>
            <a:r>
              <a:rPr lang="en-US" sz="1400" dirty="0"/>
              <a:t>Founded in 1987, Health Level Seven International (HL7) is a not-for-profit, ANSI-accredited standards developing organization dedicated to providing a comprehensive framework and related standards for the exchange, integration, sharing and retrieval of electronic health information that supports clinical practice and the management, delivery and evaluation of health services.</a:t>
            </a:r>
          </a:p>
          <a:p>
            <a:r>
              <a:rPr lang="en-US" sz="1400" dirty="0"/>
              <a:t>Produce a set of international standards for transfer of clinical and administrative data between software applications used by various healthcare </a:t>
            </a:r>
            <a:r>
              <a:rPr lang="en-US" sz="1400" dirty="0" smtClean="0"/>
              <a:t>providers</a:t>
            </a:r>
            <a:endParaRPr lang="en-US" sz="1400" dirty="0"/>
          </a:p>
        </p:txBody>
      </p:sp>
      <p:pic>
        <p:nvPicPr>
          <p:cNvPr id="6" name="Picture 5" descr="HL7_International_RG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9903" y="3332434"/>
            <a:ext cx="1346411" cy="1387212"/>
          </a:xfrm>
          <a:prstGeom prst="rect">
            <a:avLst/>
          </a:prstGeom>
        </p:spPr>
      </p:pic>
    </p:spTree>
    <p:extLst>
      <p:ext uri="{BB962C8B-B14F-4D97-AF65-F5344CB8AC3E}">
        <p14:creationId xmlns:p14="http://schemas.microsoft.com/office/powerpoint/2010/main" val="2470258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19</a:t>
            </a:fld>
            <a:endParaRPr lang="en-US" dirty="0"/>
          </a:p>
        </p:txBody>
      </p:sp>
      <p:sp>
        <p:nvSpPr>
          <p:cNvPr id="4" name="Title 3"/>
          <p:cNvSpPr>
            <a:spLocks noGrp="1"/>
          </p:cNvSpPr>
          <p:nvPr>
            <p:ph type="title"/>
          </p:nvPr>
        </p:nvSpPr>
        <p:spPr/>
        <p:txBody>
          <a:bodyPr/>
          <a:lstStyle/>
          <a:p>
            <a:r>
              <a:rPr lang="en-US" dirty="0"/>
              <a:t>HL7 Clinical Genomics (CG)</a:t>
            </a:r>
          </a:p>
        </p:txBody>
      </p:sp>
      <p:sp>
        <p:nvSpPr>
          <p:cNvPr id="5" name="Text Placeholder 4"/>
          <p:cNvSpPr>
            <a:spLocks noGrp="1"/>
          </p:cNvSpPr>
          <p:nvPr>
            <p:ph type="body" sz="quarter" idx="10"/>
          </p:nvPr>
        </p:nvSpPr>
        <p:spPr/>
        <p:txBody>
          <a:bodyPr/>
          <a:lstStyle/>
          <a:p>
            <a:r>
              <a:rPr lang="en-US" sz="1400" dirty="0"/>
              <a:t>Goal: Develop standards for the exchange of clinical and translational information related to an individual’s genomic data and family health history, and (its linkage to) relevant clinical information</a:t>
            </a:r>
          </a:p>
          <a:p>
            <a:pPr marL="285750" indent="-285750">
              <a:buFont typeface="Arial"/>
              <a:buChar char="•"/>
            </a:pPr>
            <a:r>
              <a:rPr lang="en-US" sz="1400" dirty="0"/>
              <a:t>Bob </a:t>
            </a:r>
            <a:r>
              <a:rPr lang="en-US" sz="1400" dirty="0" err="1"/>
              <a:t>Milius</a:t>
            </a:r>
            <a:r>
              <a:rPr lang="en-US" sz="1400" dirty="0"/>
              <a:t> (National Marrow Donor Program)</a:t>
            </a:r>
          </a:p>
          <a:p>
            <a:pPr marL="285750" indent="-285750">
              <a:buFont typeface="Arial"/>
              <a:buChar char="•"/>
            </a:pPr>
            <a:r>
              <a:rPr lang="en-US" sz="1400" dirty="0"/>
              <a:t>Kevin Power (Cerner)</a:t>
            </a:r>
          </a:p>
          <a:p>
            <a:pPr marL="285750" indent="-285750">
              <a:buFont typeface="Arial"/>
              <a:buChar char="•"/>
            </a:pPr>
            <a:r>
              <a:rPr lang="en-US" sz="1400" dirty="0"/>
              <a:t>Robert </a:t>
            </a:r>
            <a:r>
              <a:rPr lang="en-US" sz="1400" dirty="0" err="1"/>
              <a:t>Freimuth</a:t>
            </a:r>
            <a:r>
              <a:rPr lang="en-US" sz="1400" dirty="0"/>
              <a:t> (Mayo Clinic)</a:t>
            </a:r>
          </a:p>
          <a:p>
            <a:pPr marL="285750" indent="-285750">
              <a:buFont typeface="Arial"/>
              <a:buChar char="•"/>
            </a:pPr>
            <a:r>
              <a:rPr lang="en-US" sz="1400" dirty="0"/>
              <a:t>Gil </a:t>
            </a:r>
            <a:r>
              <a:rPr lang="en-US" sz="1400" dirty="0" err="1"/>
              <a:t>Alterovitz</a:t>
            </a:r>
            <a:r>
              <a:rPr lang="en-US" sz="1400" dirty="0"/>
              <a:t> (Boston Children’s Hospital</a:t>
            </a:r>
            <a:r>
              <a:rPr lang="en-US" sz="1400" dirty="0" smtClean="0"/>
              <a:t>)</a:t>
            </a:r>
            <a:endParaRPr lang="en-US" sz="1400" dirty="0"/>
          </a:p>
        </p:txBody>
      </p:sp>
      <p:pic>
        <p:nvPicPr>
          <p:cNvPr id="6" name="Picture 5" descr="HL7_International_RG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9903" y="3332434"/>
            <a:ext cx="1346411" cy="1387212"/>
          </a:xfrm>
          <a:prstGeom prst="rect">
            <a:avLst/>
          </a:prstGeom>
        </p:spPr>
      </p:pic>
    </p:spTree>
    <p:extLst>
      <p:ext uri="{BB962C8B-B14F-4D97-AF65-F5344CB8AC3E}">
        <p14:creationId xmlns:p14="http://schemas.microsoft.com/office/powerpoint/2010/main" val="4170078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a:t>
            </a:fld>
            <a:endParaRPr lang="en-US" dirty="0"/>
          </a:p>
        </p:txBody>
      </p:sp>
      <p:sp>
        <p:nvSpPr>
          <p:cNvPr id="6" name="Title 5"/>
          <p:cNvSpPr>
            <a:spLocks noGrp="1"/>
          </p:cNvSpPr>
          <p:nvPr>
            <p:ph type="title"/>
          </p:nvPr>
        </p:nvSpPr>
        <p:spPr/>
        <p:txBody>
          <a:bodyPr/>
          <a:lstStyle/>
          <a:p>
            <a:r>
              <a:rPr lang="en-US" dirty="0" smtClean="0"/>
              <a:t>Current situation and requirements</a:t>
            </a:r>
            <a:endParaRPr lang="en-US" dirty="0"/>
          </a:p>
        </p:txBody>
      </p:sp>
      <p:sp>
        <p:nvSpPr>
          <p:cNvPr id="7" name="Text Placeholder 6"/>
          <p:cNvSpPr>
            <a:spLocks noGrp="1"/>
          </p:cNvSpPr>
          <p:nvPr>
            <p:ph type="body" sz="quarter" idx="10"/>
          </p:nvPr>
        </p:nvSpPr>
        <p:spPr/>
        <p:txBody>
          <a:bodyPr/>
          <a:lstStyle/>
          <a:p>
            <a:pPr marL="171450" indent="-171450">
              <a:buFont typeface="Arial"/>
              <a:buChar char="•"/>
            </a:pPr>
            <a:r>
              <a:rPr lang="en-US" sz="1400" dirty="0" smtClean="0"/>
              <a:t>Current </a:t>
            </a:r>
            <a:r>
              <a:rPr lang="en-US" sz="1400" dirty="0"/>
              <a:t>situation and requirements</a:t>
            </a:r>
          </a:p>
          <a:p>
            <a:pPr marL="171450" indent="-171450">
              <a:buFont typeface="Arial"/>
              <a:buChar char="•"/>
            </a:pPr>
            <a:r>
              <a:rPr lang="en-US" sz="1400" dirty="0"/>
              <a:t>Use cases</a:t>
            </a:r>
          </a:p>
          <a:p>
            <a:pPr marL="171450" indent="-171450">
              <a:buFont typeface="Arial"/>
              <a:buChar char="•"/>
            </a:pPr>
            <a:r>
              <a:rPr lang="en-US" sz="1400" dirty="0"/>
              <a:t>Working together </a:t>
            </a:r>
            <a:r>
              <a:rPr lang="mr-IN" sz="1400" dirty="0"/>
              <a:t>–</a:t>
            </a:r>
            <a:r>
              <a:rPr lang="en-US" sz="1400" dirty="0"/>
              <a:t> GA4GH/HL7/SNOMED International</a:t>
            </a:r>
          </a:p>
          <a:p>
            <a:pPr marL="171450" indent="-171450">
              <a:buFont typeface="Arial"/>
              <a:buChar char="•"/>
            </a:pPr>
            <a:r>
              <a:rPr lang="en-US" sz="1400" dirty="0"/>
              <a:t>Bringing together clinical and genomics data</a:t>
            </a:r>
          </a:p>
          <a:p>
            <a:pPr marL="171450" indent="-171450">
              <a:buFont typeface="Arial"/>
              <a:buChar char="•"/>
            </a:pPr>
            <a:r>
              <a:rPr lang="en-US" sz="1400" dirty="0"/>
              <a:t>Next steps</a:t>
            </a:r>
          </a:p>
          <a:p>
            <a:pPr marL="171450" indent="-171450">
              <a:buFont typeface="Arial"/>
              <a:buChar char="•"/>
            </a:pPr>
            <a:r>
              <a:rPr lang="en-US" sz="1400" dirty="0"/>
              <a:t>The future </a:t>
            </a:r>
            <a:r>
              <a:rPr lang="en-US" sz="1400" dirty="0" smtClean="0"/>
              <a:t>view</a:t>
            </a:r>
            <a:endParaRPr lang="en-US" sz="1400" dirty="0"/>
          </a:p>
        </p:txBody>
      </p:sp>
    </p:spTree>
    <p:extLst>
      <p:ext uri="{BB962C8B-B14F-4D97-AF65-F5344CB8AC3E}">
        <p14:creationId xmlns:p14="http://schemas.microsoft.com/office/powerpoint/2010/main" val="74563219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20</a:t>
            </a:fld>
            <a:endParaRPr lang="en-US" dirty="0"/>
          </a:p>
        </p:txBody>
      </p:sp>
      <p:sp>
        <p:nvSpPr>
          <p:cNvPr id="4" name="Title 3"/>
          <p:cNvSpPr>
            <a:spLocks noGrp="1"/>
          </p:cNvSpPr>
          <p:nvPr>
            <p:ph type="title"/>
          </p:nvPr>
        </p:nvSpPr>
        <p:spPr/>
        <p:txBody>
          <a:bodyPr/>
          <a:lstStyle/>
          <a:p>
            <a:r>
              <a:rPr lang="en-US" dirty="0"/>
              <a:t>Genomics and Precision Medicine Clinical Reference Group (CRG)</a:t>
            </a:r>
          </a:p>
        </p:txBody>
      </p:sp>
      <p:sp>
        <p:nvSpPr>
          <p:cNvPr id="5" name="Text Placeholder 4"/>
          <p:cNvSpPr>
            <a:spLocks noGrp="1"/>
          </p:cNvSpPr>
          <p:nvPr>
            <p:ph type="body" sz="quarter" idx="10"/>
          </p:nvPr>
        </p:nvSpPr>
        <p:spPr/>
        <p:txBody>
          <a:bodyPr/>
          <a:lstStyle/>
          <a:p>
            <a:r>
              <a:rPr lang="en-US" sz="1400" dirty="0"/>
              <a:t>Established to ensure that the requirements of Genomics and Precision Medicine are incorporated into the content of SNOMED CT International Release by providing a forum for discussion, and also to support the development of derivative products that will support implementations focused on using SNOMED CT for Genomics and Precision Medicine purposes.</a:t>
            </a:r>
          </a:p>
          <a:p>
            <a:r>
              <a:rPr lang="en-US" sz="1400" dirty="0"/>
              <a:t>SNOMED International has published its commitment to moving forwards with Genomics and Precision Medicine through its "SNOMED CT and Genomics Medicine” by publication of a strategy for “SNOMED CT and genomics”</a:t>
            </a:r>
          </a:p>
          <a:p>
            <a:r>
              <a:rPr lang="en-US" sz="1400" dirty="0"/>
              <a:t>Main commitments within the strategy are:</a:t>
            </a:r>
          </a:p>
          <a:p>
            <a:r>
              <a:rPr lang="en-US" sz="1400" dirty="0"/>
              <a:t>Build links between SNOMED CT and genomic terminologies</a:t>
            </a:r>
          </a:p>
          <a:p>
            <a:r>
              <a:rPr lang="en-US" sz="1400" dirty="0"/>
              <a:t>Develop pilot sites to explore SNOMED CT usage and provide recommendations for future </a:t>
            </a:r>
            <a:r>
              <a:rPr lang="en-US" sz="1400" dirty="0" smtClean="0"/>
              <a:t>developments</a:t>
            </a:r>
            <a:endParaRPr lang="en-US" sz="1400" dirty="0"/>
          </a:p>
        </p:txBody>
      </p:sp>
    </p:spTree>
    <p:extLst>
      <p:ext uri="{BB962C8B-B14F-4D97-AF65-F5344CB8AC3E}">
        <p14:creationId xmlns:p14="http://schemas.microsoft.com/office/powerpoint/2010/main" val="3881235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21</a:t>
            </a:fld>
            <a:endParaRPr lang="en-US" dirty="0"/>
          </a:p>
        </p:txBody>
      </p:sp>
      <p:sp>
        <p:nvSpPr>
          <p:cNvPr id="4" name="Title 3"/>
          <p:cNvSpPr>
            <a:spLocks noGrp="1"/>
          </p:cNvSpPr>
          <p:nvPr>
            <p:ph type="title"/>
          </p:nvPr>
        </p:nvSpPr>
        <p:spPr/>
        <p:txBody>
          <a:bodyPr/>
          <a:lstStyle/>
          <a:p>
            <a:r>
              <a:rPr lang="en-US" dirty="0"/>
              <a:t>Terminology developments</a:t>
            </a:r>
          </a:p>
        </p:txBody>
      </p:sp>
      <p:sp>
        <p:nvSpPr>
          <p:cNvPr id="5" name="Text Placeholder 4"/>
          <p:cNvSpPr>
            <a:spLocks noGrp="1"/>
          </p:cNvSpPr>
          <p:nvPr>
            <p:ph type="body" sz="quarter" idx="10"/>
          </p:nvPr>
        </p:nvSpPr>
        <p:spPr/>
        <p:txBody>
          <a:bodyPr/>
          <a:lstStyle/>
          <a:p>
            <a:r>
              <a:rPr lang="en-US" sz="1400" dirty="0"/>
              <a:t>Review of exisiting terminologies to assess the strengths and weaknesses of each one</a:t>
            </a:r>
          </a:p>
          <a:p>
            <a:r>
              <a:rPr lang="en-US" sz="1400" dirty="0"/>
              <a:t>Acceptance that a single terminology solution is neither desirable or realistic</a:t>
            </a:r>
          </a:p>
          <a:p>
            <a:r>
              <a:rPr lang="en-US" sz="1400" dirty="0"/>
              <a:t>Formal collaboration between terminology standards across the Genomics and EHR boundary</a:t>
            </a:r>
          </a:p>
          <a:p>
            <a:r>
              <a:rPr lang="en-US" sz="1400" dirty="0"/>
              <a:t>Development of subsets of content that can be used in information exchange specifications to support consistent data </a:t>
            </a:r>
            <a:r>
              <a:rPr lang="en-US" sz="1400" dirty="0" smtClean="0"/>
              <a:t>representation</a:t>
            </a:r>
            <a:endParaRPr lang="en-US" sz="1400" dirty="0"/>
          </a:p>
        </p:txBody>
      </p:sp>
    </p:spTree>
    <p:extLst>
      <p:ext uri="{BB962C8B-B14F-4D97-AF65-F5344CB8AC3E}">
        <p14:creationId xmlns:p14="http://schemas.microsoft.com/office/powerpoint/2010/main" val="1156372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22</a:t>
            </a:fld>
            <a:endParaRPr lang="en-US" dirty="0"/>
          </a:p>
        </p:txBody>
      </p:sp>
      <p:sp>
        <p:nvSpPr>
          <p:cNvPr id="4" name="Title 3"/>
          <p:cNvSpPr>
            <a:spLocks noGrp="1"/>
          </p:cNvSpPr>
          <p:nvPr>
            <p:ph type="title"/>
          </p:nvPr>
        </p:nvSpPr>
        <p:spPr/>
        <p:txBody>
          <a:bodyPr/>
          <a:lstStyle/>
          <a:p>
            <a:r>
              <a:rPr lang="en-US" dirty="0"/>
              <a:t>Terminology interoperability</a:t>
            </a:r>
          </a:p>
        </p:txBody>
      </p:sp>
      <p:sp>
        <p:nvSpPr>
          <p:cNvPr id="5" name="Text Placeholder 4"/>
          <p:cNvSpPr>
            <a:spLocks noGrp="1"/>
          </p:cNvSpPr>
          <p:nvPr>
            <p:ph type="body" sz="quarter" idx="10"/>
          </p:nvPr>
        </p:nvSpPr>
        <p:spPr/>
        <p:txBody>
          <a:bodyPr/>
          <a:lstStyle/>
          <a:p>
            <a:r>
              <a:rPr lang="en-US" sz="1400" dirty="0"/>
              <a:t>“Acceptance that a single terminology solution is neither desirable or realistic”</a:t>
            </a:r>
          </a:p>
          <a:p>
            <a:r>
              <a:rPr lang="en-US" sz="1400" dirty="0"/>
              <a:t>Requirement to view data in a format dictated by the users, dependent on their individual requirements</a:t>
            </a:r>
          </a:p>
          <a:p>
            <a:r>
              <a:rPr lang="en-US" sz="1400" dirty="0"/>
              <a:t>The ability to easily transfer between different views of the data using different terminology specifications</a:t>
            </a:r>
          </a:p>
          <a:p>
            <a:r>
              <a:rPr lang="en-US" sz="1400" dirty="0"/>
              <a:t>Provide computable and quality assured linkages between terminology </a:t>
            </a:r>
            <a:r>
              <a:rPr lang="en-US" sz="1400" dirty="0" smtClean="0"/>
              <a:t>standards</a:t>
            </a:r>
            <a:endParaRPr lang="en-US" sz="1400" dirty="0"/>
          </a:p>
        </p:txBody>
      </p:sp>
    </p:spTree>
    <p:extLst>
      <p:ext uri="{BB962C8B-B14F-4D97-AF65-F5344CB8AC3E}">
        <p14:creationId xmlns:p14="http://schemas.microsoft.com/office/powerpoint/2010/main" val="2111212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23</a:t>
            </a:fld>
            <a:endParaRPr lang="en-US" dirty="0"/>
          </a:p>
        </p:txBody>
      </p:sp>
      <p:sp>
        <p:nvSpPr>
          <p:cNvPr id="4" name="Title 3"/>
          <p:cNvSpPr>
            <a:spLocks noGrp="1"/>
          </p:cNvSpPr>
          <p:nvPr>
            <p:ph type="title"/>
          </p:nvPr>
        </p:nvSpPr>
        <p:spPr/>
        <p:txBody>
          <a:bodyPr/>
          <a:lstStyle/>
          <a:p>
            <a:r>
              <a:rPr lang="en-US" dirty="0" smtClean="0"/>
              <a:t>Exchange standards</a:t>
            </a:r>
            <a:endParaRPr lang="en-US" dirty="0"/>
          </a:p>
        </p:txBody>
      </p:sp>
      <p:sp>
        <p:nvSpPr>
          <p:cNvPr id="5" name="Text Placeholder 4"/>
          <p:cNvSpPr>
            <a:spLocks noGrp="1"/>
          </p:cNvSpPr>
          <p:nvPr>
            <p:ph type="body" sz="quarter" idx="10"/>
          </p:nvPr>
        </p:nvSpPr>
        <p:spPr/>
        <p:txBody>
          <a:bodyPr/>
          <a:lstStyle/>
          <a:p>
            <a:r>
              <a:rPr lang="en-US" sz="1400" dirty="0"/>
              <a:t>To provide a standard for the transmission of data between clinical and genomic settings, and also to support the transfer of data between genomics organizations</a:t>
            </a:r>
          </a:p>
          <a:p>
            <a:r>
              <a:rPr lang="en-US" sz="1400" dirty="0"/>
              <a:t>Specification should provide a standard way of recording Genomics information, specifically phenotypic data, supports transfer and data usage</a:t>
            </a:r>
          </a:p>
          <a:p>
            <a:r>
              <a:rPr lang="en-US" sz="1400" dirty="0"/>
              <a:t>Leverage work currently in progress – Genomic Knowledge Standards</a:t>
            </a:r>
          </a:p>
          <a:p>
            <a:r>
              <a:rPr lang="en-US" sz="1400" dirty="0"/>
              <a:t>HL7 Genomics Working Group (HL7 Domain Analysis Model – Clinical Sequencing)</a:t>
            </a:r>
          </a:p>
          <a:p>
            <a:r>
              <a:rPr lang="en-US" sz="1400" dirty="0"/>
              <a:t>GA4GH Clinical &amp; Phenotypic Data Capture working </a:t>
            </a:r>
            <a:r>
              <a:rPr lang="en-US" sz="1400" dirty="0" smtClean="0"/>
              <a:t>group</a:t>
            </a:r>
            <a:endParaRPr lang="en-US" sz="1400" dirty="0"/>
          </a:p>
        </p:txBody>
      </p:sp>
    </p:spTree>
    <p:extLst>
      <p:ext uri="{BB962C8B-B14F-4D97-AF65-F5344CB8AC3E}">
        <p14:creationId xmlns:p14="http://schemas.microsoft.com/office/powerpoint/2010/main" val="3478450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24</a:t>
            </a:fld>
            <a:endParaRPr lang="en-US" dirty="0"/>
          </a:p>
        </p:txBody>
      </p:sp>
      <p:sp>
        <p:nvSpPr>
          <p:cNvPr id="4" name="Title 3"/>
          <p:cNvSpPr>
            <a:spLocks noGrp="1"/>
          </p:cNvSpPr>
          <p:nvPr>
            <p:ph type="title"/>
          </p:nvPr>
        </p:nvSpPr>
        <p:spPr/>
        <p:txBody>
          <a:bodyPr/>
          <a:lstStyle/>
          <a:p>
            <a:r>
              <a:rPr lang="en-US" dirty="0"/>
              <a:t>FHIR message development</a:t>
            </a:r>
          </a:p>
        </p:txBody>
      </p:sp>
      <p:sp>
        <p:nvSpPr>
          <p:cNvPr id="5" name="Text Placeholder 4"/>
          <p:cNvSpPr>
            <a:spLocks noGrp="1"/>
          </p:cNvSpPr>
          <p:nvPr>
            <p:ph type="body" sz="quarter" idx="10"/>
          </p:nvPr>
        </p:nvSpPr>
        <p:spPr/>
        <p:txBody>
          <a:bodyPr/>
          <a:lstStyle/>
          <a:p>
            <a:r>
              <a:rPr lang="en-US" sz="1200" dirty="0"/>
              <a:t>While ontologies and terminologies provide the standard data concept definitions for capturing clinical information, an information model is required to successfully exchange that information between clinical information systems and with related information systems </a:t>
            </a:r>
          </a:p>
          <a:p>
            <a:r>
              <a:rPr lang="en-US" sz="1200" dirty="0"/>
              <a:t>The standard will provide information models with different levels of complexity to enable high level clinical phenotype information as well as deep clinical phenotype information to be exchanged</a:t>
            </a:r>
          </a:p>
          <a:p>
            <a:r>
              <a:rPr lang="en-US" sz="1200" dirty="0"/>
              <a:t>Leveraging the strengths and flexibility of the FHIR specification, to develop FHIR resources specification specific to the requirements of recording and communicating phenotype information</a:t>
            </a:r>
          </a:p>
          <a:p>
            <a:r>
              <a:rPr lang="en-US" sz="1200" dirty="0"/>
              <a:t>Development of example specifications based on specified use cases</a:t>
            </a:r>
          </a:p>
          <a:p>
            <a:r>
              <a:rPr lang="en-US" sz="1200" dirty="0"/>
              <a:t>Identification of driver projects to validate proposed FHIR specifications to ensure they are fit for </a:t>
            </a:r>
            <a:r>
              <a:rPr lang="en-US" sz="1200" dirty="0" smtClean="0"/>
              <a:t>purpose</a:t>
            </a:r>
            <a:endParaRPr lang="en-US" sz="1200" dirty="0"/>
          </a:p>
        </p:txBody>
      </p:sp>
    </p:spTree>
    <p:extLst>
      <p:ext uri="{BB962C8B-B14F-4D97-AF65-F5344CB8AC3E}">
        <p14:creationId xmlns:p14="http://schemas.microsoft.com/office/powerpoint/2010/main" val="3675604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Phenopackets</a:t>
            </a:r>
            <a:endParaRPr lang="en-US" dirty="0"/>
          </a:p>
        </p:txBody>
      </p:sp>
      <p:sp>
        <p:nvSpPr>
          <p:cNvPr id="3" name="Content Placeholder 2"/>
          <p:cNvSpPr>
            <a:spLocks noGrp="1"/>
          </p:cNvSpPr>
          <p:nvPr>
            <p:ph idx="1"/>
          </p:nvPr>
        </p:nvSpPr>
        <p:spPr/>
        <p:txBody>
          <a:bodyPr>
            <a:normAutofit/>
          </a:bodyPr>
          <a:lstStyle/>
          <a:p>
            <a:r>
              <a:rPr lang="en-US" sz="1500" dirty="0" smtClean="0"/>
              <a:t>“Phenopacket” is a collection of data types focused on the representation of rare disease and cancer samples for both initial capture and analysis</a:t>
            </a:r>
          </a:p>
          <a:p>
            <a:r>
              <a:rPr lang="en-US" sz="1500" dirty="0" smtClean="0"/>
              <a:t>Identification of use cases to engage in trial the use of “Phenopackets” to exchange clinical information between systems, and also for Genomics researchers to use in the analysis and “Discovery” processes</a:t>
            </a:r>
          </a:p>
          <a:p>
            <a:r>
              <a:rPr lang="en-US" sz="1500" dirty="0" smtClean="0"/>
              <a:t>Identify and engage with Genomics research community organizations</a:t>
            </a:r>
          </a:p>
          <a:p>
            <a:r>
              <a:rPr lang="en-US" sz="1500" dirty="0" smtClean="0"/>
              <a:t>Production of implementation guidance to support the implementation of FHIR resources and </a:t>
            </a:r>
            <a:r>
              <a:rPr lang="en-US" sz="1500" dirty="0" smtClean="0"/>
              <a:t>Phenopackets</a:t>
            </a:r>
            <a:endParaRPr lang="en-US" sz="1500" dirty="0" smtClean="0"/>
          </a:p>
        </p:txBody>
      </p:sp>
    </p:spTree>
    <p:extLst>
      <p:ext uri="{BB962C8B-B14F-4D97-AF65-F5344CB8AC3E}">
        <p14:creationId xmlns:p14="http://schemas.microsoft.com/office/powerpoint/2010/main" val="1188800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26</a:t>
            </a:fld>
            <a:endParaRPr lang="en-US" dirty="0"/>
          </a:p>
        </p:txBody>
      </p:sp>
      <p:sp>
        <p:nvSpPr>
          <p:cNvPr id="4" name="Title 3"/>
          <p:cNvSpPr>
            <a:spLocks noGrp="1"/>
          </p:cNvSpPr>
          <p:nvPr>
            <p:ph type="title"/>
          </p:nvPr>
        </p:nvSpPr>
        <p:spPr/>
        <p:txBody>
          <a:bodyPr/>
          <a:lstStyle/>
          <a:p>
            <a:r>
              <a:rPr lang="en-US" dirty="0"/>
              <a:t>Standard exchange formats exist for genes … but not for phenotypes</a:t>
            </a:r>
          </a:p>
        </p:txBody>
      </p:sp>
      <p:pic>
        <p:nvPicPr>
          <p:cNvPr id="6" name="Google Shape;125;p16" descr="blue mosaic.png"/>
          <p:cNvPicPr preferRelativeResize="0"/>
          <p:nvPr/>
        </p:nvPicPr>
        <p:blipFill rotWithShape="1">
          <a:blip r:embed="rId2">
            <a:alphaModFix/>
            <a:extLst>
              <a:ext uri="{BEBA8EAE-BF5A-486C-A8C5-ECC9F3942E4B}">
                <a14:imgProps xmlns:a14="http://schemas.microsoft.com/office/drawing/2010/main">
                  <a14:imgLayer r:embed="rId3">
                    <a14:imgEffect>
                      <a14:brightnessContrast bright="48000"/>
                    </a14:imgEffect>
                  </a14:imgLayer>
                </a14:imgProps>
              </a:ext>
            </a:extLst>
          </a:blip>
          <a:srcRect/>
          <a:stretch/>
        </p:blipFill>
        <p:spPr>
          <a:xfrm>
            <a:off x="1185722" y="1858717"/>
            <a:ext cx="1539631" cy="986676"/>
          </a:xfrm>
          <a:prstGeom prst="rect">
            <a:avLst/>
          </a:prstGeom>
          <a:noFill/>
          <a:ln>
            <a:noFill/>
          </a:ln>
        </p:spPr>
      </p:pic>
      <p:pic>
        <p:nvPicPr>
          <p:cNvPr id="7" name="Google Shape;126;p16" descr="green mosaic.png"/>
          <p:cNvPicPr preferRelativeResize="0"/>
          <p:nvPr/>
        </p:nvPicPr>
        <p:blipFill rotWithShape="1">
          <a:blip r:embed="rId4">
            <a:alphaModFix/>
          </a:blip>
          <a:srcRect/>
          <a:stretch/>
        </p:blipFill>
        <p:spPr>
          <a:xfrm>
            <a:off x="3763836" y="1869886"/>
            <a:ext cx="1657719" cy="917466"/>
          </a:xfrm>
          <a:prstGeom prst="rect">
            <a:avLst/>
          </a:prstGeom>
          <a:noFill/>
          <a:ln>
            <a:noFill/>
          </a:ln>
        </p:spPr>
      </p:pic>
      <p:sp>
        <p:nvSpPr>
          <p:cNvPr id="8" name="Google Shape;127;p16"/>
          <p:cNvSpPr/>
          <p:nvPr/>
        </p:nvSpPr>
        <p:spPr>
          <a:xfrm>
            <a:off x="1307657" y="2143884"/>
            <a:ext cx="1225463" cy="372825"/>
          </a:xfrm>
          <a:prstGeom prst="roundRect">
            <a:avLst>
              <a:gd name="adj" fmla="val 16667"/>
            </a:avLst>
          </a:prstGeom>
          <a:solidFill>
            <a:srgbClr val="FFFFFF">
              <a:alpha val="45490"/>
            </a:srgbClr>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000000"/>
              </a:buClr>
              <a:buSzPts val="2800"/>
            </a:pPr>
            <a:r>
              <a:rPr lang="en-US" dirty="0" smtClean="0">
                <a:solidFill>
                  <a:srgbClr val="000000"/>
                </a:solidFill>
                <a:latin typeface="Source Sans Pro"/>
                <a:ea typeface="Source Sans Pro"/>
                <a:cs typeface="Source Sans Pro"/>
                <a:sym typeface="Source Sans Pro"/>
              </a:rPr>
              <a:t>Genetic data</a:t>
            </a:r>
            <a:endParaRPr dirty="0">
              <a:solidFill>
                <a:srgbClr val="000000"/>
              </a:solidFill>
              <a:latin typeface="Source Sans Pro"/>
              <a:ea typeface="Source Sans Pro"/>
              <a:cs typeface="Source Sans Pro"/>
              <a:sym typeface="Source Sans Pro"/>
            </a:endParaRPr>
          </a:p>
        </p:txBody>
      </p:sp>
      <p:sp>
        <p:nvSpPr>
          <p:cNvPr id="9" name="Google Shape;128;p16"/>
          <p:cNvSpPr/>
          <p:nvPr/>
        </p:nvSpPr>
        <p:spPr>
          <a:xfrm>
            <a:off x="3763836" y="2155052"/>
            <a:ext cx="1593605" cy="372825"/>
          </a:xfrm>
          <a:prstGeom prst="roundRect">
            <a:avLst>
              <a:gd name="adj" fmla="val 16667"/>
            </a:avLst>
          </a:prstGeom>
          <a:solidFill>
            <a:srgbClr val="FFFFFF">
              <a:alpha val="45490"/>
            </a:srgbClr>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000000"/>
              </a:buClr>
              <a:buSzPts val="2800"/>
            </a:pPr>
            <a:r>
              <a:rPr lang="en-US" dirty="0">
                <a:solidFill>
                  <a:srgbClr val="000000"/>
                </a:solidFill>
                <a:latin typeface="Source Sans Pro"/>
                <a:ea typeface="Source Sans Pro"/>
                <a:cs typeface="Source Sans Pro"/>
                <a:sym typeface="Source Sans Pro"/>
              </a:rPr>
              <a:t>Phenotypes</a:t>
            </a:r>
            <a:endParaRPr dirty="0">
              <a:solidFill>
                <a:srgbClr val="000000"/>
              </a:solidFill>
              <a:latin typeface="Source Sans Pro"/>
              <a:ea typeface="Source Sans Pro"/>
              <a:cs typeface="Source Sans Pro"/>
              <a:sym typeface="Source Sans Pro"/>
            </a:endParaRPr>
          </a:p>
        </p:txBody>
      </p:sp>
      <p:sp>
        <p:nvSpPr>
          <p:cNvPr id="10" name="Google Shape;129;p16"/>
          <p:cNvSpPr/>
          <p:nvPr/>
        </p:nvSpPr>
        <p:spPr>
          <a:xfrm>
            <a:off x="1804171" y="3542669"/>
            <a:ext cx="457067" cy="919036"/>
          </a:xfrm>
          <a:custGeom>
            <a:avLst/>
            <a:gdLst/>
            <a:ahLst/>
            <a:cxnLst/>
            <a:rect l="l" t="t" r="r" b="b"/>
            <a:pathLst>
              <a:path w="920750" h="1388534" extrusionOk="0">
                <a:moveTo>
                  <a:pt x="0" y="72576"/>
                </a:moveTo>
                <a:cubicBezTo>
                  <a:pt x="0" y="32493"/>
                  <a:pt x="32493" y="0"/>
                  <a:pt x="72576" y="0"/>
                </a:cubicBezTo>
                <a:cubicBezTo>
                  <a:pt x="328992" y="0"/>
                  <a:pt x="439358" y="6350"/>
                  <a:pt x="695774" y="6350"/>
                </a:cubicBezTo>
                <a:cubicBezTo>
                  <a:pt x="695743" y="170829"/>
                  <a:pt x="698469" y="219129"/>
                  <a:pt x="707390" y="221700"/>
                </a:cubicBezTo>
                <a:cubicBezTo>
                  <a:pt x="703611" y="236971"/>
                  <a:pt x="837565" y="243154"/>
                  <a:pt x="920750" y="231326"/>
                </a:cubicBezTo>
                <a:cubicBezTo>
                  <a:pt x="918633" y="592870"/>
                  <a:pt x="916517" y="954414"/>
                  <a:pt x="914400" y="1315958"/>
                </a:cubicBezTo>
                <a:cubicBezTo>
                  <a:pt x="914400" y="1356041"/>
                  <a:pt x="881907" y="1388534"/>
                  <a:pt x="841824" y="1388534"/>
                </a:cubicBezTo>
                <a:lnTo>
                  <a:pt x="72576" y="1388534"/>
                </a:lnTo>
                <a:cubicBezTo>
                  <a:pt x="32493" y="1388534"/>
                  <a:pt x="0" y="1356041"/>
                  <a:pt x="0" y="1315958"/>
                </a:cubicBezTo>
                <a:lnTo>
                  <a:pt x="0" y="72576"/>
                </a:lnTo>
                <a:close/>
              </a:path>
            </a:pathLst>
          </a:custGeom>
          <a:noFill/>
          <a:ln w="38100" cap="flat" cmpd="sng">
            <a:solidFill>
              <a:srgbClr val="282C44"/>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FFFFFF"/>
              </a:solidFill>
              <a:latin typeface="Source Sans Pro"/>
              <a:ea typeface="Source Sans Pro"/>
              <a:cs typeface="Source Sans Pro"/>
              <a:sym typeface="Source Sans Pro"/>
            </a:endParaRPr>
          </a:p>
        </p:txBody>
      </p:sp>
      <p:sp>
        <p:nvSpPr>
          <p:cNvPr id="11" name="Google Shape;130;p16"/>
          <p:cNvSpPr/>
          <p:nvPr/>
        </p:nvSpPr>
        <p:spPr>
          <a:xfrm>
            <a:off x="1736104" y="3893062"/>
            <a:ext cx="594169" cy="377325"/>
          </a:xfrm>
          <a:prstGeom prst="roundRect">
            <a:avLst>
              <a:gd name="adj" fmla="val 7937"/>
            </a:avLst>
          </a:prstGeom>
          <a:solidFill>
            <a:srgbClr val="000000"/>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FFFFFF"/>
              </a:buClr>
              <a:buSzPts val="2400"/>
            </a:pPr>
            <a:r>
              <a:rPr lang="en-US" sz="1200" b="1" dirty="0">
                <a:solidFill>
                  <a:srgbClr val="FFFFFF"/>
                </a:solidFill>
                <a:latin typeface="Century Gothic"/>
                <a:ea typeface="Century Gothic"/>
                <a:cs typeface="Century Gothic"/>
                <a:sym typeface="Century Gothic"/>
              </a:rPr>
              <a:t>VCF</a:t>
            </a:r>
            <a:endParaRPr sz="1200" b="1" dirty="0">
              <a:solidFill>
                <a:srgbClr val="FFFFFF"/>
              </a:solidFill>
              <a:latin typeface="Century Gothic"/>
              <a:ea typeface="Century Gothic"/>
              <a:cs typeface="Century Gothic"/>
              <a:sym typeface="Century Gothic"/>
            </a:endParaRPr>
          </a:p>
        </p:txBody>
      </p:sp>
      <p:sp>
        <p:nvSpPr>
          <p:cNvPr id="12" name="Google Shape;131;p16"/>
          <p:cNvSpPr/>
          <p:nvPr/>
        </p:nvSpPr>
        <p:spPr>
          <a:xfrm>
            <a:off x="2155625" y="3531442"/>
            <a:ext cx="108338" cy="159075"/>
          </a:xfrm>
          <a:prstGeom prst="rtTriangle">
            <a:avLst/>
          </a:prstGeom>
          <a:gradFill>
            <a:gsLst>
              <a:gs pos="0">
                <a:srgbClr val="BABABA"/>
              </a:gs>
              <a:gs pos="35000">
                <a:srgbClr val="CFCFCF"/>
              </a:gs>
              <a:gs pos="100000">
                <a:srgbClr val="EDEDED"/>
              </a:gs>
            </a:gsLst>
            <a:lin ang="16200038" scaled="0"/>
          </a:gradFill>
          <a:ln w="9525" cap="flat" cmpd="sng">
            <a:solidFill>
              <a:srgbClr val="0000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000000"/>
              </a:solidFill>
              <a:latin typeface="Source Sans Pro"/>
              <a:ea typeface="Source Sans Pro"/>
              <a:cs typeface="Source Sans Pro"/>
              <a:sym typeface="Source Sans Pro"/>
            </a:endParaRPr>
          </a:p>
        </p:txBody>
      </p:sp>
      <p:sp>
        <p:nvSpPr>
          <p:cNvPr id="13" name="Google Shape;132;p16"/>
          <p:cNvSpPr/>
          <p:nvPr/>
        </p:nvSpPr>
        <p:spPr>
          <a:xfrm>
            <a:off x="4281958" y="3531945"/>
            <a:ext cx="457067" cy="919036"/>
          </a:xfrm>
          <a:custGeom>
            <a:avLst/>
            <a:gdLst/>
            <a:ahLst/>
            <a:cxnLst/>
            <a:rect l="l" t="t" r="r" b="b"/>
            <a:pathLst>
              <a:path w="920750" h="1388534" extrusionOk="0">
                <a:moveTo>
                  <a:pt x="0" y="72576"/>
                </a:moveTo>
                <a:cubicBezTo>
                  <a:pt x="0" y="32493"/>
                  <a:pt x="32493" y="0"/>
                  <a:pt x="72576" y="0"/>
                </a:cubicBezTo>
                <a:cubicBezTo>
                  <a:pt x="328992" y="0"/>
                  <a:pt x="439358" y="6350"/>
                  <a:pt x="695774" y="6350"/>
                </a:cubicBezTo>
                <a:cubicBezTo>
                  <a:pt x="695743" y="170829"/>
                  <a:pt x="698469" y="219129"/>
                  <a:pt x="707390" y="221700"/>
                </a:cubicBezTo>
                <a:cubicBezTo>
                  <a:pt x="703611" y="236971"/>
                  <a:pt x="837565" y="243154"/>
                  <a:pt x="920750" y="231326"/>
                </a:cubicBezTo>
                <a:cubicBezTo>
                  <a:pt x="918633" y="592870"/>
                  <a:pt x="916517" y="954414"/>
                  <a:pt x="914400" y="1315958"/>
                </a:cubicBezTo>
                <a:cubicBezTo>
                  <a:pt x="914400" y="1356041"/>
                  <a:pt x="881907" y="1388534"/>
                  <a:pt x="841824" y="1388534"/>
                </a:cubicBezTo>
                <a:lnTo>
                  <a:pt x="72576" y="1388534"/>
                </a:lnTo>
                <a:cubicBezTo>
                  <a:pt x="32493" y="1388534"/>
                  <a:pt x="0" y="1356041"/>
                  <a:pt x="0" y="1315958"/>
                </a:cubicBezTo>
                <a:lnTo>
                  <a:pt x="0" y="72576"/>
                </a:lnTo>
                <a:close/>
              </a:path>
            </a:pathLst>
          </a:custGeom>
          <a:noFill/>
          <a:ln w="38100" cap="flat" cmpd="sng">
            <a:solidFill>
              <a:srgbClr val="282C44"/>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FFFFFF"/>
              </a:solidFill>
              <a:latin typeface="Source Sans Pro"/>
              <a:ea typeface="Source Sans Pro"/>
              <a:cs typeface="Source Sans Pro"/>
              <a:sym typeface="Source Sans Pro"/>
            </a:endParaRPr>
          </a:p>
        </p:txBody>
      </p:sp>
      <p:sp>
        <p:nvSpPr>
          <p:cNvPr id="14" name="Google Shape;133;p16"/>
          <p:cNvSpPr/>
          <p:nvPr/>
        </p:nvSpPr>
        <p:spPr>
          <a:xfrm>
            <a:off x="4213891" y="3882337"/>
            <a:ext cx="594169" cy="377325"/>
          </a:xfrm>
          <a:prstGeom prst="roundRect">
            <a:avLst>
              <a:gd name="adj" fmla="val 7937"/>
            </a:avLst>
          </a:prstGeom>
          <a:solidFill>
            <a:srgbClr val="000000"/>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FFFFFF"/>
              </a:buClr>
              <a:buSzPts val="2400"/>
            </a:pPr>
            <a:r>
              <a:rPr lang="en-US" sz="1200" b="1" dirty="0">
                <a:solidFill>
                  <a:srgbClr val="FFFFFF"/>
                </a:solidFill>
                <a:latin typeface="Century Gothic"/>
                <a:ea typeface="Century Gothic"/>
                <a:cs typeface="Century Gothic"/>
                <a:sym typeface="Century Gothic"/>
              </a:rPr>
              <a:t>PXF</a:t>
            </a:r>
            <a:endParaRPr sz="1200" b="1" dirty="0">
              <a:solidFill>
                <a:srgbClr val="FFFFFF"/>
              </a:solidFill>
              <a:latin typeface="Century Gothic"/>
              <a:ea typeface="Century Gothic"/>
              <a:cs typeface="Century Gothic"/>
              <a:sym typeface="Century Gothic"/>
            </a:endParaRPr>
          </a:p>
        </p:txBody>
      </p:sp>
      <p:sp>
        <p:nvSpPr>
          <p:cNvPr id="15" name="Google Shape;134;p16"/>
          <p:cNvSpPr/>
          <p:nvPr/>
        </p:nvSpPr>
        <p:spPr>
          <a:xfrm>
            <a:off x="4480329" y="3520717"/>
            <a:ext cx="108338" cy="159075"/>
          </a:xfrm>
          <a:prstGeom prst="rtTriangle">
            <a:avLst/>
          </a:prstGeom>
          <a:gradFill>
            <a:gsLst>
              <a:gs pos="0">
                <a:srgbClr val="BABABA"/>
              </a:gs>
              <a:gs pos="35000">
                <a:srgbClr val="CFCFCF"/>
              </a:gs>
              <a:gs pos="100000">
                <a:srgbClr val="EDEDED"/>
              </a:gs>
            </a:gsLst>
            <a:lin ang="16200038" scaled="0"/>
          </a:gradFill>
          <a:ln w="9525" cap="flat" cmpd="sng">
            <a:solidFill>
              <a:srgbClr val="0000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000000"/>
              </a:solidFill>
              <a:latin typeface="Source Sans Pro"/>
              <a:ea typeface="Source Sans Pro"/>
              <a:cs typeface="Source Sans Pro"/>
              <a:sym typeface="Source Sans Pro"/>
            </a:endParaRPr>
          </a:p>
        </p:txBody>
      </p:sp>
      <p:sp>
        <p:nvSpPr>
          <p:cNvPr id="16" name="Google Shape;135;p16"/>
          <p:cNvSpPr/>
          <p:nvPr/>
        </p:nvSpPr>
        <p:spPr>
          <a:xfrm>
            <a:off x="1863443" y="2992188"/>
            <a:ext cx="227475" cy="376875"/>
          </a:xfrm>
          <a:prstGeom prst="downArrow">
            <a:avLst>
              <a:gd name="adj1" fmla="val 50000"/>
              <a:gd name="adj2" fmla="val 50000"/>
            </a:avLst>
          </a:prstGeom>
          <a:solidFill>
            <a:srgbClr val="D8D8D8"/>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600"/>
            </a:pPr>
            <a:endParaRPr sz="1000" b="1">
              <a:solidFill>
                <a:srgbClr val="111D29"/>
              </a:solidFill>
              <a:latin typeface="Century Gothic"/>
              <a:ea typeface="Century Gothic"/>
              <a:cs typeface="Century Gothic"/>
              <a:sym typeface="Century Gothic"/>
            </a:endParaRPr>
          </a:p>
        </p:txBody>
      </p:sp>
      <p:sp>
        <p:nvSpPr>
          <p:cNvPr id="17" name="Google Shape;136;p16"/>
          <p:cNvSpPr/>
          <p:nvPr/>
        </p:nvSpPr>
        <p:spPr>
          <a:xfrm>
            <a:off x="4410643" y="2922266"/>
            <a:ext cx="227405" cy="376930"/>
          </a:xfrm>
          <a:prstGeom prst="downArrow">
            <a:avLst>
              <a:gd name="adj1" fmla="val 50000"/>
              <a:gd name="adj2" fmla="val 50000"/>
            </a:avLst>
          </a:prstGeom>
          <a:solidFill>
            <a:srgbClr val="D8D8D8"/>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600"/>
            </a:pPr>
            <a:endParaRPr sz="1000" b="1">
              <a:solidFill>
                <a:srgbClr val="111D29"/>
              </a:solidFill>
              <a:latin typeface="Century Gothic"/>
              <a:ea typeface="Century Gothic"/>
              <a:cs typeface="Century Gothic"/>
              <a:sym typeface="Century Gothic"/>
            </a:endParaRPr>
          </a:p>
        </p:txBody>
      </p:sp>
      <p:sp>
        <p:nvSpPr>
          <p:cNvPr id="18" name="Google Shape;137;p16"/>
          <p:cNvSpPr/>
          <p:nvPr/>
        </p:nvSpPr>
        <p:spPr>
          <a:xfrm>
            <a:off x="1182392" y="3542669"/>
            <a:ext cx="457067" cy="919036"/>
          </a:xfrm>
          <a:custGeom>
            <a:avLst/>
            <a:gdLst/>
            <a:ahLst/>
            <a:cxnLst/>
            <a:rect l="l" t="t" r="r" b="b"/>
            <a:pathLst>
              <a:path w="920750" h="1388534" extrusionOk="0">
                <a:moveTo>
                  <a:pt x="0" y="72576"/>
                </a:moveTo>
                <a:cubicBezTo>
                  <a:pt x="0" y="32493"/>
                  <a:pt x="32493" y="0"/>
                  <a:pt x="72576" y="0"/>
                </a:cubicBezTo>
                <a:cubicBezTo>
                  <a:pt x="328992" y="0"/>
                  <a:pt x="439358" y="6350"/>
                  <a:pt x="695774" y="6350"/>
                </a:cubicBezTo>
                <a:cubicBezTo>
                  <a:pt x="695743" y="170829"/>
                  <a:pt x="698469" y="219129"/>
                  <a:pt x="707390" y="221700"/>
                </a:cubicBezTo>
                <a:cubicBezTo>
                  <a:pt x="703611" y="236971"/>
                  <a:pt x="837565" y="243154"/>
                  <a:pt x="920750" y="231326"/>
                </a:cubicBezTo>
                <a:cubicBezTo>
                  <a:pt x="918633" y="592870"/>
                  <a:pt x="916517" y="954414"/>
                  <a:pt x="914400" y="1315958"/>
                </a:cubicBezTo>
                <a:cubicBezTo>
                  <a:pt x="914400" y="1356041"/>
                  <a:pt x="881907" y="1388534"/>
                  <a:pt x="841824" y="1388534"/>
                </a:cubicBezTo>
                <a:lnTo>
                  <a:pt x="72576" y="1388534"/>
                </a:lnTo>
                <a:cubicBezTo>
                  <a:pt x="32493" y="1388534"/>
                  <a:pt x="0" y="1356041"/>
                  <a:pt x="0" y="1315958"/>
                </a:cubicBezTo>
                <a:lnTo>
                  <a:pt x="0" y="72576"/>
                </a:lnTo>
                <a:close/>
              </a:path>
            </a:pathLst>
          </a:custGeom>
          <a:noFill/>
          <a:ln w="38100" cap="flat" cmpd="sng">
            <a:solidFill>
              <a:srgbClr val="282C44"/>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FFFFFF"/>
              </a:solidFill>
              <a:latin typeface="Source Sans Pro"/>
              <a:ea typeface="Source Sans Pro"/>
              <a:cs typeface="Source Sans Pro"/>
              <a:sym typeface="Source Sans Pro"/>
            </a:endParaRPr>
          </a:p>
        </p:txBody>
      </p:sp>
      <p:sp>
        <p:nvSpPr>
          <p:cNvPr id="19" name="Google Shape;138;p16"/>
          <p:cNvSpPr/>
          <p:nvPr/>
        </p:nvSpPr>
        <p:spPr>
          <a:xfrm>
            <a:off x="1114326" y="3893062"/>
            <a:ext cx="594169" cy="377325"/>
          </a:xfrm>
          <a:prstGeom prst="roundRect">
            <a:avLst>
              <a:gd name="adj" fmla="val 7937"/>
            </a:avLst>
          </a:prstGeom>
          <a:solidFill>
            <a:srgbClr val="000000"/>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FFFFFF"/>
              </a:buClr>
              <a:buSzPts val="2400"/>
            </a:pPr>
            <a:r>
              <a:rPr lang="en-US" sz="1200" b="1" dirty="0">
                <a:solidFill>
                  <a:srgbClr val="FFFFFF"/>
                </a:solidFill>
                <a:latin typeface="Century Gothic"/>
                <a:ea typeface="Century Gothic"/>
                <a:cs typeface="Century Gothic"/>
                <a:sym typeface="Century Gothic"/>
              </a:rPr>
              <a:t>GFF</a:t>
            </a:r>
            <a:endParaRPr sz="1200" b="1" dirty="0">
              <a:solidFill>
                <a:srgbClr val="FFFFFF"/>
              </a:solidFill>
              <a:latin typeface="Century Gothic"/>
              <a:ea typeface="Century Gothic"/>
              <a:cs typeface="Century Gothic"/>
              <a:sym typeface="Century Gothic"/>
            </a:endParaRPr>
          </a:p>
        </p:txBody>
      </p:sp>
      <p:sp>
        <p:nvSpPr>
          <p:cNvPr id="20" name="Google Shape;139;p16"/>
          <p:cNvSpPr/>
          <p:nvPr/>
        </p:nvSpPr>
        <p:spPr>
          <a:xfrm>
            <a:off x="1533847" y="3531442"/>
            <a:ext cx="108338" cy="159075"/>
          </a:xfrm>
          <a:prstGeom prst="rtTriangle">
            <a:avLst/>
          </a:prstGeom>
          <a:gradFill>
            <a:gsLst>
              <a:gs pos="0">
                <a:srgbClr val="BABABA"/>
              </a:gs>
              <a:gs pos="35000">
                <a:srgbClr val="CFCFCF"/>
              </a:gs>
              <a:gs pos="100000">
                <a:srgbClr val="EDEDED"/>
              </a:gs>
            </a:gsLst>
            <a:lin ang="16200038" scaled="0"/>
          </a:gradFill>
          <a:ln w="9525" cap="flat" cmpd="sng">
            <a:solidFill>
              <a:srgbClr val="0000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000000"/>
              </a:solidFill>
              <a:latin typeface="Source Sans Pro"/>
              <a:ea typeface="Source Sans Pro"/>
              <a:cs typeface="Source Sans Pro"/>
              <a:sym typeface="Source Sans Pro"/>
            </a:endParaRPr>
          </a:p>
        </p:txBody>
      </p:sp>
      <p:sp>
        <p:nvSpPr>
          <p:cNvPr id="21" name="Google Shape;140;p16"/>
          <p:cNvSpPr/>
          <p:nvPr/>
        </p:nvSpPr>
        <p:spPr>
          <a:xfrm rot="2090744">
            <a:off x="1420149" y="2991914"/>
            <a:ext cx="227414" cy="376932"/>
          </a:xfrm>
          <a:prstGeom prst="downArrow">
            <a:avLst>
              <a:gd name="adj1" fmla="val 50000"/>
              <a:gd name="adj2" fmla="val 50000"/>
            </a:avLst>
          </a:prstGeom>
          <a:solidFill>
            <a:srgbClr val="D8D8D8"/>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600"/>
            </a:pPr>
            <a:endParaRPr sz="1000" b="1">
              <a:solidFill>
                <a:srgbClr val="111D29"/>
              </a:solidFill>
              <a:latin typeface="Century Gothic"/>
              <a:ea typeface="Century Gothic"/>
              <a:cs typeface="Century Gothic"/>
              <a:sym typeface="Century Gothic"/>
            </a:endParaRPr>
          </a:p>
        </p:txBody>
      </p:sp>
      <p:sp>
        <p:nvSpPr>
          <p:cNvPr id="22" name="Google Shape;141;p16"/>
          <p:cNvSpPr/>
          <p:nvPr/>
        </p:nvSpPr>
        <p:spPr>
          <a:xfrm>
            <a:off x="4125112" y="3412435"/>
            <a:ext cx="766125" cy="1200825"/>
          </a:xfrm>
          <a:prstGeom prst="roundRect">
            <a:avLst>
              <a:gd name="adj" fmla="val 16667"/>
            </a:avLst>
          </a:prstGeom>
          <a:noFill/>
          <a:ln w="28575" cap="flat" cmpd="sng">
            <a:solidFill>
              <a:srgbClr val="96CE1A"/>
            </a:solidFill>
            <a:prstDash val="dash"/>
            <a:round/>
            <a:headEnd type="none" w="sm" len="sm"/>
            <a:tailEnd type="none" w="sm" len="sm"/>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800"/>
            </a:pPr>
            <a:endParaRPr sz="1050">
              <a:solidFill>
                <a:srgbClr val="FFFFFF"/>
              </a:solidFill>
              <a:latin typeface="Source Sans Pro"/>
              <a:ea typeface="Source Sans Pro"/>
              <a:cs typeface="Source Sans Pro"/>
              <a:sym typeface="Source Sans Pro"/>
            </a:endParaRPr>
          </a:p>
        </p:txBody>
      </p:sp>
      <p:sp>
        <p:nvSpPr>
          <p:cNvPr id="23" name="Google Shape;142;p16"/>
          <p:cNvSpPr/>
          <p:nvPr/>
        </p:nvSpPr>
        <p:spPr>
          <a:xfrm rot="19351144">
            <a:off x="4729344" y="3070441"/>
            <a:ext cx="609124" cy="653291"/>
          </a:xfrm>
          <a:prstGeom prst="star10">
            <a:avLst>
              <a:gd name="adj" fmla="val 38100"/>
              <a:gd name="hf" fmla="val 105146"/>
            </a:avLst>
          </a:prstGeom>
          <a:solidFill>
            <a:srgbClr val="9ACD26"/>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111D29"/>
              </a:buClr>
              <a:buSzPts val="1000"/>
            </a:pPr>
            <a:r>
              <a:rPr lang="en-US" sz="900" b="1" dirty="0">
                <a:solidFill>
                  <a:srgbClr val="111D29"/>
                </a:solidFill>
                <a:latin typeface="Century Gothic"/>
                <a:ea typeface="Century Gothic"/>
                <a:cs typeface="Century Gothic"/>
                <a:sym typeface="Century Gothic"/>
              </a:rPr>
              <a:t>NEW</a:t>
            </a:r>
            <a:endParaRPr sz="900" b="1" dirty="0">
              <a:solidFill>
                <a:srgbClr val="111D29"/>
              </a:solidFill>
              <a:latin typeface="Century Gothic"/>
              <a:ea typeface="Century Gothic"/>
              <a:cs typeface="Century Gothic"/>
              <a:sym typeface="Century Gothic"/>
            </a:endParaRPr>
          </a:p>
        </p:txBody>
      </p:sp>
      <p:sp>
        <p:nvSpPr>
          <p:cNvPr id="24" name="Google Shape;143;p16"/>
          <p:cNvSpPr/>
          <p:nvPr/>
        </p:nvSpPr>
        <p:spPr>
          <a:xfrm>
            <a:off x="2426335" y="3542669"/>
            <a:ext cx="457067" cy="919036"/>
          </a:xfrm>
          <a:custGeom>
            <a:avLst/>
            <a:gdLst/>
            <a:ahLst/>
            <a:cxnLst/>
            <a:rect l="l" t="t" r="r" b="b"/>
            <a:pathLst>
              <a:path w="920750" h="1388534" extrusionOk="0">
                <a:moveTo>
                  <a:pt x="0" y="72576"/>
                </a:moveTo>
                <a:cubicBezTo>
                  <a:pt x="0" y="32493"/>
                  <a:pt x="32493" y="0"/>
                  <a:pt x="72576" y="0"/>
                </a:cubicBezTo>
                <a:cubicBezTo>
                  <a:pt x="328992" y="0"/>
                  <a:pt x="439358" y="6350"/>
                  <a:pt x="695774" y="6350"/>
                </a:cubicBezTo>
                <a:cubicBezTo>
                  <a:pt x="695743" y="170829"/>
                  <a:pt x="698469" y="219129"/>
                  <a:pt x="707390" y="221700"/>
                </a:cubicBezTo>
                <a:cubicBezTo>
                  <a:pt x="703611" y="236971"/>
                  <a:pt x="837565" y="243154"/>
                  <a:pt x="920750" y="231326"/>
                </a:cubicBezTo>
                <a:cubicBezTo>
                  <a:pt x="918633" y="592870"/>
                  <a:pt x="916517" y="954414"/>
                  <a:pt x="914400" y="1315958"/>
                </a:cubicBezTo>
                <a:cubicBezTo>
                  <a:pt x="914400" y="1356041"/>
                  <a:pt x="881907" y="1388534"/>
                  <a:pt x="841824" y="1388534"/>
                </a:cubicBezTo>
                <a:lnTo>
                  <a:pt x="72576" y="1388534"/>
                </a:lnTo>
                <a:cubicBezTo>
                  <a:pt x="32493" y="1388534"/>
                  <a:pt x="0" y="1356041"/>
                  <a:pt x="0" y="1315958"/>
                </a:cubicBezTo>
                <a:lnTo>
                  <a:pt x="0" y="72576"/>
                </a:lnTo>
                <a:close/>
              </a:path>
            </a:pathLst>
          </a:custGeom>
          <a:noFill/>
          <a:ln w="38100" cap="flat" cmpd="sng">
            <a:solidFill>
              <a:srgbClr val="282C44"/>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FFFFFF"/>
              </a:solidFill>
              <a:latin typeface="Source Sans Pro"/>
              <a:ea typeface="Source Sans Pro"/>
              <a:cs typeface="Source Sans Pro"/>
              <a:sym typeface="Source Sans Pro"/>
            </a:endParaRPr>
          </a:p>
        </p:txBody>
      </p:sp>
      <p:sp>
        <p:nvSpPr>
          <p:cNvPr id="25" name="Google Shape;144;p16"/>
          <p:cNvSpPr/>
          <p:nvPr/>
        </p:nvSpPr>
        <p:spPr>
          <a:xfrm>
            <a:off x="2358269" y="3893062"/>
            <a:ext cx="594169" cy="377325"/>
          </a:xfrm>
          <a:prstGeom prst="roundRect">
            <a:avLst>
              <a:gd name="adj" fmla="val 7937"/>
            </a:avLst>
          </a:prstGeom>
          <a:solidFill>
            <a:srgbClr val="000000"/>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rgbClr val="FFFFFF"/>
              </a:buClr>
              <a:buSzPts val="2400"/>
            </a:pPr>
            <a:r>
              <a:rPr lang="en-US" sz="1200" b="1" dirty="0">
                <a:solidFill>
                  <a:srgbClr val="FFFFFF"/>
                </a:solidFill>
                <a:latin typeface="Century Gothic"/>
                <a:ea typeface="Century Gothic"/>
                <a:cs typeface="Century Gothic"/>
                <a:sym typeface="Century Gothic"/>
              </a:rPr>
              <a:t>BED</a:t>
            </a:r>
            <a:endParaRPr sz="1200" b="1" dirty="0">
              <a:solidFill>
                <a:srgbClr val="FFFFFF"/>
              </a:solidFill>
              <a:latin typeface="Century Gothic"/>
              <a:ea typeface="Century Gothic"/>
              <a:cs typeface="Century Gothic"/>
              <a:sym typeface="Century Gothic"/>
            </a:endParaRPr>
          </a:p>
        </p:txBody>
      </p:sp>
      <p:sp>
        <p:nvSpPr>
          <p:cNvPr id="26" name="Google Shape;145;p16"/>
          <p:cNvSpPr/>
          <p:nvPr/>
        </p:nvSpPr>
        <p:spPr>
          <a:xfrm>
            <a:off x="2780307" y="3531442"/>
            <a:ext cx="108338" cy="159075"/>
          </a:xfrm>
          <a:prstGeom prst="rtTriangle">
            <a:avLst/>
          </a:prstGeom>
          <a:gradFill>
            <a:gsLst>
              <a:gs pos="0">
                <a:srgbClr val="BABABA"/>
              </a:gs>
              <a:gs pos="35000">
                <a:srgbClr val="CFCFCF"/>
              </a:gs>
              <a:gs pos="100000">
                <a:srgbClr val="EDEDED"/>
              </a:gs>
            </a:gsLst>
            <a:lin ang="16200038" scaled="0"/>
          </a:gradFill>
          <a:ln w="9525" cap="flat" cmpd="sng">
            <a:solidFill>
              <a:srgbClr val="000000"/>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68569" tIns="34275" rIns="68569" bIns="34275" anchor="ctr" anchorCtr="0">
            <a:noAutofit/>
          </a:bodyPr>
          <a:lstStyle/>
          <a:p>
            <a:pPr algn="ctr">
              <a:buClr>
                <a:schemeClr val="dk1"/>
              </a:buClr>
              <a:buSzPts val="1400"/>
            </a:pPr>
            <a:endParaRPr sz="900">
              <a:solidFill>
                <a:srgbClr val="000000"/>
              </a:solidFill>
              <a:latin typeface="Source Sans Pro"/>
              <a:ea typeface="Source Sans Pro"/>
              <a:cs typeface="Source Sans Pro"/>
              <a:sym typeface="Source Sans Pro"/>
            </a:endParaRPr>
          </a:p>
        </p:txBody>
      </p:sp>
      <p:sp>
        <p:nvSpPr>
          <p:cNvPr id="27" name="Google Shape;146;p16"/>
          <p:cNvSpPr/>
          <p:nvPr/>
        </p:nvSpPr>
        <p:spPr>
          <a:xfrm rot="19290369">
            <a:off x="2244521" y="2979006"/>
            <a:ext cx="227465" cy="376622"/>
          </a:xfrm>
          <a:prstGeom prst="downArrow">
            <a:avLst>
              <a:gd name="adj1" fmla="val 50000"/>
              <a:gd name="adj2" fmla="val 50000"/>
            </a:avLst>
          </a:prstGeom>
          <a:solidFill>
            <a:srgbClr val="D8D8D8"/>
          </a:solidFill>
          <a:ln>
            <a:noFill/>
          </a:ln>
          <a:effectLst>
            <a:outerShdw blurRad="40000" dist="23000" dir="5400000" rotWithShape="0">
              <a:srgbClr val="000000">
                <a:alpha val="34509"/>
              </a:srgbClr>
            </a:outerShdw>
          </a:effectLst>
        </p:spPr>
        <p:txBody>
          <a:bodyPr spcFirstLastPara="1" wrap="square" lIns="68569" tIns="34275" rIns="68569" bIns="34275" anchor="ctr" anchorCtr="0">
            <a:noAutofit/>
          </a:bodyPr>
          <a:lstStyle/>
          <a:p>
            <a:pPr algn="ctr">
              <a:buClr>
                <a:schemeClr val="dk1"/>
              </a:buClr>
              <a:buSzPts val="1600"/>
            </a:pPr>
            <a:endParaRPr sz="1000" b="1">
              <a:solidFill>
                <a:srgbClr val="111D29"/>
              </a:solidFill>
              <a:latin typeface="Century Gothic"/>
              <a:ea typeface="Century Gothic"/>
              <a:cs typeface="Century Gothic"/>
              <a:sym typeface="Century Gothic"/>
            </a:endParaRPr>
          </a:p>
        </p:txBody>
      </p:sp>
      <p:sp>
        <p:nvSpPr>
          <p:cNvPr id="28" name="TextBox 27"/>
          <p:cNvSpPr txBox="1"/>
          <p:nvPr/>
        </p:nvSpPr>
        <p:spPr>
          <a:xfrm>
            <a:off x="4987169" y="3882337"/>
            <a:ext cx="1371749" cy="253916"/>
          </a:xfrm>
          <a:prstGeom prst="rect">
            <a:avLst/>
          </a:prstGeom>
          <a:noFill/>
        </p:spPr>
        <p:txBody>
          <a:bodyPr wrap="none" rtlCol="0">
            <a:spAutoFit/>
          </a:bodyPr>
          <a:lstStyle/>
          <a:p>
            <a:r>
              <a:rPr lang="en-US" sz="1050" dirty="0" smtClean="0"/>
              <a:t>“PHENOPACKETS”</a:t>
            </a:r>
            <a:endParaRPr lang="en-US" sz="1050" dirty="0"/>
          </a:p>
        </p:txBody>
      </p:sp>
      <p:pic>
        <p:nvPicPr>
          <p:cNvPr id="29" name="Google Shape;160;p17"/>
          <p:cNvPicPr preferRelativeResize="0"/>
          <p:nvPr/>
        </p:nvPicPr>
        <p:blipFill rotWithShape="1">
          <a:blip r:embed="rId5">
            <a:alphaModFix/>
          </a:blip>
          <a:srcRect/>
          <a:stretch/>
        </p:blipFill>
        <p:spPr>
          <a:xfrm>
            <a:off x="5363333" y="4095090"/>
            <a:ext cx="559921" cy="642844"/>
          </a:xfrm>
          <a:prstGeom prst="rect">
            <a:avLst/>
          </a:prstGeom>
          <a:noFill/>
          <a:ln>
            <a:noFill/>
          </a:ln>
        </p:spPr>
      </p:pic>
    </p:spTree>
    <p:extLst>
      <p:ext uri="{BB962C8B-B14F-4D97-AF65-F5344CB8AC3E}">
        <p14:creationId xmlns:p14="http://schemas.microsoft.com/office/powerpoint/2010/main" val="231073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27</a:t>
            </a:fld>
            <a:endParaRPr lang="en-US" dirty="0"/>
          </a:p>
        </p:txBody>
      </p:sp>
      <p:sp>
        <p:nvSpPr>
          <p:cNvPr id="4" name="Title 3"/>
          <p:cNvSpPr>
            <a:spLocks noGrp="1"/>
          </p:cNvSpPr>
          <p:nvPr>
            <p:ph type="title"/>
          </p:nvPr>
        </p:nvSpPr>
        <p:spPr/>
        <p:txBody>
          <a:bodyPr/>
          <a:lstStyle/>
          <a:p>
            <a:r>
              <a:rPr lang="en-US" dirty="0"/>
              <a:t>Finding the sweet spot </a:t>
            </a:r>
            <a:r>
              <a:rPr lang="en-US" dirty="0" smtClean="0"/>
              <a:t>between simple </a:t>
            </a:r>
            <a:r>
              <a:rPr lang="en-US" dirty="0"/>
              <a:t>and expressive</a:t>
            </a:r>
          </a:p>
        </p:txBody>
      </p:sp>
      <p:sp>
        <p:nvSpPr>
          <p:cNvPr id="6" name="Google Shape;151;p17"/>
          <p:cNvSpPr txBox="1"/>
          <p:nvPr/>
        </p:nvSpPr>
        <p:spPr>
          <a:xfrm>
            <a:off x="947265" y="1517612"/>
            <a:ext cx="477394" cy="772650"/>
          </a:xfrm>
          <a:prstGeom prst="rect">
            <a:avLst/>
          </a:prstGeom>
          <a:noFill/>
          <a:ln>
            <a:noFill/>
          </a:ln>
        </p:spPr>
        <p:txBody>
          <a:bodyPr spcFirstLastPara="1" wrap="square" lIns="68569" tIns="68569" rIns="68569" bIns="68569" anchor="t" anchorCtr="0">
            <a:noAutofit/>
          </a:bodyPr>
          <a:lstStyle/>
          <a:p>
            <a:pPr>
              <a:buClr>
                <a:schemeClr val="dk1"/>
              </a:buClr>
              <a:buSzPts val="1800"/>
            </a:pPr>
            <a:r>
              <a:rPr lang="en-US" sz="1100" dirty="0">
                <a:solidFill>
                  <a:schemeClr val="dk1"/>
                </a:solidFill>
                <a:latin typeface="Calibri"/>
                <a:ea typeface="Calibri"/>
                <a:cs typeface="Calibri"/>
                <a:sym typeface="Calibri"/>
              </a:rPr>
              <a:t>List</a:t>
            </a:r>
            <a:endParaRPr sz="1100" dirty="0">
              <a:solidFill>
                <a:schemeClr val="dk1"/>
              </a:solidFill>
              <a:latin typeface="Calibri"/>
              <a:ea typeface="Calibri"/>
              <a:cs typeface="Calibri"/>
              <a:sym typeface="Calibri"/>
            </a:endParaRPr>
          </a:p>
        </p:txBody>
      </p:sp>
      <p:sp>
        <p:nvSpPr>
          <p:cNvPr id="7" name="Google Shape;152;p17"/>
          <p:cNvSpPr txBox="1"/>
          <p:nvPr/>
        </p:nvSpPr>
        <p:spPr>
          <a:xfrm>
            <a:off x="1531973" y="1701179"/>
            <a:ext cx="477394" cy="772650"/>
          </a:xfrm>
          <a:prstGeom prst="rect">
            <a:avLst/>
          </a:prstGeom>
          <a:noFill/>
          <a:ln>
            <a:noFill/>
          </a:ln>
        </p:spPr>
        <p:txBody>
          <a:bodyPr spcFirstLastPara="1" wrap="square" lIns="68569" tIns="68569" rIns="68569" bIns="68569" anchor="t" anchorCtr="0">
            <a:noAutofit/>
          </a:bodyPr>
          <a:lstStyle/>
          <a:p>
            <a:pPr>
              <a:buClr>
                <a:schemeClr val="dk1"/>
              </a:buClr>
              <a:buSzPts val="1800"/>
            </a:pPr>
            <a:r>
              <a:rPr lang="en-US" sz="1100" dirty="0">
                <a:solidFill>
                  <a:schemeClr val="dk1"/>
                </a:solidFill>
                <a:latin typeface="Calibri"/>
                <a:ea typeface="Calibri"/>
                <a:cs typeface="Calibri"/>
                <a:sym typeface="Calibri"/>
              </a:rPr>
              <a:t>CSV</a:t>
            </a:r>
            <a:endParaRPr sz="1100" dirty="0">
              <a:solidFill>
                <a:schemeClr val="dk1"/>
              </a:solidFill>
              <a:latin typeface="Calibri"/>
              <a:ea typeface="Calibri"/>
              <a:cs typeface="Calibri"/>
              <a:sym typeface="Calibri"/>
            </a:endParaRPr>
          </a:p>
        </p:txBody>
      </p:sp>
      <p:sp>
        <p:nvSpPr>
          <p:cNvPr id="8" name="Google Shape;153;p17"/>
          <p:cNvSpPr/>
          <p:nvPr/>
        </p:nvSpPr>
        <p:spPr>
          <a:xfrm>
            <a:off x="1969500" y="1577133"/>
            <a:ext cx="3150563" cy="2702025"/>
          </a:xfrm>
          <a:prstGeom prst="rect">
            <a:avLst/>
          </a:prstGeom>
          <a:solidFill>
            <a:srgbClr val="EFEFEF"/>
          </a:solidFill>
          <a:ln>
            <a:noFill/>
          </a:ln>
        </p:spPr>
        <p:txBody>
          <a:bodyPr spcFirstLastPara="1" wrap="square" lIns="68569" tIns="68569" rIns="68569" bIns="68569" anchor="ctr" anchorCtr="0">
            <a:noAutofit/>
          </a:bodyPr>
          <a:lstStyle/>
          <a:p>
            <a:pPr algn="ctr">
              <a:buClr>
                <a:schemeClr val="dk1"/>
              </a:buClr>
              <a:buSzPts val="1800"/>
            </a:pPr>
            <a:endParaRPr>
              <a:solidFill>
                <a:srgbClr val="999999"/>
              </a:solidFill>
              <a:latin typeface="Calibri"/>
              <a:ea typeface="Calibri"/>
              <a:cs typeface="Calibri"/>
              <a:sym typeface="Calibri"/>
            </a:endParaRPr>
          </a:p>
          <a:p>
            <a:pPr algn="ctr">
              <a:buClr>
                <a:schemeClr val="dk1"/>
              </a:buClr>
              <a:buSzPts val="1800"/>
            </a:pPr>
            <a:endParaRPr>
              <a:solidFill>
                <a:srgbClr val="999999"/>
              </a:solidFill>
              <a:latin typeface="Calibri"/>
              <a:ea typeface="Calibri"/>
              <a:cs typeface="Calibri"/>
              <a:sym typeface="Calibri"/>
            </a:endParaRPr>
          </a:p>
          <a:p>
            <a:pPr algn="ctr">
              <a:buClr>
                <a:schemeClr val="dk1"/>
              </a:buClr>
              <a:buSzPts val="1800"/>
            </a:pPr>
            <a:r>
              <a:rPr lang="en-US" dirty="0">
                <a:solidFill>
                  <a:srgbClr val="999999"/>
                </a:solidFill>
                <a:latin typeface="Calibri"/>
                <a:ea typeface="Calibri"/>
                <a:cs typeface="Calibri"/>
                <a:sym typeface="Calibri"/>
              </a:rPr>
              <a:t>The gap</a:t>
            </a:r>
            <a:endParaRPr dirty="0">
              <a:solidFill>
                <a:srgbClr val="999999"/>
              </a:solidFill>
              <a:latin typeface="Calibri"/>
              <a:ea typeface="Calibri"/>
              <a:cs typeface="Calibri"/>
              <a:sym typeface="Calibri"/>
            </a:endParaRPr>
          </a:p>
        </p:txBody>
      </p:sp>
      <p:cxnSp>
        <p:nvCxnSpPr>
          <p:cNvPr id="9" name="Google Shape;154;p17"/>
          <p:cNvCxnSpPr/>
          <p:nvPr/>
        </p:nvCxnSpPr>
        <p:spPr>
          <a:xfrm rot="10800000">
            <a:off x="839881" y="1611616"/>
            <a:ext cx="0" cy="2667600"/>
          </a:xfrm>
          <a:prstGeom prst="straightConnector1">
            <a:avLst/>
          </a:prstGeom>
          <a:noFill/>
          <a:ln w="9525" cap="flat" cmpd="sng">
            <a:solidFill>
              <a:schemeClr val="dk2"/>
            </a:solidFill>
            <a:prstDash val="solid"/>
            <a:round/>
            <a:headEnd type="none" w="sm" len="sm"/>
            <a:tailEnd type="triangle" w="med" len="med"/>
          </a:ln>
        </p:spPr>
      </p:cxnSp>
      <p:cxnSp>
        <p:nvCxnSpPr>
          <p:cNvPr id="10" name="Google Shape;155;p17"/>
          <p:cNvCxnSpPr/>
          <p:nvPr/>
        </p:nvCxnSpPr>
        <p:spPr>
          <a:xfrm>
            <a:off x="839881" y="4279216"/>
            <a:ext cx="5458388" cy="0"/>
          </a:xfrm>
          <a:prstGeom prst="straightConnector1">
            <a:avLst/>
          </a:prstGeom>
          <a:noFill/>
          <a:ln w="9525" cap="flat" cmpd="sng">
            <a:solidFill>
              <a:schemeClr val="dk2"/>
            </a:solidFill>
            <a:prstDash val="solid"/>
            <a:round/>
            <a:headEnd type="none" w="sm" len="sm"/>
            <a:tailEnd type="triangle" w="med" len="med"/>
          </a:ln>
        </p:spPr>
      </p:cxnSp>
      <p:sp>
        <p:nvSpPr>
          <p:cNvPr id="11" name="Google Shape;156;p17"/>
          <p:cNvSpPr txBox="1"/>
          <p:nvPr/>
        </p:nvSpPr>
        <p:spPr>
          <a:xfrm rot="16200000">
            <a:off x="-592348" y="2081404"/>
            <a:ext cx="2443500" cy="336319"/>
          </a:xfrm>
          <a:prstGeom prst="rect">
            <a:avLst/>
          </a:prstGeom>
          <a:noFill/>
          <a:ln>
            <a:noFill/>
          </a:ln>
        </p:spPr>
        <p:txBody>
          <a:bodyPr spcFirstLastPara="1" wrap="square" lIns="68569" tIns="68569" rIns="68569" bIns="68569" anchor="t" anchorCtr="0">
            <a:noAutofit/>
          </a:bodyPr>
          <a:lstStyle/>
          <a:p>
            <a:pPr>
              <a:buClr>
                <a:schemeClr val="dk1"/>
              </a:buClr>
              <a:buSzPts val="3000"/>
            </a:pPr>
            <a:r>
              <a:rPr lang="en-US" sz="1400" dirty="0">
                <a:solidFill>
                  <a:schemeClr val="dk1"/>
                </a:solidFill>
                <a:latin typeface="Ubuntu"/>
                <a:ea typeface="Ubuntu"/>
                <a:cs typeface="Ubuntu"/>
                <a:sym typeface="Ubuntu"/>
              </a:rPr>
              <a:t>Ease of use</a:t>
            </a:r>
            <a:endParaRPr sz="1400" dirty="0">
              <a:solidFill>
                <a:schemeClr val="dk1"/>
              </a:solidFill>
              <a:latin typeface="Ubuntu"/>
              <a:ea typeface="Ubuntu"/>
              <a:cs typeface="Ubuntu"/>
              <a:sym typeface="Ubuntu"/>
            </a:endParaRPr>
          </a:p>
        </p:txBody>
      </p:sp>
      <p:sp>
        <p:nvSpPr>
          <p:cNvPr id="12" name="Google Shape;157;p17"/>
          <p:cNvSpPr txBox="1"/>
          <p:nvPr/>
        </p:nvSpPr>
        <p:spPr>
          <a:xfrm>
            <a:off x="2958667" y="4380192"/>
            <a:ext cx="1160237" cy="448425"/>
          </a:xfrm>
          <a:prstGeom prst="rect">
            <a:avLst/>
          </a:prstGeom>
          <a:noFill/>
          <a:ln>
            <a:noFill/>
          </a:ln>
        </p:spPr>
        <p:txBody>
          <a:bodyPr spcFirstLastPara="1" wrap="square" lIns="68569" tIns="68569" rIns="68569" bIns="68569" anchor="t" anchorCtr="0">
            <a:noAutofit/>
          </a:bodyPr>
          <a:lstStyle/>
          <a:p>
            <a:pPr>
              <a:buClr>
                <a:schemeClr val="dk1"/>
              </a:buClr>
              <a:buSzPts val="3000"/>
            </a:pPr>
            <a:r>
              <a:rPr lang="en-US" sz="1400" dirty="0">
                <a:solidFill>
                  <a:schemeClr val="dk1"/>
                </a:solidFill>
                <a:latin typeface="Ubuntu"/>
                <a:ea typeface="Ubuntu"/>
                <a:cs typeface="Ubuntu"/>
                <a:sym typeface="Ubuntu"/>
              </a:rPr>
              <a:t>Expressivity</a:t>
            </a:r>
            <a:endParaRPr sz="1400" dirty="0">
              <a:solidFill>
                <a:schemeClr val="dk1"/>
              </a:solidFill>
              <a:latin typeface="Ubuntu"/>
              <a:ea typeface="Ubuntu"/>
              <a:cs typeface="Ubuntu"/>
              <a:sym typeface="Ubuntu"/>
            </a:endParaRPr>
          </a:p>
        </p:txBody>
      </p:sp>
      <p:sp>
        <p:nvSpPr>
          <p:cNvPr id="13" name="Google Shape;158;p17"/>
          <p:cNvSpPr/>
          <p:nvPr/>
        </p:nvSpPr>
        <p:spPr>
          <a:xfrm>
            <a:off x="1044235" y="1966763"/>
            <a:ext cx="181069" cy="241425"/>
          </a:xfrm>
          <a:prstGeom prst="ellipse">
            <a:avLst/>
          </a:prstGeom>
          <a:solidFill>
            <a:srgbClr val="45818E"/>
          </a:solidFill>
          <a:ln w="9525" cap="flat" cmpd="sng">
            <a:solidFill>
              <a:srgbClr val="0C6A8E"/>
            </a:solidFill>
            <a:prstDash val="solid"/>
            <a:round/>
            <a:headEnd type="none" w="sm" len="sm"/>
            <a:tailEnd type="none" w="sm" len="sm"/>
          </a:ln>
        </p:spPr>
        <p:txBody>
          <a:bodyPr spcFirstLastPara="1" wrap="square" lIns="68569" tIns="68569" rIns="68569" bIns="68569" anchor="ctr" anchorCtr="0">
            <a:noAutofit/>
          </a:bodyPr>
          <a:lstStyle/>
          <a:p>
            <a:pPr>
              <a:buClr>
                <a:schemeClr val="dk1"/>
              </a:buClr>
              <a:buSzPts val="1800"/>
            </a:pPr>
            <a:endParaRPr sz="1100">
              <a:solidFill>
                <a:schemeClr val="dk1"/>
              </a:solidFill>
              <a:latin typeface="Calibri"/>
              <a:ea typeface="Calibri"/>
              <a:cs typeface="Calibri"/>
              <a:sym typeface="Calibri"/>
            </a:endParaRPr>
          </a:p>
        </p:txBody>
      </p:sp>
      <p:sp>
        <p:nvSpPr>
          <p:cNvPr id="14" name="Google Shape;159;p17"/>
          <p:cNvSpPr/>
          <p:nvPr/>
        </p:nvSpPr>
        <p:spPr>
          <a:xfrm>
            <a:off x="1631527" y="2077086"/>
            <a:ext cx="181069" cy="241425"/>
          </a:xfrm>
          <a:prstGeom prst="ellipse">
            <a:avLst/>
          </a:prstGeom>
          <a:solidFill>
            <a:srgbClr val="45818E"/>
          </a:solidFill>
          <a:ln w="9525" cap="flat" cmpd="sng">
            <a:solidFill>
              <a:srgbClr val="0C6A8E"/>
            </a:solidFill>
            <a:prstDash val="solid"/>
            <a:round/>
            <a:headEnd type="none" w="sm" len="sm"/>
            <a:tailEnd type="none" w="sm" len="sm"/>
          </a:ln>
        </p:spPr>
        <p:txBody>
          <a:bodyPr spcFirstLastPara="1" wrap="square" lIns="68569" tIns="68569" rIns="68569" bIns="68569" anchor="ctr" anchorCtr="0">
            <a:noAutofit/>
          </a:bodyPr>
          <a:lstStyle/>
          <a:p>
            <a:pPr>
              <a:buClr>
                <a:schemeClr val="dk1"/>
              </a:buClr>
              <a:buSzPts val="1800"/>
            </a:pPr>
            <a:endParaRPr sz="1100">
              <a:solidFill>
                <a:schemeClr val="dk1"/>
              </a:solidFill>
              <a:latin typeface="Calibri"/>
              <a:ea typeface="Calibri"/>
              <a:cs typeface="Calibri"/>
              <a:sym typeface="Calibri"/>
            </a:endParaRPr>
          </a:p>
        </p:txBody>
      </p:sp>
      <p:pic>
        <p:nvPicPr>
          <p:cNvPr id="15" name="Google Shape;160;p17"/>
          <p:cNvPicPr preferRelativeResize="0"/>
          <p:nvPr/>
        </p:nvPicPr>
        <p:blipFill rotWithShape="1">
          <a:blip r:embed="rId2">
            <a:alphaModFix/>
          </a:blip>
          <a:srcRect/>
          <a:stretch/>
        </p:blipFill>
        <p:spPr>
          <a:xfrm>
            <a:off x="3096950" y="1905203"/>
            <a:ext cx="756997" cy="850883"/>
          </a:xfrm>
          <a:prstGeom prst="rect">
            <a:avLst/>
          </a:prstGeom>
          <a:noFill/>
          <a:ln>
            <a:noFill/>
          </a:ln>
        </p:spPr>
      </p:pic>
      <p:pic>
        <p:nvPicPr>
          <p:cNvPr id="16" name="Google Shape;161;p17"/>
          <p:cNvPicPr preferRelativeResize="0"/>
          <p:nvPr/>
        </p:nvPicPr>
        <p:blipFill rotWithShape="1">
          <a:blip r:embed="rId3">
            <a:alphaModFix/>
          </a:blip>
          <a:srcRect/>
          <a:stretch/>
        </p:blipFill>
        <p:spPr>
          <a:xfrm>
            <a:off x="5275474" y="2715460"/>
            <a:ext cx="812010" cy="500209"/>
          </a:xfrm>
          <a:prstGeom prst="rect">
            <a:avLst/>
          </a:prstGeom>
          <a:noFill/>
          <a:ln>
            <a:noFill/>
          </a:ln>
        </p:spPr>
      </p:pic>
      <p:pic>
        <p:nvPicPr>
          <p:cNvPr id="17" name="Google Shape;162;p17"/>
          <p:cNvPicPr preferRelativeResize="0"/>
          <p:nvPr/>
        </p:nvPicPr>
        <p:blipFill rotWithShape="1">
          <a:blip r:embed="rId4">
            <a:alphaModFix/>
          </a:blip>
          <a:srcRect/>
          <a:stretch/>
        </p:blipFill>
        <p:spPr>
          <a:xfrm>
            <a:off x="5923774" y="3618427"/>
            <a:ext cx="374461" cy="540906"/>
          </a:xfrm>
          <a:prstGeom prst="rect">
            <a:avLst/>
          </a:prstGeom>
          <a:noFill/>
          <a:ln>
            <a:noFill/>
          </a:ln>
        </p:spPr>
      </p:pic>
      <p:cxnSp>
        <p:nvCxnSpPr>
          <p:cNvPr id="18" name="Google Shape;163;p17"/>
          <p:cNvCxnSpPr>
            <a:stCxn id="15" idx="3"/>
            <a:endCxn id="16" idx="1"/>
          </p:cNvCxnSpPr>
          <p:nvPr/>
        </p:nvCxnSpPr>
        <p:spPr>
          <a:xfrm>
            <a:off x="3853947" y="2330645"/>
            <a:ext cx="1421527" cy="634920"/>
          </a:xfrm>
          <a:prstGeom prst="straightConnector1">
            <a:avLst/>
          </a:prstGeom>
          <a:noFill/>
          <a:ln w="9525" cap="flat" cmpd="sng">
            <a:solidFill>
              <a:schemeClr val="dk2"/>
            </a:solidFill>
            <a:prstDash val="lgDash"/>
            <a:round/>
            <a:headEnd type="none" w="sm" len="sm"/>
            <a:tailEnd type="none" w="sm" len="sm"/>
          </a:ln>
        </p:spPr>
      </p:cxnSp>
      <p:sp>
        <p:nvSpPr>
          <p:cNvPr id="19" name="Google Shape;164;p17"/>
          <p:cNvSpPr txBox="1"/>
          <p:nvPr/>
        </p:nvSpPr>
        <p:spPr>
          <a:xfrm>
            <a:off x="1746922" y="3321960"/>
            <a:ext cx="656944" cy="772650"/>
          </a:xfrm>
          <a:prstGeom prst="rect">
            <a:avLst/>
          </a:prstGeom>
          <a:noFill/>
          <a:ln>
            <a:noFill/>
          </a:ln>
        </p:spPr>
        <p:txBody>
          <a:bodyPr spcFirstLastPara="1" wrap="square" lIns="68569" tIns="68569" rIns="68569" bIns="68569" anchor="t" anchorCtr="0">
            <a:noAutofit/>
          </a:bodyPr>
          <a:lstStyle/>
          <a:p>
            <a:pPr>
              <a:buClr>
                <a:schemeClr val="dk1"/>
              </a:buClr>
              <a:buSzPts val="1800"/>
            </a:pPr>
            <a:r>
              <a:rPr lang="en-US" sz="1100" dirty="0">
                <a:solidFill>
                  <a:schemeClr val="dk1"/>
                </a:solidFill>
                <a:latin typeface="Calibri"/>
                <a:ea typeface="Calibri"/>
                <a:cs typeface="Calibri"/>
                <a:sym typeface="Calibri"/>
              </a:rPr>
              <a:t>CDEs</a:t>
            </a:r>
            <a:endParaRPr sz="1100" dirty="0">
              <a:solidFill>
                <a:schemeClr val="dk1"/>
              </a:solidFill>
              <a:latin typeface="Calibri"/>
              <a:ea typeface="Calibri"/>
              <a:cs typeface="Calibri"/>
              <a:sym typeface="Calibri"/>
            </a:endParaRPr>
          </a:p>
        </p:txBody>
      </p:sp>
      <p:sp>
        <p:nvSpPr>
          <p:cNvPr id="20" name="Google Shape;165;p17"/>
          <p:cNvSpPr/>
          <p:nvPr/>
        </p:nvSpPr>
        <p:spPr>
          <a:xfrm>
            <a:off x="1877575" y="3717402"/>
            <a:ext cx="181069" cy="241425"/>
          </a:xfrm>
          <a:prstGeom prst="ellipse">
            <a:avLst/>
          </a:prstGeom>
          <a:solidFill>
            <a:srgbClr val="45818E"/>
          </a:solidFill>
          <a:ln w="9525" cap="flat" cmpd="sng">
            <a:solidFill>
              <a:srgbClr val="0C6A8E"/>
            </a:solidFill>
            <a:prstDash val="solid"/>
            <a:round/>
            <a:headEnd type="none" w="sm" len="sm"/>
            <a:tailEnd type="none" w="sm" len="sm"/>
          </a:ln>
        </p:spPr>
        <p:txBody>
          <a:bodyPr spcFirstLastPara="1" wrap="square" lIns="68569" tIns="68569" rIns="68569" bIns="68569" anchor="ctr" anchorCtr="0">
            <a:noAutofit/>
          </a:bodyPr>
          <a:lstStyle/>
          <a:p>
            <a:pPr>
              <a:buClr>
                <a:schemeClr val="dk1"/>
              </a:buClr>
              <a:buSzPts val="1800"/>
            </a:pPr>
            <a:endParaRPr sz="1100">
              <a:solidFill>
                <a:schemeClr val="dk1"/>
              </a:solidFill>
              <a:latin typeface="Calibri"/>
              <a:ea typeface="Calibri"/>
              <a:cs typeface="Calibri"/>
              <a:sym typeface="Calibri"/>
            </a:endParaRPr>
          </a:p>
        </p:txBody>
      </p:sp>
      <p:cxnSp>
        <p:nvCxnSpPr>
          <p:cNvPr id="21" name="Google Shape;167;p17"/>
          <p:cNvCxnSpPr>
            <a:stCxn id="17" idx="1"/>
            <a:endCxn id="16" idx="2"/>
          </p:cNvCxnSpPr>
          <p:nvPr/>
        </p:nvCxnSpPr>
        <p:spPr>
          <a:xfrm flipH="1" flipV="1">
            <a:off x="5681479" y="3215669"/>
            <a:ext cx="242295" cy="673211"/>
          </a:xfrm>
          <a:prstGeom prst="straightConnector1">
            <a:avLst/>
          </a:prstGeom>
          <a:noFill/>
          <a:ln w="9525" cap="flat" cmpd="sng">
            <a:solidFill>
              <a:schemeClr val="dk2"/>
            </a:solidFill>
            <a:prstDash val="lgDash"/>
            <a:round/>
            <a:headEnd type="none" w="sm" len="sm"/>
            <a:tailEnd type="none" w="sm" len="sm"/>
          </a:ln>
        </p:spPr>
      </p:cxnSp>
      <p:sp>
        <p:nvSpPr>
          <p:cNvPr id="22" name="TextBox 21"/>
          <p:cNvSpPr txBox="1"/>
          <p:nvPr/>
        </p:nvSpPr>
        <p:spPr>
          <a:xfrm>
            <a:off x="2746122" y="1595800"/>
            <a:ext cx="1667682" cy="307777"/>
          </a:xfrm>
          <a:prstGeom prst="rect">
            <a:avLst/>
          </a:prstGeom>
          <a:noFill/>
        </p:spPr>
        <p:txBody>
          <a:bodyPr wrap="none" rtlCol="0">
            <a:spAutoFit/>
          </a:bodyPr>
          <a:lstStyle/>
          <a:p>
            <a:r>
              <a:rPr lang="en-US" sz="1400" b="1" dirty="0" smtClean="0">
                <a:latin typeface="Arial"/>
                <a:cs typeface="Arial"/>
              </a:rPr>
              <a:t>PHENOPACKETS</a:t>
            </a:r>
            <a:endParaRPr lang="en-US" sz="1400" b="1" dirty="0">
              <a:latin typeface="Arial"/>
              <a:cs typeface="Arial"/>
            </a:endParaRPr>
          </a:p>
        </p:txBody>
      </p:sp>
    </p:spTree>
    <p:extLst>
      <p:ext uri="{BB962C8B-B14F-4D97-AF65-F5344CB8AC3E}">
        <p14:creationId xmlns:p14="http://schemas.microsoft.com/office/powerpoint/2010/main" val="6104464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28</a:t>
            </a:fld>
            <a:endParaRPr lang="en-US" dirty="0"/>
          </a:p>
        </p:txBody>
      </p:sp>
      <p:sp>
        <p:nvSpPr>
          <p:cNvPr id="4" name="Title 3"/>
          <p:cNvSpPr>
            <a:spLocks noGrp="1"/>
          </p:cNvSpPr>
          <p:nvPr>
            <p:ph type="title"/>
          </p:nvPr>
        </p:nvSpPr>
        <p:spPr/>
        <p:txBody>
          <a:bodyPr/>
          <a:lstStyle/>
          <a:p>
            <a:r>
              <a:rPr lang="en-US" b="1" dirty="0">
                <a:solidFill>
                  <a:srgbClr val="8756AD"/>
                </a:solidFill>
                <a:latin typeface="Ubuntu"/>
                <a:ea typeface="Ubuntu"/>
                <a:cs typeface="Ubuntu"/>
                <a:sym typeface="Ubuntu"/>
              </a:rPr>
              <a:t>Single term…</a:t>
            </a:r>
            <a:endParaRPr lang="en-US" dirty="0"/>
          </a:p>
        </p:txBody>
      </p:sp>
      <p:sp>
        <p:nvSpPr>
          <p:cNvPr id="6" name="Google Shape;173;p18"/>
          <p:cNvSpPr txBox="1">
            <a:spLocks noGrp="1"/>
          </p:cNvSpPr>
          <p:nvPr>
            <p:ph type="body" idx="4294967295"/>
          </p:nvPr>
        </p:nvSpPr>
        <p:spPr>
          <a:xfrm>
            <a:off x="648854" y="1676056"/>
            <a:ext cx="2055479" cy="358875"/>
          </a:xfrm>
          <a:prstGeom prst="rect">
            <a:avLst/>
          </a:prstGeom>
          <a:noFill/>
          <a:ln>
            <a:noFill/>
          </a:ln>
        </p:spPr>
        <p:txBody>
          <a:bodyPr spcFirstLastPara="1" wrap="square" lIns="68569" tIns="34275" rIns="68569" bIns="34275" anchor="b" anchorCtr="0">
            <a:noAutofit/>
          </a:bodyPr>
          <a:lstStyle/>
          <a:p>
            <a:pPr marL="0" indent="0">
              <a:spcBef>
                <a:spcPts val="0"/>
              </a:spcBef>
            </a:pPr>
            <a:r>
              <a:rPr lang="en-US" sz="1800" dirty="0" err="1" smtClean="0">
                <a:latin typeface="Ubuntu"/>
                <a:ea typeface="Ubuntu"/>
                <a:cs typeface="Ubuntu"/>
                <a:sym typeface="Ubuntu"/>
              </a:rPr>
              <a:t>Craniosynostosis</a:t>
            </a:r>
            <a:endParaRPr lang="en-US" sz="1800" dirty="0" smtClean="0">
              <a:latin typeface="Ubuntu"/>
              <a:ea typeface="Ubuntu"/>
              <a:cs typeface="Ubuntu"/>
              <a:sym typeface="Ubuntu"/>
            </a:endParaRPr>
          </a:p>
        </p:txBody>
      </p:sp>
      <p:sp>
        <p:nvSpPr>
          <p:cNvPr id="7" name="Google Shape;176;p18"/>
          <p:cNvSpPr/>
          <p:nvPr/>
        </p:nvSpPr>
        <p:spPr>
          <a:xfrm>
            <a:off x="886848" y="2408162"/>
            <a:ext cx="1454377" cy="504382"/>
          </a:xfrm>
          <a:prstGeom prst="roundRect">
            <a:avLst>
              <a:gd name="adj" fmla="val 16667"/>
            </a:avLst>
          </a:prstGeom>
          <a:solidFill>
            <a:srgbClr val="FFD966"/>
          </a:solidFill>
          <a:ln>
            <a:noFill/>
          </a:ln>
        </p:spPr>
        <p:txBody>
          <a:bodyPr spcFirstLastPara="1" wrap="square" lIns="68569" tIns="68569" rIns="68569" bIns="68569" anchor="ctr" anchorCtr="0">
            <a:noAutofit/>
          </a:bodyPr>
          <a:lstStyle/>
          <a:p>
            <a:pPr algn="ctr"/>
            <a:r>
              <a:rPr lang="en-US" sz="1400" dirty="0" smtClean="0">
                <a:latin typeface="Arial"/>
                <a:ea typeface="Consolas"/>
                <a:cs typeface="Arial"/>
                <a:sym typeface="Consolas"/>
              </a:rPr>
              <a:t>HPO:</a:t>
            </a:r>
            <a:r>
              <a:rPr lang="en-US" sz="1400" dirty="0">
                <a:latin typeface="Arial"/>
                <a:ea typeface="Consolas"/>
                <a:cs typeface="Arial"/>
                <a:sym typeface="Consolas"/>
              </a:rPr>
              <a:t>0001363</a:t>
            </a:r>
            <a:endParaRPr sz="1400" dirty="0">
              <a:latin typeface="Arial"/>
              <a:ea typeface="Consolas"/>
              <a:cs typeface="Arial"/>
              <a:sym typeface="Consolas"/>
            </a:endParaRPr>
          </a:p>
        </p:txBody>
      </p:sp>
      <p:sp>
        <p:nvSpPr>
          <p:cNvPr id="8" name="TextBox 7"/>
          <p:cNvSpPr txBox="1"/>
          <p:nvPr/>
        </p:nvSpPr>
        <p:spPr>
          <a:xfrm>
            <a:off x="747231" y="3183122"/>
            <a:ext cx="1712334" cy="954107"/>
          </a:xfrm>
          <a:prstGeom prst="rect">
            <a:avLst/>
          </a:prstGeom>
          <a:solidFill>
            <a:schemeClr val="accent1">
              <a:lumMod val="60000"/>
              <a:lumOff val="40000"/>
            </a:schemeClr>
          </a:solidFill>
        </p:spPr>
        <p:txBody>
          <a:bodyPr wrap="square" rtlCol="0">
            <a:spAutoFit/>
          </a:bodyPr>
          <a:lstStyle/>
          <a:p>
            <a:r>
              <a:rPr lang="en-US" sz="1400" dirty="0"/>
              <a:t>Craniosynostosis syndrome (disorder)</a:t>
            </a:r>
          </a:p>
          <a:p>
            <a:r>
              <a:rPr lang="en-US" sz="1400" dirty="0"/>
              <a:t>SCTID: 57219006</a:t>
            </a:r>
          </a:p>
        </p:txBody>
      </p:sp>
      <p:pic>
        <p:nvPicPr>
          <p:cNvPr id="9" name="Google Shape;175;p18"/>
          <p:cNvPicPr preferRelativeResize="0"/>
          <p:nvPr/>
        </p:nvPicPr>
        <p:blipFill>
          <a:blip r:embed="rId2">
            <a:alphaModFix/>
          </a:blip>
          <a:stretch>
            <a:fillRect/>
          </a:stretch>
        </p:blipFill>
        <p:spPr>
          <a:xfrm>
            <a:off x="3421435" y="1740961"/>
            <a:ext cx="2731742" cy="2673565"/>
          </a:xfrm>
          <a:prstGeom prst="rect">
            <a:avLst/>
          </a:prstGeom>
          <a:noFill/>
          <a:ln>
            <a:noFill/>
          </a:ln>
        </p:spPr>
      </p:pic>
      <p:pic>
        <p:nvPicPr>
          <p:cNvPr id="10" name="Google Shape;160;p17"/>
          <p:cNvPicPr preferRelativeResize="0"/>
          <p:nvPr/>
        </p:nvPicPr>
        <p:blipFill rotWithShape="1">
          <a:blip r:embed="rId3">
            <a:alphaModFix/>
          </a:blip>
          <a:srcRect/>
          <a:stretch/>
        </p:blipFill>
        <p:spPr>
          <a:xfrm>
            <a:off x="5866974" y="3821356"/>
            <a:ext cx="756997" cy="850883"/>
          </a:xfrm>
          <a:prstGeom prst="rect">
            <a:avLst/>
          </a:prstGeom>
          <a:noFill/>
          <a:ln>
            <a:noFill/>
          </a:ln>
        </p:spPr>
      </p:pic>
    </p:spTree>
    <p:extLst>
      <p:ext uri="{BB962C8B-B14F-4D97-AF65-F5344CB8AC3E}">
        <p14:creationId xmlns:p14="http://schemas.microsoft.com/office/powerpoint/2010/main" val="36052945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29</a:t>
            </a:fld>
            <a:endParaRPr lang="en-US" dirty="0"/>
          </a:p>
        </p:txBody>
      </p:sp>
      <p:sp>
        <p:nvSpPr>
          <p:cNvPr id="4" name="Title 3"/>
          <p:cNvSpPr>
            <a:spLocks noGrp="1"/>
          </p:cNvSpPr>
          <p:nvPr>
            <p:ph type="title"/>
          </p:nvPr>
        </p:nvSpPr>
        <p:spPr/>
        <p:txBody>
          <a:bodyPr/>
          <a:lstStyle/>
          <a:p>
            <a:r>
              <a:rPr lang="en-US" dirty="0"/>
              <a:t>List of terms…</a:t>
            </a:r>
          </a:p>
        </p:txBody>
      </p:sp>
      <p:sp>
        <p:nvSpPr>
          <p:cNvPr id="6" name="Google Shape;183;p19"/>
          <p:cNvSpPr txBox="1">
            <a:spLocks noGrp="1"/>
          </p:cNvSpPr>
          <p:nvPr>
            <p:ph type="body" idx="4294967295"/>
          </p:nvPr>
        </p:nvSpPr>
        <p:spPr>
          <a:xfrm>
            <a:off x="348018" y="1645821"/>
            <a:ext cx="2391525" cy="381625"/>
          </a:xfrm>
          <a:prstGeom prst="rect">
            <a:avLst/>
          </a:prstGeom>
          <a:noFill/>
          <a:ln>
            <a:noFill/>
          </a:ln>
        </p:spPr>
        <p:txBody>
          <a:bodyPr spcFirstLastPara="1" wrap="square" lIns="68569" tIns="34275" rIns="68569" bIns="34275" anchor="b" anchorCtr="0">
            <a:noAutofit/>
          </a:bodyPr>
          <a:lstStyle/>
          <a:p>
            <a:pPr marL="0" indent="0">
              <a:lnSpc>
                <a:spcPct val="115000"/>
              </a:lnSpc>
              <a:spcBef>
                <a:spcPts val="0"/>
              </a:spcBef>
            </a:pPr>
            <a:r>
              <a:rPr lang="en-US" sz="1600" b="0" dirty="0" err="1" smtClean="0">
                <a:latin typeface="Ubuntu"/>
                <a:ea typeface="Ubuntu"/>
                <a:cs typeface="Ubuntu"/>
                <a:sym typeface="Ubuntu"/>
              </a:rPr>
              <a:t>Craniosynostosis</a:t>
            </a:r>
            <a:endParaRPr lang="en-US" sz="1600" b="0" dirty="0" smtClean="0">
              <a:latin typeface="Ubuntu"/>
              <a:ea typeface="Ubuntu"/>
              <a:cs typeface="Ubuntu"/>
              <a:sym typeface="Ubuntu"/>
            </a:endParaRPr>
          </a:p>
        </p:txBody>
      </p:sp>
      <p:sp>
        <p:nvSpPr>
          <p:cNvPr id="7" name="Google Shape;184;p19"/>
          <p:cNvSpPr/>
          <p:nvPr/>
        </p:nvSpPr>
        <p:spPr>
          <a:xfrm>
            <a:off x="2463460" y="1645821"/>
            <a:ext cx="1541708" cy="358875"/>
          </a:xfrm>
          <a:prstGeom prst="roundRect">
            <a:avLst>
              <a:gd name="adj" fmla="val 16667"/>
            </a:avLst>
          </a:prstGeom>
          <a:solidFill>
            <a:srgbClr val="FFD966"/>
          </a:solidFill>
          <a:ln>
            <a:noFill/>
          </a:ln>
        </p:spPr>
        <p:txBody>
          <a:bodyPr spcFirstLastPara="1" wrap="square" lIns="68569" tIns="68569" rIns="68569" bIns="68569" anchor="ctr" anchorCtr="0">
            <a:noAutofit/>
          </a:bodyPr>
          <a:lstStyle/>
          <a:p>
            <a:pPr algn="ctr"/>
            <a:r>
              <a:rPr lang="en-US" sz="1400" dirty="0" smtClean="0">
                <a:latin typeface="Arial"/>
                <a:ea typeface="Consolas"/>
                <a:cs typeface="Arial"/>
                <a:sym typeface="Consolas"/>
              </a:rPr>
              <a:t>HPO:</a:t>
            </a:r>
            <a:r>
              <a:rPr lang="en-US" sz="1400" dirty="0">
                <a:latin typeface="Arial"/>
                <a:ea typeface="Consolas"/>
                <a:cs typeface="Arial"/>
                <a:sym typeface="Consolas"/>
              </a:rPr>
              <a:t>0001363</a:t>
            </a:r>
            <a:endParaRPr sz="1400" dirty="0">
              <a:latin typeface="Arial"/>
              <a:ea typeface="Consolas"/>
              <a:cs typeface="Arial"/>
              <a:sym typeface="Consolas"/>
            </a:endParaRPr>
          </a:p>
        </p:txBody>
      </p:sp>
      <p:sp>
        <p:nvSpPr>
          <p:cNvPr id="8" name="Google Shape;185;p19"/>
          <p:cNvSpPr/>
          <p:nvPr/>
        </p:nvSpPr>
        <p:spPr>
          <a:xfrm>
            <a:off x="2463460" y="2516684"/>
            <a:ext cx="1541708" cy="358875"/>
          </a:xfrm>
          <a:prstGeom prst="roundRect">
            <a:avLst>
              <a:gd name="adj" fmla="val 16667"/>
            </a:avLst>
          </a:prstGeom>
          <a:solidFill>
            <a:srgbClr val="FFD966"/>
          </a:solidFill>
          <a:ln>
            <a:noFill/>
          </a:ln>
        </p:spPr>
        <p:txBody>
          <a:bodyPr spcFirstLastPara="1" wrap="square" lIns="68569" tIns="68569" rIns="68569" bIns="68569" anchor="ctr" anchorCtr="0">
            <a:noAutofit/>
          </a:bodyPr>
          <a:lstStyle/>
          <a:p>
            <a:pPr algn="ctr"/>
            <a:r>
              <a:rPr lang="en-US" sz="1400" dirty="0" smtClean="0">
                <a:latin typeface="Arial"/>
                <a:ea typeface="Consolas"/>
                <a:cs typeface="Arial"/>
                <a:sym typeface="Consolas"/>
              </a:rPr>
              <a:t>HPO:</a:t>
            </a:r>
            <a:r>
              <a:rPr lang="en-US" sz="1400" dirty="0">
                <a:latin typeface="Arial"/>
                <a:ea typeface="Consolas"/>
                <a:cs typeface="Arial"/>
                <a:sym typeface="Consolas"/>
              </a:rPr>
              <a:t>0001156</a:t>
            </a:r>
            <a:endParaRPr sz="1400" dirty="0">
              <a:latin typeface="Arial"/>
              <a:ea typeface="Consolas"/>
              <a:cs typeface="Arial"/>
              <a:sym typeface="Consolas"/>
            </a:endParaRPr>
          </a:p>
        </p:txBody>
      </p:sp>
      <p:sp>
        <p:nvSpPr>
          <p:cNvPr id="9" name="Google Shape;186;p19"/>
          <p:cNvSpPr/>
          <p:nvPr/>
        </p:nvSpPr>
        <p:spPr>
          <a:xfrm>
            <a:off x="2463460" y="3352751"/>
            <a:ext cx="1541708" cy="358875"/>
          </a:xfrm>
          <a:prstGeom prst="roundRect">
            <a:avLst>
              <a:gd name="adj" fmla="val 16667"/>
            </a:avLst>
          </a:prstGeom>
          <a:solidFill>
            <a:srgbClr val="FFD966"/>
          </a:solidFill>
          <a:ln>
            <a:noFill/>
          </a:ln>
        </p:spPr>
        <p:txBody>
          <a:bodyPr spcFirstLastPara="1" wrap="square" lIns="68569" tIns="68569" rIns="68569" bIns="68569" anchor="ctr" anchorCtr="0">
            <a:noAutofit/>
          </a:bodyPr>
          <a:lstStyle/>
          <a:p>
            <a:pPr algn="ctr"/>
            <a:r>
              <a:rPr lang="en-US" sz="1400" dirty="0" smtClean="0">
                <a:latin typeface="Arial"/>
                <a:ea typeface="Consolas"/>
                <a:cs typeface="Arial"/>
                <a:sym typeface="Consolas"/>
              </a:rPr>
              <a:t>HPO:</a:t>
            </a:r>
            <a:r>
              <a:rPr lang="en-US" sz="1400" dirty="0">
                <a:latin typeface="Arial"/>
                <a:ea typeface="Consolas"/>
                <a:cs typeface="Arial"/>
                <a:sym typeface="Consolas"/>
              </a:rPr>
              <a:t>0000520</a:t>
            </a:r>
            <a:endParaRPr sz="1400" dirty="0">
              <a:latin typeface="Arial"/>
              <a:ea typeface="Consolas"/>
              <a:cs typeface="Arial"/>
              <a:sym typeface="Consolas"/>
            </a:endParaRPr>
          </a:p>
        </p:txBody>
      </p:sp>
      <p:sp>
        <p:nvSpPr>
          <p:cNvPr id="10" name="Google Shape;187;p19"/>
          <p:cNvSpPr/>
          <p:nvPr/>
        </p:nvSpPr>
        <p:spPr>
          <a:xfrm>
            <a:off x="2463460" y="4194773"/>
            <a:ext cx="1541708" cy="358875"/>
          </a:xfrm>
          <a:prstGeom prst="roundRect">
            <a:avLst>
              <a:gd name="adj" fmla="val 16667"/>
            </a:avLst>
          </a:prstGeom>
          <a:solidFill>
            <a:srgbClr val="FFD966"/>
          </a:solidFill>
          <a:ln>
            <a:noFill/>
          </a:ln>
        </p:spPr>
        <p:txBody>
          <a:bodyPr spcFirstLastPara="1" wrap="square" lIns="68569" tIns="68569" rIns="68569" bIns="68569" anchor="ctr" anchorCtr="0">
            <a:noAutofit/>
          </a:bodyPr>
          <a:lstStyle/>
          <a:p>
            <a:pPr algn="ctr"/>
            <a:r>
              <a:rPr lang="en-US" sz="1400" dirty="0" smtClean="0">
                <a:latin typeface="Arial"/>
                <a:ea typeface="Consolas"/>
                <a:cs typeface="Arial"/>
                <a:sym typeface="Consolas"/>
              </a:rPr>
              <a:t>HPO:</a:t>
            </a:r>
            <a:r>
              <a:rPr lang="en-US" sz="1400" dirty="0">
                <a:latin typeface="Arial"/>
                <a:ea typeface="Consolas"/>
                <a:cs typeface="Arial"/>
                <a:sym typeface="Consolas"/>
              </a:rPr>
              <a:t>0011304</a:t>
            </a:r>
            <a:endParaRPr sz="1400" dirty="0">
              <a:latin typeface="Arial"/>
              <a:ea typeface="Consolas"/>
              <a:cs typeface="Arial"/>
              <a:sym typeface="Consolas"/>
            </a:endParaRPr>
          </a:p>
        </p:txBody>
      </p:sp>
      <p:sp>
        <p:nvSpPr>
          <p:cNvPr id="11" name="TextBox 10"/>
          <p:cNvSpPr txBox="1"/>
          <p:nvPr/>
        </p:nvSpPr>
        <p:spPr>
          <a:xfrm>
            <a:off x="4150711" y="2489420"/>
            <a:ext cx="1705000" cy="461665"/>
          </a:xfrm>
          <a:prstGeom prst="rect">
            <a:avLst/>
          </a:prstGeom>
          <a:solidFill>
            <a:srgbClr val="40A4E2"/>
          </a:solidFill>
        </p:spPr>
        <p:txBody>
          <a:bodyPr wrap="square" rtlCol="0">
            <a:spAutoFit/>
          </a:bodyPr>
          <a:lstStyle/>
          <a:p>
            <a:r>
              <a:rPr lang="en-US" sz="1200" dirty="0" smtClean="0"/>
              <a:t>Brachydactyly</a:t>
            </a:r>
            <a:endParaRPr lang="en-US" sz="1200" dirty="0"/>
          </a:p>
          <a:p>
            <a:r>
              <a:rPr lang="en-US" sz="1200" dirty="0"/>
              <a:t>SCTID: 43476002</a:t>
            </a:r>
          </a:p>
        </p:txBody>
      </p:sp>
      <p:sp>
        <p:nvSpPr>
          <p:cNvPr id="12" name="TextBox 11"/>
          <p:cNvSpPr txBox="1"/>
          <p:nvPr/>
        </p:nvSpPr>
        <p:spPr>
          <a:xfrm>
            <a:off x="4159292" y="3312976"/>
            <a:ext cx="1696419" cy="461665"/>
          </a:xfrm>
          <a:prstGeom prst="rect">
            <a:avLst/>
          </a:prstGeom>
          <a:solidFill>
            <a:srgbClr val="40A4E2"/>
          </a:solidFill>
        </p:spPr>
        <p:txBody>
          <a:bodyPr wrap="square" rtlCol="0">
            <a:spAutoFit/>
          </a:bodyPr>
          <a:lstStyle/>
          <a:p>
            <a:r>
              <a:rPr lang="en-US" sz="1200" dirty="0" smtClean="0"/>
              <a:t>Proptosis</a:t>
            </a:r>
            <a:endParaRPr lang="en-US" sz="1200" dirty="0"/>
          </a:p>
          <a:p>
            <a:r>
              <a:rPr lang="en-US" sz="1200" dirty="0"/>
              <a:t>SCTID: 18265008</a:t>
            </a:r>
          </a:p>
        </p:txBody>
      </p:sp>
      <p:sp>
        <p:nvSpPr>
          <p:cNvPr id="13" name="TextBox 12"/>
          <p:cNvSpPr txBox="1"/>
          <p:nvPr/>
        </p:nvSpPr>
        <p:spPr>
          <a:xfrm>
            <a:off x="4150711" y="4149608"/>
            <a:ext cx="1705000" cy="461665"/>
          </a:xfrm>
          <a:prstGeom prst="rect">
            <a:avLst/>
          </a:prstGeom>
          <a:solidFill>
            <a:srgbClr val="40A4E2"/>
          </a:solidFill>
        </p:spPr>
        <p:txBody>
          <a:bodyPr wrap="square" rtlCol="0">
            <a:spAutoFit/>
          </a:bodyPr>
          <a:lstStyle/>
          <a:p>
            <a:r>
              <a:rPr lang="en-US" sz="1200" dirty="0"/>
              <a:t>Broad </a:t>
            </a:r>
            <a:r>
              <a:rPr lang="en-US" sz="1200" dirty="0" smtClean="0"/>
              <a:t>thumbs</a:t>
            </a:r>
            <a:endParaRPr lang="en-US" sz="1200" dirty="0"/>
          </a:p>
          <a:p>
            <a:r>
              <a:rPr lang="en-US" sz="1200" dirty="0"/>
              <a:t>SCTID: 249773003</a:t>
            </a:r>
          </a:p>
        </p:txBody>
      </p:sp>
      <p:sp>
        <p:nvSpPr>
          <p:cNvPr id="14" name="TextBox 13"/>
          <p:cNvSpPr txBox="1"/>
          <p:nvPr/>
        </p:nvSpPr>
        <p:spPr>
          <a:xfrm>
            <a:off x="4150711" y="1510264"/>
            <a:ext cx="1705000" cy="646331"/>
          </a:xfrm>
          <a:prstGeom prst="rect">
            <a:avLst/>
          </a:prstGeom>
          <a:solidFill>
            <a:schemeClr val="accent1">
              <a:lumMod val="60000"/>
              <a:lumOff val="40000"/>
            </a:schemeClr>
          </a:solidFill>
        </p:spPr>
        <p:txBody>
          <a:bodyPr wrap="square" rtlCol="0">
            <a:spAutoFit/>
          </a:bodyPr>
          <a:lstStyle/>
          <a:p>
            <a:r>
              <a:rPr lang="en-US" sz="1200" dirty="0"/>
              <a:t>Craniosynostosis syndrome </a:t>
            </a:r>
            <a:endParaRPr lang="en-US" sz="1200" dirty="0" smtClean="0"/>
          </a:p>
          <a:p>
            <a:r>
              <a:rPr lang="en-US" sz="1200" dirty="0" smtClean="0"/>
              <a:t>SCTID</a:t>
            </a:r>
            <a:r>
              <a:rPr lang="en-US" sz="1200" dirty="0"/>
              <a:t>: 57219006</a:t>
            </a:r>
          </a:p>
        </p:txBody>
      </p:sp>
      <p:sp>
        <p:nvSpPr>
          <p:cNvPr id="15" name="TextBox 14"/>
          <p:cNvSpPr txBox="1"/>
          <p:nvPr/>
        </p:nvSpPr>
        <p:spPr>
          <a:xfrm>
            <a:off x="348018" y="2515188"/>
            <a:ext cx="1313180" cy="334707"/>
          </a:xfrm>
          <a:prstGeom prst="rect">
            <a:avLst/>
          </a:prstGeom>
          <a:noFill/>
        </p:spPr>
        <p:txBody>
          <a:bodyPr wrap="none" rtlCol="0">
            <a:spAutoFit/>
          </a:bodyPr>
          <a:lstStyle/>
          <a:p>
            <a:pPr>
              <a:lnSpc>
                <a:spcPct val="115000"/>
              </a:lnSpc>
            </a:pPr>
            <a:r>
              <a:rPr lang="en-US" sz="1400" dirty="0">
                <a:latin typeface="Ubuntu"/>
                <a:ea typeface="Ubuntu"/>
                <a:cs typeface="Ubuntu"/>
                <a:sym typeface="Ubuntu"/>
              </a:rPr>
              <a:t>Brachydactyly</a:t>
            </a:r>
          </a:p>
        </p:txBody>
      </p:sp>
      <p:sp>
        <p:nvSpPr>
          <p:cNvPr id="16" name="TextBox 15"/>
          <p:cNvSpPr txBox="1"/>
          <p:nvPr/>
        </p:nvSpPr>
        <p:spPr>
          <a:xfrm>
            <a:off x="348018" y="3374650"/>
            <a:ext cx="933055" cy="334707"/>
          </a:xfrm>
          <a:prstGeom prst="rect">
            <a:avLst/>
          </a:prstGeom>
          <a:noFill/>
        </p:spPr>
        <p:txBody>
          <a:bodyPr wrap="none" rtlCol="0">
            <a:spAutoFit/>
          </a:bodyPr>
          <a:lstStyle/>
          <a:p>
            <a:pPr>
              <a:lnSpc>
                <a:spcPct val="115000"/>
              </a:lnSpc>
            </a:pPr>
            <a:r>
              <a:rPr lang="en-US" sz="1400" dirty="0">
                <a:latin typeface="Ubuntu"/>
                <a:ea typeface="Ubuntu"/>
                <a:cs typeface="Ubuntu"/>
                <a:sym typeface="Ubuntu"/>
              </a:rPr>
              <a:t>Proptosis</a:t>
            </a:r>
          </a:p>
        </p:txBody>
      </p:sp>
      <p:sp>
        <p:nvSpPr>
          <p:cNvPr id="17" name="TextBox 16"/>
          <p:cNvSpPr txBox="1"/>
          <p:nvPr/>
        </p:nvSpPr>
        <p:spPr>
          <a:xfrm>
            <a:off x="348019" y="4216671"/>
            <a:ext cx="1405267" cy="307777"/>
          </a:xfrm>
          <a:prstGeom prst="rect">
            <a:avLst/>
          </a:prstGeom>
          <a:noFill/>
        </p:spPr>
        <p:txBody>
          <a:bodyPr wrap="square" rtlCol="0">
            <a:spAutoFit/>
          </a:bodyPr>
          <a:lstStyle/>
          <a:p>
            <a:r>
              <a:rPr lang="en-US" sz="1400" dirty="0">
                <a:latin typeface="Ubuntu"/>
                <a:ea typeface="Ubuntu"/>
                <a:cs typeface="Ubuntu"/>
                <a:sym typeface="Ubuntu"/>
              </a:rPr>
              <a:t>Broad </a:t>
            </a:r>
            <a:r>
              <a:rPr lang="en-US" sz="1400" dirty="0" smtClean="0">
                <a:latin typeface="Ubuntu"/>
                <a:ea typeface="Ubuntu"/>
                <a:cs typeface="Ubuntu"/>
                <a:sym typeface="Ubuntu"/>
              </a:rPr>
              <a:t>thumb</a:t>
            </a:r>
            <a:endParaRPr lang="en-US" sz="1400" dirty="0">
              <a:latin typeface="Ubuntu"/>
              <a:ea typeface="Ubuntu"/>
              <a:cs typeface="Ubuntu"/>
              <a:sym typeface="Ubuntu"/>
            </a:endParaRPr>
          </a:p>
        </p:txBody>
      </p:sp>
      <p:pic>
        <p:nvPicPr>
          <p:cNvPr id="18" name="Google Shape;160;p17"/>
          <p:cNvPicPr preferRelativeResize="0"/>
          <p:nvPr/>
        </p:nvPicPr>
        <p:blipFill rotWithShape="1">
          <a:blip r:embed="rId2">
            <a:alphaModFix/>
          </a:blip>
          <a:srcRect/>
          <a:stretch/>
        </p:blipFill>
        <p:spPr>
          <a:xfrm>
            <a:off x="5998358" y="4084141"/>
            <a:ext cx="559921" cy="642844"/>
          </a:xfrm>
          <a:prstGeom prst="rect">
            <a:avLst/>
          </a:prstGeom>
          <a:noFill/>
          <a:ln>
            <a:noFill/>
          </a:ln>
        </p:spPr>
      </p:pic>
    </p:spTree>
    <p:extLst>
      <p:ext uri="{BB962C8B-B14F-4D97-AF65-F5344CB8AC3E}">
        <p14:creationId xmlns:p14="http://schemas.microsoft.com/office/powerpoint/2010/main" val="2151852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a:t>
            </a:fld>
            <a:endParaRPr lang="en-US" dirty="0"/>
          </a:p>
        </p:txBody>
      </p:sp>
      <p:sp>
        <p:nvSpPr>
          <p:cNvPr id="4" name="Title 3"/>
          <p:cNvSpPr>
            <a:spLocks noGrp="1"/>
          </p:cNvSpPr>
          <p:nvPr>
            <p:ph type="title"/>
          </p:nvPr>
        </p:nvSpPr>
        <p:spPr/>
        <p:txBody>
          <a:bodyPr/>
          <a:lstStyle/>
          <a:p>
            <a:r>
              <a:rPr lang="en-US" dirty="0"/>
              <a:t>Current </a:t>
            </a:r>
            <a:r>
              <a:rPr lang="en-US" dirty="0" smtClean="0"/>
              <a:t>situation</a:t>
            </a:r>
            <a:endParaRPr lang="en-US" dirty="0"/>
          </a:p>
        </p:txBody>
      </p:sp>
      <p:sp>
        <p:nvSpPr>
          <p:cNvPr id="5" name="Text Placeholder 4"/>
          <p:cNvSpPr>
            <a:spLocks noGrp="1"/>
          </p:cNvSpPr>
          <p:nvPr>
            <p:ph type="body" sz="quarter" idx="10"/>
          </p:nvPr>
        </p:nvSpPr>
        <p:spPr/>
        <p:txBody>
          <a:bodyPr/>
          <a:lstStyle/>
          <a:p>
            <a:pPr marL="171450" indent="-171450">
              <a:buFont typeface="Arial"/>
              <a:buChar char="•"/>
            </a:pPr>
            <a:r>
              <a:rPr lang="en-US" sz="1200" dirty="0"/>
              <a:t>Lack of interoperability between EHR and Genomics researchers</a:t>
            </a:r>
          </a:p>
          <a:p>
            <a:pPr marL="171450" indent="-171450">
              <a:buFont typeface="Arial"/>
              <a:buChar char="•"/>
            </a:pPr>
            <a:r>
              <a:rPr lang="en-US" sz="1200" dirty="0"/>
              <a:t>Genomics terminologies only utilized within the Genomics research world</a:t>
            </a:r>
          </a:p>
          <a:p>
            <a:pPr marL="171450" indent="-171450">
              <a:buFont typeface="Arial"/>
              <a:buChar char="•"/>
            </a:pPr>
            <a:r>
              <a:rPr lang="en-US" sz="1200" dirty="0"/>
              <a:t>Clinical terminologies not used by the Genomics research world</a:t>
            </a:r>
          </a:p>
          <a:p>
            <a:pPr marL="171450" indent="-171450">
              <a:buFont typeface="Arial"/>
              <a:buChar char="•"/>
            </a:pPr>
            <a:r>
              <a:rPr lang="en-US" sz="1200" dirty="0"/>
              <a:t>Genomic researchers reliant on summary classification data</a:t>
            </a:r>
          </a:p>
          <a:p>
            <a:pPr marL="171450" indent="-171450">
              <a:buFont typeface="Arial"/>
              <a:buChar char="•"/>
            </a:pPr>
            <a:r>
              <a:rPr lang="en-US" sz="1200" dirty="0"/>
              <a:t>Useful clinical information is available with EHR’s, that cannot be </a:t>
            </a:r>
          </a:p>
          <a:p>
            <a:pPr marL="171450" indent="-171450">
              <a:buFont typeface="Arial"/>
              <a:buChar char="•"/>
            </a:pPr>
            <a:r>
              <a:rPr lang="en-US" sz="1200" dirty="0"/>
              <a:t>Accessed by Genomics researchers</a:t>
            </a:r>
          </a:p>
          <a:p>
            <a:pPr marL="171450" indent="-171450">
              <a:buFont typeface="Arial"/>
              <a:buChar char="•"/>
            </a:pPr>
            <a:r>
              <a:rPr lang="en-US" sz="1200" dirty="0"/>
              <a:t>No agreed exchange format for clinical Genomic information, that has unique</a:t>
            </a:r>
          </a:p>
          <a:p>
            <a:pPr marL="171450" indent="-171450">
              <a:buFont typeface="Arial"/>
              <a:buChar char="•"/>
            </a:pPr>
            <a:r>
              <a:rPr lang="en-US" sz="1200" dirty="0"/>
              <a:t>requirements</a:t>
            </a:r>
          </a:p>
          <a:p>
            <a:pPr marL="171450" indent="-171450">
              <a:buFont typeface="Arial"/>
              <a:buChar char="•"/>
            </a:pPr>
            <a:r>
              <a:rPr lang="en-US" sz="1200" dirty="0"/>
              <a:t>Dispersed global Genomics research </a:t>
            </a:r>
            <a:r>
              <a:rPr lang="en-US" sz="1200" dirty="0" smtClean="0"/>
              <a:t>community</a:t>
            </a:r>
            <a:endParaRPr lang="en-US" sz="1200" dirty="0"/>
          </a:p>
        </p:txBody>
      </p:sp>
    </p:spTree>
    <p:extLst>
      <p:ext uri="{BB962C8B-B14F-4D97-AF65-F5344CB8AC3E}">
        <p14:creationId xmlns:p14="http://schemas.microsoft.com/office/powerpoint/2010/main" val="2198075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30</a:t>
            </a:fld>
            <a:endParaRPr lang="en-US" dirty="0"/>
          </a:p>
        </p:txBody>
      </p:sp>
      <p:sp>
        <p:nvSpPr>
          <p:cNvPr id="4" name="Title 3"/>
          <p:cNvSpPr>
            <a:spLocks noGrp="1"/>
          </p:cNvSpPr>
          <p:nvPr>
            <p:ph type="title"/>
          </p:nvPr>
        </p:nvSpPr>
        <p:spPr/>
        <p:txBody>
          <a:bodyPr/>
          <a:lstStyle/>
          <a:p>
            <a:r>
              <a:rPr lang="en-US" dirty="0"/>
              <a:t>Can we do better?</a:t>
            </a:r>
          </a:p>
        </p:txBody>
      </p:sp>
      <p:pic>
        <p:nvPicPr>
          <p:cNvPr id="6" name="Google Shape;193;p20"/>
          <p:cNvPicPr preferRelativeResize="0"/>
          <p:nvPr/>
        </p:nvPicPr>
        <p:blipFill>
          <a:blip r:embed="rId2">
            <a:alphaModFix/>
          </a:blip>
          <a:stretch>
            <a:fillRect/>
          </a:stretch>
        </p:blipFill>
        <p:spPr>
          <a:xfrm>
            <a:off x="3412474" y="2441726"/>
            <a:ext cx="934165" cy="969545"/>
          </a:xfrm>
          <a:prstGeom prst="rect">
            <a:avLst/>
          </a:prstGeom>
          <a:noFill/>
          <a:ln>
            <a:noFill/>
          </a:ln>
        </p:spPr>
      </p:pic>
      <p:pic>
        <p:nvPicPr>
          <p:cNvPr id="7" name="Google Shape;194;p20"/>
          <p:cNvPicPr preferRelativeResize="0"/>
          <p:nvPr/>
        </p:nvPicPr>
        <p:blipFill rotWithShape="1">
          <a:blip r:embed="rId3">
            <a:alphaModFix/>
          </a:blip>
          <a:srcRect l="34755"/>
          <a:stretch/>
        </p:blipFill>
        <p:spPr>
          <a:xfrm>
            <a:off x="186366" y="3547619"/>
            <a:ext cx="985146" cy="1114799"/>
          </a:xfrm>
          <a:prstGeom prst="rect">
            <a:avLst/>
          </a:prstGeom>
          <a:noFill/>
          <a:ln>
            <a:noFill/>
          </a:ln>
        </p:spPr>
      </p:pic>
      <p:sp>
        <p:nvSpPr>
          <p:cNvPr id="8" name="Google Shape;196;p20"/>
          <p:cNvSpPr txBox="1">
            <a:spLocks noGrp="1"/>
          </p:cNvSpPr>
          <p:nvPr>
            <p:ph type="body" idx="4294967295"/>
          </p:nvPr>
        </p:nvSpPr>
        <p:spPr>
          <a:xfrm>
            <a:off x="273719" y="1903904"/>
            <a:ext cx="2102152" cy="474008"/>
          </a:xfrm>
          <a:prstGeom prst="rect">
            <a:avLst/>
          </a:prstGeom>
          <a:noFill/>
          <a:ln>
            <a:noFill/>
          </a:ln>
        </p:spPr>
        <p:txBody>
          <a:bodyPr spcFirstLastPara="1" wrap="square" lIns="68569" tIns="34275" rIns="68569" bIns="34275" anchor="b" anchorCtr="0">
            <a:noAutofit/>
          </a:bodyPr>
          <a:lstStyle/>
          <a:p>
            <a:pPr marL="371475" indent="-285750">
              <a:spcBef>
                <a:spcPts val="0"/>
              </a:spcBef>
              <a:buSzPts val="1800"/>
              <a:buFont typeface="Wingdings" charset="2"/>
              <a:buChar char="ü"/>
            </a:pPr>
            <a:r>
              <a:rPr lang="en-US" sz="1200" b="0" dirty="0">
                <a:latin typeface="Ubuntu"/>
                <a:ea typeface="Ubuntu"/>
                <a:cs typeface="Ubuntu"/>
                <a:sym typeface="Ubuntu"/>
              </a:rPr>
              <a:t>Craniosynostosis</a:t>
            </a:r>
            <a:endParaRPr sz="1200" b="0" dirty="0">
              <a:latin typeface="Ubuntu"/>
              <a:ea typeface="Ubuntu"/>
              <a:cs typeface="Ubuntu"/>
              <a:sym typeface="Ubuntu"/>
            </a:endParaRPr>
          </a:p>
          <a:p>
            <a:pPr marL="371475" indent="-285750">
              <a:spcBef>
                <a:spcPts val="0"/>
              </a:spcBef>
              <a:buSzPts val="1800"/>
              <a:buFont typeface="Wingdings" charset="2"/>
              <a:buChar char="ü"/>
            </a:pPr>
            <a:r>
              <a:rPr lang="en-US" sz="1200" b="0" dirty="0">
                <a:latin typeface="Ubuntu"/>
                <a:ea typeface="Ubuntu"/>
                <a:cs typeface="Ubuntu"/>
                <a:sym typeface="Ubuntu"/>
              </a:rPr>
              <a:t>Brachydactyly</a:t>
            </a:r>
            <a:endParaRPr sz="1200" b="0" dirty="0">
              <a:latin typeface="Ubuntu"/>
              <a:ea typeface="Ubuntu"/>
              <a:cs typeface="Ubuntu"/>
              <a:sym typeface="Ubuntu"/>
            </a:endParaRPr>
          </a:p>
          <a:p>
            <a:pPr marL="371475" indent="-285750">
              <a:spcBef>
                <a:spcPts val="0"/>
              </a:spcBef>
              <a:buSzPts val="1800"/>
              <a:buFont typeface="Wingdings" charset="2"/>
              <a:buChar char="ü"/>
            </a:pPr>
            <a:r>
              <a:rPr lang="en-US" sz="1200" b="0" dirty="0">
                <a:latin typeface="Ubuntu"/>
                <a:ea typeface="Ubuntu"/>
                <a:cs typeface="Ubuntu"/>
                <a:sym typeface="Ubuntu"/>
              </a:rPr>
              <a:t>Proptosis</a:t>
            </a:r>
            <a:endParaRPr sz="1200" b="0" dirty="0">
              <a:latin typeface="Ubuntu"/>
              <a:ea typeface="Ubuntu"/>
              <a:cs typeface="Ubuntu"/>
              <a:sym typeface="Ubuntu"/>
            </a:endParaRPr>
          </a:p>
          <a:p>
            <a:pPr marL="371475" indent="-285750">
              <a:spcBef>
                <a:spcPts val="0"/>
              </a:spcBef>
              <a:buSzPts val="1800"/>
              <a:buFont typeface="Wingdings" charset="2"/>
              <a:buChar char="ü"/>
            </a:pPr>
            <a:r>
              <a:rPr lang="en-US" sz="1200" b="0" dirty="0">
                <a:latin typeface="Ubuntu"/>
                <a:ea typeface="Ubuntu"/>
                <a:cs typeface="Ubuntu"/>
                <a:sym typeface="Ubuntu"/>
              </a:rPr>
              <a:t>Broad thumb</a:t>
            </a:r>
            <a:r>
              <a:rPr lang="en-US" sz="1200" b="0" dirty="0" smtClean="0">
                <a:latin typeface="Ubuntu"/>
                <a:ea typeface="Ubuntu"/>
                <a:cs typeface="Ubuntu"/>
                <a:sym typeface="Ubuntu"/>
              </a:rPr>
              <a:t>…</a:t>
            </a:r>
          </a:p>
        </p:txBody>
      </p:sp>
      <p:sp>
        <p:nvSpPr>
          <p:cNvPr id="9" name="Google Shape;198;p20"/>
          <p:cNvSpPr/>
          <p:nvPr/>
        </p:nvSpPr>
        <p:spPr>
          <a:xfrm>
            <a:off x="4882822" y="3339581"/>
            <a:ext cx="1412688" cy="1106560"/>
          </a:xfrm>
          <a:prstGeom prst="cloudCallout">
            <a:avLst>
              <a:gd name="adj1" fmla="val -127535"/>
              <a:gd name="adj2" fmla="val -118001"/>
            </a:avLst>
          </a:prstGeom>
          <a:solidFill>
            <a:srgbClr val="FFFFFF"/>
          </a:solidFill>
          <a:ln w="38100"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r>
              <a:rPr lang="en-US" sz="1050" dirty="0">
                <a:solidFill>
                  <a:schemeClr val="dk1"/>
                </a:solidFill>
                <a:latin typeface="Ubuntu"/>
                <a:ea typeface="Ubuntu"/>
                <a:cs typeface="Ubuntu"/>
                <a:sym typeface="Ubuntu"/>
              </a:rPr>
              <a:t>How severe </a:t>
            </a:r>
            <a:endParaRPr sz="1050" dirty="0">
              <a:solidFill>
                <a:schemeClr val="dk1"/>
              </a:solidFill>
              <a:latin typeface="Ubuntu"/>
              <a:ea typeface="Ubuntu"/>
              <a:cs typeface="Ubuntu"/>
              <a:sym typeface="Ubuntu"/>
            </a:endParaRPr>
          </a:p>
          <a:p>
            <a:r>
              <a:rPr lang="en-US" sz="1050" dirty="0">
                <a:solidFill>
                  <a:schemeClr val="dk1"/>
                </a:solidFill>
                <a:latin typeface="Ubuntu"/>
                <a:ea typeface="Ubuntu"/>
                <a:cs typeface="Ubuntu"/>
                <a:sym typeface="Ubuntu"/>
              </a:rPr>
              <a:t>are these? </a:t>
            </a:r>
            <a:endParaRPr sz="1050" dirty="0">
              <a:solidFill>
                <a:schemeClr val="dk1"/>
              </a:solidFill>
              <a:latin typeface="Ubuntu"/>
              <a:ea typeface="Ubuntu"/>
              <a:cs typeface="Ubuntu"/>
              <a:sym typeface="Ubuntu"/>
            </a:endParaRPr>
          </a:p>
          <a:p>
            <a:pPr>
              <a:buClr>
                <a:schemeClr val="dk1"/>
              </a:buClr>
              <a:buSzPts val="1100"/>
            </a:pPr>
            <a:r>
              <a:rPr lang="en-US" sz="1050" dirty="0">
                <a:solidFill>
                  <a:schemeClr val="dk1"/>
                </a:solidFill>
                <a:latin typeface="Ubuntu"/>
                <a:ea typeface="Ubuntu"/>
                <a:cs typeface="Ubuntu"/>
                <a:sym typeface="Ubuntu"/>
              </a:rPr>
              <a:t>Are some more severe than others?</a:t>
            </a:r>
            <a:endParaRPr sz="1050" dirty="0">
              <a:solidFill>
                <a:schemeClr val="dk1"/>
              </a:solidFill>
              <a:latin typeface="Ubuntu"/>
              <a:ea typeface="Ubuntu"/>
              <a:cs typeface="Ubuntu"/>
              <a:sym typeface="Ubuntu"/>
            </a:endParaRPr>
          </a:p>
        </p:txBody>
      </p:sp>
      <p:sp>
        <p:nvSpPr>
          <p:cNvPr id="10" name="Google Shape;199;p20"/>
          <p:cNvSpPr/>
          <p:nvPr/>
        </p:nvSpPr>
        <p:spPr>
          <a:xfrm>
            <a:off x="1609462" y="3733760"/>
            <a:ext cx="1969704" cy="942761"/>
          </a:xfrm>
          <a:prstGeom prst="cloudCallout">
            <a:avLst>
              <a:gd name="adj1" fmla="val 49035"/>
              <a:gd name="adj2" fmla="val -81651"/>
            </a:avLst>
          </a:prstGeom>
          <a:solidFill>
            <a:srgbClr val="FFFFFF"/>
          </a:solidFill>
          <a:ln w="38100"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r"/>
            <a:r>
              <a:rPr lang="en-US" sz="1200" dirty="0">
                <a:solidFill>
                  <a:schemeClr val="dk1"/>
                </a:solidFill>
                <a:latin typeface="Ubuntu"/>
                <a:ea typeface="Ubuntu"/>
                <a:cs typeface="Ubuntu"/>
                <a:sym typeface="Ubuntu"/>
              </a:rPr>
              <a:t>When were</a:t>
            </a:r>
            <a:endParaRPr sz="1200" dirty="0">
              <a:solidFill>
                <a:schemeClr val="dk1"/>
              </a:solidFill>
              <a:latin typeface="Ubuntu"/>
              <a:ea typeface="Ubuntu"/>
              <a:cs typeface="Ubuntu"/>
              <a:sym typeface="Ubuntu"/>
            </a:endParaRPr>
          </a:p>
          <a:p>
            <a:pPr algn="r"/>
            <a:r>
              <a:rPr lang="en-US" sz="1200" dirty="0">
                <a:solidFill>
                  <a:schemeClr val="dk1"/>
                </a:solidFill>
                <a:latin typeface="Ubuntu"/>
                <a:ea typeface="Ubuntu"/>
                <a:cs typeface="Ubuntu"/>
                <a:sym typeface="Ubuntu"/>
              </a:rPr>
              <a:t>they first</a:t>
            </a:r>
            <a:endParaRPr sz="1200" dirty="0">
              <a:solidFill>
                <a:schemeClr val="dk1"/>
              </a:solidFill>
              <a:latin typeface="Ubuntu"/>
              <a:ea typeface="Ubuntu"/>
              <a:cs typeface="Ubuntu"/>
              <a:sym typeface="Ubuntu"/>
            </a:endParaRPr>
          </a:p>
          <a:p>
            <a:pPr algn="r"/>
            <a:r>
              <a:rPr lang="en-US" sz="1200" dirty="0">
                <a:solidFill>
                  <a:schemeClr val="dk1"/>
                </a:solidFill>
                <a:latin typeface="Ubuntu"/>
                <a:ea typeface="Ubuntu"/>
                <a:cs typeface="Ubuntu"/>
                <a:sym typeface="Ubuntu"/>
              </a:rPr>
              <a:t>observed?</a:t>
            </a:r>
            <a:endParaRPr sz="1200" dirty="0">
              <a:solidFill>
                <a:schemeClr val="dk1"/>
              </a:solidFill>
              <a:latin typeface="Ubuntu"/>
              <a:ea typeface="Ubuntu"/>
              <a:cs typeface="Ubuntu"/>
              <a:sym typeface="Ubuntu"/>
            </a:endParaRPr>
          </a:p>
        </p:txBody>
      </p:sp>
      <p:sp>
        <p:nvSpPr>
          <p:cNvPr id="11" name="Google Shape;200;p20"/>
          <p:cNvSpPr/>
          <p:nvPr/>
        </p:nvSpPr>
        <p:spPr>
          <a:xfrm>
            <a:off x="1372138" y="2605967"/>
            <a:ext cx="1518322" cy="866263"/>
          </a:xfrm>
          <a:prstGeom prst="cloudCallout">
            <a:avLst>
              <a:gd name="adj1" fmla="val 71029"/>
              <a:gd name="adj2" fmla="val 4237"/>
            </a:avLst>
          </a:prstGeom>
          <a:solidFill>
            <a:srgbClr val="FFFFFF"/>
          </a:solidFill>
          <a:ln w="38100"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r>
              <a:rPr lang="en-US" sz="1200" dirty="0">
                <a:solidFill>
                  <a:schemeClr val="dk1"/>
                </a:solidFill>
                <a:latin typeface="Ubuntu"/>
                <a:ea typeface="Ubuntu"/>
                <a:cs typeface="Ubuntu"/>
                <a:sym typeface="Ubuntu"/>
              </a:rPr>
              <a:t>Were they </a:t>
            </a:r>
            <a:endParaRPr sz="1200" dirty="0">
              <a:solidFill>
                <a:schemeClr val="dk1"/>
              </a:solidFill>
              <a:latin typeface="Ubuntu"/>
              <a:ea typeface="Ubuntu"/>
              <a:cs typeface="Ubuntu"/>
              <a:sym typeface="Ubuntu"/>
            </a:endParaRPr>
          </a:p>
          <a:p>
            <a:r>
              <a:rPr lang="en-US" sz="1200" dirty="0">
                <a:solidFill>
                  <a:schemeClr val="dk1"/>
                </a:solidFill>
                <a:latin typeface="Ubuntu"/>
                <a:ea typeface="Ubuntu"/>
                <a:cs typeface="Ubuntu"/>
                <a:sym typeface="Ubuntu"/>
              </a:rPr>
              <a:t>NOT observed?</a:t>
            </a:r>
            <a:endParaRPr sz="1200" dirty="0">
              <a:solidFill>
                <a:schemeClr val="dk1"/>
              </a:solidFill>
              <a:latin typeface="Ubuntu"/>
              <a:ea typeface="Ubuntu"/>
              <a:cs typeface="Ubuntu"/>
              <a:sym typeface="Ubuntu"/>
            </a:endParaRPr>
          </a:p>
        </p:txBody>
      </p:sp>
      <p:sp>
        <p:nvSpPr>
          <p:cNvPr id="12" name="Google Shape;201;p20"/>
          <p:cNvSpPr/>
          <p:nvPr/>
        </p:nvSpPr>
        <p:spPr>
          <a:xfrm>
            <a:off x="3974383" y="1105894"/>
            <a:ext cx="2167845" cy="1335831"/>
          </a:xfrm>
          <a:prstGeom prst="cloudCallout">
            <a:avLst>
              <a:gd name="adj1" fmla="val -39579"/>
              <a:gd name="adj2" fmla="val 51710"/>
            </a:avLst>
          </a:prstGeom>
          <a:solidFill>
            <a:srgbClr val="FFFFFF"/>
          </a:solidFill>
          <a:ln w="38100"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r>
              <a:rPr lang="en-US" sz="1100" dirty="0">
                <a:solidFill>
                  <a:schemeClr val="dk1"/>
                </a:solidFill>
                <a:latin typeface="Ubuntu"/>
                <a:ea typeface="Ubuntu"/>
                <a:cs typeface="Ubuntu"/>
                <a:sym typeface="Ubuntu"/>
              </a:rPr>
              <a:t>How are </a:t>
            </a:r>
            <a:r>
              <a:rPr lang="en-US" sz="1100" dirty="0" smtClean="0">
                <a:solidFill>
                  <a:schemeClr val="dk1"/>
                </a:solidFill>
                <a:latin typeface="Ubuntu"/>
                <a:ea typeface="Ubuntu"/>
                <a:cs typeface="Ubuntu"/>
                <a:sym typeface="Ubuntu"/>
              </a:rPr>
              <a:t>these</a:t>
            </a:r>
            <a:r>
              <a:rPr lang="en-US" sz="1100" dirty="0">
                <a:solidFill>
                  <a:schemeClr val="dk1"/>
                </a:solidFill>
                <a:latin typeface="Ubuntu"/>
                <a:ea typeface="Ubuntu"/>
                <a:cs typeface="Ubuntu"/>
                <a:sym typeface="Ubuntu"/>
              </a:rPr>
              <a:t> </a:t>
            </a:r>
            <a:r>
              <a:rPr lang="en-US" sz="1100" dirty="0" smtClean="0">
                <a:solidFill>
                  <a:schemeClr val="dk1"/>
                </a:solidFill>
                <a:latin typeface="Ubuntu"/>
                <a:ea typeface="Ubuntu"/>
                <a:cs typeface="Ubuntu"/>
                <a:sym typeface="Ubuntu"/>
              </a:rPr>
              <a:t>linked to</a:t>
            </a:r>
            <a:r>
              <a:rPr lang="en-US" sz="1100" dirty="0">
                <a:solidFill>
                  <a:schemeClr val="dk1"/>
                </a:solidFill>
                <a:latin typeface="Ubuntu"/>
                <a:ea typeface="Ubuntu"/>
                <a:cs typeface="Ubuntu"/>
                <a:sym typeface="Ubuntu"/>
              </a:rPr>
              <a:t> </a:t>
            </a:r>
            <a:r>
              <a:rPr lang="en-US" sz="1100" dirty="0" smtClean="0">
                <a:solidFill>
                  <a:schemeClr val="dk1"/>
                </a:solidFill>
                <a:latin typeface="Ubuntu"/>
                <a:ea typeface="Ubuntu"/>
                <a:cs typeface="Ubuntu"/>
                <a:sym typeface="Ubuntu"/>
              </a:rPr>
              <a:t>a </a:t>
            </a:r>
            <a:r>
              <a:rPr lang="en-US" sz="1100" dirty="0">
                <a:solidFill>
                  <a:schemeClr val="dk1"/>
                </a:solidFill>
                <a:latin typeface="Ubuntu"/>
                <a:ea typeface="Ubuntu"/>
                <a:cs typeface="Ubuntu"/>
                <a:sym typeface="Ubuntu"/>
              </a:rPr>
              <a:t>patient?</a:t>
            </a:r>
            <a:endParaRPr sz="1100" dirty="0">
              <a:solidFill>
                <a:schemeClr val="dk1"/>
              </a:solidFill>
              <a:latin typeface="Ubuntu"/>
              <a:ea typeface="Ubuntu"/>
              <a:cs typeface="Ubuntu"/>
              <a:sym typeface="Ubuntu"/>
            </a:endParaRPr>
          </a:p>
          <a:p>
            <a:pPr algn="ctr"/>
            <a:r>
              <a:rPr lang="en-US" sz="1100" dirty="0">
                <a:solidFill>
                  <a:schemeClr val="dk1"/>
                </a:solidFill>
                <a:latin typeface="Ubuntu"/>
                <a:ea typeface="Ubuntu"/>
                <a:cs typeface="Ubuntu"/>
                <a:sym typeface="Ubuntu"/>
              </a:rPr>
              <a:t>What </a:t>
            </a:r>
            <a:r>
              <a:rPr lang="en-US" sz="1100" dirty="0" smtClean="0">
                <a:solidFill>
                  <a:schemeClr val="dk1"/>
                </a:solidFill>
                <a:latin typeface="Ubuntu"/>
                <a:ea typeface="Ubuntu"/>
                <a:cs typeface="Ubuntu"/>
                <a:sym typeface="Ubuntu"/>
              </a:rPr>
              <a:t>about</a:t>
            </a:r>
            <a:r>
              <a:rPr lang="en-US" sz="1100" dirty="0">
                <a:solidFill>
                  <a:schemeClr val="dk1"/>
                </a:solidFill>
                <a:latin typeface="Ubuntu"/>
                <a:ea typeface="Ubuntu"/>
                <a:cs typeface="Ubuntu"/>
                <a:sym typeface="Ubuntu"/>
              </a:rPr>
              <a:t> </a:t>
            </a:r>
            <a:r>
              <a:rPr lang="en-US" sz="1100" dirty="0" smtClean="0">
                <a:solidFill>
                  <a:schemeClr val="dk1"/>
                </a:solidFill>
                <a:latin typeface="Ubuntu"/>
                <a:ea typeface="Ubuntu"/>
                <a:cs typeface="Ubuntu"/>
                <a:sym typeface="Ubuntu"/>
              </a:rPr>
              <a:t>the parents</a:t>
            </a:r>
            <a:r>
              <a:rPr lang="en-US" sz="1100" dirty="0">
                <a:solidFill>
                  <a:schemeClr val="dk1"/>
                </a:solidFill>
                <a:latin typeface="Ubuntu"/>
                <a:ea typeface="Ubuntu"/>
                <a:cs typeface="Ubuntu"/>
                <a:sym typeface="Ubuntu"/>
              </a:rPr>
              <a:t> </a:t>
            </a:r>
            <a:r>
              <a:rPr lang="en-US" sz="1100" dirty="0" smtClean="0">
                <a:solidFill>
                  <a:schemeClr val="dk1"/>
                </a:solidFill>
                <a:latin typeface="Ubuntu"/>
                <a:ea typeface="Ubuntu"/>
                <a:cs typeface="Ubuntu"/>
                <a:sym typeface="Ubuntu"/>
              </a:rPr>
              <a:t>and </a:t>
            </a:r>
            <a:r>
              <a:rPr lang="en-US" sz="1100" dirty="0">
                <a:solidFill>
                  <a:schemeClr val="dk1"/>
                </a:solidFill>
                <a:latin typeface="Ubuntu"/>
                <a:ea typeface="Ubuntu"/>
                <a:cs typeface="Ubuntu"/>
                <a:sym typeface="Ubuntu"/>
              </a:rPr>
              <a:t>siblings?</a:t>
            </a:r>
            <a:endParaRPr sz="1100" dirty="0">
              <a:solidFill>
                <a:schemeClr val="dk1"/>
              </a:solidFill>
              <a:latin typeface="Ubuntu"/>
              <a:ea typeface="Ubuntu"/>
              <a:cs typeface="Ubuntu"/>
              <a:sym typeface="Ubuntu"/>
            </a:endParaRPr>
          </a:p>
        </p:txBody>
      </p:sp>
      <p:pic>
        <p:nvPicPr>
          <p:cNvPr id="13" name="Google Shape;202;p20"/>
          <p:cNvPicPr preferRelativeResize="0"/>
          <p:nvPr/>
        </p:nvPicPr>
        <p:blipFill>
          <a:blip r:embed="rId4">
            <a:alphaModFix/>
          </a:blip>
          <a:stretch>
            <a:fillRect/>
          </a:stretch>
        </p:blipFill>
        <p:spPr>
          <a:xfrm>
            <a:off x="5697765" y="1795708"/>
            <a:ext cx="980950" cy="1024855"/>
          </a:xfrm>
          <a:prstGeom prst="rect">
            <a:avLst/>
          </a:prstGeom>
          <a:noFill/>
          <a:ln>
            <a:noFill/>
          </a:ln>
        </p:spPr>
      </p:pic>
      <p:pic>
        <p:nvPicPr>
          <p:cNvPr id="14" name="Google Shape;203;p20"/>
          <p:cNvPicPr preferRelativeResize="0"/>
          <p:nvPr/>
        </p:nvPicPr>
        <p:blipFill>
          <a:blip r:embed="rId5">
            <a:alphaModFix/>
          </a:blip>
          <a:stretch>
            <a:fillRect/>
          </a:stretch>
        </p:blipFill>
        <p:spPr>
          <a:xfrm>
            <a:off x="3834671" y="3854203"/>
            <a:ext cx="752840" cy="550703"/>
          </a:xfrm>
          <a:prstGeom prst="rect">
            <a:avLst/>
          </a:prstGeom>
          <a:noFill/>
          <a:ln>
            <a:noFill/>
          </a:ln>
        </p:spPr>
      </p:pic>
      <p:pic>
        <p:nvPicPr>
          <p:cNvPr id="15" name="Google Shape;204;p20"/>
          <p:cNvPicPr preferRelativeResize="0"/>
          <p:nvPr/>
        </p:nvPicPr>
        <p:blipFill>
          <a:blip r:embed="rId6">
            <a:alphaModFix/>
          </a:blip>
          <a:stretch>
            <a:fillRect/>
          </a:stretch>
        </p:blipFill>
        <p:spPr>
          <a:xfrm>
            <a:off x="6022821" y="3908951"/>
            <a:ext cx="747589" cy="663208"/>
          </a:xfrm>
          <a:prstGeom prst="rect">
            <a:avLst/>
          </a:prstGeom>
          <a:noFill/>
          <a:ln>
            <a:noFill/>
          </a:ln>
        </p:spPr>
      </p:pic>
      <p:pic>
        <p:nvPicPr>
          <p:cNvPr id="16" name="Google Shape;205;p20"/>
          <p:cNvPicPr preferRelativeResize="0"/>
          <p:nvPr/>
        </p:nvPicPr>
        <p:blipFill>
          <a:blip r:embed="rId7">
            <a:alphaModFix/>
          </a:blip>
          <a:stretch>
            <a:fillRect/>
          </a:stretch>
        </p:blipFill>
        <p:spPr>
          <a:xfrm>
            <a:off x="2769664" y="2310332"/>
            <a:ext cx="383565" cy="373803"/>
          </a:xfrm>
          <a:prstGeom prst="rect">
            <a:avLst/>
          </a:prstGeom>
          <a:noFill/>
          <a:ln>
            <a:noFill/>
          </a:ln>
        </p:spPr>
      </p:pic>
    </p:spTree>
    <p:extLst>
      <p:ext uri="{BB962C8B-B14F-4D97-AF65-F5344CB8AC3E}">
        <p14:creationId xmlns:p14="http://schemas.microsoft.com/office/powerpoint/2010/main" val="3119341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31</a:t>
            </a:fld>
            <a:endParaRPr lang="en-US" dirty="0"/>
          </a:p>
        </p:txBody>
      </p:sp>
      <p:sp>
        <p:nvSpPr>
          <p:cNvPr id="4" name="Title 3"/>
          <p:cNvSpPr>
            <a:spLocks noGrp="1"/>
          </p:cNvSpPr>
          <p:nvPr>
            <p:ph type="title"/>
          </p:nvPr>
        </p:nvSpPr>
        <p:spPr>
          <a:xfrm>
            <a:off x="342900" y="799071"/>
            <a:ext cx="6172200" cy="568721"/>
          </a:xfrm>
        </p:spPr>
        <p:txBody>
          <a:bodyPr/>
          <a:lstStyle/>
          <a:p>
            <a:r>
              <a:rPr lang="en-US" dirty="0"/>
              <a:t>We need structure! </a:t>
            </a:r>
          </a:p>
        </p:txBody>
      </p:sp>
      <p:sp>
        <p:nvSpPr>
          <p:cNvPr id="6" name="Google Shape;210;p21"/>
          <p:cNvSpPr/>
          <p:nvPr/>
        </p:nvSpPr>
        <p:spPr>
          <a:xfrm>
            <a:off x="3122030" y="1807343"/>
            <a:ext cx="2065419" cy="2335034"/>
          </a:xfrm>
          <a:prstGeom prst="rect">
            <a:avLst/>
          </a:prstGeom>
          <a:solidFill>
            <a:srgbClr val="F3F3F3"/>
          </a:solidFill>
          <a:ln>
            <a:noFill/>
          </a:ln>
        </p:spPr>
        <p:txBody>
          <a:bodyPr spcFirstLastPara="1" wrap="square" lIns="68569" tIns="68569" rIns="68569" bIns="68569" anchor="ctr" anchorCtr="0">
            <a:noAutofit/>
          </a:bodyPr>
          <a:lstStyle/>
          <a:p>
            <a:endParaRPr sz="1100"/>
          </a:p>
        </p:txBody>
      </p:sp>
      <p:sp>
        <p:nvSpPr>
          <p:cNvPr id="7" name="Google Shape;213;p21"/>
          <p:cNvSpPr txBox="1">
            <a:spLocks noGrp="1"/>
          </p:cNvSpPr>
          <p:nvPr>
            <p:ph type="body" idx="4294967295"/>
          </p:nvPr>
        </p:nvSpPr>
        <p:spPr>
          <a:xfrm>
            <a:off x="3427550" y="1793551"/>
            <a:ext cx="2199139" cy="2314814"/>
          </a:xfrm>
          <a:prstGeom prst="rect">
            <a:avLst/>
          </a:prstGeom>
          <a:noFill/>
          <a:ln>
            <a:noFill/>
          </a:ln>
        </p:spPr>
        <p:txBody>
          <a:bodyPr spcFirstLastPara="1" wrap="square" lIns="68569" tIns="34275" rIns="68569" bIns="34275" anchor="t" anchorCtr="0">
            <a:noAutofit/>
          </a:bodyPr>
          <a:lstStyle/>
          <a:p>
            <a:pPr marL="0" indent="0">
              <a:lnSpc>
                <a:spcPct val="100000"/>
              </a:lnSpc>
              <a:spcBef>
                <a:spcPts val="0"/>
              </a:spcBef>
              <a:buNone/>
            </a:pPr>
            <a:r>
              <a:rPr lang="en-US" sz="1100" dirty="0">
                <a:latin typeface="Ubuntu"/>
                <a:ea typeface="Ubuntu"/>
                <a:cs typeface="Ubuntu"/>
                <a:sym typeface="Ubuntu"/>
              </a:rPr>
              <a:t> phenotypes:</a:t>
            </a:r>
            <a:endParaRPr sz="1100" dirty="0">
              <a:latin typeface="Ubuntu"/>
              <a:ea typeface="Ubuntu"/>
              <a:cs typeface="Ubuntu"/>
              <a:sym typeface="Ubuntu"/>
            </a:endParaRPr>
          </a:p>
          <a:p>
            <a:pPr marL="0" indent="0">
              <a:lnSpc>
                <a:spcPct val="100000"/>
              </a:lnSpc>
              <a:buNone/>
            </a:pPr>
            <a:r>
              <a:rPr lang="en-US" sz="1100" dirty="0">
                <a:solidFill>
                  <a:srgbClr val="45818E"/>
                </a:solidFill>
                <a:latin typeface="Ubuntu"/>
                <a:ea typeface="Ubuntu"/>
                <a:cs typeface="Ubuntu"/>
                <a:sym typeface="Ubuntu"/>
              </a:rPr>
              <a:t> - type:</a:t>
            </a:r>
            <a:endParaRPr sz="1100" dirty="0">
              <a:solidFill>
                <a:srgbClr val="45818E"/>
              </a:solidFill>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id: </a:t>
            </a:r>
            <a:r>
              <a:rPr lang="en-US" sz="1100" dirty="0">
                <a:latin typeface="Ubuntu"/>
                <a:ea typeface="Ubuntu"/>
                <a:cs typeface="Ubuntu"/>
                <a:sym typeface="Ubuntu"/>
              </a:rPr>
              <a:t>"HP:0000520"</a:t>
            </a:r>
            <a:endParaRPr sz="1100" dirty="0">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label: </a:t>
            </a:r>
            <a:r>
              <a:rPr lang="en-US" sz="1100" dirty="0">
                <a:latin typeface="Ubuntu"/>
                <a:ea typeface="Ubuntu"/>
                <a:cs typeface="Ubuntu"/>
                <a:sym typeface="Ubuntu"/>
              </a:rPr>
              <a:t>“Proptosis"</a:t>
            </a:r>
            <a:endParaRPr sz="1100" dirty="0">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severity:</a:t>
            </a:r>
            <a:endParaRPr sz="1100" dirty="0">
              <a:solidFill>
                <a:srgbClr val="45818E"/>
              </a:solidFill>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id: </a:t>
            </a:r>
            <a:r>
              <a:rPr lang="en-US" sz="1100" dirty="0">
                <a:latin typeface="Ubuntu"/>
                <a:ea typeface="Ubuntu"/>
                <a:cs typeface="Ubuntu"/>
                <a:sym typeface="Ubuntu"/>
              </a:rPr>
              <a:t>"HP:0012828"</a:t>
            </a:r>
            <a:endParaRPr sz="1100" dirty="0">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label: </a:t>
            </a:r>
            <a:r>
              <a:rPr lang="en-US" sz="1100" dirty="0">
                <a:latin typeface="Ubuntu"/>
                <a:ea typeface="Ubuntu"/>
                <a:cs typeface="Ubuntu"/>
                <a:sym typeface="Ubuntu"/>
              </a:rPr>
              <a:t>"Severe"</a:t>
            </a:r>
            <a:endParaRPr sz="1100" dirty="0">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classOfOnset:</a:t>
            </a:r>
            <a:endParaRPr sz="1100" dirty="0">
              <a:solidFill>
                <a:srgbClr val="45818E"/>
              </a:solidFill>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id: </a:t>
            </a:r>
            <a:r>
              <a:rPr lang="en-US" sz="1100" dirty="0">
                <a:latin typeface="Ubuntu"/>
                <a:ea typeface="Ubuntu"/>
                <a:cs typeface="Ubuntu"/>
                <a:sym typeface="Ubuntu"/>
              </a:rPr>
              <a:t>"HP: 0003577"</a:t>
            </a:r>
            <a:endParaRPr sz="1100" dirty="0">
              <a:latin typeface="Ubuntu"/>
              <a:ea typeface="Ubuntu"/>
              <a:cs typeface="Ubuntu"/>
              <a:sym typeface="Ubuntu"/>
            </a:endParaRPr>
          </a:p>
          <a:p>
            <a:pPr marL="0" indent="0">
              <a:lnSpc>
                <a:spcPct val="100000"/>
              </a:lnSpc>
              <a:buNone/>
            </a:pPr>
            <a:r>
              <a:rPr lang="en-US" sz="1100" dirty="0">
                <a:latin typeface="Ubuntu"/>
                <a:ea typeface="Ubuntu"/>
                <a:cs typeface="Ubuntu"/>
                <a:sym typeface="Ubuntu"/>
              </a:rPr>
              <a:t>    </a:t>
            </a:r>
            <a:r>
              <a:rPr lang="en-US" sz="1100" dirty="0">
                <a:solidFill>
                  <a:srgbClr val="45818E"/>
                </a:solidFill>
                <a:latin typeface="Ubuntu"/>
                <a:ea typeface="Ubuntu"/>
                <a:cs typeface="Ubuntu"/>
                <a:sym typeface="Ubuntu"/>
              </a:rPr>
              <a:t>  label: </a:t>
            </a:r>
            <a:r>
              <a:rPr lang="en-US" sz="1100" dirty="0">
                <a:latin typeface="Ubuntu"/>
                <a:ea typeface="Ubuntu"/>
                <a:cs typeface="Ubuntu"/>
                <a:sym typeface="Ubuntu"/>
              </a:rPr>
              <a:t>“Congenital onset"</a:t>
            </a:r>
            <a:endParaRPr sz="1100" dirty="0">
              <a:latin typeface="Ubuntu"/>
              <a:ea typeface="Ubuntu"/>
              <a:cs typeface="Ubuntu"/>
              <a:sym typeface="Ubuntu"/>
            </a:endParaRPr>
          </a:p>
          <a:p>
            <a:pPr marL="171450" indent="-38100">
              <a:lnSpc>
                <a:spcPct val="100000"/>
              </a:lnSpc>
              <a:buNone/>
            </a:pPr>
            <a:endParaRPr sz="1100" dirty="0">
              <a:latin typeface="Ubuntu"/>
              <a:ea typeface="Ubuntu"/>
              <a:cs typeface="Ubuntu"/>
              <a:sym typeface="Ubuntu"/>
            </a:endParaRPr>
          </a:p>
        </p:txBody>
      </p:sp>
      <p:sp>
        <p:nvSpPr>
          <p:cNvPr id="8" name="Google Shape;214;p21"/>
          <p:cNvSpPr txBox="1">
            <a:spLocks noGrp="1"/>
          </p:cNvSpPr>
          <p:nvPr>
            <p:ph type="body" idx="4294967295"/>
          </p:nvPr>
        </p:nvSpPr>
        <p:spPr>
          <a:xfrm>
            <a:off x="702295" y="1741262"/>
            <a:ext cx="1915043" cy="1335497"/>
          </a:xfrm>
          <a:prstGeom prst="rect">
            <a:avLst/>
          </a:prstGeom>
          <a:noFill/>
          <a:ln>
            <a:noFill/>
          </a:ln>
        </p:spPr>
        <p:txBody>
          <a:bodyPr spcFirstLastPara="1" wrap="square" lIns="68569" tIns="34275" rIns="68569" bIns="34275" anchor="t" anchorCtr="0">
            <a:noAutofit/>
          </a:bodyPr>
          <a:lstStyle/>
          <a:p>
            <a:pPr marL="0" indent="0">
              <a:spcBef>
                <a:spcPts val="0"/>
              </a:spcBef>
              <a:buNone/>
            </a:pPr>
            <a:r>
              <a:rPr lang="en-US" sz="1400" dirty="0">
                <a:solidFill>
                  <a:srgbClr val="45818E"/>
                </a:solidFill>
              </a:rPr>
              <a:t>patient:</a:t>
            </a:r>
            <a:endParaRPr sz="1400" dirty="0">
              <a:solidFill>
                <a:srgbClr val="45818E"/>
              </a:solidFill>
            </a:endParaRPr>
          </a:p>
          <a:p>
            <a:pPr marL="0" indent="0">
              <a:buNone/>
            </a:pPr>
            <a:r>
              <a:rPr lang="en-US" sz="1400" dirty="0"/>
              <a:t>   </a:t>
            </a:r>
            <a:r>
              <a:rPr lang="en-US" sz="1400" dirty="0">
                <a:solidFill>
                  <a:srgbClr val="45818E"/>
                </a:solidFill>
              </a:rPr>
              <a:t> id:</a:t>
            </a:r>
            <a:r>
              <a:rPr lang="en-US" sz="1400" dirty="0"/>
              <a:t> "PROBAND#1"</a:t>
            </a:r>
            <a:endParaRPr sz="1400" dirty="0"/>
          </a:p>
          <a:p>
            <a:pPr marL="0" indent="0">
              <a:buNone/>
            </a:pPr>
            <a:r>
              <a:rPr lang="en-US" sz="1400" dirty="0">
                <a:solidFill>
                  <a:srgbClr val="45818E"/>
                </a:solidFill>
              </a:rPr>
              <a:t>sex:</a:t>
            </a:r>
            <a:endParaRPr sz="1400" dirty="0">
              <a:solidFill>
                <a:srgbClr val="45818E"/>
              </a:solidFill>
            </a:endParaRPr>
          </a:p>
          <a:p>
            <a:pPr marL="0" indent="0">
              <a:buNone/>
            </a:pPr>
            <a:r>
              <a:rPr lang="en-US" sz="1400" dirty="0"/>
              <a:t>    </a:t>
            </a:r>
            <a:r>
              <a:rPr lang="en-US" sz="1400" dirty="0">
                <a:solidFill>
                  <a:srgbClr val="45818E"/>
                </a:solidFill>
              </a:rPr>
              <a:t>id: </a:t>
            </a:r>
            <a:r>
              <a:rPr lang="en-US" sz="1400" dirty="0"/>
              <a:t>"PATO:0000384"</a:t>
            </a:r>
            <a:endParaRPr sz="1400" dirty="0"/>
          </a:p>
          <a:p>
            <a:pPr marL="0" indent="0">
              <a:buNone/>
            </a:pPr>
            <a:r>
              <a:rPr lang="en-US" sz="1400" dirty="0"/>
              <a:t>   </a:t>
            </a:r>
            <a:r>
              <a:rPr lang="en-US" sz="1400" dirty="0">
                <a:solidFill>
                  <a:srgbClr val="45818E"/>
                </a:solidFill>
              </a:rPr>
              <a:t> label: </a:t>
            </a:r>
            <a:r>
              <a:rPr lang="en-US" sz="1400" dirty="0"/>
              <a:t>"male</a:t>
            </a:r>
            <a:r>
              <a:rPr lang="en-US" sz="1400" dirty="0" smtClean="0"/>
              <a:t>"</a:t>
            </a:r>
            <a:endParaRPr sz="1400" dirty="0"/>
          </a:p>
        </p:txBody>
      </p:sp>
      <p:sp>
        <p:nvSpPr>
          <p:cNvPr id="9" name="Google Shape;218;p21"/>
          <p:cNvSpPr/>
          <p:nvPr/>
        </p:nvSpPr>
        <p:spPr>
          <a:xfrm>
            <a:off x="2794753" y="1806161"/>
            <a:ext cx="298206" cy="2336142"/>
          </a:xfrm>
          <a:custGeom>
            <a:avLst/>
            <a:gdLst/>
            <a:ahLst/>
            <a:cxnLst/>
            <a:rect l="l" t="t" r="r" b="b"/>
            <a:pathLst>
              <a:path w="38883" h="198262" extrusionOk="0">
                <a:moveTo>
                  <a:pt x="0" y="127759"/>
                </a:moveTo>
                <a:lnTo>
                  <a:pt x="38883" y="0"/>
                </a:lnTo>
                <a:lnTo>
                  <a:pt x="38456" y="198262"/>
                </a:lnTo>
                <a:lnTo>
                  <a:pt x="427" y="144424"/>
                </a:lnTo>
                <a:close/>
              </a:path>
            </a:pathLst>
          </a:custGeom>
          <a:solidFill>
            <a:schemeClr val="lt2"/>
          </a:solidFill>
          <a:ln>
            <a:noFill/>
          </a:ln>
        </p:spPr>
      </p:sp>
      <p:grpSp>
        <p:nvGrpSpPr>
          <p:cNvPr id="10" name="Group 9"/>
          <p:cNvGrpSpPr/>
          <p:nvPr/>
        </p:nvGrpSpPr>
        <p:grpSpPr>
          <a:xfrm>
            <a:off x="2699891" y="2124198"/>
            <a:ext cx="814645" cy="994469"/>
            <a:chOff x="3150601" y="2697282"/>
            <a:chExt cx="1231781" cy="1797281"/>
          </a:xfrm>
        </p:grpSpPr>
        <p:pic>
          <p:nvPicPr>
            <p:cNvPr id="11" name="Google Shape;216;p21"/>
            <p:cNvPicPr preferRelativeResize="0"/>
            <p:nvPr/>
          </p:nvPicPr>
          <p:blipFill>
            <a:blip r:embed="rId2">
              <a:alphaModFix/>
            </a:blip>
            <a:stretch>
              <a:fillRect/>
            </a:stretch>
          </p:blipFill>
          <p:spPr>
            <a:xfrm>
              <a:off x="3150601" y="2697282"/>
              <a:ext cx="1231781" cy="1797281"/>
            </a:xfrm>
            <a:prstGeom prst="rect">
              <a:avLst/>
            </a:prstGeom>
            <a:noFill/>
            <a:ln>
              <a:noFill/>
            </a:ln>
          </p:spPr>
        </p:pic>
        <p:pic>
          <p:nvPicPr>
            <p:cNvPr id="12" name="Google Shape;219;p21"/>
            <p:cNvPicPr preferRelativeResize="0"/>
            <p:nvPr/>
          </p:nvPicPr>
          <p:blipFill rotWithShape="1">
            <a:blip r:embed="rId3">
              <a:alphaModFix/>
            </a:blip>
            <a:srcRect/>
            <a:stretch/>
          </p:blipFill>
          <p:spPr>
            <a:xfrm>
              <a:off x="3472299" y="3788669"/>
              <a:ext cx="610411" cy="610411"/>
            </a:xfrm>
            <a:prstGeom prst="rect">
              <a:avLst/>
            </a:prstGeom>
            <a:noFill/>
            <a:ln>
              <a:noFill/>
            </a:ln>
          </p:spPr>
        </p:pic>
      </p:grpSp>
      <p:sp>
        <p:nvSpPr>
          <p:cNvPr id="14" name="Google Shape;220;p21"/>
          <p:cNvSpPr txBox="1"/>
          <p:nvPr/>
        </p:nvSpPr>
        <p:spPr>
          <a:xfrm>
            <a:off x="5465811" y="1007356"/>
            <a:ext cx="731161" cy="372280"/>
          </a:xfrm>
          <a:prstGeom prst="rect">
            <a:avLst/>
          </a:prstGeom>
          <a:noFill/>
          <a:ln>
            <a:noFill/>
          </a:ln>
        </p:spPr>
        <p:txBody>
          <a:bodyPr spcFirstLastPara="1" wrap="square" lIns="68569" tIns="68569" rIns="68569" bIns="68569" anchor="t" anchorCtr="0">
            <a:noAutofit/>
          </a:bodyPr>
          <a:lstStyle/>
          <a:p>
            <a:r>
              <a:rPr lang="en-US" sz="1400" dirty="0"/>
              <a:t>who?</a:t>
            </a:r>
            <a:endParaRPr sz="1400" dirty="0"/>
          </a:p>
        </p:txBody>
      </p:sp>
      <p:cxnSp>
        <p:nvCxnSpPr>
          <p:cNvPr id="15" name="Google Shape;224;p21"/>
          <p:cNvCxnSpPr>
            <a:endCxn id="14" idx="1"/>
          </p:cNvCxnSpPr>
          <p:nvPr/>
        </p:nvCxnSpPr>
        <p:spPr>
          <a:xfrm flipV="1">
            <a:off x="2364922" y="1193496"/>
            <a:ext cx="3100889" cy="799312"/>
          </a:xfrm>
          <a:prstGeom prst="straightConnector1">
            <a:avLst/>
          </a:prstGeom>
          <a:noFill/>
          <a:ln w="38100" cap="flat" cmpd="sng">
            <a:solidFill>
              <a:srgbClr val="F6B26B"/>
            </a:solidFill>
            <a:prstDash val="dash"/>
            <a:round/>
            <a:headEnd type="arrow" w="med" len="med"/>
            <a:tailEnd type="none" w="med" len="med"/>
          </a:ln>
        </p:spPr>
      </p:cxnSp>
      <p:sp>
        <p:nvSpPr>
          <p:cNvPr id="17" name="Google Shape;221;p21"/>
          <p:cNvSpPr txBox="1"/>
          <p:nvPr/>
        </p:nvSpPr>
        <p:spPr>
          <a:xfrm>
            <a:off x="5619620" y="2084099"/>
            <a:ext cx="797805" cy="137688"/>
          </a:xfrm>
          <a:prstGeom prst="rect">
            <a:avLst/>
          </a:prstGeom>
          <a:noFill/>
          <a:ln>
            <a:noFill/>
          </a:ln>
        </p:spPr>
        <p:txBody>
          <a:bodyPr spcFirstLastPara="1" wrap="square" lIns="68569" tIns="68569" rIns="68569" bIns="68569" anchor="t" anchorCtr="0">
            <a:noAutofit/>
          </a:bodyPr>
          <a:lstStyle/>
          <a:p>
            <a:r>
              <a:rPr lang="en-US" sz="1400" dirty="0"/>
              <a:t>what?</a:t>
            </a:r>
            <a:endParaRPr sz="1400" dirty="0"/>
          </a:p>
        </p:txBody>
      </p:sp>
      <p:cxnSp>
        <p:nvCxnSpPr>
          <p:cNvPr id="18" name="Google Shape;225;p21"/>
          <p:cNvCxnSpPr/>
          <p:nvPr/>
        </p:nvCxnSpPr>
        <p:spPr>
          <a:xfrm flipV="1">
            <a:off x="4850280" y="2277490"/>
            <a:ext cx="810205" cy="273737"/>
          </a:xfrm>
          <a:prstGeom prst="straightConnector1">
            <a:avLst/>
          </a:prstGeom>
          <a:noFill/>
          <a:ln w="38100" cap="flat" cmpd="sng">
            <a:solidFill>
              <a:srgbClr val="F6B26B"/>
            </a:solidFill>
            <a:prstDash val="dash"/>
            <a:round/>
            <a:headEnd type="arrow" w="med" len="med"/>
            <a:tailEnd type="none" w="med" len="med"/>
          </a:ln>
        </p:spPr>
      </p:cxnSp>
      <p:sp>
        <p:nvSpPr>
          <p:cNvPr id="20" name="Google Shape;223;p21"/>
          <p:cNvSpPr txBox="1"/>
          <p:nvPr/>
        </p:nvSpPr>
        <p:spPr>
          <a:xfrm>
            <a:off x="5564458" y="3014262"/>
            <a:ext cx="637310" cy="226518"/>
          </a:xfrm>
          <a:prstGeom prst="rect">
            <a:avLst/>
          </a:prstGeom>
          <a:noFill/>
          <a:ln>
            <a:noFill/>
          </a:ln>
        </p:spPr>
        <p:txBody>
          <a:bodyPr spcFirstLastPara="1" wrap="square" lIns="68569" tIns="68569" rIns="68569" bIns="68569" anchor="t" anchorCtr="0">
            <a:noAutofit/>
          </a:bodyPr>
          <a:lstStyle/>
          <a:p>
            <a:endParaRPr sz="1400" dirty="0"/>
          </a:p>
        </p:txBody>
      </p:sp>
      <p:cxnSp>
        <p:nvCxnSpPr>
          <p:cNvPr id="21" name="Google Shape;226;p21"/>
          <p:cNvCxnSpPr>
            <a:endCxn id="20" idx="1"/>
          </p:cNvCxnSpPr>
          <p:nvPr/>
        </p:nvCxnSpPr>
        <p:spPr>
          <a:xfrm flipV="1">
            <a:off x="4679316" y="3127521"/>
            <a:ext cx="885142" cy="205006"/>
          </a:xfrm>
          <a:prstGeom prst="straightConnector1">
            <a:avLst/>
          </a:prstGeom>
          <a:noFill/>
          <a:ln w="38100" cap="flat" cmpd="sng">
            <a:solidFill>
              <a:srgbClr val="F6B26B"/>
            </a:solidFill>
            <a:prstDash val="dash"/>
            <a:round/>
            <a:headEnd type="arrow" w="med" len="med"/>
            <a:tailEnd type="none" w="med" len="med"/>
          </a:ln>
        </p:spPr>
      </p:cxnSp>
      <p:grpSp>
        <p:nvGrpSpPr>
          <p:cNvPr id="22" name="Group 21"/>
          <p:cNvGrpSpPr/>
          <p:nvPr/>
        </p:nvGrpSpPr>
        <p:grpSpPr>
          <a:xfrm>
            <a:off x="5269897" y="3835466"/>
            <a:ext cx="1204170" cy="284014"/>
            <a:chOff x="7493675" y="3415697"/>
            <a:chExt cx="1740475" cy="451940"/>
          </a:xfrm>
        </p:grpSpPr>
        <p:sp>
          <p:nvSpPr>
            <p:cNvPr id="23" name="Google Shape;222;p21"/>
            <p:cNvSpPr txBox="1"/>
            <p:nvPr/>
          </p:nvSpPr>
          <p:spPr>
            <a:xfrm>
              <a:off x="8081025" y="3415697"/>
              <a:ext cx="1153125" cy="360450"/>
            </a:xfrm>
            <a:prstGeom prst="rect">
              <a:avLst/>
            </a:prstGeom>
            <a:noFill/>
            <a:ln>
              <a:noFill/>
            </a:ln>
          </p:spPr>
          <p:txBody>
            <a:bodyPr spcFirstLastPara="1" wrap="square" lIns="68569" tIns="68569" rIns="68569" bIns="68569" anchor="t" anchorCtr="0">
              <a:noAutofit/>
            </a:bodyPr>
            <a:lstStyle/>
            <a:p>
              <a:r>
                <a:rPr lang="en-US" sz="1400" dirty="0"/>
                <a:t>when?</a:t>
              </a:r>
              <a:endParaRPr sz="1400" dirty="0"/>
            </a:p>
          </p:txBody>
        </p:sp>
        <p:cxnSp>
          <p:nvCxnSpPr>
            <p:cNvPr id="24" name="Google Shape;227;p21"/>
            <p:cNvCxnSpPr>
              <a:endCxn id="23" idx="1"/>
            </p:cNvCxnSpPr>
            <p:nvPr/>
          </p:nvCxnSpPr>
          <p:spPr>
            <a:xfrm flipV="1">
              <a:off x="7493675" y="3595922"/>
              <a:ext cx="587350" cy="271715"/>
            </a:xfrm>
            <a:prstGeom prst="straightConnector1">
              <a:avLst/>
            </a:prstGeom>
            <a:noFill/>
            <a:ln w="38100" cap="flat" cmpd="sng">
              <a:solidFill>
                <a:srgbClr val="F6B26B"/>
              </a:solidFill>
              <a:prstDash val="dash"/>
              <a:round/>
              <a:headEnd type="arrow" w="med" len="med"/>
              <a:tailEnd type="none" w="med" len="med"/>
            </a:ln>
          </p:spPr>
        </p:cxnSp>
      </p:grpSp>
      <p:sp>
        <p:nvSpPr>
          <p:cNvPr id="28" name="Google Shape;221;p21"/>
          <p:cNvSpPr txBox="1"/>
          <p:nvPr/>
        </p:nvSpPr>
        <p:spPr>
          <a:xfrm>
            <a:off x="5618735" y="2926309"/>
            <a:ext cx="797805" cy="137688"/>
          </a:xfrm>
          <a:prstGeom prst="rect">
            <a:avLst/>
          </a:prstGeom>
          <a:noFill/>
          <a:ln>
            <a:noFill/>
          </a:ln>
        </p:spPr>
        <p:txBody>
          <a:bodyPr spcFirstLastPara="1" wrap="square" lIns="68569" tIns="68569" rIns="68569" bIns="68569" anchor="t" anchorCtr="0">
            <a:noAutofit/>
          </a:bodyPr>
          <a:lstStyle/>
          <a:p>
            <a:r>
              <a:rPr lang="en-US" sz="1400" dirty="0"/>
              <a:t>what?</a:t>
            </a:r>
            <a:endParaRPr sz="1400" dirty="0"/>
          </a:p>
        </p:txBody>
      </p:sp>
      <p:pic>
        <p:nvPicPr>
          <p:cNvPr id="29" name="Google Shape;160;p17"/>
          <p:cNvPicPr preferRelativeResize="0"/>
          <p:nvPr/>
        </p:nvPicPr>
        <p:blipFill rotWithShape="1">
          <a:blip r:embed="rId3">
            <a:alphaModFix/>
          </a:blip>
          <a:srcRect/>
          <a:stretch/>
        </p:blipFill>
        <p:spPr>
          <a:xfrm>
            <a:off x="5965512" y="4149839"/>
            <a:ext cx="538023" cy="577152"/>
          </a:xfrm>
          <a:prstGeom prst="rect">
            <a:avLst/>
          </a:prstGeom>
          <a:noFill/>
          <a:ln>
            <a:noFill/>
          </a:ln>
        </p:spPr>
      </p:pic>
    </p:spTree>
    <p:extLst>
      <p:ext uri="{BB962C8B-B14F-4D97-AF65-F5344CB8AC3E}">
        <p14:creationId xmlns:p14="http://schemas.microsoft.com/office/powerpoint/2010/main" val="41780886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32</a:t>
            </a:fld>
            <a:endParaRPr lang="en-US" dirty="0"/>
          </a:p>
        </p:txBody>
      </p:sp>
      <p:sp>
        <p:nvSpPr>
          <p:cNvPr id="4" name="Title 3"/>
          <p:cNvSpPr>
            <a:spLocks noGrp="1"/>
          </p:cNvSpPr>
          <p:nvPr>
            <p:ph type="title"/>
          </p:nvPr>
        </p:nvSpPr>
        <p:spPr>
          <a:xfrm>
            <a:off x="364798" y="842867"/>
            <a:ext cx="6172200" cy="568721"/>
          </a:xfrm>
        </p:spPr>
        <p:txBody>
          <a:bodyPr/>
          <a:lstStyle/>
          <a:p>
            <a:pPr lvl="0"/>
            <a:r>
              <a:rPr lang="en-US" dirty="0"/>
              <a:t>Phenopacket Implementations</a:t>
            </a:r>
          </a:p>
        </p:txBody>
      </p:sp>
      <p:sp>
        <p:nvSpPr>
          <p:cNvPr id="10" name="Text Placeholder 9"/>
          <p:cNvSpPr>
            <a:spLocks noGrp="1"/>
          </p:cNvSpPr>
          <p:nvPr>
            <p:ph type="body" sz="quarter" idx="10"/>
          </p:nvPr>
        </p:nvSpPr>
        <p:spPr/>
        <p:txBody>
          <a:bodyPr/>
          <a:lstStyle/>
          <a:p>
            <a:r>
              <a:rPr lang="en-US" sz="1200" b="1" dirty="0"/>
              <a:t>Reference implementation/spec:</a:t>
            </a:r>
          </a:p>
          <a:p>
            <a:pPr lvl="1"/>
            <a:r>
              <a:rPr lang="en-US" sz="1200" dirty="0"/>
              <a:t>Phenopacket-schema </a:t>
            </a:r>
            <a:r>
              <a:rPr lang="en-US" sz="1200" dirty="0" err="1"/>
              <a:t>GitHub</a:t>
            </a:r>
            <a:r>
              <a:rPr lang="en-US" sz="1200" dirty="0"/>
              <a:t> repo </a:t>
            </a:r>
            <a:r>
              <a:rPr lang="en-US" sz="1200" dirty="0">
                <a:hlinkClick r:id="rId2" action="ppaction://hlinkfile"/>
              </a:rPr>
              <a:t>(https://</a:t>
            </a:r>
            <a:r>
              <a:rPr lang="en-US" sz="1200" dirty="0" err="1">
                <a:hlinkClick r:id="rId2" action="ppaction://hlinkfile"/>
              </a:rPr>
              <a:t>github.com</a:t>
            </a:r>
            <a:r>
              <a:rPr lang="en-US" sz="1200" dirty="0">
                <a:hlinkClick r:id="rId2" action="ppaction://hlinkfile"/>
              </a:rPr>
              <a:t>/</a:t>
            </a:r>
            <a:r>
              <a:rPr lang="en-US" sz="1200" dirty="0" err="1">
                <a:hlinkClick r:id="rId2" action="ppaction://hlinkfile"/>
              </a:rPr>
              <a:t>phenopackets</a:t>
            </a:r>
            <a:r>
              <a:rPr lang="en-US" sz="1200" dirty="0">
                <a:hlinkClick r:id="rId2" action="ppaction://hlinkfile"/>
              </a:rPr>
              <a:t>/</a:t>
            </a:r>
            <a:r>
              <a:rPr lang="en-US" sz="1200" dirty="0" err="1">
                <a:hlinkClick r:id="rId2" action="ppaction://hlinkfile"/>
              </a:rPr>
              <a:t>phenopacket</a:t>
            </a:r>
            <a:r>
              <a:rPr lang="en-US" sz="1200" dirty="0">
                <a:hlinkClick r:id="rId2" action="ppaction://hlinkfile"/>
              </a:rPr>
              <a:t>-schema</a:t>
            </a:r>
            <a:r>
              <a:rPr lang="en-US" sz="1200" dirty="0"/>
              <a:t>)</a:t>
            </a:r>
          </a:p>
          <a:p>
            <a:r>
              <a:rPr lang="en-US" sz="1200" b="1" dirty="0"/>
              <a:t>Proof of concept applications:</a:t>
            </a:r>
          </a:p>
          <a:p>
            <a:pPr lvl="1"/>
            <a:r>
              <a:rPr lang="en-US" sz="1200" dirty="0" err="1"/>
              <a:t>Exomiser</a:t>
            </a:r>
            <a:r>
              <a:rPr lang="en-US" sz="1200" dirty="0"/>
              <a:t> web (Monarch web-app) (</a:t>
            </a:r>
            <a:r>
              <a:rPr lang="en-US" sz="1200" dirty="0" err="1">
                <a:hlinkClick r:id="rId3" action="ppaction://hlinkfile"/>
              </a:rPr>
              <a:t>bit.ly</a:t>
            </a:r>
            <a:r>
              <a:rPr lang="en-US" sz="1200" dirty="0">
                <a:hlinkClick r:id="rId3" action="ppaction://hlinkfile"/>
              </a:rPr>
              <a:t>/</a:t>
            </a:r>
            <a:r>
              <a:rPr lang="en-US" sz="1200" dirty="0" err="1">
                <a:hlinkClick r:id="rId3" action="ppaction://hlinkfile"/>
              </a:rPr>
              <a:t>phenopacket</a:t>
            </a:r>
            <a:r>
              <a:rPr lang="en-US" sz="1200" dirty="0">
                <a:hlinkClick r:id="rId3" action="ppaction://hlinkfile"/>
              </a:rPr>
              <a:t>-app-beta</a:t>
            </a:r>
            <a:r>
              <a:rPr lang="en-US" sz="1200" dirty="0"/>
              <a:t>)</a:t>
            </a:r>
          </a:p>
          <a:p>
            <a:pPr lvl="1"/>
            <a:r>
              <a:rPr lang="en-US" sz="1200" dirty="0"/>
              <a:t>FHIR -&gt; Phenopacket service </a:t>
            </a:r>
          </a:p>
          <a:p>
            <a:pPr lvl="1"/>
            <a:r>
              <a:rPr lang="en-US" sz="1200" dirty="0" err="1"/>
              <a:t>Exomiser</a:t>
            </a:r>
            <a:r>
              <a:rPr lang="en-US" sz="1200" dirty="0"/>
              <a:t> service  </a:t>
            </a:r>
          </a:p>
          <a:p>
            <a:pPr lvl="1"/>
            <a:r>
              <a:rPr lang="en-US" sz="1200" dirty="0"/>
              <a:t>SMART on FHIR app</a:t>
            </a:r>
          </a:p>
          <a:p>
            <a:r>
              <a:rPr lang="en-US" sz="1200" b="1" dirty="0"/>
              <a:t>In production systems:</a:t>
            </a:r>
          </a:p>
          <a:p>
            <a:pPr lvl="1"/>
            <a:r>
              <a:rPr lang="en-US" sz="1200" dirty="0" err="1"/>
              <a:t>Biosamples</a:t>
            </a:r>
            <a:r>
              <a:rPr lang="en-US" sz="1200" dirty="0"/>
              <a:t> exporting Phenopackets (e.g. </a:t>
            </a:r>
            <a:r>
              <a:rPr lang="en-US" sz="1200" dirty="0">
                <a:hlinkClick r:id="rId4" action="ppaction://hlinkfile"/>
              </a:rPr>
              <a:t>https://www.ebi.ac.uk/biosamples/samples/SAMN05324082</a:t>
            </a:r>
            <a:r>
              <a:rPr lang="en-US" sz="1200" dirty="0" smtClean="0"/>
              <a:t>)</a:t>
            </a:r>
            <a:endParaRPr lang="en-US" sz="1200" dirty="0"/>
          </a:p>
        </p:txBody>
      </p:sp>
      <p:pic>
        <p:nvPicPr>
          <p:cNvPr id="13" name="Google Shape;160;p17"/>
          <p:cNvPicPr preferRelativeResize="0"/>
          <p:nvPr/>
        </p:nvPicPr>
        <p:blipFill rotWithShape="1">
          <a:blip r:embed="rId5">
            <a:alphaModFix/>
          </a:blip>
          <a:srcRect/>
          <a:stretch/>
        </p:blipFill>
        <p:spPr>
          <a:xfrm>
            <a:off x="6031205" y="4051292"/>
            <a:ext cx="559921" cy="642844"/>
          </a:xfrm>
          <a:prstGeom prst="rect">
            <a:avLst/>
          </a:prstGeom>
          <a:noFill/>
          <a:ln>
            <a:noFill/>
          </a:ln>
        </p:spPr>
      </p:pic>
    </p:spTree>
    <p:extLst>
      <p:ext uri="{BB962C8B-B14F-4D97-AF65-F5344CB8AC3E}">
        <p14:creationId xmlns:p14="http://schemas.microsoft.com/office/powerpoint/2010/main" val="1707999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33</a:t>
            </a:fld>
            <a:endParaRPr lang="en-US" dirty="0"/>
          </a:p>
        </p:txBody>
      </p:sp>
      <p:sp>
        <p:nvSpPr>
          <p:cNvPr id="4" name="Title 3"/>
          <p:cNvSpPr>
            <a:spLocks noGrp="1"/>
          </p:cNvSpPr>
          <p:nvPr>
            <p:ph type="title"/>
          </p:nvPr>
        </p:nvSpPr>
        <p:spPr/>
        <p:txBody>
          <a:bodyPr/>
          <a:lstStyle/>
          <a:p>
            <a:r>
              <a:rPr lang="en-US" dirty="0"/>
              <a:t>Next steps</a:t>
            </a:r>
          </a:p>
        </p:txBody>
      </p:sp>
      <p:sp>
        <p:nvSpPr>
          <p:cNvPr id="5" name="Text Placeholder 4"/>
          <p:cNvSpPr>
            <a:spLocks noGrp="1"/>
          </p:cNvSpPr>
          <p:nvPr>
            <p:ph type="body" sz="quarter" idx="10"/>
          </p:nvPr>
        </p:nvSpPr>
        <p:spPr/>
        <p:txBody>
          <a:bodyPr/>
          <a:lstStyle/>
          <a:p>
            <a:r>
              <a:rPr lang="en-US" sz="1400" dirty="0"/>
              <a:t>Engaging the community</a:t>
            </a:r>
          </a:p>
          <a:p>
            <a:r>
              <a:rPr lang="en-US" sz="1400" dirty="0"/>
              <a:t>Collecting use case requirements</a:t>
            </a:r>
          </a:p>
          <a:p>
            <a:r>
              <a:rPr lang="en-US" sz="1400" dirty="0"/>
              <a:t>Development of standards bundles to assist implementation</a:t>
            </a:r>
          </a:p>
          <a:p>
            <a:r>
              <a:rPr lang="en-US" sz="1400" dirty="0"/>
              <a:t>Collaboration between SDO’s, and clinical and Genomic </a:t>
            </a:r>
            <a:r>
              <a:rPr lang="en-US" sz="1400" dirty="0" smtClean="0"/>
              <a:t>bodies</a:t>
            </a:r>
            <a:endParaRPr lang="en-US" sz="1400" dirty="0"/>
          </a:p>
        </p:txBody>
      </p:sp>
    </p:spTree>
    <p:extLst>
      <p:ext uri="{BB962C8B-B14F-4D97-AF65-F5344CB8AC3E}">
        <p14:creationId xmlns:p14="http://schemas.microsoft.com/office/powerpoint/2010/main" val="23077829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34</a:t>
            </a:fld>
            <a:endParaRPr lang="en-US" dirty="0"/>
          </a:p>
        </p:txBody>
      </p:sp>
      <p:sp>
        <p:nvSpPr>
          <p:cNvPr id="4" name="Title 3"/>
          <p:cNvSpPr>
            <a:spLocks noGrp="1"/>
          </p:cNvSpPr>
          <p:nvPr>
            <p:ph type="title"/>
          </p:nvPr>
        </p:nvSpPr>
        <p:spPr/>
        <p:txBody>
          <a:bodyPr/>
          <a:lstStyle/>
          <a:p>
            <a:r>
              <a:rPr lang="en-US" dirty="0"/>
              <a:t>Future view</a:t>
            </a:r>
          </a:p>
        </p:txBody>
      </p:sp>
      <p:sp>
        <p:nvSpPr>
          <p:cNvPr id="5" name="Text Placeholder 4"/>
          <p:cNvSpPr>
            <a:spLocks noGrp="1"/>
          </p:cNvSpPr>
          <p:nvPr>
            <p:ph type="body" sz="quarter" idx="10"/>
          </p:nvPr>
        </p:nvSpPr>
        <p:spPr/>
        <p:txBody>
          <a:bodyPr/>
          <a:lstStyle/>
          <a:p>
            <a:r>
              <a:rPr lang="en-US" sz="1400" b="1" dirty="0"/>
              <a:t>EHR</a:t>
            </a:r>
          </a:p>
          <a:p>
            <a:pPr lvl="1"/>
            <a:r>
              <a:rPr lang="en-US" sz="1400" dirty="0"/>
              <a:t>Increased terminology content to support recording of detailed Genomic related information</a:t>
            </a:r>
          </a:p>
          <a:p>
            <a:pPr lvl="1"/>
            <a:r>
              <a:rPr lang="en-US" sz="1400" dirty="0"/>
              <a:t>Automated clinical pathways supporting the implementation of personalized (precision) medicine</a:t>
            </a:r>
          </a:p>
          <a:p>
            <a:pPr lvl="1"/>
            <a:r>
              <a:rPr lang="en-US" sz="1400" dirty="0"/>
              <a:t>Data transfer available to other organizations available in an automated manner</a:t>
            </a:r>
          </a:p>
          <a:p>
            <a:r>
              <a:rPr lang="en-US" sz="1400" b="1" dirty="0"/>
              <a:t>Genomics researchers</a:t>
            </a:r>
          </a:p>
          <a:p>
            <a:pPr lvl="1"/>
            <a:r>
              <a:rPr lang="en-US" sz="1400" dirty="0"/>
              <a:t>Access to granular clinical information</a:t>
            </a:r>
          </a:p>
          <a:p>
            <a:pPr lvl="1"/>
            <a:r>
              <a:rPr lang="en-US" sz="1400" dirty="0"/>
              <a:t>Automated collection of clinical data from EHR’s</a:t>
            </a:r>
          </a:p>
          <a:p>
            <a:pPr lvl="1"/>
            <a:r>
              <a:rPr lang="en-US" sz="1400" dirty="0"/>
              <a:t>Availability of data, using different terminology standards as required </a:t>
            </a:r>
          </a:p>
        </p:txBody>
      </p:sp>
    </p:spTree>
    <p:extLst>
      <p:ext uri="{BB962C8B-B14F-4D97-AF65-F5344CB8AC3E}">
        <p14:creationId xmlns:p14="http://schemas.microsoft.com/office/powerpoint/2010/main" val="42264442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view</a:t>
            </a:r>
            <a:endParaRPr lang="en-US" dirty="0"/>
          </a:p>
        </p:txBody>
      </p:sp>
      <p:sp>
        <p:nvSpPr>
          <p:cNvPr id="3" name="Content Placeholder 2"/>
          <p:cNvSpPr>
            <a:spLocks noGrp="1"/>
          </p:cNvSpPr>
          <p:nvPr>
            <p:ph idx="1"/>
          </p:nvPr>
        </p:nvSpPr>
        <p:spPr/>
        <p:txBody>
          <a:bodyPr>
            <a:noAutofit/>
          </a:bodyPr>
          <a:lstStyle/>
          <a:p>
            <a:pPr marL="0" indent="0">
              <a:buNone/>
            </a:pPr>
            <a:r>
              <a:rPr lang="en-US" sz="1500" b="1" dirty="0" smtClean="0"/>
              <a:t>EHR</a:t>
            </a:r>
          </a:p>
          <a:p>
            <a:pPr lvl="1"/>
            <a:r>
              <a:rPr lang="en-US" sz="1500" dirty="0" smtClean="0"/>
              <a:t>Increased terminology content to support recording of detailed Genomic related information</a:t>
            </a:r>
          </a:p>
          <a:p>
            <a:pPr lvl="1"/>
            <a:r>
              <a:rPr lang="en-US" sz="1500" dirty="0" smtClean="0"/>
              <a:t>Automated clinical pathways supporting the implementation of personalized (precision) medicine</a:t>
            </a:r>
          </a:p>
          <a:p>
            <a:pPr lvl="1"/>
            <a:r>
              <a:rPr lang="en-US" sz="1500" dirty="0" smtClean="0"/>
              <a:t>Data transfer available to other organizations available in an automated manner</a:t>
            </a:r>
          </a:p>
          <a:p>
            <a:pPr marL="0" indent="0">
              <a:buNone/>
            </a:pPr>
            <a:r>
              <a:rPr lang="en-US" sz="1500" b="1" dirty="0" smtClean="0"/>
              <a:t>Genomics researchers</a:t>
            </a:r>
          </a:p>
          <a:p>
            <a:pPr lvl="1"/>
            <a:r>
              <a:rPr lang="en-US" sz="1500" dirty="0" smtClean="0"/>
              <a:t>Access to granular clinical information</a:t>
            </a:r>
          </a:p>
          <a:p>
            <a:pPr lvl="1"/>
            <a:r>
              <a:rPr lang="en-US" sz="1500" dirty="0" smtClean="0"/>
              <a:t>Automated collection of clinical data from EHR’s</a:t>
            </a:r>
          </a:p>
          <a:p>
            <a:pPr lvl="1"/>
            <a:r>
              <a:rPr lang="en-US" sz="1500" dirty="0" smtClean="0"/>
              <a:t>Availability of data, using different terminology standards as required </a:t>
            </a:r>
            <a:endParaRPr lang="en-US" sz="1500" dirty="0"/>
          </a:p>
        </p:txBody>
      </p:sp>
    </p:spTree>
    <p:extLst>
      <p:ext uri="{BB962C8B-B14F-4D97-AF65-F5344CB8AC3E}">
        <p14:creationId xmlns:p14="http://schemas.microsoft.com/office/powerpoint/2010/main" val="937587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74521"/>
            <a:ext cx="6858000" cy="302604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8" name="questions.png"/>
          <p:cNvPicPr>
            <a:picLocks noChangeAspect="1"/>
          </p:cNvPicPr>
          <p:nvPr/>
        </p:nvPicPr>
        <p:blipFill>
          <a:blip r:embed="rId2" r:link="rId3" cstate="print">
            <a:extLst>
              <a:ext uri="{28A0092B-C50C-407E-A947-70E740481C1C}">
                <a14:useLocalDpi xmlns:a14="http://schemas.microsoft.com/office/drawing/2010/main" val="0"/>
              </a:ext>
            </a:extLst>
          </a:blip>
          <a:stretch>
            <a:fillRect/>
          </a:stretch>
        </p:blipFill>
        <p:spPr>
          <a:xfrm>
            <a:off x="2392299" y="1990616"/>
            <a:ext cx="2144268" cy="2144268"/>
          </a:xfrm>
          <a:prstGeom prst="rect">
            <a:avLst/>
          </a:prstGeom>
        </p:spPr>
      </p:pic>
    </p:spTree>
    <p:extLst>
      <p:ext uri="{BB962C8B-B14F-4D97-AF65-F5344CB8AC3E}">
        <p14:creationId xmlns:p14="http://schemas.microsoft.com/office/powerpoint/2010/main" val="16281330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dobeStock_70171284_NEW.jpg" descr="/Users/kathycoyle/Data/SNOMED/2212 PPT Template/images/AdobeStock_70171284_NEW.jp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0" y="1354137"/>
            <a:ext cx="6858000" cy="2405063"/>
          </a:xfrm>
          <a:prstGeom prst="rect">
            <a:avLst/>
          </a:prstGeom>
        </p:spPr>
      </p:pic>
      <p:sp>
        <p:nvSpPr>
          <p:cNvPr id="4" name="TextBox 3"/>
          <p:cNvSpPr txBox="1"/>
          <p:nvPr/>
        </p:nvSpPr>
        <p:spPr>
          <a:xfrm>
            <a:off x="481012" y="2657475"/>
            <a:ext cx="2976563" cy="784830"/>
          </a:xfrm>
          <a:prstGeom prst="rect">
            <a:avLst/>
          </a:prstGeom>
          <a:noFill/>
          <a:effectLst>
            <a:outerShdw blurRad="50800" dist="38100" dir="2700000" algn="tl" rotWithShape="0">
              <a:prstClr val="black">
                <a:alpha val="40000"/>
              </a:prstClr>
            </a:outerShdw>
          </a:effectLst>
        </p:spPr>
        <p:txBody>
          <a:bodyPr wrap="square" rtlCol="0">
            <a:spAutoFit/>
          </a:bodyPr>
          <a:lstStyle/>
          <a:p>
            <a:pPr>
              <a:lnSpc>
                <a:spcPct val="50000"/>
              </a:lnSpc>
            </a:pPr>
            <a:r>
              <a:rPr lang="en-US" sz="4500" dirty="0">
                <a:solidFill>
                  <a:schemeClr val="bg2"/>
                </a:solidFill>
              </a:rPr>
              <a:t>Thank</a:t>
            </a:r>
          </a:p>
          <a:p>
            <a:pPr>
              <a:lnSpc>
                <a:spcPct val="50000"/>
              </a:lnSpc>
            </a:pPr>
            <a:r>
              <a:rPr lang="en-US" sz="4500" dirty="0">
                <a:solidFill>
                  <a:schemeClr val="bg2"/>
                </a:solidFill>
              </a:rPr>
              <a:t>	you!</a:t>
            </a:r>
          </a:p>
        </p:txBody>
      </p:sp>
      <p:sp>
        <p:nvSpPr>
          <p:cNvPr id="15" name="Slide Number Placeholder 3"/>
          <p:cNvSpPr txBox="1">
            <a:spLocks/>
          </p:cNvSpPr>
          <p:nvPr/>
        </p:nvSpPr>
        <p:spPr>
          <a:xfrm>
            <a:off x="6195410" y="4754412"/>
            <a:ext cx="330200" cy="282178"/>
          </a:xfrm>
          <a:prstGeom prst="rect">
            <a:avLst/>
          </a:prstGeom>
        </p:spPr>
        <p:txBody>
          <a:bodyPr vert="horz" lIns="0" tIns="0" rIns="0" bIns="0" rtlCol="0" anchor="ctr"/>
          <a:lstStyle>
            <a:defPPr>
              <a:defRPr lang="en-US"/>
            </a:defPPr>
            <a:lvl1pPr marL="0" algn="r" defTabSz="914291" rtl="0" eaLnBrk="1" latinLnBrk="0" hangingPunct="1">
              <a:defRPr sz="800" b="0" i="0" kern="1200">
                <a:solidFill>
                  <a:schemeClr val="accent3"/>
                </a:solidFill>
                <a:latin typeface="Arial"/>
                <a:ea typeface="+mn-ea"/>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fld id="{CF0A3129-E875-6648-A0B3-8ABAE574B041}" type="slidenum">
              <a:rPr lang="en-US" sz="600"/>
              <a:pPr/>
              <a:t>37</a:t>
            </a:fld>
            <a:endParaRPr lang="en-US" sz="600" dirty="0"/>
          </a:p>
        </p:txBody>
      </p:sp>
      <p:cxnSp>
        <p:nvCxnSpPr>
          <p:cNvPr id="16" name="Straight Connector 15"/>
          <p:cNvCxnSpPr/>
          <p:nvPr/>
        </p:nvCxnSpPr>
        <p:spPr>
          <a:xfrm flipH="1">
            <a:off x="353410" y="4488082"/>
            <a:ext cx="61722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
        <p:nvSpPr>
          <p:cNvPr id="17" name="Text Placeholder 2"/>
          <p:cNvSpPr txBox="1">
            <a:spLocks/>
          </p:cNvSpPr>
          <p:nvPr/>
        </p:nvSpPr>
        <p:spPr>
          <a:xfrm>
            <a:off x="314379" y="3999991"/>
            <a:ext cx="6257925" cy="314325"/>
          </a:xfrm>
          <a:prstGeom prst="rect">
            <a:avLst/>
          </a:prstGeom>
        </p:spPr>
        <p:txBody>
          <a:bodyPr/>
          <a:lstStyle>
            <a:lvl1pPr marL="0" indent="0" algn="l" defTabSz="457200"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200"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20" indent="0" algn="l" defTabSz="457200"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600" indent="0" algn="l" defTabSz="457200"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Please </a:t>
            </a:r>
            <a:r>
              <a:rPr lang="en-US" dirty="0" smtClean="0"/>
              <a:t>contact: Ian Green </a:t>
            </a:r>
            <a:r>
              <a:rPr lang="mr-IN" dirty="0" smtClean="0"/>
              <a:t>–</a:t>
            </a:r>
            <a:r>
              <a:rPr lang="en-US" dirty="0" smtClean="0"/>
              <a:t> </a:t>
            </a:r>
            <a:r>
              <a:rPr lang="en-US" dirty="0" smtClean="0">
                <a:hlinkClick r:id="rId4"/>
              </a:rPr>
              <a:t>igr@snomed.org</a:t>
            </a:r>
            <a:r>
              <a:rPr lang="en-US" dirty="0" smtClean="0"/>
              <a:t>  </a:t>
            </a:r>
            <a:r>
              <a:rPr lang="en-US" dirty="0"/>
              <a:t>for further information.</a:t>
            </a:r>
          </a:p>
        </p:txBody>
      </p:sp>
    </p:spTree>
    <p:extLst>
      <p:ext uri="{BB962C8B-B14F-4D97-AF65-F5344CB8AC3E}">
        <p14:creationId xmlns:p14="http://schemas.microsoft.com/office/powerpoint/2010/main" val="8879226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4</a:t>
            </a:fld>
            <a:endParaRPr lang="en-US" dirty="0"/>
          </a:p>
        </p:txBody>
      </p:sp>
      <p:sp>
        <p:nvSpPr>
          <p:cNvPr id="4" name="Title 3"/>
          <p:cNvSpPr>
            <a:spLocks noGrp="1"/>
          </p:cNvSpPr>
          <p:nvPr>
            <p:ph type="title"/>
          </p:nvPr>
        </p:nvSpPr>
        <p:spPr>
          <a:xfrm>
            <a:off x="342900" y="842867"/>
            <a:ext cx="6172200" cy="568721"/>
          </a:xfrm>
        </p:spPr>
        <p:txBody>
          <a:bodyPr/>
          <a:lstStyle/>
          <a:p>
            <a:r>
              <a:rPr lang="en-US" dirty="0"/>
              <a:t>Current landscape</a:t>
            </a:r>
          </a:p>
        </p:txBody>
      </p:sp>
      <p:sp>
        <p:nvSpPr>
          <p:cNvPr id="5" name="Text Placeholder 4"/>
          <p:cNvSpPr>
            <a:spLocks noGrp="1"/>
          </p:cNvSpPr>
          <p:nvPr>
            <p:ph type="body" sz="quarter" idx="10"/>
          </p:nvPr>
        </p:nvSpPr>
        <p:spPr/>
        <p:txBody>
          <a:bodyPr/>
          <a:lstStyle/>
          <a:p>
            <a:pPr marL="171450" indent="-171450">
              <a:buFont typeface="Arial"/>
              <a:buChar char="•"/>
            </a:pPr>
            <a:r>
              <a:rPr lang="en-US" sz="1200" dirty="0"/>
              <a:t>Genomic data refers to the genome and DNA data of an organism. </a:t>
            </a:r>
          </a:p>
          <a:p>
            <a:pPr marL="171450" indent="-171450">
              <a:buFont typeface="Arial"/>
              <a:buChar char="•"/>
            </a:pPr>
            <a:r>
              <a:rPr lang="en-US" sz="1200" dirty="0"/>
              <a:t>Genomic research brings together Genomic data with clinical data, in the form of phenotypes</a:t>
            </a:r>
          </a:p>
          <a:p>
            <a:pPr marL="171450" indent="-171450">
              <a:buFont typeface="Arial"/>
              <a:buChar char="•"/>
            </a:pPr>
            <a:r>
              <a:rPr lang="en-US" sz="1200" dirty="0"/>
              <a:t>A "phenotype" refers to the observable physical properties of an individual</a:t>
            </a:r>
          </a:p>
          <a:p>
            <a:pPr marL="171450" indent="-171450">
              <a:buFont typeface="Arial"/>
              <a:buChar char="•"/>
            </a:pPr>
            <a:r>
              <a:rPr lang="en-US" sz="1200" dirty="0"/>
              <a:t>Current developments rely on taking the enormous amount of genomic data, and analyzing it together with phenotypic data to inform future clinical practice, in the form of precision (personalized) medicine</a:t>
            </a:r>
          </a:p>
          <a:p>
            <a:pPr marL="171450" indent="-171450">
              <a:buFont typeface="Arial"/>
              <a:buChar char="•"/>
            </a:pPr>
            <a:r>
              <a:rPr lang="en-US" sz="1200" dirty="0"/>
              <a:t>Precision (personalized) medicine will allow individuals to receive the optimal treatment for their </a:t>
            </a:r>
            <a:r>
              <a:rPr lang="en-US" sz="1200" dirty="0" smtClean="0"/>
              <a:t>condition</a:t>
            </a:r>
            <a:endParaRPr lang="en-US" sz="1200" dirty="0"/>
          </a:p>
        </p:txBody>
      </p:sp>
    </p:spTree>
    <p:extLst>
      <p:ext uri="{BB962C8B-B14F-4D97-AF65-F5344CB8AC3E}">
        <p14:creationId xmlns:p14="http://schemas.microsoft.com/office/powerpoint/2010/main" val="735360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6487" y="1260872"/>
            <a:ext cx="2441563" cy="501988"/>
          </a:xfrm>
          <a:solidFill>
            <a:srgbClr val="00A9E0"/>
          </a:solidFill>
        </p:spPr>
        <p:txBody>
          <a:bodyPr/>
          <a:lstStyle/>
          <a:p>
            <a:pPr algn="ctr"/>
            <a:r>
              <a:rPr lang="en-US" sz="1600" dirty="0" smtClean="0">
                <a:solidFill>
                  <a:schemeClr val="bg1"/>
                </a:solidFill>
              </a:rPr>
              <a:t>Electronic Health Record (EHR)</a:t>
            </a:r>
            <a:endParaRPr lang="en-US" sz="1600" dirty="0">
              <a:solidFill>
                <a:schemeClr val="bg1"/>
              </a:solidFill>
            </a:endParaRPr>
          </a:p>
        </p:txBody>
      </p:sp>
      <p:sp>
        <p:nvSpPr>
          <p:cNvPr id="6" name="Text Placeholder 5"/>
          <p:cNvSpPr>
            <a:spLocks noGrp="1"/>
          </p:cNvSpPr>
          <p:nvPr>
            <p:ph type="body" idx="2"/>
          </p:nvPr>
        </p:nvSpPr>
        <p:spPr/>
        <p:txBody>
          <a:bodyPr/>
          <a:lstStyle/>
          <a:p>
            <a:r>
              <a:rPr lang="en-US" sz="1600" dirty="0"/>
              <a:t>SNOMED CT</a:t>
            </a:r>
          </a:p>
          <a:p>
            <a:r>
              <a:rPr lang="en-US" sz="1600" dirty="0"/>
              <a:t>LOINC</a:t>
            </a:r>
          </a:p>
          <a:p>
            <a:r>
              <a:rPr lang="en-US" sz="1600" dirty="0"/>
              <a:t>HL7</a:t>
            </a:r>
          </a:p>
          <a:p>
            <a:r>
              <a:rPr lang="en-US" sz="1600" dirty="0"/>
              <a:t>ICD-10</a:t>
            </a:r>
          </a:p>
          <a:p>
            <a:r>
              <a:rPr lang="en-US" sz="1600" dirty="0"/>
              <a:t>ICD-10CM</a:t>
            </a:r>
          </a:p>
          <a:p>
            <a:r>
              <a:rPr lang="en-US" sz="1600" dirty="0" err="1"/>
              <a:t>MedDRA</a:t>
            </a:r>
            <a:endParaRPr lang="en-US" sz="1600" dirty="0"/>
          </a:p>
          <a:p>
            <a:r>
              <a:rPr lang="en-US" sz="1600" dirty="0" err="1"/>
              <a:t>RxNorm</a:t>
            </a:r>
            <a:endParaRPr lang="en-US" sz="1600" dirty="0"/>
          </a:p>
          <a:p>
            <a:pPr marL="0" indent="0">
              <a:buNone/>
            </a:pPr>
            <a:r>
              <a:rPr lang="en-US" sz="1600" dirty="0"/>
              <a:t>. . . and numerous </a:t>
            </a:r>
            <a:r>
              <a:rPr lang="en-US" sz="1600" dirty="0" smtClean="0"/>
              <a:t>others</a:t>
            </a:r>
            <a:endParaRPr lang="en-US" sz="1600" dirty="0"/>
          </a:p>
        </p:txBody>
      </p:sp>
      <p:sp>
        <p:nvSpPr>
          <p:cNvPr id="7" name="Text Placeholder 6"/>
          <p:cNvSpPr>
            <a:spLocks noGrp="1"/>
          </p:cNvSpPr>
          <p:nvPr>
            <p:ph type="body" idx="3"/>
          </p:nvPr>
        </p:nvSpPr>
        <p:spPr>
          <a:xfrm>
            <a:off x="3876965" y="1270135"/>
            <a:ext cx="2352852" cy="510126"/>
          </a:xfrm>
          <a:solidFill>
            <a:srgbClr val="00A9E0"/>
          </a:solidFill>
        </p:spPr>
        <p:txBody>
          <a:bodyPr/>
          <a:lstStyle/>
          <a:p>
            <a:pPr algn="ctr"/>
            <a:r>
              <a:rPr lang="en-US" sz="1400" dirty="0" smtClean="0">
                <a:solidFill>
                  <a:srgbClr val="FFFFFF"/>
                </a:solidFill>
              </a:rPr>
              <a:t>GENOMJCS RESEARCH COMMUNITY</a:t>
            </a:r>
            <a:endParaRPr lang="en-US" sz="1400" dirty="0">
              <a:solidFill>
                <a:srgbClr val="FFFFFF"/>
              </a:solidFill>
            </a:endParaRPr>
          </a:p>
        </p:txBody>
      </p:sp>
      <p:sp>
        <p:nvSpPr>
          <p:cNvPr id="8" name="Text Placeholder 7"/>
          <p:cNvSpPr>
            <a:spLocks noGrp="1"/>
          </p:cNvSpPr>
          <p:nvPr>
            <p:ph type="body" idx="4"/>
          </p:nvPr>
        </p:nvSpPr>
        <p:spPr/>
        <p:txBody>
          <a:bodyPr/>
          <a:lstStyle/>
          <a:p>
            <a:r>
              <a:rPr lang="en-US" sz="1600" dirty="0"/>
              <a:t>Human Phenotype Ontology (HPO)</a:t>
            </a:r>
          </a:p>
          <a:p>
            <a:r>
              <a:rPr lang="en-US" sz="1600" dirty="0"/>
              <a:t>Online </a:t>
            </a:r>
            <a:r>
              <a:rPr lang="en-US" sz="1600" dirty="0" err="1"/>
              <a:t>Mendelian</a:t>
            </a:r>
            <a:r>
              <a:rPr lang="en-US" sz="1600" dirty="0"/>
              <a:t> Inheritance in Man (OMIM)</a:t>
            </a:r>
          </a:p>
          <a:p>
            <a:r>
              <a:rPr lang="en-US" sz="1600" dirty="0"/>
              <a:t>Orphanet</a:t>
            </a:r>
          </a:p>
          <a:p>
            <a:r>
              <a:rPr lang="en-US" sz="1600" dirty="0"/>
              <a:t>Clinical Data Interchange Standards Consortium (CDISC)</a:t>
            </a:r>
          </a:p>
          <a:p>
            <a:r>
              <a:rPr lang="en-US" sz="1600" dirty="0"/>
              <a:t>VCF (Variant Call File)</a:t>
            </a:r>
          </a:p>
          <a:p>
            <a:pPr marL="0" indent="0">
              <a:buNone/>
            </a:pPr>
            <a:r>
              <a:rPr lang="en-US" sz="1600" dirty="0"/>
              <a:t>. . . and numerous others</a:t>
            </a:r>
            <a:endParaRPr lang="en-US" sz="1600" dirty="0"/>
          </a:p>
        </p:txBody>
      </p:sp>
      <p:sp>
        <p:nvSpPr>
          <p:cNvPr id="11" name="Title 3"/>
          <p:cNvSpPr>
            <a:spLocks noGrp="1"/>
          </p:cNvSpPr>
          <p:nvPr/>
        </p:nvSpPr>
        <p:spPr>
          <a:xfrm>
            <a:off x="321003" y="644973"/>
            <a:ext cx="6172200" cy="568721"/>
          </a:xfrm>
          <a:prstGeom prst="rect">
            <a:avLst/>
          </a:prstGeom>
        </p:spPr>
        <p:txBody>
          <a:bodyPr vert="horz" lIns="0" tIns="0" rIns="0" bIns="0" rtlCol="0" anchor="ctr">
            <a:noAutofit/>
          </a:bodyPr>
          <a:lstStyle>
            <a:lvl1pPr algn="l" defTabSz="342900" rtl="0" eaLnBrk="1" latinLnBrk="0" hangingPunct="1">
              <a:spcBef>
                <a:spcPct val="0"/>
              </a:spcBef>
              <a:buNone/>
              <a:defRPr sz="1800" b="0" kern="1200">
                <a:solidFill>
                  <a:schemeClr val="accent1"/>
                </a:solidFill>
                <a:latin typeface="+mj-lt"/>
                <a:ea typeface="+mj-ea"/>
                <a:cs typeface="Arial"/>
              </a:defRPr>
            </a:lvl1pPr>
          </a:lstStyle>
          <a:p>
            <a:r>
              <a:rPr lang="en-US" dirty="0" smtClean="0"/>
              <a:t>Standards</a:t>
            </a:r>
            <a:endParaRPr lang="en-US" dirty="0"/>
          </a:p>
        </p:txBody>
      </p:sp>
    </p:spTree>
    <p:extLst>
      <p:ext uri="{BB962C8B-B14F-4D97-AF65-F5344CB8AC3E}">
        <p14:creationId xmlns:p14="http://schemas.microsoft.com/office/powerpoint/2010/main" val="17400601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6</a:t>
            </a:fld>
            <a:endParaRPr lang="en-US" dirty="0"/>
          </a:p>
        </p:txBody>
      </p:sp>
      <p:sp>
        <p:nvSpPr>
          <p:cNvPr id="4" name="Title 3"/>
          <p:cNvSpPr>
            <a:spLocks noGrp="1"/>
          </p:cNvSpPr>
          <p:nvPr>
            <p:ph type="title"/>
          </p:nvPr>
        </p:nvSpPr>
        <p:spPr/>
        <p:txBody>
          <a:bodyPr/>
          <a:lstStyle/>
          <a:p>
            <a:r>
              <a:rPr lang="en-US" dirty="0"/>
              <a:t>Use case .1. </a:t>
            </a:r>
          </a:p>
        </p:txBody>
      </p:sp>
      <p:sp>
        <p:nvSpPr>
          <p:cNvPr id="5" name="Text Placeholder 4"/>
          <p:cNvSpPr>
            <a:spLocks noGrp="1"/>
          </p:cNvSpPr>
          <p:nvPr>
            <p:ph type="body" sz="quarter" idx="10"/>
          </p:nvPr>
        </p:nvSpPr>
        <p:spPr/>
        <p:txBody>
          <a:bodyPr/>
          <a:lstStyle/>
          <a:p>
            <a:r>
              <a:rPr lang="en-US" sz="1400" dirty="0"/>
              <a:t>Supporting the genomics research community’s need to access clinical information from the EHR</a:t>
            </a:r>
          </a:p>
          <a:p>
            <a:pPr marL="628650" lvl="1" indent="-285750">
              <a:buFont typeface="Arial"/>
              <a:buChar char="•"/>
            </a:pPr>
            <a:r>
              <a:rPr lang="en-US" sz="1400" dirty="0"/>
              <a:t>Genomics research requires granular details of clinical diagnoses and findings from EHR, to assist in research activities</a:t>
            </a:r>
          </a:p>
          <a:p>
            <a:pPr marL="628650" lvl="1" indent="-285750">
              <a:buFont typeface="Arial"/>
              <a:buChar char="•"/>
            </a:pPr>
            <a:r>
              <a:rPr lang="en-US" sz="1400" dirty="0"/>
              <a:t>An agreed exchange format is required that supports the level of granularity required of the data, the need for consistency, and the need to share data across the global genomics research community</a:t>
            </a:r>
          </a:p>
          <a:p>
            <a:pPr marL="628650" lvl="1" indent="-285750">
              <a:buFont typeface="Arial"/>
              <a:buChar char="•"/>
            </a:pPr>
            <a:r>
              <a:rPr lang="en-US" sz="1400" dirty="0"/>
              <a:t>Genomics researchers use specific terminologies which have been developed to meet their needs, these are not in use within EHR’s, nor would they meet the requirements of EHR </a:t>
            </a:r>
            <a:r>
              <a:rPr lang="en-US" sz="1400" dirty="0" smtClean="0"/>
              <a:t>systems</a:t>
            </a:r>
            <a:endParaRPr lang="en-US" sz="1400" dirty="0"/>
          </a:p>
        </p:txBody>
      </p:sp>
    </p:spTree>
    <p:extLst>
      <p:ext uri="{BB962C8B-B14F-4D97-AF65-F5344CB8AC3E}">
        <p14:creationId xmlns:p14="http://schemas.microsoft.com/office/powerpoint/2010/main" val="3196981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7</a:t>
            </a:fld>
            <a:endParaRPr lang="en-US" dirty="0"/>
          </a:p>
        </p:txBody>
      </p:sp>
      <p:sp>
        <p:nvSpPr>
          <p:cNvPr id="4" name="Title 3"/>
          <p:cNvSpPr>
            <a:spLocks noGrp="1"/>
          </p:cNvSpPr>
          <p:nvPr>
            <p:ph type="title"/>
          </p:nvPr>
        </p:nvSpPr>
        <p:spPr/>
        <p:txBody>
          <a:bodyPr/>
          <a:lstStyle/>
          <a:p>
            <a:r>
              <a:rPr lang="en-US" dirty="0"/>
              <a:t>Use case .2.</a:t>
            </a:r>
          </a:p>
        </p:txBody>
      </p:sp>
      <p:sp>
        <p:nvSpPr>
          <p:cNvPr id="5" name="Text Placeholder 4"/>
          <p:cNvSpPr>
            <a:spLocks noGrp="1"/>
          </p:cNvSpPr>
          <p:nvPr>
            <p:ph type="body" sz="quarter" idx="10"/>
          </p:nvPr>
        </p:nvSpPr>
        <p:spPr/>
        <p:txBody>
          <a:bodyPr/>
          <a:lstStyle/>
          <a:p>
            <a:r>
              <a:rPr lang="en-US" sz="1400" b="1" dirty="0"/>
              <a:t>Precision medicine</a:t>
            </a:r>
          </a:p>
          <a:p>
            <a:pPr lvl="1"/>
            <a:r>
              <a:rPr lang="en-US" sz="1400" dirty="0"/>
              <a:t>To deliver precision medicine into clinical practice requires the genomics research community to specify pathways of care that can be implemented within EHR systems</a:t>
            </a:r>
          </a:p>
          <a:p>
            <a:pPr lvl="1"/>
            <a:r>
              <a:rPr lang="en-US" sz="1400" dirty="0"/>
              <a:t>Pathways will need to be implemented in an automated fashion to support uptake and accuracy of usage</a:t>
            </a:r>
          </a:p>
          <a:p>
            <a:pPr lvl="1"/>
            <a:r>
              <a:rPr lang="en-US" sz="1400" dirty="0"/>
              <a:t>Pathways will need to be implemented in an automated manner using clinical decision support systems, that are driven by international terminology </a:t>
            </a:r>
            <a:r>
              <a:rPr lang="en-US" sz="1400" dirty="0" smtClean="0"/>
              <a:t>standards</a:t>
            </a:r>
            <a:endParaRPr lang="en-US" sz="1400" dirty="0"/>
          </a:p>
        </p:txBody>
      </p:sp>
    </p:spTree>
    <p:extLst>
      <p:ext uri="{BB962C8B-B14F-4D97-AF65-F5344CB8AC3E}">
        <p14:creationId xmlns:p14="http://schemas.microsoft.com/office/powerpoint/2010/main" val="681301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8</a:t>
            </a:fld>
            <a:endParaRPr lang="en-US" dirty="0"/>
          </a:p>
        </p:txBody>
      </p:sp>
      <p:sp>
        <p:nvSpPr>
          <p:cNvPr id="4" name="Title 3"/>
          <p:cNvSpPr>
            <a:spLocks noGrp="1"/>
          </p:cNvSpPr>
          <p:nvPr>
            <p:ph type="title"/>
          </p:nvPr>
        </p:nvSpPr>
        <p:spPr/>
        <p:txBody>
          <a:bodyPr/>
          <a:lstStyle/>
          <a:p>
            <a:r>
              <a:rPr lang="en-US" dirty="0"/>
              <a:t>Required solutions</a:t>
            </a:r>
          </a:p>
        </p:txBody>
      </p:sp>
      <p:sp>
        <p:nvSpPr>
          <p:cNvPr id="5" name="Text Placeholder 4"/>
          <p:cNvSpPr>
            <a:spLocks noGrp="1"/>
          </p:cNvSpPr>
          <p:nvPr>
            <p:ph type="body" sz="quarter" idx="10"/>
          </p:nvPr>
        </p:nvSpPr>
        <p:spPr/>
        <p:txBody>
          <a:bodyPr/>
          <a:lstStyle/>
          <a:p>
            <a:r>
              <a:rPr lang="en-US" dirty="0"/>
              <a:t>Must support interoperability across the EHR/genomic research boundary</a:t>
            </a:r>
          </a:p>
          <a:p>
            <a:r>
              <a:rPr lang="en-US" dirty="0"/>
              <a:t>Must support the sharing of data within global Genomics research community</a:t>
            </a:r>
          </a:p>
          <a:p>
            <a:r>
              <a:rPr lang="en-US" dirty="0"/>
              <a:t>Must provide specification of information standards that support new use cases</a:t>
            </a:r>
          </a:p>
          <a:p>
            <a:r>
              <a:rPr lang="en-US" dirty="0"/>
              <a:t>Multiple standards must be specified in a way that supports the integration of standards within existing structures and processes, in both the EHR and Genomic communities</a:t>
            </a:r>
          </a:p>
          <a:p>
            <a:r>
              <a:rPr lang="en-US" dirty="0"/>
              <a:t>Standards bundle that leverage the strengths of individual existing standards, and package them for ease of </a:t>
            </a:r>
            <a:r>
              <a:rPr lang="en-US" dirty="0" smtClean="0"/>
              <a:t>implementation</a:t>
            </a:r>
            <a:endParaRPr lang="en-US" dirty="0"/>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3008" y="3058500"/>
            <a:ext cx="877463" cy="1285661"/>
          </a:xfrm>
          <a:prstGeom prst="rect">
            <a:avLst/>
          </a:prstGeom>
        </p:spPr>
      </p:pic>
      <p:pic>
        <p:nvPicPr>
          <p:cNvPr id="7" name="Picture 6" descr="ngs-statistical-genomics-con-marc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617" y="3366812"/>
            <a:ext cx="2322084" cy="1196336"/>
          </a:xfrm>
          <a:prstGeom prst="rect">
            <a:avLst/>
          </a:prstGeom>
        </p:spPr>
      </p:pic>
    </p:spTree>
    <p:extLst>
      <p:ext uri="{BB962C8B-B14F-4D97-AF65-F5344CB8AC3E}">
        <p14:creationId xmlns:p14="http://schemas.microsoft.com/office/powerpoint/2010/main" val="2831557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9</a:t>
            </a:fld>
            <a:endParaRPr lang="en-US" dirty="0"/>
          </a:p>
        </p:txBody>
      </p:sp>
      <p:sp>
        <p:nvSpPr>
          <p:cNvPr id="4" name="Title 3"/>
          <p:cNvSpPr>
            <a:spLocks noGrp="1"/>
          </p:cNvSpPr>
          <p:nvPr>
            <p:ph type="title"/>
          </p:nvPr>
        </p:nvSpPr>
        <p:spPr/>
        <p:txBody>
          <a:bodyPr/>
          <a:lstStyle/>
          <a:p>
            <a:r>
              <a:rPr lang="en-US" dirty="0"/>
              <a:t>A vision of future process flows</a:t>
            </a:r>
          </a:p>
        </p:txBody>
      </p:sp>
      <p:sp>
        <p:nvSpPr>
          <p:cNvPr id="6" name="Bent-Up Arrow 5"/>
          <p:cNvSpPr/>
          <p:nvPr/>
        </p:nvSpPr>
        <p:spPr>
          <a:xfrm flipH="1">
            <a:off x="1662465" y="2450109"/>
            <a:ext cx="2360677" cy="1168128"/>
          </a:xfrm>
          <a:prstGeom prst="bentUpArrow">
            <a:avLst>
              <a:gd name="adj1" fmla="val 17466"/>
              <a:gd name="adj2" fmla="val 19177"/>
              <a:gd name="adj3" fmla="val 2363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3B3D40"/>
                </a:solidFill>
              </a:rPr>
              <a:t>Treatment algorithms   </a:t>
            </a:r>
            <a:endParaRPr lang="en-US" sz="1400" dirty="0">
              <a:solidFill>
                <a:srgbClr val="3B3D40"/>
              </a:solidFill>
            </a:endParaRPr>
          </a:p>
        </p:txBody>
      </p:sp>
      <p:sp>
        <p:nvSpPr>
          <p:cNvPr id="7" name="Rectangle 6"/>
          <p:cNvSpPr/>
          <p:nvPr/>
        </p:nvSpPr>
        <p:spPr>
          <a:xfrm>
            <a:off x="1478886" y="1643408"/>
            <a:ext cx="743913" cy="63058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EHR</a:t>
            </a:r>
            <a:endParaRPr lang="en-US" dirty="0"/>
          </a:p>
        </p:txBody>
      </p:sp>
      <p:sp>
        <p:nvSpPr>
          <p:cNvPr id="10" name="Rectangle 9"/>
          <p:cNvSpPr/>
          <p:nvPr/>
        </p:nvSpPr>
        <p:spPr>
          <a:xfrm>
            <a:off x="1335609" y="3974740"/>
            <a:ext cx="2422740" cy="703546"/>
          </a:xfrm>
          <a:prstGeom prst="rect">
            <a:avLst/>
          </a:prstGeom>
          <a:noFill/>
        </p:spPr>
        <p:txBody>
          <a:bodyPr wrap="none" lIns="91440" tIns="45720" rIns="91440" bIns="45720">
            <a:spAutoFit/>
          </a:bodyPr>
          <a:lstStyle/>
          <a:p>
            <a:pPr algn="ctr"/>
            <a:r>
              <a:rPr lang="en-GB"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“Personalized </a:t>
            </a:r>
          </a:p>
          <a:p>
            <a:pPr algn="ctr"/>
            <a:r>
              <a:rPr lang="en-GB"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Medicine”</a:t>
            </a:r>
            <a:endParaRPr lang="en-GB"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Curved Up Arrow 10"/>
          <p:cNvSpPr/>
          <p:nvPr/>
        </p:nvSpPr>
        <p:spPr>
          <a:xfrm rot="5400000">
            <a:off x="-435779" y="2872940"/>
            <a:ext cx="2862328" cy="808310"/>
          </a:xfrm>
          <a:prstGeom prst="curvedUpArrow">
            <a:avLst>
              <a:gd name="adj1" fmla="val 14588"/>
              <a:gd name="adj2" fmla="val 50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3" name="Bent Arrow 12"/>
          <p:cNvSpPr/>
          <p:nvPr/>
        </p:nvSpPr>
        <p:spPr>
          <a:xfrm rot="5400000">
            <a:off x="3448810" y="700855"/>
            <a:ext cx="739060" cy="3049267"/>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4" name="TextBox 13"/>
          <p:cNvSpPr txBox="1"/>
          <p:nvPr/>
        </p:nvSpPr>
        <p:spPr>
          <a:xfrm>
            <a:off x="2570359" y="1795708"/>
            <a:ext cx="2051125" cy="307777"/>
          </a:xfrm>
          <a:prstGeom prst="rect">
            <a:avLst/>
          </a:prstGeom>
          <a:noFill/>
        </p:spPr>
        <p:txBody>
          <a:bodyPr wrap="none" rtlCol="0">
            <a:spAutoFit/>
          </a:bodyPr>
          <a:lstStyle/>
          <a:p>
            <a:r>
              <a:rPr lang="en-US" sz="1400" dirty="0"/>
              <a:t>Clinical phenotype </a:t>
            </a:r>
            <a:r>
              <a:rPr lang="en-US" sz="1400" dirty="0" smtClean="0"/>
              <a:t>data</a:t>
            </a:r>
            <a:endParaRPr lang="en-US" sz="1400" dirty="0"/>
          </a:p>
        </p:txBody>
      </p:sp>
      <p:sp>
        <p:nvSpPr>
          <p:cNvPr id="15" name="Round Same Side Corner Rectangle 14"/>
          <p:cNvSpPr/>
          <p:nvPr/>
        </p:nvSpPr>
        <p:spPr>
          <a:xfrm>
            <a:off x="4171460" y="2693562"/>
            <a:ext cx="1883179" cy="1423427"/>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endParaRPr>
          </a:p>
        </p:txBody>
      </p:sp>
      <p:sp>
        <p:nvSpPr>
          <p:cNvPr id="8" name="Rectangle 7"/>
          <p:cNvSpPr/>
          <p:nvPr/>
        </p:nvSpPr>
        <p:spPr>
          <a:xfrm>
            <a:off x="4479675" y="3049680"/>
            <a:ext cx="1399783" cy="738664"/>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GB" sz="14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GENOMICS </a:t>
            </a:r>
          </a:p>
          <a:p>
            <a:pPr algn="ctr"/>
            <a:r>
              <a:rPr lang="en-GB" sz="14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Research </a:t>
            </a:r>
          </a:p>
          <a:p>
            <a:pPr algn="ctr"/>
            <a:r>
              <a:rPr lang="en-GB" sz="14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community</a:t>
            </a:r>
            <a:endParaRPr lang="en-GB" sz="1400" b="1"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1571931304"/>
      </p:ext>
    </p:extLst>
  </p:cSld>
  <p:clrMapOvr>
    <a:masterClrMapping/>
  </p:clrMapOvr>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28640</TotalTime>
  <Words>2352</Words>
  <Application>Microsoft Macintosh PowerPoint</Application>
  <PresentationFormat>Custom</PresentationFormat>
  <Paragraphs>328</Paragraphs>
  <Slides>37</Slides>
  <Notes>0</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Title slide - horizontal</vt:lpstr>
      <vt:lpstr>Text slide - plain</vt:lpstr>
      <vt:lpstr>PowerPoint Presentation</vt:lpstr>
      <vt:lpstr>Current situation and requirements</vt:lpstr>
      <vt:lpstr>Current situation</vt:lpstr>
      <vt:lpstr>Current landscape</vt:lpstr>
      <vt:lpstr>PowerPoint Presentation</vt:lpstr>
      <vt:lpstr>Use case .1. </vt:lpstr>
      <vt:lpstr>Use case .2.</vt:lpstr>
      <vt:lpstr>Required solutions</vt:lpstr>
      <vt:lpstr>A vision of future process flows</vt:lpstr>
      <vt:lpstr>Personalized medicine</vt:lpstr>
      <vt:lpstr>ISO TC215</vt:lpstr>
      <vt:lpstr>ISO TC215</vt:lpstr>
      <vt:lpstr>Global Alliance for Genomics and Health (GA4GH)</vt:lpstr>
      <vt:lpstr>Global Alliance for Genomics and Health (GA4GH)</vt:lpstr>
      <vt:lpstr>Global Alliance for Genomics and Health (GA4GH) Foundational and Technical Work Streams </vt:lpstr>
      <vt:lpstr>GA4GH Clinical &amp; Phenotypic Data Capture &amp; Exchange</vt:lpstr>
      <vt:lpstr>GA4GH Genomic Knowledge Standards (GKS)</vt:lpstr>
      <vt:lpstr>HL7</vt:lpstr>
      <vt:lpstr>HL7 Clinical Genomics (CG)</vt:lpstr>
      <vt:lpstr>Genomics and Precision Medicine Clinical Reference Group (CRG)</vt:lpstr>
      <vt:lpstr>Terminology developments</vt:lpstr>
      <vt:lpstr>Terminology interoperability</vt:lpstr>
      <vt:lpstr>Exchange standards</vt:lpstr>
      <vt:lpstr>FHIR message development</vt:lpstr>
      <vt:lpstr>Phenopackets</vt:lpstr>
      <vt:lpstr>Standard exchange formats exist for genes … but not for phenotypes</vt:lpstr>
      <vt:lpstr>Finding the sweet spot between simple and expressive</vt:lpstr>
      <vt:lpstr>Single term…</vt:lpstr>
      <vt:lpstr>List of terms…</vt:lpstr>
      <vt:lpstr>Can we do better?</vt:lpstr>
      <vt:lpstr>We need structure! </vt:lpstr>
      <vt:lpstr>Phenopacket Implementations</vt:lpstr>
      <vt:lpstr>Next steps</vt:lpstr>
      <vt:lpstr>Future view</vt:lpstr>
      <vt:lpstr>Future view</vt:lpstr>
      <vt:lpstr>PowerPoint Presentation</vt:lpstr>
      <vt:lpstr>PowerPoint Presentation</vt:lpstr>
    </vt:vector>
  </TitlesOfParts>
  <Manager/>
  <Company>CoyleComp</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Ian Green</cp:lastModifiedBy>
  <cp:revision>813</cp:revision>
  <cp:lastPrinted>2013-09-19T15:32:51Z</cp:lastPrinted>
  <dcterms:created xsi:type="dcterms:W3CDTF">2013-01-15T18:13:18Z</dcterms:created>
  <dcterms:modified xsi:type="dcterms:W3CDTF">2019-04-07T09:08:31Z</dcterms:modified>
  <cp:category/>
</cp:coreProperties>
</file>