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104" r:id="rId1"/>
    <p:sldMasterId id="2147484159" r:id="rId2"/>
    <p:sldMasterId id="2147484210" r:id="rId3"/>
  </p:sldMasterIdLst>
  <p:notesMasterIdLst>
    <p:notesMasterId r:id="rId61"/>
  </p:notesMasterIdLst>
  <p:handoutMasterIdLst>
    <p:handoutMasterId r:id="rId62"/>
  </p:handoutMasterIdLst>
  <p:sldIdLst>
    <p:sldId id="1089" r:id="rId4"/>
    <p:sldId id="1091" r:id="rId5"/>
    <p:sldId id="1093" r:id="rId6"/>
    <p:sldId id="1006" r:id="rId7"/>
    <p:sldId id="1081" r:id="rId8"/>
    <p:sldId id="1094" r:id="rId9"/>
    <p:sldId id="1096" r:id="rId10"/>
    <p:sldId id="1142" r:id="rId11"/>
    <p:sldId id="1146" r:id="rId12"/>
    <p:sldId id="1125" r:id="rId13"/>
    <p:sldId id="1138" r:id="rId14"/>
    <p:sldId id="1151" r:id="rId15"/>
    <p:sldId id="1152" r:id="rId16"/>
    <p:sldId id="1153" r:id="rId17"/>
    <p:sldId id="1103" r:id="rId18"/>
    <p:sldId id="1095" r:id="rId19"/>
    <p:sldId id="1144" r:id="rId20"/>
    <p:sldId id="1104" r:id="rId21"/>
    <p:sldId id="1143" r:id="rId22"/>
    <p:sldId id="1105" r:id="rId23"/>
    <p:sldId id="1106" r:id="rId24"/>
    <p:sldId id="1107" r:id="rId25"/>
    <p:sldId id="1123" r:id="rId26"/>
    <p:sldId id="1126" r:id="rId27"/>
    <p:sldId id="1108" r:id="rId28"/>
    <p:sldId id="1124" r:id="rId29"/>
    <p:sldId id="1110" r:id="rId30"/>
    <p:sldId id="1112" r:id="rId31"/>
    <p:sldId id="1121" r:id="rId32"/>
    <p:sldId id="1113" r:id="rId33"/>
    <p:sldId id="1122" r:id="rId34"/>
    <p:sldId id="1114" r:id="rId35"/>
    <p:sldId id="1115" r:id="rId36"/>
    <p:sldId id="1116" r:id="rId37"/>
    <p:sldId id="1117" r:id="rId38"/>
    <p:sldId id="1118" r:id="rId39"/>
    <p:sldId id="1119" r:id="rId40"/>
    <p:sldId id="1120" r:id="rId41"/>
    <p:sldId id="1140" r:id="rId42"/>
    <p:sldId id="1132" r:id="rId43"/>
    <p:sldId id="1135" r:id="rId44"/>
    <p:sldId id="1154" r:id="rId45"/>
    <p:sldId id="1133" r:id="rId46"/>
    <p:sldId id="1141" r:id="rId47"/>
    <p:sldId id="1109" r:id="rId48"/>
    <p:sldId id="1130" r:id="rId49"/>
    <p:sldId id="1137" r:id="rId50"/>
    <p:sldId id="1139" r:id="rId51"/>
    <p:sldId id="1136" r:id="rId52"/>
    <p:sldId id="1148" r:id="rId53"/>
    <p:sldId id="1150" r:id="rId54"/>
    <p:sldId id="1127" r:id="rId55"/>
    <p:sldId id="1149" r:id="rId56"/>
    <p:sldId id="1128" r:id="rId57"/>
    <p:sldId id="1131" r:id="rId58"/>
    <p:sldId id="1111" r:id="rId59"/>
    <p:sldId id="1083" r:id="rId60"/>
  </p:sldIdLst>
  <p:sldSz cx="12188825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799"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609240" algn="l" rtl="0" fontAlgn="base">
      <a:spcBef>
        <a:spcPct val="0"/>
      </a:spcBef>
      <a:spcAft>
        <a:spcPct val="0"/>
      </a:spcAft>
      <a:defRPr sz="4799"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1218507" algn="l" rtl="0" fontAlgn="base">
      <a:spcBef>
        <a:spcPct val="0"/>
      </a:spcBef>
      <a:spcAft>
        <a:spcPct val="0"/>
      </a:spcAft>
      <a:defRPr sz="4799"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827755" algn="l" rtl="0" fontAlgn="base">
      <a:spcBef>
        <a:spcPct val="0"/>
      </a:spcBef>
      <a:spcAft>
        <a:spcPct val="0"/>
      </a:spcAft>
      <a:defRPr sz="4799"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2437012" algn="l" rtl="0" fontAlgn="base">
      <a:spcBef>
        <a:spcPct val="0"/>
      </a:spcBef>
      <a:spcAft>
        <a:spcPct val="0"/>
      </a:spcAft>
      <a:defRPr sz="4799"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3046251" algn="l" defTabSz="1218507" rtl="0" eaLnBrk="1" latinLnBrk="0" hangingPunct="1">
      <a:defRPr sz="4799"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3655491" algn="l" defTabSz="1218507" rtl="0" eaLnBrk="1" latinLnBrk="0" hangingPunct="1">
      <a:defRPr sz="4799"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4264747" algn="l" defTabSz="1218507" rtl="0" eaLnBrk="1" latinLnBrk="0" hangingPunct="1">
      <a:defRPr sz="4799"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4873996" algn="l" defTabSz="1218507" rtl="0" eaLnBrk="1" latinLnBrk="0" hangingPunct="1">
      <a:defRPr sz="4799" b="1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3" userDrawn="1">
          <p15:clr>
            <a:srgbClr val="A4A3A4"/>
          </p15:clr>
        </p15:guide>
        <p15:guide id="2" orient="horz" pos="1072" userDrawn="1">
          <p15:clr>
            <a:srgbClr val="A4A3A4"/>
          </p15:clr>
        </p15:guide>
        <p15:guide id="3" orient="horz" pos="257" userDrawn="1">
          <p15:clr>
            <a:srgbClr val="A4A3A4"/>
          </p15:clr>
        </p15:guide>
        <p15:guide id="4" orient="horz" pos="5504" userDrawn="1">
          <p15:clr>
            <a:srgbClr val="A4A3A4"/>
          </p15:clr>
        </p15:guide>
        <p15:guide id="5" orient="horz" pos="1977" userDrawn="1">
          <p15:clr>
            <a:srgbClr val="A4A3A4"/>
          </p15:clr>
        </p15:guide>
        <p15:guide id="6" orient="horz" pos="4685" userDrawn="1">
          <p15:clr>
            <a:srgbClr val="A4A3A4"/>
          </p15:clr>
        </p15:guide>
        <p15:guide id="7" orient="horz" pos="3777" userDrawn="1">
          <p15:clr>
            <a:srgbClr val="A4A3A4"/>
          </p15:clr>
        </p15:guide>
        <p15:guide id="8" pos="3839" userDrawn="1">
          <p15:clr>
            <a:srgbClr val="A4A3A4"/>
          </p15:clr>
        </p15:guide>
        <p15:guide id="9" pos="6312" userDrawn="1">
          <p15:clr>
            <a:srgbClr val="A4A3A4"/>
          </p15:clr>
        </p15:guide>
        <p15:guide id="10" pos="2611" userDrawn="1">
          <p15:clr>
            <a:srgbClr val="A4A3A4"/>
          </p15:clr>
        </p15:guide>
        <p15:guide id="11" pos="5076" userDrawn="1">
          <p15:clr>
            <a:srgbClr val="A4A3A4"/>
          </p15:clr>
        </p15:guide>
        <p15:guide id="12" pos="7421" userDrawn="1">
          <p15:clr>
            <a:srgbClr val="A4A3A4"/>
          </p15:clr>
        </p15:guide>
        <p15:guide id="13" pos="1369" userDrawn="1">
          <p15:clr>
            <a:srgbClr val="A4A3A4"/>
          </p15:clr>
        </p15:guide>
        <p15:guide id="14" pos="143" userDrawn="1">
          <p15:clr>
            <a:srgbClr val="A4A3A4"/>
          </p15:clr>
        </p15:guide>
        <p15:guide id="15" orient="horz" pos="2163" userDrawn="1">
          <p15:clr>
            <a:srgbClr val="A4A3A4"/>
          </p15:clr>
        </p15:guide>
        <p15:guide id="16" orient="horz" pos="816" userDrawn="1">
          <p15:clr>
            <a:srgbClr val="A4A3A4"/>
          </p15:clr>
        </p15:guide>
        <p15:guide id="17" orient="horz" pos="193" userDrawn="1">
          <p15:clr>
            <a:srgbClr val="A4A3A4"/>
          </p15:clr>
        </p15:guide>
        <p15:guide id="18" orient="horz" pos="4128" userDrawn="1">
          <p15:clr>
            <a:srgbClr val="A4A3A4"/>
          </p15:clr>
        </p15:guide>
        <p15:guide id="19" orient="horz" pos="1483" userDrawn="1">
          <p15:clr>
            <a:srgbClr val="A4A3A4"/>
          </p15:clr>
        </p15:guide>
        <p15:guide id="20" orient="horz" pos="3515" userDrawn="1">
          <p15:clr>
            <a:srgbClr val="A4A3A4"/>
          </p15:clr>
        </p15:guide>
        <p15:guide id="21" orient="horz" pos="283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08">
          <p15:clr>
            <a:srgbClr val="A4A3A4"/>
          </p15:clr>
        </p15:guide>
        <p15:guide id="2" pos="2928">
          <p15:clr>
            <a:srgbClr val="A4A3A4"/>
          </p15:clr>
        </p15:guide>
        <p15:guide id="3" orient="horz" pos="2928">
          <p15:clr>
            <a:srgbClr val="A4A3A4"/>
          </p15:clr>
        </p15:guide>
        <p15:guide id="4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E1"/>
    <a:srgbClr val="00A7E2"/>
    <a:srgbClr val="FF1093"/>
    <a:srgbClr val="FFFFFF"/>
    <a:srgbClr val="F46C23"/>
    <a:srgbClr val="FDB800"/>
    <a:srgbClr val="5C6770"/>
    <a:srgbClr val="74BD43"/>
    <a:srgbClr val="75BE43"/>
    <a:srgbClr val="007D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82873" autoAdjust="0"/>
  </p:normalViewPr>
  <p:slideViewPr>
    <p:cSldViewPr>
      <p:cViewPr varScale="1">
        <p:scale>
          <a:sx n="91" d="100"/>
          <a:sy n="91" d="100"/>
        </p:scale>
        <p:origin x="678" y="90"/>
      </p:cViewPr>
      <p:guideLst>
        <p:guide orient="horz" pos="2883"/>
        <p:guide orient="horz" pos="1072"/>
        <p:guide orient="horz" pos="257"/>
        <p:guide orient="horz" pos="5504"/>
        <p:guide orient="horz" pos="1977"/>
        <p:guide orient="horz" pos="4685"/>
        <p:guide orient="horz" pos="3777"/>
        <p:guide pos="3839"/>
        <p:guide pos="6312"/>
        <p:guide pos="2611"/>
        <p:guide pos="5076"/>
        <p:guide pos="7421"/>
        <p:guide pos="1369"/>
        <p:guide pos="143"/>
        <p:guide orient="horz" pos="2163"/>
        <p:guide orient="horz" pos="816"/>
        <p:guide orient="horz" pos="193"/>
        <p:guide orient="horz" pos="4128"/>
        <p:guide orient="horz" pos="1483"/>
        <p:guide orient="horz" pos="3515"/>
        <p:guide orient="horz" pos="28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37432"/>
    </p:cViewPr>
  </p:sorterViewPr>
  <p:notesViewPr>
    <p:cSldViewPr>
      <p:cViewPr varScale="1">
        <p:scale>
          <a:sx n="154" d="100"/>
          <a:sy n="154" d="100"/>
        </p:scale>
        <p:origin x="4208" y="216"/>
      </p:cViewPr>
      <p:guideLst>
        <p:guide orient="horz" pos="2208"/>
        <p:guide pos="2928"/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319" cy="465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885" y="0"/>
            <a:ext cx="3038319" cy="465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AA56D-6859-4EF7-83F5-F26517F8F86A}" type="datetimeFigureOut">
              <a:rPr lang="en-US" smtClean="0"/>
              <a:t>4/11/2019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1160"/>
            <a:ext cx="3038319" cy="465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885" y="8831160"/>
            <a:ext cx="3038319" cy="465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706CE-DD56-44EB-9C7F-FE3574A5CF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17933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319" cy="465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885" y="0"/>
            <a:ext cx="3038319" cy="465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A7A732-E016-4A82-A589-F6E10816C5CA}" type="datetimeFigureOut">
              <a:rPr lang="en-US" smtClean="0"/>
              <a:t>4/11/2019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519" y="4473472"/>
            <a:ext cx="5607362" cy="366087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1160"/>
            <a:ext cx="3038319" cy="465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885" y="8831160"/>
            <a:ext cx="3038319" cy="465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D62D3-BB65-47B7-B482-3500296D89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41924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1218507" rtl="0" eaLnBrk="1" latinLnBrk="0" hangingPunct="1">
      <a:defRPr sz="1600" b="0" i="0" kern="1200">
        <a:solidFill>
          <a:schemeClr val="tx1"/>
        </a:solidFill>
        <a:latin typeface="Arial Regular"/>
        <a:ea typeface="+mn-ea"/>
        <a:cs typeface="+mn-cs"/>
      </a:defRPr>
    </a:lvl1pPr>
    <a:lvl2pPr marL="609240" algn="l" defTabSz="1218507" rtl="0" eaLnBrk="1" latinLnBrk="0" hangingPunct="1">
      <a:defRPr sz="1600" b="0" i="0" kern="1200">
        <a:solidFill>
          <a:schemeClr val="tx1"/>
        </a:solidFill>
        <a:latin typeface="Arial Regular"/>
        <a:ea typeface="+mn-ea"/>
        <a:cs typeface="+mn-cs"/>
      </a:defRPr>
    </a:lvl2pPr>
    <a:lvl3pPr marL="1218507" algn="l" defTabSz="1218507" rtl="0" eaLnBrk="1" latinLnBrk="0" hangingPunct="1">
      <a:defRPr sz="1600" b="0" i="0" kern="1200">
        <a:solidFill>
          <a:schemeClr val="tx1"/>
        </a:solidFill>
        <a:latin typeface="Arial Regular"/>
        <a:ea typeface="+mn-ea"/>
        <a:cs typeface="+mn-cs"/>
      </a:defRPr>
    </a:lvl3pPr>
    <a:lvl4pPr marL="1827755" algn="l" defTabSz="1218507" rtl="0" eaLnBrk="1" latinLnBrk="0" hangingPunct="1">
      <a:defRPr sz="1600" b="0" i="0" kern="1200">
        <a:solidFill>
          <a:schemeClr val="tx1"/>
        </a:solidFill>
        <a:latin typeface="Arial Regular"/>
        <a:ea typeface="+mn-ea"/>
        <a:cs typeface="+mn-cs"/>
      </a:defRPr>
    </a:lvl4pPr>
    <a:lvl5pPr marL="2437012" algn="l" defTabSz="1218507" rtl="0" eaLnBrk="1" latinLnBrk="0" hangingPunct="1">
      <a:defRPr sz="1600" b="0" i="0" kern="1200">
        <a:solidFill>
          <a:schemeClr val="tx1"/>
        </a:solidFill>
        <a:latin typeface="Arial Regular"/>
        <a:ea typeface="+mn-ea"/>
        <a:cs typeface="+mn-cs"/>
      </a:defRPr>
    </a:lvl5pPr>
    <a:lvl6pPr marL="3046251" algn="l" defTabSz="121850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5491" algn="l" defTabSz="121850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4747" algn="l" defTabSz="121850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3996" algn="l" defTabSz="121850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henotips.org/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henotips.org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Polymerase_chain_reaction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Name, Role, Cerner a Vendor of Health IT systems, how I came to be here, bit of background, 12 years Cerner, Medicine, Manchester, Alan Rector, Andy Brass,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3542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346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575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665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8417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015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9842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0457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131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Localization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The reference build on the website demonstrates what is included in Model Experience and deemed standard. Unique localization steps exist that you must complete to have a functioning system. See the local configurations below.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Discern rules are set to expired, and must be activated and customized for your organization.  The following rules area available for customization:</a:t>
            </a:r>
            <a:b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</a:br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 Discern Rule: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Phenotype: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PGX_ABACAVIR_HLAB5701High risk genotype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PGX_CODEINE_CYP2D6 Drug-metabolizing enzymes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PGX_SIMVASTATIN_SCLO1B1Transporters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i="0" kern="1200" dirty="0" err="1">
                <a:solidFill>
                  <a:schemeClr val="tx1"/>
                </a:solidFill>
                <a:latin typeface="Arial Regular"/>
                <a:ea typeface="Arial"/>
                <a:cs typeface="Arial" panose="020B0604020202020204" pitchFamily="34" charset="0"/>
                <a:sym typeface="Arial"/>
                <a:hlinkClick r:id="rId3"/>
              </a:rPr>
              <a:t>Phenotips</a:t>
            </a:r>
            <a:r>
              <a:rPr lang="en-US" sz="1600" b="0" i="0" kern="1200" dirty="0">
                <a:solidFill>
                  <a:schemeClr val="tx1"/>
                </a:solidFill>
                <a:latin typeface="Arial Regular"/>
                <a:ea typeface="Arial"/>
                <a:cs typeface="Arial" panose="020B0604020202020204" pitchFamily="34" charset="0"/>
                <a:sym typeface="Arial"/>
              </a:rPr>
              <a:t> (clarify if ok to mention)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7023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Localization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The reference build on the website demonstrates what is included in Model Experience and deemed standard. Unique localization steps exist that you must complete to have a functioning system. See the local configurations below.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Discern rules are set to expired, and must be activated and customized for your organization.  The following rules area available for customization:</a:t>
            </a:r>
            <a:b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</a:br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 Discern Rule: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Phenotype: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PGX_ABACAVIR_HLAB5701High risk genotype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PGX_CODEINE_CYP2D6 Drug-metabolizing enzymes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PGX_SIMVASTATIN_SCLO1B1Transporters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i="0" kern="1200" dirty="0" err="1">
                <a:solidFill>
                  <a:schemeClr val="tx1"/>
                </a:solidFill>
                <a:latin typeface="Arial Regular"/>
                <a:ea typeface="Arial"/>
                <a:cs typeface="Arial" panose="020B0604020202020204" pitchFamily="34" charset="0"/>
                <a:sym typeface="Arial"/>
                <a:hlinkClick r:id="rId3"/>
              </a:rPr>
              <a:t>Phenotips</a:t>
            </a:r>
            <a:r>
              <a:rPr lang="en-US" sz="1600" b="0" i="0" kern="1200" dirty="0">
                <a:solidFill>
                  <a:schemeClr val="tx1"/>
                </a:solidFill>
                <a:latin typeface="Arial Regular"/>
                <a:ea typeface="Arial"/>
                <a:cs typeface="Arial" panose="020B0604020202020204" pitchFamily="34" charset="0"/>
                <a:sym typeface="Arial"/>
              </a:rPr>
              <a:t> (clarify if ok to mention)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61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Start with quote from recent article in genome web by David McCallie, VP of Medical Informatics, just recently retired last week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Key part is that no party can solve alone, not looking to store data on the EHR, looking to integrate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098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i="0" u="none" strike="noStrike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  <a:hlinkClick r:id="rId3"/>
              </a:rPr>
              <a:t>Polymerase chain reaction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4643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19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300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Presenter:  Pete </a:t>
            </a:r>
            <a:r>
              <a:rPr lang="en-US" sz="1600" b="0" i="0" kern="1200" dirty="0" err="1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Celano</a:t>
            </a:r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Title:  The Alliance for Genomics (TAG)-- All Cerner Systems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Abstract:  TAG stands for The Alliance for Genomics.  It brings together a set of US healthcare systems that use the Cerner EMR, to share best practices, leverage our collective size especially relating to genetics software we might need, and potentially build a Shared Research Database.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1 year, meet monthly, 30 clients shared research database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534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The Alliance for Genomics (TAG)-- All Cerner Systems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TAG stands for The Alliance for Genomics.  It brings together a set of US healthcare systems that use the Cerner EMR, to share best practices, leverage our collective size especially relating to genetics software we might need, and potentially build a Shared Research Database.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2342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SECTION SLIDE:  Right-click image to replace.  </a:t>
            </a:r>
          </a:p>
          <a:p>
            <a:r>
              <a:rPr lang="en-US" dirty="0"/>
              <a:t>**Slide not built in master slides due to the ability to swap out images.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8041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0963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8806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7138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The current focus of GKS lies in the evaluation and definitions of forward-looking formats and implementations for representation and annotation of genomic variants.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r>
              <a:rPr lang="en-US" dirty="0"/>
              <a:t>The current focus of Clin/</a:t>
            </a:r>
            <a:r>
              <a:rPr lang="en-US" dirty="0" err="1"/>
              <a:t>Pheno</a:t>
            </a:r>
            <a:r>
              <a:rPr lang="en-US" dirty="0"/>
              <a:t> Work Stream lies in establishing best practice guidelines for use of phenotype ontologies and terminologies in clinical &amp; research settings, and in supporting the creation of information models for the exchange of clinical and genomic information.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455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Bit of background of external roles explaining </a:t>
            </a:r>
            <a:r>
              <a:rPr lang="en-US" dirty="0" err="1"/>
              <a:t>organisations</a:t>
            </a:r>
            <a:r>
              <a:rPr lang="en-US" dirty="0"/>
              <a:t> and ISO Genomics Informatics Subcommittee proposal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2545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Key projects, at least those cited by the ISO proposal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The Monarch Initiative is a collaboration between: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Oregon Health &amp; Science University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The Jackson Laboratory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Lawrence Berkeley National Laboratory</a:t>
            </a:r>
          </a:p>
          <a:p>
            <a:r>
              <a:rPr lang="en-US" sz="1600" b="0" i="0" kern="1200" dirty="0" err="1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Charité</a:t>
            </a:r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 - </a:t>
            </a:r>
            <a:r>
              <a:rPr lang="en-US" sz="1600" b="0" i="0" kern="1200" dirty="0" err="1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Universitätsmedizin</a:t>
            </a:r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 Berlin</a:t>
            </a:r>
          </a:p>
          <a:p>
            <a:r>
              <a:rPr lang="en-US" sz="1600" b="0" i="0" kern="1200" dirty="0" err="1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Garvan</a:t>
            </a:r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 Institute of Medical Research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William Harvey Research Institute</a:t>
            </a:r>
          </a:p>
          <a:p>
            <a:r>
              <a:rPr lang="en-US" sz="1600" b="0" i="0" kern="1200" dirty="0" err="1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Barts</a:t>
            </a:r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 &amp; The London School of Medicine &amp; Dentistry, Queen Mary University of London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Renaissance Computing Institute, University of North Carolina at Chapel Hill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Monarch is supported generously by a NIH Office of the Director Grant #5R24OD011883, as well as by NIH-UDP: HHSN268201300036C, HHSN268201400093P, NCI/Leidos #15X143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ClinGen is a National Institutes of Health (NIH)-funded resource dedicated to building a central resource that defines the clinical relevance of genes and variants for use in precision medicine and research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ClinGen was founded in 2013 by the National Human Genome Research Institute, ClinGen is a growing collaborative effort, involving three grants, nine principal investigators and over 850 contributors from more than 27 countries. Below are a series of recent updates that ClinGen has been working on.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4723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The Monarch Initiative is a collaboration between: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Oregon Health &amp; Science University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The Jackson Laboratory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Lawrence Berkeley National Laboratory</a:t>
            </a:r>
          </a:p>
          <a:p>
            <a:r>
              <a:rPr lang="en-US" sz="1600" b="0" i="0" kern="1200" dirty="0" err="1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Charité</a:t>
            </a:r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 - </a:t>
            </a:r>
            <a:r>
              <a:rPr lang="en-US" sz="1600" b="0" i="0" kern="1200" dirty="0" err="1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Universitätsmedizin</a:t>
            </a:r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 Berlin</a:t>
            </a:r>
          </a:p>
          <a:p>
            <a:r>
              <a:rPr lang="en-US" sz="1600" b="0" i="0" kern="1200" dirty="0" err="1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Garvan</a:t>
            </a:r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 Institute of Medical Research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William Harvey Research Institute</a:t>
            </a:r>
          </a:p>
          <a:p>
            <a:r>
              <a:rPr lang="en-US" sz="1600" b="0" i="0" kern="1200" dirty="0" err="1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Barts</a:t>
            </a:r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 &amp; The London School of Medicine &amp; Dentistry, Queen Mary University of London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Renaissance Computing Institute, University of North Carolina at Chapel Hill</a:t>
            </a: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Monarch is supported generously by a NIH Office of the Director Grant #5R24OD011883, as well as by NIH-UDP: HHSN268201300036C, HHSN268201400093P, NCI/Leidos #15X143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ClinGen is a National Institutes of Health (NIH)-funded resource dedicated to building a central resource that defines the clinical relevance of genes and variants for use in precision medicine and research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ClinGen was founded in 2013 by the National Human Genome Research Institute, ClinGen is a growing collaborative effort, involving three grants, nine principal investigators and over 850 contributors from more than 27 countries. Below are a series of recent updates that ClinGen has been working on.</a:t>
            </a:r>
          </a:p>
          <a:p>
            <a:endParaRPr lang="en-US" sz="1600" b="0" i="0" kern="1200" dirty="0">
              <a:solidFill>
                <a:schemeClr val="tx1"/>
              </a:solidFill>
              <a:effectLst/>
              <a:latin typeface="Arial Regular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13177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Early days, what labs need today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438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57229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87437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67155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21886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6122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52155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46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Here as much to learn as to share, preparing has been a useful exercise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01470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MAGIC is a research and innovation </a:t>
            </a:r>
            <a:r>
              <a:rPr lang="en-US" sz="1600" b="0" i="0" kern="1200" dirty="0" err="1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programme</a:t>
            </a:r>
            <a:r>
              <a:rPr lang="en-US" sz="1600" b="0" i="0" kern="1200" dirty="0">
                <a:solidFill>
                  <a:schemeClr val="tx1"/>
                </a:solidFill>
                <a:effectLst/>
                <a:latin typeface="Arial Regular"/>
                <a:ea typeface="+mn-ea"/>
                <a:cs typeface="+mn-cs"/>
              </a:rPr>
              <a:t> and non-profit initiative within the health sector, working to improve the creation, dissemination and dynamic updating of clinical practice guidelines, evidence summaries and decision aids.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07017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41238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6522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28438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Within the context of Pharmacogenomics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32012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SECTION SLIDE:  Right-click image to replace.  </a:t>
            </a:r>
          </a:p>
          <a:p>
            <a:r>
              <a:rPr lang="en-US" dirty="0"/>
              <a:t>**Slide not built in master slides due to the ability to swap out images.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46011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84745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3758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74438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912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SECTION SLIDE:  Right-click image to replace.  </a:t>
            </a:r>
          </a:p>
          <a:p>
            <a:r>
              <a:rPr lang="en-US" dirty="0"/>
              <a:t>**Slide not built in master slides due to the ability to swap out images.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7067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93554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63397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22022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80587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7155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568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solution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Came across this in a Baclava </a:t>
            </a:r>
            <a:r>
              <a:rPr lang="en-US" dirty="0" err="1"/>
              <a:t>Salonori</a:t>
            </a:r>
            <a:r>
              <a:rPr lang="en-US" dirty="0"/>
              <a:t> in North London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19649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 YOU SLIDE:  Right-click image to replace.  </a:t>
            </a:r>
          </a:p>
          <a:p>
            <a:r>
              <a:rPr lang="en-US" dirty="0"/>
              <a:t>**Slide not built in master slides due to the ability to swap out images.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94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068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326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621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Basic one column slide.</a:t>
            </a:r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121850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This slide can also be used as a NASCAR SLIDE, where we want to show multiple partner/client logo or the like.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D62D3-BB65-47B7-B482-3500296D899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165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- 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6C52633-0CD5-2C49-9D54-8292C7B805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29"/>
          <a:stretch/>
        </p:blipFill>
        <p:spPr>
          <a:xfrm>
            <a:off x="0" y="893"/>
            <a:ext cx="12188825" cy="6340010"/>
          </a:xfrm>
          <a:prstGeom prst="rect">
            <a:avLst/>
          </a:prstGeom>
        </p:spPr>
      </p:pic>
      <p:sp>
        <p:nvSpPr>
          <p:cNvPr id="10" name="Title Placeholder 3">
            <a:extLst>
              <a:ext uri="{FF2B5EF4-FFF2-40B4-BE49-F238E27FC236}">
                <a16:creationId xmlns:a16="http://schemas.microsoft.com/office/drawing/2014/main" id="{4DB15AD8-D8ED-A64E-8683-5800D5987A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" y="0"/>
            <a:ext cx="12186537" cy="701675"/>
          </a:xfrm>
          <a:prstGeom prst="rect">
            <a:avLst/>
          </a:prstGeom>
        </p:spPr>
        <p:txBody>
          <a:bodyPr vert="horz" lIns="365760" tIns="365760" rIns="914400" bIns="45720" rtlCol="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goes here (less than 6/7 words)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1962033-A04B-1449-9117-FB3D1AAD88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D8B83-C0B4-F943-B165-9701D471163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-1588" y="1447800"/>
            <a:ext cx="12190388" cy="4419600"/>
          </a:xfrm>
        </p:spPr>
        <p:txBody>
          <a:bodyPr/>
          <a:lstStyle>
            <a:lvl1pPr>
              <a:buClr>
                <a:schemeClr val="bg1"/>
              </a:buClr>
              <a:defRPr sz="2400">
                <a:solidFill>
                  <a:schemeClr val="bg1"/>
                </a:solidFill>
              </a:defRPr>
            </a:lvl1pPr>
            <a:lvl2pPr>
              <a:buClr>
                <a:schemeClr val="accent2"/>
              </a:buClr>
              <a:defRPr sz="2400">
                <a:solidFill>
                  <a:schemeClr val="bg1"/>
                </a:solidFill>
              </a:defRPr>
            </a:lvl2pPr>
            <a:lvl3pPr>
              <a:buClr>
                <a:schemeClr val="accent2"/>
              </a:buClr>
              <a:defRPr sz="2400">
                <a:solidFill>
                  <a:schemeClr val="bg1"/>
                </a:solidFill>
              </a:defRPr>
            </a:lvl3pPr>
            <a:lvl4pPr marL="365760" indent="-182880">
              <a:buClr>
                <a:schemeClr val="accent2"/>
              </a:buClr>
              <a:defRPr lang="en-US" sz="2000" b="0" i="0" kern="1200" baseline="0" dirty="0" smtClean="0">
                <a:solidFill>
                  <a:schemeClr val="bg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338685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- 2co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D3E9D85-7922-644D-80EF-5833B016C1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42211" y="1441450"/>
            <a:ext cx="4646613" cy="4109631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E7C0345-B709-C643-8752-D641EEF4712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0" y="1441450"/>
            <a:ext cx="7542213" cy="4121150"/>
          </a:xfrm>
          <a:prstGeom prst="rect">
            <a:avLst/>
          </a:prstGeom>
        </p:spPr>
        <p:txBody>
          <a:bodyPr lIns="365760" tIns="0" rIns="365760" bIns="0" anchor="ctr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DFEFA3EC-00D3-E04A-84C1-FE2D352491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0"/>
            <a:ext cx="12193174" cy="70167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BEB9591F-52AA-904E-AA9A-437BB17483F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838200"/>
            <a:ext cx="12188800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</p:spTree>
    <p:extLst>
      <p:ext uri="{BB962C8B-B14F-4D97-AF65-F5344CB8AC3E}">
        <p14:creationId xmlns:p14="http://schemas.microsoft.com/office/powerpoint/2010/main" val="3061701153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- 2col spli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D3E9D85-7922-644D-80EF-5833B016C1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65960" y="1463399"/>
            <a:ext cx="4646613" cy="1851027"/>
          </a:xfrm>
          <a:prstGeom prst="rect">
            <a:avLst/>
          </a:prstGeom>
        </p:spPr>
        <p:txBody>
          <a:bodyPr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86F424-B541-E942-A15F-1040948EA7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569323" y="3335339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2C1B48-B458-9B4A-AC80-C059C5E79A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3540F6B5-598B-8940-AA85-F542E3B8BAB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565960" y="3707836"/>
            <a:ext cx="4646613" cy="1851027"/>
          </a:xfrm>
          <a:prstGeom prst="rect">
            <a:avLst/>
          </a:prstGeom>
        </p:spPr>
        <p:txBody>
          <a:bodyPr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8F2D184-B931-8C44-8000-3E1AB90FC5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569323" y="5579776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ABC27F1-84EB-9343-BD67-0129ECFE0C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98F1EB65-D423-FC41-8556-CD796A805D8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-1588" y="1475305"/>
            <a:ext cx="7542213" cy="4463246"/>
          </a:xfrm>
          <a:prstGeom prst="rect">
            <a:avLst/>
          </a:prstGeom>
        </p:spPr>
        <p:txBody>
          <a:bodyPr lIns="365760" tIns="0" rIns="365760" bIns="0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21747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- 2co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AED133-7082-1C45-B2F3-B45C4CE38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4C8C099C-5F23-6747-A694-B4882AC541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EBC75EC2-939A-FD4E-93EB-EB18AF57A2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6" y="1441450"/>
            <a:ext cx="4646613" cy="4109631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E6B19381-0A98-DC48-B388-12D197C86D6A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652169" y="1441450"/>
            <a:ext cx="7542213" cy="4121150"/>
          </a:xfrm>
          <a:prstGeom prst="rect">
            <a:avLst/>
          </a:prstGeom>
        </p:spPr>
        <p:txBody>
          <a:bodyPr lIns="365760" tIns="0" rIns="365760" bIns="0" anchor="ctr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30880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- 2col spli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D3E9D85-7922-644D-80EF-5833B016C1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590" y="1463399"/>
            <a:ext cx="4646613" cy="1851027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86F424-B541-E942-A15F-1040948EA7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773" y="3335339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2C1B48-B458-9B4A-AC80-C059C5E79A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3540F6B5-598B-8940-AA85-F542E3B8BAB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-1590" y="3707836"/>
            <a:ext cx="4646613" cy="1851027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8F2D184-B931-8C44-8000-3E1AB90FC5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73" y="5579776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ABC27F1-84EB-9343-BD67-0129ECFE0C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E113743D-ABF8-6D4C-82C1-EC9684271AC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646612" y="1463400"/>
            <a:ext cx="7542213" cy="4475152"/>
          </a:xfrm>
          <a:prstGeom prst="rect">
            <a:avLst/>
          </a:prstGeom>
        </p:spPr>
        <p:txBody>
          <a:bodyPr lIns="365760" tIns="0" rIns="365760" bIns="0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345684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s with lab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016FC9B-9BB0-0049-862D-AF21C30D69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8357" y="1295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43FD9A-A0FE-8048-9A10-9ECC98335C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4212" y="2861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7B59B903-9B82-E84D-B7E8-B46CE44856D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757612" y="1295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D42F94-85C1-2646-A8B6-9214271CBFC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63467" y="2861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B3E92A5B-3D85-E94B-9EE8-2BF4201A549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540957" y="1295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EF276B3-DA45-274A-8B79-FBAB534ECC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6812" y="2861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2A21C369-5D41-604E-8169-6530C1BA4BB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13834" y="1295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8F8FBBF8-FB80-6B4A-99DA-ED78FE33099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019689" y="2861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7BB870-C6C9-1342-9EE3-891C98EC80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546645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/Blue - 2co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D3E9D85-7922-644D-80EF-5833B016C1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42211" y="1441450"/>
            <a:ext cx="4646613" cy="4109631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E7C0345-B709-C643-8752-D641EEF4712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0" y="1441450"/>
            <a:ext cx="7542213" cy="4121150"/>
          </a:xfrm>
          <a:prstGeom prst="rect">
            <a:avLst/>
          </a:prstGeom>
        </p:spPr>
        <p:txBody>
          <a:bodyPr lIns="365760" tIns="0" rIns="365760" bIns="0" anchor="ctr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8AED133-7082-1C45-B2F3-B45C4CE38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4E3BE84-46E0-6A40-BBE8-D5FA4F0786C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</p:spTree>
    <p:extLst>
      <p:ext uri="{BB962C8B-B14F-4D97-AF65-F5344CB8AC3E}">
        <p14:creationId xmlns:p14="http://schemas.microsoft.com/office/powerpoint/2010/main" val="2457013622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/Blue - 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19F15-0143-7041-9959-14E4352220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37" y="0"/>
            <a:ext cx="12186537" cy="70167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78CBBFD-B73F-8341-A227-B67BB00E24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BC837CE-3D11-C74E-9260-22A65ADBDB2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-1588" y="1447800"/>
            <a:ext cx="12190413" cy="4400795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2400"/>
            </a:lvl1pPr>
            <a:lvl2pPr marL="182563" marR="0" indent="-182563" algn="l" defTabSz="1218354" rtl="0" eaLnBrk="1" fontAlgn="auto" latinLnBrk="0" hangingPunct="1">
              <a:lnSpc>
                <a:spcPct val="85000"/>
              </a:lnSpc>
              <a:spcBef>
                <a:spcPts val="667"/>
              </a:spcBef>
              <a:spcAft>
                <a:spcPts val="0"/>
              </a:spcAft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/>
            </a:lvl2pPr>
            <a:lvl4pPr marL="365760" indent="-182880">
              <a:lnSpc>
                <a:spcPct val="85000"/>
              </a:lnSpc>
              <a:buClr>
                <a:schemeClr val="accent2"/>
              </a:buClr>
              <a:defRPr sz="2000"/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marL="0" marR="0" lvl="1" indent="-182880" algn="l" defTabSz="1218354" rtl="0" eaLnBrk="1" fontAlgn="auto" latinLnBrk="0" hangingPunct="1">
              <a:lnSpc>
                <a:spcPct val="85000"/>
              </a:lnSpc>
              <a:spcBef>
                <a:spcPts val="667"/>
              </a:spcBef>
              <a:spcAft>
                <a:spcPts val="0"/>
              </a:spcAft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79956853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/Blu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19F15-0143-7041-9959-14E4352220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F4148DE-8726-844F-B7BD-90B6144387A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/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</p:spTree>
    <p:extLst>
      <p:ext uri="{BB962C8B-B14F-4D97-AF65-F5344CB8AC3E}">
        <p14:creationId xmlns:p14="http://schemas.microsoft.com/office/powerpoint/2010/main" val="1315980353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/Blue - 2col spli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D3E9D85-7922-644D-80EF-5833B016C1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65960" y="1463399"/>
            <a:ext cx="4646613" cy="1851027"/>
          </a:xfrm>
          <a:prstGeom prst="rect">
            <a:avLst/>
          </a:prstGeom>
        </p:spPr>
        <p:txBody>
          <a:bodyPr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86F424-B541-E942-A15F-1040948EA7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569323" y="3335339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2C1B48-B458-9B4A-AC80-C059C5E79A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3540F6B5-598B-8940-AA85-F542E3B8BAB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565960" y="3707836"/>
            <a:ext cx="4646613" cy="1851027"/>
          </a:xfrm>
          <a:prstGeom prst="rect">
            <a:avLst/>
          </a:prstGeom>
        </p:spPr>
        <p:txBody>
          <a:bodyPr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8F2D184-B931-8C44-8000-3E1AB90FC5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569323" y="5579776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GB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ABC27F1-84EB-9343-BD67-0129ECFE0C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98F1EB65-D423-FC41-8556-CD796A805D8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-1588" y="1475305"/>
            <a:ext cx="7542213" cy="4463246"/>
          </a:xfrm>
          <a:prstGeom prst="rect">
            <a:avLst/>
          </a:prstGeom>
        </p:spPr>
        <p:txBody>
          <a:bodyPr lIns="365760" tIns="0" rIns="365760" bIns="0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0869022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/Blue - 2co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AED133-7082-1C45-B2F3-B45C4CE38D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4C8C099C-5F23-6747-A694-B4882AC5416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EBC75EC2-939A-FD4E-93EB-EB18AF57A2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6" y="1441450"/>
            <a:ext cx="4646613" cy="4109631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E6B19381-0A98-DC48-B388-12D197C86D6A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652169" y="1441450"/>
            <a:ext cx="7542213" cy="4121150"/>
          </a:xfrm>
          <a:prstGeom prst="rect">
            <a:avLst/>
          </a:prstGeom>
        </p:spPr>
        <p:txBody>
          <a:bodyPr lIns="365760" tIns="0" rIns="365760" bIns="0" anchor="ctr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986245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24A64E-C317-A648-8273-4553965146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29"/>
          <a:stretch/>
        </p:blipFill>
        <p:spPr>
          <a:xfrm>
            <a:off x="0" y="893"/>
            <a:ext cx="12188825" cy="6340010"/>
          </a:xfrm>
          <a:prstGeom prst="rect">
            <a:avLst/>
          </a:prstGeom>
        </p:spPr>
      </p:pic>
      <p:sp>
        <p:nvSpPr>
          <p:cNvPr id="10" name="Title Placeholder 3">
            <a:extLst>
              <a:ext uri="{FF2B5EF4-FFF2-40B4-BE49-F238E27FC236}">
                <a16:creationId xmlns:a16="http://schemas.microsoft.com/office/drawing/2014/main" id="{4DB15AD8-D8ED-A64E-8683-5800D5987A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" y="0"/>
            <a:ext cx="12186537" cy="701675"/>
          </a:xfrm>
          <a:prstGeom prst="rect">
            <a:avLst/>
          </a:prstGeom>
        </p:spPr>
        <p:txBody>
          <a:bodyPr vert="horz" lIns="365760" tIns="365760" rIns="914400" bIns="45720" rtlCol="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goes here (less than 6/7 words)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1962033-A04B-1449-9117-FB3D1AAD88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</p:spTree>
    <p:extLst>
      <p:ext uri="{BB962C8B-B14F-4D97-AF65-F5344CB8AC3E}">
        <p14:creationId xmlns:p14="http://schemas.microsoft.com/office/powerpoint/2010/main" val="2377832689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/Blue -2col spli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D3E9D85-7922-644D-80EF-5833B016C1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590" y="1463399"/>
            <a:ext cx="4646613" cy="1851027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86F424-B541-E942-A15F-1040948EA7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773" y="3335339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2C1B48-B458-9B4A-AC80-C059C5E79A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3540F6B5-598B-8940-AA85-F542E3B8BAB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-1590" y="3707836"/>
            <a:ext cx="4646613" cy="1851027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8F2D184-B931-8C44-8000-3E1AB90FC5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73" y="5579776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GB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ABC27F1-84EB-9343-BD67-0129ECFE0C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E113743D-ABF8-6D4C-82C1-EC9684271AC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646612" y="1463400"/>
            <a:ext cx="7542213" cy="4475152"/>
          </a:xfrm>
          <a:prstGeom prst="rect">
            <a:avLst/>
          </a:prstGeom>
        </p:spPr>
        <p:txBody>
          <a:bodyPr lIns="365760" tIns="0" rIns="365760" bIns="0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7885207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/Blue - 4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016FC9B-9BB0-0049-862D-AF21C30D69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8357" y="1295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43FD9A-A0FE-8048-9A10-9ECC98335C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4212" y="2861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GB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7B59B903-9B82-E84D-B7E8-B46CE44856D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757612" y="1295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D42F94-85C1-2646-A8B6-9214271CBFC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63467" y="2861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GB" dirty="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B3E92A5B-3D85-E94B-9EE8-2BF4201A549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540957" y="1295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EF276B3-DA45-274A-8B79-FBAB534ECC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6812" y="2861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GB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2A21C369-5D41-604E-8169-6530C1BA4BB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13834" y="1295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8F8FBBF8-FB80-6B4A-99DA-ED78FE33099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019689" y="2861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27BB870-C6C9-1342-9EE3-891C98EC80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002554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083116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- 2co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90121B-938F-384E-BAA7-A3E189C3B6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29"/>
          <a:stretch/>
        </p:blipFill>
        <p:spPr>
          <a:xfrm>
            <a:off x="0" y="893"/>
            <a:ext cx="12188825" cy="6340010"/>
          </a:xfrm>
          <a:prstGeom prst="rect">
            <a:avLst/>
          </a:prstGeom>
        </p:spPr>
      </p:pic>
      <p:sp>
        <p:nvSpPr>
          <p:cNvPr id="12" name="Title Placeholder 3">
            <a:extLst>
              <a:ext uri="{FF2B5EF4-FFF2-40B4-BE49-F238E27FC236}">
                <a16:creationId xmlns:a16="http://schemas.microsoft.com/office/drawing/2014/main" id="{6C3E3728-C57A-FA49-B702-2C00C055BA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" y="0"/>
            <a:ext cx="12186537" cy="701675"/>
          </a:xfrm>
          <a:prstGeom prst="rect">
            <a:avLst/>
          </a:prstGeom>
        </p:spPr>
        <p:txBody>
          <a:bodyPr vert="horz" lIns="365760" tIns="365760" rIns="914400" bIns="45720" rtlCol="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goes here (less than 6/7 words)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CBA9D257-3B3C-E54E-9B78-925DE8F956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D3E9D85-7922-644D-80EF-5833B016C1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42211" y="1441450"/>
            <a:ext cx="4646613" cy="4109631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E7C0345-B709-C643-8752-D641EEF4712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0" y="1441450"/>
            <a:ext cx="7542213" cy="4121150"/>
          </a:xfrm>
          <a:prstGeom prst="rect">
            <a:avLst/>
          </a:prstGeom>
        </p:spPr>
        <p:txBody>
          <a:bodyPr lIns="365760" tIns="0" rIns="365760" bIns="0" anchor="ctr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6451031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- 2col spli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509C26-5CB6-244F-8499-3441EABDC0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29"/>
          <a:stretch/>
        </p:blipFill>
        <p:spPr>
          <a:xfrm>
            <a:off x="0" y="893"/>
            <a:ext cx="12188825" cy="6340010"/>
          </a:xfrm>
          <a:prstGeom prst="rect">
            <a:avLst/>
          </a:prstGeom>
        </p:spPr>
      </p:pic>
      <p:sp>
        <p:nvSpPr>
          <p:cNvPr id="12" name="Title Placeholder 3">
            <a:extLst>
              <a:ext uri="{FF2B5EF4-FFF2-40B4-BE49-F238E27FC236}">
                <a16:creationId xmlns:a16="http://schemas.microsoft.com/office/drawing/2014/main" id="{B65187CC-B17D-DB4E-8E30-290B470FCB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" y="0"/>
            <a:ext cx="12186537" cy="701675"/>
          </a:xfrm>
          <a:prstGeom prst="rect">
            <a:avLst/>
          </a:prstGeom>
        </p:spPr>
        <p:txBody>
          <a:bodyPr vert="horz" lIns="365760" tIns="365760" rIns="914400" bIns="45720" rtlCol="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goes here (less than 6/7 words)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5F8D38FA-6E3B-B64C-8833-4DA696DE40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D3E9D85-7922-644D-80EF-5833B016C1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65960" y="1463399"/>
            <a:ext cx="4646613" cy="1851027"/>
          </a:xfrm>
          <a:prstGeom prst="rect">
            <a:avLst/>
          </a:prstGeom>
        </p:spPr>
        <p:txBody>
          <a:bodyPr anchor="ctr" anchorCtr="0"/>
          <a:lstStyle>
            <a:lvl1pPr algn="ctr"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86F424-B541-E942-A15F-1040948EA7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569323" y="3335339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3540F6B5-598B-8940-AA85-F542E3B8BAB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565960" y="3707836"/>
            <a:ext cx="4646613" cy="1851027"/>
          </a:xfrm>
          <a:prstGeom prst="rect">
            <a:avLst/>
          </a:prstGeom>
        </p:spPr>
        <p:txBody>
          <a:bodyPr anchor="ctr" anchorCtr="0"/>
          <a:lstStyle>
            <a:lvl1pPr algn="ctr"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8F2D184-B931-8C44-8000-3E1AB90FC5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569323" y="5579776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98F1EB65-D423-FC41-8556-CD796A805D8B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-1588" y="1475305"/>
            <a:ext cx="7542213" cy="4463246"/>
          </a:xfrm>
          <a:prstGeom prst="rect">
            <a:avLst/>
          </a:prstGeom>
        </p:spPr>
        <p:txBody>
          <a:bodyPr lIns="365760" tIns="0" rIns="365760" bIns="0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28161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- 2co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847C74-D347-754E-805B-5DEBAC5505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29"/>
          <a:stretch/>
        </p:blipFill>
        <p:spPr>
          <a:xfrm>
            <a:off x="0" y="893"/>
            <a:ext cx="12188825" cy="6340010"/>
          </a:xfrm>
          <a:prstGeom prst="rect">
            <a:avLst/>
          </a:prstGeom>
        </p:spPr>
      </p:pic>
      <p:sp>
        <p:nvSpPr>
          <p:cNvPr id="15" name="Title Placeholder 3">
            <a:extLst>
              <a:ext uri="{FF2B5EF4-FFF2-40B4-BE49-F238E27FC236}">
                <a16:creationId xmlns:a16="http://schemas.microsoft.com/office/drawing/2014/main" id="{B8B4BB77-F3B2-4042-A68C-3DA9DCD1CE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" y="0"/>
            <a:ext cx="12186537" cy="701675"/>
          </a:xfrm>
          <a:prstGeom prst="rect">
            <a:avLst/>
          </a:prstGeom>
        </p:spPr>
        <p:txBody>
          <a:bodyPr vert="horz" lIns="365760" tIns="365760" rIns="914400" bIns="45720" rtlCol="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goes here (less than 6/7 words)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EFDD56D9-99B7-CF42-B21F-117A63CBFEA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EBC75EC2-939A-FD4E-93EB-EB18AF57A2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56" y="1441450"/>
            <a:ext cx="4646613" cy="4109631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E6B19381-0A98-DC48-B388-12D197C86D6A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652169" y="1441450"/>
            <a:ext cx="7542213" cy="4121150"/>
          </a:xfrm>
          <a:prstGeom prst="rect">
            <a:avLst/>
          </a:prstGeom>
        </p:spPr>
        <p:txBody>
          <a:bodyPr lIns="365760" tIns="0" rIns="365760" bIns="0" anchor="ctr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006488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- 2col spli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80436A-6816-3346-8229-5085585C81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29"/>
          <a:stretch/>
        </p:blipFill>
        <p:spPr>
          <a:xfrm>
            <a:off x="0" y="893"/>
            <a:ext cx="12188825" cy="6340010"/>
          </a:xfrm>
          <a:prstGeom prst="rect">
            <a:avLst/>
          </a:prstGeom>
        </p:spPr>
      </p:pic>
      <p:sp>
        <p:nvSpPr>
          <p:cNvPr id="13" name="Title Placeholder 3">
            <a:extLst>
              <a:ext uri="{FF2B5EF4-FFF2-40B4-BE49-F238E27FC236}">
                <a16:creationId xmlns:a16="http://schemas.microsoft.com/office/drawing/2014/main" id="{3A48AA83-3730-374C-89DB-685AD81EE9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" y="0"/>
            <a:ext cx="12186537" cy="701675"/>
          </a:xfrm>
          <a:prstGeom prst="rect">
            <a:avLst/>
          </a:prstGeom>
        </p:spPr>
        <p:txBody>
          <a:bodyPr vert="horz" lIns="365760" tIns="365760" rIns="914400" bIns="45720" rtlCol="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goes here (less than 6/7 words)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32D3B8CE-39FF-664F-9A24-641EBD430D4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D3E9D85-7922-644D-80EF-5833B016C1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590" y="1463399"/>
            <a:ext cx="4646613" cy="1851027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86F424-B541-E942-A15F-1040948EA70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773" y="3335339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3540F6B5-598B-8940-AA85-F542E3B8BAB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-1590" y="3707836"/>
            <a:ext cx="4646613" cy="1851027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8F2D184-B931-8C44-8000-3E1AB90FC54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73" y="5579776"/>
            <a:ext cx="4646611" cy="358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E113743D-ABF8-6D4C-82C1-EC9684271AC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646612" y="1463400"/>
            <a:ext cx="7542213" cy="4475152"/>
          </a:xfrm>
          <a:prstGeom prst="rect">
            <a:avLst/>
          </a:prstGeom>
        </p:spPr>
        <p:txBody>
          <a:bodyPr lIns="365760" tIns="0" rIns="365760" bIns="0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74320" indent="-18288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12983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- 4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F8ECDF6-A8D7-7642-B9CB-98A17BA66E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-8141"/>
          <a:stretch/>
        </p:blipFill>
        <p:spPr>
          <a:xfrm>
            <a:off x="0" y="893"/>
            <a:ext cx="12188825" cy="6856214"/>
          </a:xfrm>
          <a:prstGeom prst="rect">
            <a:avLst/>
          </a:prstGeom>
        </p:spPr>
      </p:pic>
      <p:sp>
        <p:nvSpPr>
          <p:cNvPr id="23" name="Title Placeholder 3">
            <a:extLst>
              <a:ext uri="{FF2B5EF4-FFF2-40B4-BE49-F238E27FC236}">
                <a16:creationId xmlns:a16="http://schemas.microsoft.com/office/drawing/2014/main" id="{FD5ABFFD-1EE3-F44F-BF7D-3E46815867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6" y="0"/>
            <a:ext cx="12186537" cy="701675"/>
          </a:xfrm>
          <a:prstGeom prst="rect">
            <a:avLst/>
          </a:prstGeom>
        </p:spPr>
        <p:txBody>
          <a:bodyPr vert="horz" lIns="365760" tIns="365760" rIns="914400" bIns="45720" rtlCol="0" anchor="ctr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goes here (less than 6/7 words)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CCEC1CBA-86D3-454B-954E-17470D9F96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343" y="838200"/>
            <a:ext cx="12190143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016FC9B-9BB0-0049-862D-AF21C30D69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8357" y="1676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43FD9A-A0FE-8048-9A10-9ECC98335C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84212" y="3242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7B59B903-9B82-E84D-B7E8-B46CE44856D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757612" y="1676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21D42F94-85C1-2646-A8B6-9214271CBFC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63467" y="3242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B3E92A5B-3D85-E94B-9EE8-2BF4201A549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540957" y="1676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8EF276B3-DA45-274A-8B79-FBAB534ECC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6812" y="3242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2A21C369-5D41-604E-8169-6530C1BA4BB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313834" y="1676400"/>
            <a:ext cx="1809709" cy="1529775"/>
          </a:xfrm>
          <a:prstGeom prst="rect">
            <a:avLst/>
          </a:prstGeom>
        </p:spPr>
        <p:txBody>
          <a:bodyPr lIns="0" rIns="0" bIns="0" anchor="ctr" anchorCtr="0"/>
          <a:lstStyle>
            <a:lvl1pPr algn="ctr"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8F8FBBF8-FB80-6B4A-99DA-ED78FE33099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019689" y="3242974"/>
            <a:ext cx="2408723" cy="1835866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057358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- 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219F15-0143-7041-9959-14E4352220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0"/>
            <a:ext cx="12193174" cy="70167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78CBBFD-B73F-8341-A227-B67BB00E24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838200"/>
            <a:ext cx="12188800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BC837CE-3D11-C74E-9260-22A65ADBDB2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0" y="1447800"/>
            <a:ext cx="12188825" cy="4400795"/>
          </a:xfrm>
          <a:prstGeom prst="rect">
            <a:avLst/>
          </a:prstGeom>
        </p:spPr>
        <p:txBody>
          <a:bodyPr/>
          <a:lstStyle>
            <a:lvl1pPr>
              <a:lnSpc>
                <a:spcPct val="85000"/>
              </a:lnSpc>
              <a:defRPr sz="2400"/>
            </a:lvl1pPr>
            <a:lvl2pPr marL="182563" marR="0" indent="-182563" algn="l" defTabSz="1218354" rtl="0" eaLnBrk="1" fontAlgn="auto" latinLnBrk="0" hangingPunct="1">
              <a:lnSpc>
                <a:spcPct val="85000"/>
              </a:lnSpc>
              <a:spcBef>
                <a:spcPts val="667"/>
              </a:spcBef>
              <a:spcAft>
                <a:spcPts val="0"/>
              </a:spcAft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/>
            </a:lvl2pPr>
            <a:lvl4pPr marL="365760" indent="-182880">
              <a:lnSpc>
                <a:spcPct val="85000"/>
              </a:lnSpc>
              <a:buClr>
                <a:schemeClr val="accent2"/>
              </a:buClr>
              <a:defRPr sz="20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1129939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>
            <a:extLst>
              <a:ext uri="{FF2B5EF4-FFF2-40B4-BE49-F238E27FC236}">
                <a16:creationId xmlns:a16="http://schemas.microsoft.com/office/drawing/2014/main" id="{764A5F45-4E03-694E-99BD-CAFC27E702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" y="0"/>
            <a:ext cx="12193174" cy="701675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41D19A23-90CD-0347-AA12-B7E97D75849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838200"/>
            <a:ext cx="12188800" cy="457200"/>
          </a:xfrm>
          <a:prstGeom prst="rect">
            <a:avLst/>
          </a:prstGeom>
        </p:spPr>
        <p:txBody>
          <a:bodyPr tIns="0" bIns="0" anchor="ctr" anchorCtr="0">
            <a:noAutofit/>
          </a:bodyPr>
          <a:lstStyle>
            <a:lvl1pPr>
              <a:defRPr sz="2800" b="0" i="0"/>
            </a:lvl1pPr>
          </a:lstStyle>
          <a:p>
            <a:pPr lvl="0"/>
            <a:r>
              <a:rPr lang="en-US" dirty="0"/>
              <a:t>Subtitle copy goes here</a:t>
            </a:r>
          </a:p>
        </p:txBody>
      </p:sp>
    </p:spTree>
    <p:extLst>
      <p:ext uri="{BB962C8B-B14F-4D97-AF65-F5344CB8AC3E}">
        <p14:creationId xmlns:p14="http://schemas.microsoft.com/office/powerpoint/2010/main" val="1566140505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9.emf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08C17D-3D5B-A64D-A775-280793494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" y="909637"/>
            <a:ext cx="12188825" cy="4957763"/>
          </a:xfrm>
          <a:prstGeom prst="rect">
            <a:avLst/>
          </a:prstGeom>
        </p:spPr>
        <p:txBody>
          <a:bodyPr vert="horz" lIns="365760" tIns="0" rIns="914400" bIns="45720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10D1C428-3925-DF49-BE02-9D4B59374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" y="0"/>
            <a:ext cx="12186537" cy="701675"/>
          </a:xfrm>
          <a:prstGeom prst="rect">
            <a:avLst/>
          </a:prstGeom>
        </p:spPr>
        <p:txBody>
          <a:bodyPr vert="horz" lIns="365760" tIns="365760" rIns="91440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5C9552-46AD-8743-84B7-59FCDC01853F}"/>
              </a:ext>
            </a:extLst>
          </p:cNvPr>
          <p:cNvSpPr txBox="1"/>
          <p:nvPr userDrawn="1"/>
        </p:nvSpPr>
        <p:spPr>
          <a:xfrm>
            <a:off x="379411" y="6629400"/>
            <a:ext cx="1785745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700" dirty="0">
                <a:solidFill>
                  <a:schemeClr val="accent3"/>
                </a:solidFill>
              </a:rPr>
              <a:t>© Cerner Corporation. All rights reserved.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6F6421-8897-7341-B9A9-5AABF2D9C7BD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7978" y="6480193"/>
            <a:ext cx="1015643" cy="25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71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93" r:id="rId2"/>
    <p:sldLayoutId id="2147484204" r:id="rId3"/>
    <p:sldLayoutId id="2147484205" r:id="rId4"/>
    <p:sldLayoutId id="2147484206" r:id="rId5"/>
    <p:sldLayoutId id="2147484207" r:id="rId6"/>
    <p:sldLayoutId id="2147484209" r:id="rId7"/>
    <p:sldLayoutId id="2147484126" r:id="rId8"/>
    <p:sldLayoutId id="2147484128" r:id="rId9"/>
    <p:sldLayoutId id="2147484113" r:id="rId10"/>
    <p:sldLayoutId id="2147484199" r:id="rId11"/>
    <p:sldLayoutId id="2147484200" r:id="rId12"/>
    <p:sldLayoutId id="2147484201" r:id="rId13"/>
    <p:sldLayoutId id="2147484203" r:id="rId14"/>
  </p:sldLayoutIdLst>
  <p:transition spd="slow">
    <p:fade/>
  </p:transition>
  <p:hf hdr="0" ftr="0" dt="0"/>
  <p:txStyles>
    <p:titleStyle>
      <a:lvl1pPr algn="l" defTabSz="1218354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None/>
        <a:defRPr lang="en-GB" sz="3600" b="1" i="0" kern="1200" baseline="0" dirty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218354" rtl="0" eaLnBrk="1" latinLnBrk="0" hangingPunct="1">
        <a:lnSpc>
          <a:spcPct val="90000"/>
        </a:lnSpc>
        <a:spcBef>
          <a:spcPts val="1333"/>
        </a:spcBef>
        <a:buClr>
          <a:schemeClr val="accent1"/>
        </a:buClr>
        <a:buSzPct val="110000"/>
        <a:buFont typeface="Arial" panose="020B0604020202020204" pitchFamily="34" charset="0"/>
        <a:buNone/>
        <a:defRPr sz="2400" b="1" i="0" kern="1200" baseline="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1pPr>
      <a:lvl2pPr marL="0" indent="-182880" algn="l" defTabSz="1218354" rtl="0" eaLnBrk="1" latinLnBrk="0" hangingPunct="1">
        <a:lnSpc>
          <a:spcPct val="90000"/>
        </a:lnSpc>
        <a:spcBef>
          <a:spcPts val="667"/>
        </a:spcBef>
        <a:buClr>
          <a:schemeClr val="accent1"/>
        </a:buClr>
        <a:buSzPct val="110000"/>
        <a:buFont typeface="Arial" panose="020B0604020202020204" pitchFamily="34" charset="0"/>
        <a:buChar char="•"/>
        <a:defRPr sz="2500" b="0" i="0" kern="120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2pPr>
      <a:lvl3pPr marL="182880" indent="-182880" algn="l" defTabSz="1218354" rtl="0" eaLnBrk="1" latinLnBrk="0" hangingPunct="1">
        <a:lnSpc>
          <a:spcPct val="90000"/>
        </a:lnSpc>
        <a:spcBef>
          <a:spcPts val="0"/>
        </a:spcBef>
        <a:buClr>
          <a:schemeClr val="accent1"/>
        </a:buClr>
        <a:buSzPct val="110000"/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3pPr>
      <a:lvl4pPr marL="457200" indent="-309563" algn="l" defTabSz="1218354" rtl="0" eaLnBrk="1" latinLnBrk="0" hangingPunct="1">
        <a:lnSpc>
          <a:spcPct val="90000"/>
        </a:lnSpc>
        <a:spcBef>
          <a:spcPts val="667"/>
        </a:spcBef>
        <a:buClr>
          <a:schemeClr val="bg2"/>
        </a:buClr>
        <a:buSzPct val="110000"/>
        <a:buFont typeface="Arial" panose="020B0604020202020204" pitchFamily="34" charset="0"/>
        <a:buChar char="•"/>
        <a:tabLst/>
        <a:defRPr sz="2400" b="0" i="0" kern="1200" baseline="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4pPr>
      <a:lvl5pPr marL="800100" indent="-309563" algn="l" defTabSz="1218354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110000"/>
        <a:buFont typeface="Arial" panose="020B0604020202020204" pitchFamily="34" charset="0"/>
        <a:buChar char="•"/>
        <a:tabLst/>
        <a:defRPr sz="2400" b="0" i="0" kern="120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5pPr>
      <a:lvl6pPr marL="3350450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59634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68806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7977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164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354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527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6708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5870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035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4214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3388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08C17D-3D5B-A64D-A775-280793494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" y="909637"/>
            <a:ext cx="12188825" cy="4957763"/>
          </a:xfrm>
          <a:prstGeom prst="rect">
            <a:avLst/>
          </a:prstGeom>
        </p:spPr>
        <p:txBody>
          <a:bodyPr vert="horz" lIns="365760" tIns="0" rIns="914400" bIns="45720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10D1C428-3925-DF49-BE02-9D4B59374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" y="0"/>
            <a:ext cx="12186537" cy="701675"/>
          </a:xfrm>
          <a:prstGeom prst="rect">
            <a:avLst/>
          </a:prstGeom>
        </p:spPr>
        <p:txBody>
          <a:bodyPr vert="horz" lIns="365760" tIns="365760" rIns="914400" bIns="45720" rtlCol="0" anchor="ctr">
            <a:noAutofit/>
          </a:bodyPr>
          <a:lstStyle/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BDA0D2-0ED9-BE40-9BBB-A8C8D439EC1F}"/>
              </a:ext>
            </a:extLst>
          </p:cNvPr>
          <p:cNvSpPr/>
          <p:nvPr userDrawn="1"/>
        </p:nvSpPr>
        <p:spPr>
          <a:xfrm>
            <a:off x="-2" y="6346329"/>
            <a:ext cx="12188825" cy="5116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F859666-28DA-624E-A8B9-B08F822B46A8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818812" y="6473469"/>
            <a:ext cx="1026512" cy="25021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A1C3E29-EDDD-9E44-9EED-7EFA4E457836}"/>
              </a:ext>
            </a:extLst>
          </p:cNvPr>
          <p:cNvSpPr txBox="1"/>
          <p:nvPr userDrawn="1"/>
        </p:nvSpPr>
        <p:spPr>
          <a:xfrm>
            <a:off x="379412" y="6629400"/>
            <a:ext cx="1785745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700" dirty="0">
                <a:solidFill>
                  <a:schemeClr val="bg1"/>
                </a:solidFill>
              </a:rPr>
              <a:t>© Cerner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706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0" r:id="rId2"/>
    <p:sldLayoutId id="2147484162" r:id="rId3"/>
    <p:sldLayoutId id="2147484171" r:id="rId4"/>
    <p:sldLayoutId id="2147484175" r:id="rId5"/>
    <p:sldLayoutId id="2147484176" r:id="rId6"/>
    <p:sldLayoutId id="2147484180" r:id="rId7"/>
  </p:sldLayoutIdLst>
  <p:transition spd="slow">
    <p:fade/>
  </p:transition>
  <p:hf hdr="0" ftr="0" dt="0"/>
  <p:txStyles>
    <p:titleStyle>
      <a:lvl1pPr algn="l" defTabSz="1218354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None/>
        <a:defRPr lang="en-GB" sz="3600" b="1" i="0" kern="1200" baseline="0" dirty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218354" rtl="0" eaLnBrk="1" latinLnBrk="0" hangingPunct="1">
        <a:lnSpc>
          <a:spcPct val="90000"/>
        </a:lnSpc>
        <a:spcBef>
          <a:spcPts val="1333"/>
        </a:spcBef>
        <a:buClr>
          <a:schemeClr val="accent1"/>
        </a:buClr>
        <a:buSzPct val="110000"/>
        <a:buFont typeface="Arial" panose="020B0604020202020204" pitchFamily="34" charset="0"/>
        <a:buNone/>
        <a:defRPr sz="2400" b="1" i="0" kern="1200" baseline="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1pPr>
      <a:lvl2pPr marL="0" indent="-182880" algn="l" defTabSz="1218354" rtl="0" eaLnBrk="1" latinLnBrk="0" hangingPunct="1">
        <a:lnSpc>
          <a:spcPct val="90000"/>
        </a:lnSpc>
        <a:spcBef>
          <a:spcPts val="667"/>
        </a:spcBef>
        <a:buClr>
          <a:schemeClr val="accent1"/>
        </a:buClr>
        <a:buSzPct val="110000"/>
        <a:buFont typeface="Arial" panose="020B0604020202020204" pitchFamily="34" charset="0"/>
        <a:buChar char="•"/>
        <a:defRPr sz="2500" b="0" i="0" kern="120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2pPr>
      <a:lvl3pPr marL="182880" indent="-182880" algn="l" defTabSz="1218354" rtl="0" eaLnBrk="1" latinLnBrk="0" hangingPunct="1">
        <a:lnSpc>
          <a:spcPct val="90000"/>
        </a:lnSpc>
        <a:spcBef>
          <a:spcPts val="0"/>
        </a:spcBef>
        <a:buClr>
          <a:schemeClr val="accent1"/>
        </a:buClr>
        <a:buSzPct val="110000"/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3pPr>
      <a:lvl4pPr marL="457200" indent="-309563" algn="l" defTabSz="1218354" rtl="0" eaLnBrk="1" latinLnBrk="0" hangingPunct="1">
        <a:lnSpc>
          <a:spcPct val="90000"/>
        </a:lnSpc>
        <a:spcBef>
          <a:spcPts val="667"/>
        </a:spcBef>
        <a:buClr>
          <a:schemeClr val="bg2"/>
        </a:buClr>
        <a:buSzPct val="110000"/>
        <a:buFont typeface="Arial" panose="020B0604020202020204" pitchFamily="34" charset="0"/>
        <a:buChar char="•"/>
        <a:tabLst/>
        <a:defRPr sz="2400" b="0" i="0" kern="1200" baseline="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4pPr>
      <a:lvl5pPr marL="800100" indent="-309563" algn="l" defTabSz="1218354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110000"/>
        <a:buFont typeface="Arial" panose="020B0604020202020204" pitchFamily="34" charset="0"/>
        <a:buChar char="•"/>
        <a:tabLst/>
        <a:defRPr sz="2400" b="0" i="0" kern="120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5pPr>
      <a:lvl6pPr marL="3350450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59634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68806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7977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164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354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527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6708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5870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035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4214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3388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08C17D-3D5B-A64D-A775-280793494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" y="909637"/>
            <a:ext cx="12188825" cy="4957763"/>
          </a:xfrm>
          <a:prstGeom prst="rect">
            <a:avLst/>
          </a:prstGeom>
        </p:spPr>
        <p:txBody>
          <a:bodyPr vert="horz" lIns="365760" tIns="0" rIns="914400" bIns="45720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3"/>
            <a:r>
              <a:rPr lang="en-US" dirty="0"/>
              <a:t>Second level</a:t>
            </a:r>
          </a:p>
          <a:p>
            <a:pPr lvl="4"/>
            <a:r>
              <a:rPr lang="en-US" dirty="0"/>
              <a:t>Third level</a:t>
            </a:r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10D1C428-3925-DF49-BE02-9D4B59374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" y="0"/>
            <a:ext cx="12186537" cy="701675"/>
          </a:xfrm>
          <a:prstGeom prst="rect">
            <a:avLst/>
          </a:prstGeom>
        </p:spPr>
        <p:txBody>
          <a:bodyPr vert="horz" lIns="365760" tIns="365760" rIns="914400" bIns="45720" rtlCol="0" anchor="ctr">
            <a:noAutofit/>
          </a:bodyPr>
          <a:lstStyle/>
          <a:p>
            <a:r>
              <a:rPr lang="en-US" dirty="0">
                <a:solidFill>
                  <a:schemeClr val="accent3"/>
                </a:solidFill>
                <a:ea typeface="Arial"/>
                <a:sym typeface="Arial"/>
              </a:rPr>
              <a:t>Title goes here (less than 6/7 words)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718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</p:sldLayoutIdLst>
  <p:transition spd="slow">
    <p:fade/>
  </p:transition>
  <p:hf hdr="0" ftr="0" dt="0"/>
  <p:txStyles>
    <p:titleStyle>
      <a:lvl1pPr algn="l" defTabSz="1218354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None/>
        <a:defRPr lang="en-GB" sz="3600" b="1" i="0" kern="1200" baseline="0" dirty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218354" rtl="0" eaLnBrk="1" latinLnBrk="0" hangingPunct="1">
        <a:lnSpc>
          <a:spcPct val="90000"/>
        </a:lnSpc>
        <a:spcBef>
          <a:spcPts val="1333"/>
        </a:spcBef>
        <a:buClr>
          <a:schemeClr val="accent1"/>
        </a:buClr>
        <a:buSzPct val="110000"/>
        <a:buFont typeface="Arial" panose="020B0604020202020204" pitchFamily="34" charset="0"/>
        <a:buNone/>
        <a:defRPr sz="2400" b="1" i="0" kern="1200" baseline="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1pPr>
      <a:lvl2pPr marL="0" indent="-182880" algn="l" defTabSz="1218354" rtl="0" eaLnBrk="1" latinLnBrk="0" hangingPunct="1">
        <a:lnSpc>
          <a:spcPct val="90000"/>
        </a:lnSpc>
        <a:spcBef>
          <a:spcPts val="667"/>
        </a:spcBef>
        <a:buClr>
          <a:schemeClr val="accent1"/>
        </a:buClr>
        <a:buSzPct val="110000"/>
        <a:buFont typeface="Arial" panose="020B0604020202020204" pitchFamily="34" charset="0"/>
        <a:buChar char="•"/>
        <a:defRPr sz="2500" b="0" i="0" kern="120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2pPr>
      <a:lvl3pPr marL="182880" indent="-182880" algn="l" defTabSz="1218354" rtl="0" eaLnBrk="1" latinLnBrk="0" hangingPunct="1">
        <a:lnSpc>
          <a:spcPct val="90000"/>
        </a:lnSpc>
        <a:spcBef>
          <a:spcPts val="0"/>
        </a:spcBef>
        <a:buClr>
          <a:schemeClr val="accent1"/>
        </a:buClr>
        <a:buSzPct val="110000"/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3pPr>
      <a:lvl4pPr marL="457200" indent="-309563" algn="l" defTabSz="1218354" rtl="0" eaLnBrk="1" latinLnBrk="0" hangingPunct="1">
        <a:lnSpc>
          <a:spcPct val="90000"/>
        </a:lnSpc>
        <a:spcBef>
          <a:spcPts val="667"/>
        </a:spcBef>
        <a:buClr>
          <a:schemeClr val="bg2"/>
        </a:buClr>
        <a:buSzPct val="110000"/>
        <a:buFont typeface="Arial" panose="020B0604020202020204" pitchFamily="34" charset="0"/>
        <a:buChar char="•"/>
        <a:tabLst/>
        <a:defRPr sz="2400" b="0" i="0" kern="1200" baseline="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4pPr>
      <a:lvl5pPr marL="800100" indent="-309563" algn="l" defTabSz="1218354" rtl="0" eaLnBrk="1" latinLnBrk="0" hangingPunct="1">
        <a:lnSpc>
          <a:spcPct val="90000"/>
        </a:lnSpc>
        <a:spcBef>
          <a:spcPts val="667"/>
        </a:spcBef>
        <a:buClr>
          <a:schemeClr val="accent2"/>
        </a:buClr>
        <a:buSzPct val="110000"/>
        <a:buFont typeface="Arial" panose="020B0604020202020204" pitchFamily="34" charset="0"/>
        <a:buChar char="•"/>
        <a:tabLst/>
        <a:defRPr sz="2400" b="0" i="0" kern="1200">
          <a:solidFill>
            <a:schemeClr val="tx1"/>
          </a:solidFill>
          <a:latin typeface="+mn-lt"/>
          <a:ea typeface="+mn-ea"/>
          <a:cs typeface="Arial Narrow" panose="020B0604020202020204" pitchFamily="34" charset="0"/>
        </a:defRPr>
      </a:lvl5pPr>
      <a:lvl6pPr marL="3350450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59634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68806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7977" indent="-304581" algn="l" defTabSz="1218354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164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354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7527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6708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5870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5035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4214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3388" algn="l" defTabSz="121835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healtheintent.com/api/v1/ontology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youscript.com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code.cerner.com/apps/mylegacy" TargetMode="External"/><Relationship Id="rId5" Type="http://schemas.openxmlformats.org/officeDocument/2006/relationships/hyperlink" Target="http://www.familycarepath.com/applications/mylegacy/" TargetMode="External"/><Relationship Id="rId4" Type="http://schemas.openxmlformats.org/officeDocument/2006/relationships/hyperlink" Target="https://code.cerner.com/en/apps/youscript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enomeweb.com/sequencing/all-us-research-program-test-options-returning-results#.XK5IAaR7l6I" TargetMode="External"/><Relationship Id="rId3" Type="http://schemas.openxmlformats.org/officeDocument/2006/relationships/hyperlink" Target="https://www.apple.com/ios/health/" TargetMode="External"/><Relationship Id="rId7" Type="http://schemas.openxmlformats.org/officeDocument/2006/relationships/hyperlink" Target="https://www.commonwellalliance.org/news-center/commonwell-news/commonwell-members-enable-patient-access-health-data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fhir.cerner.com/smart/#healthelife" TargetMode="External"/><Relationship Id="rId5" Type="http://schemas.openxmlformats.org/officeDocument/2006/relationships/hyperlink" Target="https://code.cerner.com/apps/mylegacy" TargetMode="External"/><Relationship Id="rId4" Type="http://schemas.openxmlformats.org/officeDocument/2006/relationships/hyperlink" Target="http://www.familycarepath.com/applications/mylegacy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nomeweb.com/informatics/cerner-banking-third-party-apps-genomic-integration-starting-pg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" Type="http://schemas.openxmlformats.org/officeDocument/2006/relationships/image" Target="../media/image45.png"/><Relationship Id="rId21" Type="http://schemas.openxmlformats.org/officeDocument/2006/relationships/image" Target="../media/image63.png"/><Relationship Id="rId7" Type="http://schemas.openxmlformats.org/officeDocument/2006/relationships/image" Target="../media/image49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58.png"/><Relationship Id="rId20" Type="http://schemas.openxmlformats.org/officeDocument/2006/relationships/image" Target="../media/image6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24" Type="http://schemas.openxmlformats.org/officeDocument/2006/relationships/image" Target="../media/image66.pn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23" Type="http://schemas.openxmlformats.org/officeDocument/2006/relationships/image" Target="../media/image65.png"/><Relationship Id="rId10" Type="http://schemas.openxmlformats.org/officeDocument/2006/relationships/image" Target="../media/image52.png"/><Relationship Id="rId19" Type="http://schemas.openxmlformats.org/officeDocument/2006/relationships/image" Target="../media/image61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Relationship Id="rId22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rner.com/blog/ep-100-future-of-precision-medicine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ga4gh-gks.github.io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ga4gh-cp.github.i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monarchinitiative.org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ga4gh.org/how-we-work/driver-projects/" TargetMode="External"/><Relationship Id="rId5" Type="http://schemas.openxmlformats.org/officeDocument/2006/relationships/hyperlink" Target="https://cancervariants.org/" TargetMode="External"/><Relationship Id="rId4" Type="http://schemas.openxmlformats.org/officeDocument/2006/relationships/hyperlink" Target="https://www.clinicalgenome.org/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l7.org/special/committees/clingenomics/" TargetMode="External"/><Relationship Id="rId3" Type="http://schemas.openxmlformats.org/officeDocument/2006/relationships/hyperlink" Target="https://confluence.hl7.org/display/CGW/WorkGroup+Home" TargetMode="External"/><Relationship Id="rId7" Type="http://schemas.openxmlformats.org/officeDocument/2006/relationships/hyperlink" Target="http://www.hl7.org/fhir/uv/genomics-reporting/2019Jan/index.html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hl7.org/fhir/genomics.html" TargetMode="External"/><Relationship Id="rId5" Type="http://schemas.openxmlformats.org/officeDocument/2006/relationships/hyperlink" Target="http://www.hl7.org/Special/committees/clingenomics/products.cfm" TargetMode="External"/><Relationship Id="rId4" Type="http://schemas.openxmlformats.org/officeDocument/2006/relationships/hyperlink" Target="http://wiki.hl7.org/index.php?title=CG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zh-hans/standards/foundational/pharmacogenomicsgenetics-pgx/study-data-tabulation-model-implementation-guide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GPM/Genomics+and+Precision+Medicine+Clinical+Reference+Group" TargetMode="Externa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confluence.hl7.org/display/SOF/SNOMED+on+FHIR" TargetMode="External"/><Relationship Id="rId5" Type="http://schemas.openxmlformats.org/officeDocument/2006/relationships/hyperlink" Target="https://confluence.ihtsdotools.org/pages/viewpage.action?pageId=75338549" TargetMode="External"/><Relationship Id="rId4" Type="http://schemas.openxmlformats.org/officeDocument/2006/relationships/hyperlink" Target="https://confluence.ihtsdotools.org/display/GPM/Genomics+Symposium+(Ontologies+for+Clinical+Value)+-+London,+12th,+April+2018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loinc.org/genetics/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l7.org/FHIR/terminology-service.html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hl7.org/fhir/graphql.html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docs.smarthealthit.org/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cds-hooks.org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insticc.org/node/TechnicalProgram/modelsward/presentationDetails/73911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.org/news/ref2234.html" TargetMode="Externa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hl7.org/fhir/medicationknowledge.html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ownload/attachments/31982983/StakeholderEngagementForPresenceProject.pptx?api=v2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ropen.org/2019/03/23/digital-health-rewired-panel-paper-fhir-and-openehr/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ww.youtube.com/watch?v=LV_DZvhGoJQ" TargetMode="Externa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nome.gov/10001740/ethical-legal-and-social-issues-in-genomic-medicine/" TargetMode="Externa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hyperlink" Target="https://code.cerner.com/" TargetMode="External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cerner.com/solutions/open-platforms" TargetMode="External"/><Relationship Id="rId5" Type="http://schemas.openxmlformats.org/officeDocument/2006/relationships/hyperlink" Target="https://docs.healtheintent.com/" TargetMode="External"/><Relationship Id="rId4" Type="http://schemas.openxmlformats.org/officeDocument/2006/relationships/hyperlink" Target="https://fhir.cerner.com/" TargetMode="External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1DE342C8-2922-5640-B45B-CFDC208372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629"/>
          <a:stretch/>
        </p:blipFill>
        <p:spPr>
          <a:xfrm>
            <a:off x="0" y="893"/>
            <a:ext cx="12188825" cy="6333151"/>
          </a:xfrm>
          <a:prstGeom prst="rect">
            <a:avLst/>
          </a:prstGeom>
        </p:spPr>
      </p:pic>
      <p:sp>
        <p:nvSpPr>
          <p:cNvPr id="24" name="Text Placeholder 20">
            <a:extLst>
              <a:ext uri="{FF2B5EF4-FFF2-40B4-BE49-F238E27FC236}">
                <a16:creationId xmlns:a16="http://schemas.microsoft.com/office/drawing/2014/main" id="{294E7DC8-A432-6B4A-9F43-5BE06C4E64EA}"/>
              </a:ext>
            </a:extLst>
          </p:cNvPr>
          <p:cNvSpPr txBox="1">
            <a:spLocks/>
          </p:cNvSpPr>
          <p:nvPr/>
        </p:nvSpPr>
        <p:spPr>
          <a:xfrm>
            <a:off x="-2" y="1981200"/>
            <a:ext cx="12150928" cy="1752600"/>
          </a:xfrm>
          <a:prstGeom prst="rect">
            <a:avLst/>
          </a:prstGeom>
        </p:spPr>
        <p:txBody>
          <a:bodyPr lIns="914400" tIns="0" rIns="914400" bIns="0" anchor="ctr" anchorCtr="0"/>
          <a:lstStyle>
            <a:lvl1pPr marL="0" indent="0" algn="ctr" defTabSz="1218354" rtl="0" eaLnBrk="1" latinLnBrk="0" hangingPunct="1">
              <a:lnSpc>
                <a:spcPct val="85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lang="en-GB" sz="6000" b="1" i="0" kern="1200" baseline="0" dirty="0">
                <a:solidFill>
                  <a:schemeClr val="lt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4200" dirty="0"/>
              <a:t>Genomics informatics interoperability standards supporting precision medicine across health IT systems </a:t>
            </a:r>
          </a:p>
        </p:txBody>
      </p:sp>
      <p:sp>
        <p:nvSpPr>
          <p:cNvPr id="25" name="Text Placeholder 22">
            <a:extLst>
              <a:ext uri="{FF2B5EF4-FFF2-40B4-BE49-F238E27FC236}">
                <a16:creationId xmlns:a16="http://schemas.microsoft.com/office/drawing/2014/main" id="{FAC3A334-F0CF-154F-AD15-2BA0306CD7F7}"/>
              </a:ext>
            </a:extLst>
          </p:cNvPr>
          <p:cNvSpPr txBox="1">
            <a:spLocks/>
          </p:cNvSpPr>
          <p:nvPr/>
        </p:nvSpPr>
        <p:spPr>
          <a:xfrm>
            <a:off x="0" y="4088968"/>
            <a:ext cx="12188825" cy="406832"/>
          </a:xfrm>
          <a:prstGeom prst="rect">
            <a:avLst/>
          </a:prstGeom>
        </p:spPr>
        <p:txBody>
          <a:bodyPr lIns="914400" tIns="0" rIns="914400" bIns="0" anchor="ctr" anchorCtr="0"/>
          <a:lstStyle>
            <a:lvl1pPr marL="0" indent="0" algn="ctr" defTabSz="1218354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700"/>
              <a:buFont typeface="Arial"/>
              <a:buNone/>
              <a:defRPr sz="2000" b="1" i="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ctr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sz="1800" b="0" i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lt1"/>
                </a:solidFill>
                <a:ea typeface="Arial"/>
                <a:sym typeface="Arial"/>
              </a:rPr>
              <a:t>Ben McAlister</a:t>
            </a:r>
          </a:p>
        </p:txBody>
      </p:sp>
      <p:sp>
        <p:nvSpPr>
          <p:cNvPr id="26" name="Text Placeholder 20">
            <a:extLst>
              <a:ext uri="{FF2B5EF4-FFF2-40B4-BE49-F238E27FC236}">
                <a16:creationId xmlns:a16="http://schemas.microsoft.com/office/drawing/2014/main" id="{4E82385F-AE08-D74D-B1B1-DD7C090F80E6}"/>
              </a:ext>
            </a:extLst>
          </p:cNvPr>
          <p:cNvSpPr txBox="1">
            <a:spLocks/>
          </p:cNvSpPr>
          <p:nvPr/>
        </p:nvSpPr>
        <p:spPr>
          <a:xfrm>
            <a:off x="-2" y="4540364"/>
            <a:ext cx="12150928" cy="491937"/>
          </a:xfrm>
          <a:prstGeom prst="rect">
            <a:avLst/>
          </a:prstGeom>
        </p:spPr>
        <p:txBody>
          <a:bodyPr lIns="914400" tIns="0" rIns="914400" bIns="0" anchor="ctr" anchorCtr="0"/>
          <a:lstStyle>
            <a:lvl1pPr marL="0" indent="0" algn="ctr" defTabSz="1218354" rtl="0" eaLnBrk="1" latinLnBrk="0" hangingPunct="1">
              <a:lnSpc>
                <a:spcPct val="85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lang="en-GB" sz="2000" b="0" i="1" kern="1200" baseline="0" dirty="0">
                <a:solidFill>
                  <a:schemeClr val="lt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>
                <a:sym typeface="Arial"/>
              </a:rPr>
              <a:t>Sr Solution Strategist, Interoperability Strategy, 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20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443957"/>
            <a:ext cx="8286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Open Platforms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ED2A0C-42FC-4BDF-8C40-76FC95253F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17"/>
          <a:stretch/>
        </p:blipFill>
        <p:spPr>
          <a:xfrm>
            <a:off x="2513012" y="1236357"/>
            <a:ext cx="6437197" cy="3761804"/>
          </a:xfrm>
          <a:prstGeom prst="rect">
            <a:avLst/>
          </a:prstGeom>
        </p:spPr>
      </p:pic>
      <p:sp>
        <p:nvSpPr>
          <p:cNvPr id="9" name="Shape 1067">
            <a:extLst>
              <a:ext uri="{FF2B5EF4-FFF2-40B4-BE49-F238E27FC236}">
                <a16:creationId xmlns:a16="http://schemas.microsoft.com/office/drawing/2014/main" id="{1239D34F-9DF9-4A46-BA0D-21C34F5FE5AC}"/>
              </a:ext>
            </a:extLst>
          </p:cNvPr>
          <p:cNvSpPr txBox="1">
            <a:spLocks/>
          </p:cNvSpPr>
          <p:nvPr/>
        </p:nvSpPr>
        <p:spPr>
          <a:xfrm>
            <a:off x="1950428" y="1236357"/>
            <a:ext cx="8286600" cy="3005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45AC61-12F8-4E3A-A4BA-E412CC3ADB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2812" y="4960649"/>
            <a:ext cx="2261657" cy="13219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90DDD3A-3984-4112-BC05-FADDBA0DAC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5012" y="5193900"/>
            <a:ext cx="979745" cy="8929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6E16648-4821-4CA0-AE3B-135D947362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1263" y="2391706"/>
            <a:ext cx="1379349" cy="146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249077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443957"/>
            <a:ext cx="8286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Concept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normalisation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population health and EHR FHIR API concept mapping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Supports rules engine that drives registries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https://docs.healtheintent.com/api/v1/ontology/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Discern Ontology</a:t>
            </a:r>
          </a:p>
        </p:txBody>
      </p:sp>
    </p:spTree>
    <p:extLst>
      <p:ext uri="{BB962C8B-B14F-4D97-AF65-F5344CB8AC3E}">
        <p14:creationId xmlns:p14="http://schemas.microsoft.com/office/powerpoint/2010/main" val="2389597184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443957"/>
            <a:ext cx="8286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Discern Ontology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BAC411-53B6-41E1-A511-A8BEFB74FF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012" y="1443957"/>
            <a:ext cx="8892995" cy="3908487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FE6A520-5BD6-42BF-9BDC-704A49C0AB39}"/>
              </a:ext>
            </a:extLst>
          </p:cNvPr>
          <p:cNvSpPr/>
          <p:nvPr/>
        </p:nvSpPr>
        <p:spPr>
          <a:xfrm>
            <a:off x="1451390" y="1692534"/>
            <a:ext cx="2521259" cy="4527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08590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Discern Ontology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702760-CBE7-4DCF-8FCD-0689BC462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12" y="1603348"/>
            <a:ext cx="8839375" cy="3861786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94AD5EE-8D74-4161-9C42-5C273E3F736B}"/>
              </a:ext>
            </a:extLst>
          </p:cNvPr>
          <p:cNvSpPr/>
          <p:nvPr/>
        </p:nvSpPr>
        <p:spPr>
          <a:xfrm>
            <a:off x="3590998" y="1426670"/>
            <a:ext cx="2521259" cy="4527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0729B8-A604-4AC8-BA16-ECA3384FE9D1}"/>
              </a:ext>
            </a:extLst>
          </p:cNvPr>
          <p:cNvSpPr/>
          <p:nvPr/>
        </p:nvSpPr>
        <p:spPr>
          <a:xfrm>
            <a:off x="608100" y="2678421"/>
            <a:ext cx="1979720" cy="204186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020754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Discern Ontology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B49E4A-EFA2-4399-9588-0CDDC8357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970" y="1199830"/>
            <a:ext cx="3890639" cy="492224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F1869A1-E748-4D91-B6D2-E8B1B57C6C3B}"/>
              </a:ext>
            </a:extLst>
          </p:cNvPr>
          <p:cNvSpPr/>
          <p:nvPr/>
        </p:nvSpPr>
        <p:spPr>
          <a:xfrm>
            <a:off x="3912094" y="1677880"/>
            <a:ext cx="1642369" cy="479394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0E76AD-6617-4814-AB6B-6A8DFCD4A3AD}"/>
              </a:ext>
            </a:extLst>
          </p:cNvPr>
          <p:cNvSpPr txBox="1"/>
          <p:nvPr/>
        </p:nvSpPr>
        <p:spPr>
          <a:xfrm>
            <a:off x="5536708" y="1713391"/>
            <a:ext cx="2423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393D41"/>
                </a:solidFill>
              </a:rPr>
              <a:t>Symptoms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DECA690-119E-4536-B04E-47CE4C24711C}"/>
              </a:ext>
            </a:extLst>
          </p:cNvPr>
          <p:cNvSpPr/>
          <p:nvPr/>
        </p:nvSpPr>
        <p:spPr>
          <a:xfrm>
            <a:off x="3931328" y="3303974"/>
            <a:ext cx="1642369" cy="479394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A9BF85-C447-4AD3-BD4D-CCCBC4A6277D}"/>
              </a:ext>
            </a:extLst>
          </p:cNvPr>
          <p:cNvSpPr txBox="1"/>
          <p:nvPr/>
        </p:nvSpPr>
        <p:spPr>
          <a:xfrm>
            <a:off x="5555942" y="3339485"/>
            <a:ext cx="2423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93D41"/>
                </a:solidFill>
              </a:rPr>
              <a:t>Observations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8DEDF33-49D4-4720-86C3-2EA73F2426EC}"/>
              </a:ext>
            </a:extLst>
          </p:cNvPr>
          <p:cNvSpPr/>
          <p:nvPr/>
        </p:nvSpPr>
        <p:spPr>
          <a:xfrm>
            <a:off x="3833674" y="4866443"/>
            <a:ext cx="1642369" cy="479394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D51277-05A8-4D5D-9FA6-3861F4F7AC49}"/>
              </a:ext>
            </a:extLst>
          </p:cNvPr>
          <p:cNvSpPr txBox="1"/>
          <p:nvPr/>
        </p:nvSpPr>
        <p:spPr>
          <a:xfrm>
            <a:off x="5458288" y="4901954"/>
            <a:ext cx="24236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93D41"/>
                </a:solidFill>
              </a:rPr>
              <a:t>Treatments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DF46796-50C8-4960-B608-1EB9015D1AFD}"/>
              </a:ext>
            </a:extLst>
          </p:cNvPr>
          <p:cNvSpPr/>
          <p:nvPr/>
        </p:nvSpPr>
        <p:spPr>
          <a:xfrm>
            <a:off x="4648941" y="1109710"/>
            <a:ext cx="2521259" cy="4527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496191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431925"/>
            <a:ext cx="8286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Kevin Power, Director of Genomics Solutions and Co-Chair on the HL7 Clinical Genomics Work Group 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Terah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Collins, Senior Strategist for Precision Medicine and Genomics 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Marc </a:t>
            </a: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Overhage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Chief Medical Informatics Officer &amp; VP Intelligence Strategy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Cerner Associates driving Genomics</a:t>
            </a:r>
          </a:p>
        </p:txBody>
      </p:sp>
    </p:spTree>
    <p:extLst>
      <p:ext uri="{BB962C8B-B14F-4D97-AF65-F5344CB8AC3E}">
        <p14:creationId xmlns:p14="http://schemas.microsoft.com/office/powerpoint/2010/main" val="2396206681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443957"/>
            <a:ext cx="8286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EHR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Consumer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LIMS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Population Health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Research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Precision Medicine</a:t>
            </a:r>
          </a:p>
        </p:txBody>
      </p:sp>
    </p:spTree>
    <p:extLst>
      <p:ext uri="{BB962C8B-B14F-4D97-AF65-F5344CB8AC3E}">
        <p14:creationId xmlns:p14="http://schemas.microsoft.com/office/powerpoint/2010/main" val="3743453679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8286600" cy="3316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Pharmacogenomics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2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Oncology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2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Cardiovascular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2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Mental Health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2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Pain Management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Oncology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2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Somatic sequencing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Newborn screening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Rare and undiagnosed disease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Precision Medicine</a:t>
            </a:r>
          </a:p>
        </p:txBody>
      </p:sp>
    </p:spTree>
    <p:extLst>
      <p:ext uri="{BB962C8B-B14F-4D97-AF65-F5344CB8AC3E}">
        <p14:creationId xmlns:p14="http://schemas.microsoft.com/office/powerpoint/2010/main" val="3414587400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379412" y="1431925"/>
            <a:ext cx="11277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+mj-lt"/>
                <a:ea typeface="Arial"/>
                <a:cs typeface="Arial" panose="020B0604020202020204" pitchFamily="34" charset="0"/>
                <a:sym typeface="Arial"/>
              </a:rPr>
              <a:t>Millennium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+mj-lt"/>
                <a:ea typeface="Arial"/>
                <a:cs typeface="Arial" panose="020B0604020202020204" pitchFamily="34" charset="0"/>
                <a:sym typeface="Arial"/>
              </a:rPr>
              <a:t>Model Experience -&gt; Precision </a:t>
            </a:r>
            <a:r>
              <a:rPr lang="en-US" sz="2800" dirty="0" err="1">
                <a:latin typeface="+mj-lt"/>
                <a:ea typeface="Arial"/>
                <a:cs typeface="Arial" panose="020B0604020202020204" pitchFamily="34" charset="0"/>
                <a:sym typeface="Arial"/>
              </a:rPr>
              <a:t>Medcine</a:t>
            </a:r>
            <a:r>
              <a:rPr lang="en-US" sz="2800" dirty="0">
                <a:latin typeface="+mj-lt"/>
                <a:ea typeface="Arial"/>
                <a:cs typeface="Arial" panose="020B0604020202020204" pitchFamily="34" charset="0"/>
                <a:sym typeface="Arial"/>
              </a:rPr>
              <a:t> -&gt; Pharmacogenomics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267" dirty="0">
                <a:latin typeface="+mj-lt"/>
                <a:ea typeface="Arial"/>
                <a:cs typeface="Arial" panose="020B0604020202020204" pitchFamily="34" charset="0"/>
                <a:sym typeface="Arial"/>
              </a:rPr>
              <a:t>Decision Support Rules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+mj-lt"/>
                <a:ea typeface="Arial"/>
                <a:cs typeface="Arial" panose="020B0604020202020204" pitchFamily="34" charset="0"/>
                <a:sym typeface="Arial"/>
              </a:rPr>
              <a:t>High Risk Genotype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+mj-lt"/>
                <a:ea typeface="Arial"/>
                <a:cs typeface="Arial" panose="020B0604020202020204" pitchFamily="34" charset="0"/>
                <a:sym typeface="Arial"/>
              </a:rPr>
              <a:t>Drug-metabolizing enzymes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+mj-lt"/>
                <a:ea typeface="Arial"/>
                <a:cs typeface="Arial" panose="020B0604020202020204" pitchFamily="34" charset="0"/>
                <a:sym typeface="Arial"/>
              </a:rPr>
              <a:t>Transporters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+mj-lt"/>
                <a:ea typeface="Arial"/>
                <a:cs typeface="Arial" panose="020B0604020202020204" pitchFamily="34" charset="0"/>
                <a:sym typeface="Arial"/>
              </a:rPr>
              <a:t>Ignite API for Millennium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+mj-lt"/>
                <a:ea typeface="Arial"/>
                <a:cs typeface="Arial" panose="020B0604020202020204" pitchFamily="34" charset="0"/>
                <a:sym typeface="Arial"/>
                <a:hlinkClick r:id="rId3"/>
              </a:rPr>
              <a:t>YouScript</a:t>
            </a:r>
            <a:endParaRPr lang="en-US" sz="2400" dirty="0">
              <a:latin typeface="+mj-lt"/>
              <a:ea typeface="Arial"/>
              <a:cs typeface="Arial" panose="020B0604020202020204" pitchFamily="34" charset="0"/>
              <a:sym typeface="Arial"/>
            </a:endParaRP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u="sng" dirty="0">
                <a:latin typeface="+mj-lt"/>
                <a:hlinkClick r:id="rId4"/>
              </a:rPr>
              <a:t>https://code.cerner.com/en/apps/youscript</a:t>
            </a:r>
            <a:endParaRPr lang="en-US" sz="2400" u="sng" dirty="0">
              <a:latin typeface="+mj-lt"/>
            </a:endParaRP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5"/>
              </a:rPr>
              <a:t>MyLegacy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5"/>
              </a:rPr>
              <a:t> by Family Care Path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6"/>
              </a:rPr>
              <a:t>https://code.cerner.com/apps/mylegacy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2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EHR</a:t>
            </a:r>
          </a:p>
        </p:txBody>
      </p:sp>
    </p:spTree>
    <p:extLst>
      <p:ext uri="{BB962C8B-B14F-4D97-AF65-F5344CB8AC3E}">
        <p14:creationId xmlns:p14="http://schemas.microsoft.com/office/powerpoint/2010/main" val="2686110446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379412" y="1431925"/>
            <a:ext cx="11277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+mj-lt"/>
                <a:ea typeface="Arial"/>
                <a:cs typeface="Arial" panose="020B0604020202020204" pitchFamily="34" charset="0"/>
                <a:sym typeface="Arial"/>
              </a:rPr>
              <a:t>Millennium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+mj-lt"/>
                <a:ea typeface="Arial"/>
                <a:cs typeface="Arial" panose="020B0604020202020204" pitchFamily="34" charset="0"/>
                <a:sym typeface="Arial"/>
              </a:rPr>
              <a:t>Ignite API for Millennium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+mj-lt"/>
                <a:ea typeface="Arial"/>
                <a:cs typeface="Arial" panose="020B0604020202020204" pitchFamily="34" charset="0"/>
                <a:sym typeface="Arial"/>
                <a:hlinkClick r:id="rId3"/>
              </a:rPr>
              <a:t>Apple Health</a:t>
            </a:r>
            <a:endParaRPr lang="en-US" sz="2400" dirty="0">
              <a:latin typeface="+mj-lt"/>
              <a:ea typeface="Arial"/>
              <a:cs typeface="Arial" panose="020B0604020202020204" pitchFamily="34" charset="0"/>
              <a:sym typeface="Arial"/>
            </a:endParaRP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https://code.cerner.com/apps/apple-health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MyLegacy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 by Family Care Path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5"/>
              </a:rPr>
              <a:t>https://code.cerner.com/apps/mylegacy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HealtheLife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Patient Portal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2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6"/>
              </a:rPr>
              <a:t>https://fhir.cerner.com/smart/#healthelife</a:t>
            </a:r>
            <a:r>
              <a:rPr lang="en-US" sz="22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7"/>
              </a:rPr>
              <a:t>CommonWell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7"/>
              </a:rPr>
              <a:t> Members Enable Patient Access to Their Health Data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8"/>
              </a:rPr>
              <a:t>All of Us Research Program to Test Options for Returning Results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Consumer</a:t>
            </a:r>
          </a:p>
        </p:txBody>
      </p:sp>
    </p:spTree>
    <p:extLst>
      <p:ext uri="{BB962C8B-B14F-4D97-AF65-F5344CB8AC3E}">
        <p14:creationId xmlns:p14="http://schemas.microsoft.com/office/powerpoint/2010/main" val="2738094038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1067">
            <a:extLst>
              <a:ext uri="{FF2B5EF4-FFF2-40B4-BE49-F238E27FC236}">
                <a16:creationId xmlns:a16="http://schemas.microsoft.com/office/drawing/2014/main" id="{7BE9F9E9-FA39-804E-A147-2C133DF20DC8}"/>
              </a:ext>
            </a:extLst>
          </p:cNvPr>
          <p:cNvSpPr txBox="1">
            <a:spLocks/>
          </p:cNvSpPr>
          <p:nvPr/>
        </p:nvSpPr>
        <p:spPr>
          <a:xfrm>
            <a:off x="531812" y="1600200"/>
            <a:ext cx="8286600" cy="40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"We believe that genomic data and the genomic aspects of precision medicine should be incorporated into the routine clinical workflow in as seamless and transparent a fashion as possible." </a:t>
            </a: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endParaRPr lang="en-US" sz="1800" dirty="0">
              <a:solidFill>
                <a:schemeClr val="bg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David McCallie Jr., Cerner Senior Vice President of Medical Informatics</a:t>
            </a: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endParaRPr lang="en-US" sz="1800" dirty="0">
              <a:solidFill>
                <a:srgbClr val="00A6E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r>
              <a:rPr lang="en-US" sz="1800" dirty="0" err="1">
                <a:solidFill>
                  <a:srgbClr val="00A6E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genomeweb</a:t>
            </a:r>
            <a:r>
              <a:rPr lang="en-US" sz="1800" dirty="0">
                <a:solidFill>
                  <a:srgbClr val="00A6E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Cerner Banking on Third-Party Apps for Genomic Integration, Starting with </a:t>
            </a:r>
            <a:r>
              <a:rPr lang="en-US" sz="1800" dirty="0" err="1">
                <a:solidFill>
                  <a:srgbClr val="00A6E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PGx</a:t>
            </a:r>
            <a:r>
              <a:rPr lang="en-US" sz="1800" dirty="0">
                <a:solidFill>
                  <a:srgbClr val="00A6E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28th Dec 2018</a:t>
            </a:r>
            <a:endParaRPr lang="en-US" sz="1800" dirty="0">
              <a:solidFill>
                <a:srgbClr val="00A6E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endParaRPr lang="en-US" sz="1800" dirty="0">
              <a:solidFill>
                <a:schemeClr val="bg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indent="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endParaRPr lang="en-US" sz="1800" dirty="0">
              <a:solidFill>
                <a:schemeClr val="bg1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A24959-AD8B-0A44-AA60-A86388502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6F6C13-D89D-4040-B53F-A8E2A0460B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91588646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463456"/>
            <a:ext cx="104394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LabSequence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Workflow engine – Polymerase Chain Reaction (PCR), Microarray, Multiplex Ligation-dependent Probe Amplification (MLPA), Next Generation Sequencing (NGS) </a:t>
            </a: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etc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API available for </a:t>
            </a: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customising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integrating with devices and software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2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LIMS</a:t>
            </a:r>
          </a:p>
        </p:txBody>
      </p:sp>
    </p:spTree>
    <p:extLst>
      <p:ext uri="{BB962C8B-B14F-4D97-AF65-F5344CB8AC3E}">
        <p14:creationId xmlns:p14="http://schemas.microsoft.com/office/powerpoint/2010/main" val="3582964819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431925"/>
            <a:ext cx="45720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HealtheIntent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HealtheRegistries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2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Synapse (Drools and Clojure) 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279264" lvl="2" indent="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endParaRPr lang="en-US" sz="22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Population Health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B85C79-7AF0-4624-864E-506BEDBAEF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2986"/>
          <a:stretch/>
        </p:blipFill>
        <p:spPr>
          <a:xfrm>
            <a:off x="5256212" y="1060156"/>
            <a:ext cx="5655769" cy="23688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3C193E-79B3-48D9-91BF-904057F713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3321" b="29288"/>
          <a:stretch/>
        </p:blipFill>
        <p:spPr>
          <a:xfrm>
            <a:off x="5256212" y="3650956"/>
            <a:ext cx="5959954" cy="254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557210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147130" y="1348106"/>
            <a:ext cx="8286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HealtheIntent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HealtheDatalab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1343" y="838200"/>
            <a:ext cx="12190143" cy="457200"/>
          </a:xfrm>
        </p:spPr>
        <p:txBody>
          <a:bodyPr/>
          <a:lstStyle/>
          <a:p>
            <a:r>
              <a:rPr lang="en-US" dirty="0"/>
              <a:t>Research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25A4605-FE70-496B-87BC-8CD236FC374F}"/>
              </a:ext>
            </a:extLst>
          </p:cNvPr>
          <p:cNvSpPr txBox="1"/>
          <p:nvPr/>
        </p:nvSpPr>
        <p:spPr>
          <a:xfrm>
            <a:off x="10694508" y="5500678"/>
            <a:ext cx="17178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User tools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8E69ACE-8742-4D49-92F9-465B608C3B3F}"/>
              </a:ext>
            </a:extLst>
          </p:cNvPr>
          <p:cNvSpPr txBox="1"/>
          <p:nvPr/>
        </p:nvSpPr>
        <p:spPr>
          <a:xfrm>
            <a:off x="5712760" y="5353945"/>
            <a:ext cx="2100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Physical storage </a:t>
            </a: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&amp; processing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2D97F04-AD8C-4DFA-B7E1-26572CBD7ED0}"/>
              </a:ext>
            </a:extLst>
          </p:cNvPr>
          <p:cNvSpPr/>
          <p:nvPr/>
        </p:nvSpPr>
        <p:spPr>
          <a:xfrm>
            <a:off x="8138742" y="5406097"/>
            <a:ext cx="2039263" cy="571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Role-based access control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388C5BFF-4319-45B7-BD3E-FEE8DC0754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467" y="1350420"/>
            <a:ext cx="384720" cy="384720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7AE6ED4A-C8A1-43DC-80DD-C0F83498A7E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705" y="1216835"/>
            <a:ext cx="512618" cy="446116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37EB9C3B-C2EF-4380-BE59-B2FF397D01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7180" y="2113245"/>
            <a:ext cx="435102" cy="572502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AB4AA182-8131-4ED6-8730-9D1C577FF51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170" y="1998353"/>
            <a:ext cx="379229" cy="761668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41BDDFD-8EBF-48A3-B5C6-A512EBD2490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440" y="3696065"/>
            <a:ext cx="354815" cy="354815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1C759141-C277-43CB-8463-0172BBF151F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544" y="2907163"/>
            <a:ext cx="305320" cy="57933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2FFC501E-6D2E-4F93-9432-2E966EFDEAD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9282" y="3609077"/>
            <a:ext cx="322215" cy="322215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97F8A757-7395-4D73-95F4-F70B9564D8D7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7177" y="4120537"/>
            <a:ext cx="464249" cy="522538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6335AE93-FF84-47DC-82D9-1AAEBB29B60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74244" y="904557"/>
            <a:ext cx="1172836" cy="4536468"/>
          </a:xfrm>
          <a:prstGeom prst="rect">
            <a:avLst/>
          </a:prstGeom>
        </p:spPr>
      </p:pic>
      <p:sp>
        <p:nvSpPr>
          <p:cNvPr id="103" name="Arrow: Chevron 14">
            <a:extLst>
              <a:ext uri="{FF2B5EF4-FFF2-40B4-BE49-F238E27FC236}">
                <a16:creationId xmlns:a16="http://schemas.microsoft.com/office/drawing/2014/main" id="{ED6BEF80-EE8B-468B-A276-8C3D87FF7759}"/>
              </a:ext>
            </a:extLst>
          </p:cNvPr>
          <p:cNvSpPr/>
          <p:nvPr/>
        </p:nvSpPr>
        <p:spPr>
          <a:xfrm>
            <a:off x="4677095" y="1213733"/>
            <a:ext cx="648150" cy="3867822"/>
          </a:xfrm>
          <a:prstGeom prst="rect">
            <a:avLst/>
          </a:prstGeom>
          <a:gradFill>
            <a:gsLst>
              <a:gs pos="0">
                <a:schemeClr val="bg1"/>
              </a:gs>
              <a:gs pos="99000">
                <a:schemeClr val="bg1"/>
              </a:gs>
              <a:gs pos="91000">
                <a:srgbClr val="9EC8EA"/>
              </a:gs>
              <a:gs pos="13000">
                <a:srgbClr val="A3CBEB"/>
              </a:gs>
              <a:gs pos="52000">
                <a:srgbClr val="4294D6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A1A4473-427D-4B3C-9555-0285EDD0885C}"/>
              </a:ext>
            </a:extLst>
          </p:cNvPr>
          <p:cNvSpPr txBox="1"/>
          <p:nvPr/>
        </p:nvSpPr>
        <p:spPr>
          <a:xfrm>
            <a:off x="5675528" y="2605287"/>
            <a:ext cx="819822" cy="130777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0" dirty="0">
                <a:solidFill>
                  <a:srgbClr val="FFFFFF"/>
                </a:solidFill>
                <a:cs typeface="Arial" panose="020B0604020202020204" pitchFamily="34" charset="0"/>
              </a:rPr>
              <a:t>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e-identified</a:t>
            </a:r>
          </a:p>
        </p:txBody>
      </p:sp>
      <p:pic>
        <p:nvPicPr>
          <p:cNvPr id="105" name="Picture 2" descr="Related image">
            <a:extLst>
              <a:ext uri="{FF2B5EF4-FFF2-40B4-BE49-F238E27FC236}">
                <a16:creationId xmlns:a16="http://schemas.microsoft.com/office/drawing/2014/main" id="{7ECDC62D-929D-4178-970D-B770118A33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1252" y="1944843"/>
            <a:ext cx="1774629" cy="69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" descr="Image result for Jupyter icon">
            <a:extLst>
              <a:ext uri="{FF2B5EF4-FFF2-40B4-BE49-F238E27FC236}">
                <a16:creationId xmlns:a16="http://schemas.microsoft.com/office/drawing/2014/main" id="{AC79777B-7D02-4D68-9ECF-0E45D39DE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03236" y="1698882"/>
            <a:ext cx="818163" cy="81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2" descr="Image result for apache spark icon">
            <a:extLst>
              <a:ext uri="{FF2B5EF4-FFF2-40B4-BE49-F238E27FC236}">
                <a16:creationId xmlns:a16="http://schemas.microsoft.com/office/drawing/2014/main" id="{5BD98412-6DF6-4594-824B-393CA6BED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9628" y="3684428"/>
            <a:ext cx="1095981" cy="109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Arrow: Chevron 14">
            <a:extLst>
              <a:ext uri="{FF2B5EF4-FFF2-40B4-BE49-F238E27FC236}">
                <a16:creationId xmlns:a16="http://schemas.microsoft.com/office/drawing/2014/main" id="{6C81A871-7C45-46E3-AA4B-AC24818E0F71}"/>
              </a:ext>
            </a:extLst>
          </p:cNvPr>
          <p:cNvSpPr/>
          <p:nvPr/>
        </p:nvSpPr>
        <p:spPr>
          <a:xfrm>
            <a:off x="3046412" y="1213733"/>
            <a:ext cx="425839" cy="2328958"/>
          </a:xfrm>
          <a:prstGeom prst="rect">
            <a:avLst/>
          </a:prstGeom>
          <a:gradFill>
            <a:gsLst>
              <a:gs pos="3000">
                <a:srgbClr val="EAF3FA"/>
              </a:gs>
              <a:gs pos="0">
                <a:schemeClr val="bg1"/>
              </a:gs>
              <a:gs pos="15000">
                <a:srgbClr val="9AC6E9"/>
              </a:gs>
              <a:gs pos="100000">
                <a:srgbClr val="4294D6"/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BF34492-B13F-4AE6-9007-C364F08D22CA}"/>
              </a:ext>
            </a:extLst>
          </p:cNvPr>
          <p:cNvSpPr txBox="1"/>
          <p:nvPr/>
        </p:nvSpPr>
        <p:spPr>
          <a:xfrm>
            <a:off x="3030674" y="1426463"/>
            <a:ext cx="430887" cy="2168074"/>
          </a:xfrm>
          <a:prstGeom prst="rect">
            <a:avLst/>
          </a:prstGeom>
          <a:noFill/>
          <a:ln>
            <a:noFill/>
          </a:ln>
        </p:spPr>
        <p:txBody>
          <a:bodyPr vert="vert270" wrap="square" rtlCol="0" anchor="ctr">
            <a:sp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HealtheIntent</a:t>
            </a:r>
            <a:r>
              <a:rPr kumimoji="0" lang="en-US" sz="1600" b="0" i="1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SM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 data</a:t>
            </a:r>
          </a:p>
        </p:txBody>
      </p:sp>
      <p:sp>
        <p:nvSpPr>
          <p:cNvPr id="110" name="Arrow: Chevron 14">
            <a:extLst>
              <a:ext uri="{FF2B5EF4-FFF2-40B4-BE49-F238E27FC236}">
                <a16:creationId xmlns:a16="http://schemas.microsoft.com/office/drawing/2014/main" id="{A499A2D0-F326-4FAC-866D-6F201ABDC900}"/>
              </a:ext>
            </a:extLst>
          </p:cNvPr>
          <p:cNvSpPr/>
          <p:nvPr/>
        </p:nvSpPr>
        <p:spPr>
          <a:xfrm>
            <a:off x="3044229" y="3567217"/>
            <a:ext cx="424407" cy="137734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4000">
                <a:srgbClr val="9AC6E9"/>
              </a:gs>
              <a:gs pos="100000">
                <a:srgbClr val="4294D6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BD4551D-30CF-426A-825C-6FA37337E246}"/>
              </a:ext>
            </a:extLst>
          </p:cNvPr>
          <p:cNvSpPr txBox="1"/>
          <p:nvPr/>
        </p:nvSpPr>
        <p:spPr>
          <a:xfrm rot="16200000">
            <a:off x="2594909" y="4019584"/>
            <a:ext cx="136656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Outside data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2B64757F-44A1-4BDE-98ED-1792B6072F82}"/>
              </a:ext>
            </a:extLst>
          </p:cNvPr>
          <p:cNvSpPr txBox="1"/>
          <p:nvPr/>
        </p:nvSpPr>
        <p:spPr>
          <a:xfrm>
            <a:off x="4654182" y="3336899"/>
            <a:ext cx="430887" cy="124168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b="0" dirty="0">
                <a:solidFill>
                  <a:schemeClr val="bg1"/>
                </a:solidFill>
              </a:rPr>
              <a:t>De-identified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7207691-556C-41C9-B478-D48CDC9379EE}"/>
              </a:ext>
            </a:extLst>
          </p:cNvPr>
          <p:cNvSpPr txBox="1"/>
          <p:nvPr/>
        </p:nvSpPr>
        <p:spPr>
          <a:xfrm>
            <a:off x="4900957" y="1701280"/>
            <a:ext cx="430887" cy="92429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b="0" dirty="0">
                <a:solidFill>
                  <a:schemeClr val="bg1"/>
                </a:solidFill>
              </a:rPr>
              <a:t>Identified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72C473F7-2EBE-4408-8A02-66F85F32F8C4}"/>
              </a:ext>
            </a:extLst>
          </p:cNvPr>
          <p:cNvCxnSpPr>
            <a:cxnSpLocks/>
          </p:cNvCxnSpPr>
          <p:nvPr/>
        </p:nvCxnSpPr>
        <p:spPr>
          <a:xfrm flipV="1">
            <a:off x="4873320" y="1716268"/>
            <a:ext cx="0" cy="160785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12B19D48-3F49-4B25-9F0A-D3FA99BF397A}"/>
              </a:ext>
            </a:extLst>
          </p:cNvPr>
          <p:cNvCxnSpPr>
            <a:cxnSpLocks/>
          </p:cNvCxnSpPr>
          <p:nvPr/>
        </p:nvCxnSpPr>
        <p:spPr>
          <a:xfrm>
            <a:off x="5113173" y="2713948"/>
            <a:ext cx="10917" cy="14945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C73FD1CC-A094-4F19-A4AC-45C1F5020969}"/>
              </a:ext>
            </a:extLst>
          </p:cNvPr>
          <p:cNvSpPr txBox="1"/>
          <p:nvPr/>
        </p:nvSpPr>
        <p:spPr>
          <a:xfrm>
            <a:off x="2659034" y="5353946"/>
            <a:ext cx="2630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dirty="0">
                <a:solidFill>
                  <a:srgbClr val="5B6770"/>
                </a:solidFill>
                <a:cs typeface="Arial" panose="020B0604020202020204" pitchFamily="34" charset="0"/>
              </a:rPr>
              <a:t>Anonymization or </a:t>
            </a:r>
          </a:p>
          <a:p>
            <a:pPr marL="0" marR="0" lvl="0" indent="0" algn="ctr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B677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anose="020B0604020202020204" pitchFamily="34" charset="0"/>
              </a:rPr>
              <a:t>De</a:t>
            </a:r>
            <a:r>
              <a:rPr lang="en-US" sz="1800" b="0" dirty="0">
                <a:solidFill>
                  <a:srgbClr val="5B6770"/>
                </a:solidFill>
                <a:cs typeface="Arial" panose="020B0604020202020204" pitchFamily="34" charset="0"/>
              </a:rPr>
              <a:t>-identification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B677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59664B40-401A-4D5A-88FA-31921635272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122190" y="3013758"/>
            <a:ext cx="1374911" cy="1570396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45644D47-A070-4DA0-89B1-7920550AC9E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66250" y="2884556"/>
            <a:ext cx="787490" cy="914400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0C5ED37A-C4D6-47B9-AF3F-43C94C2A878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087725" y="1803067"/>
            <a:ext cx="797252" cy="91440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160A58F8-7F9B-4E93-86CA-57DEBA3F3F0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179309" y="3949441"/>
            <a:ext cx="683360" cy="91440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EB14F3CD-2EE3-438E-9243-5AAD0C04511C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190655" y="1811369"/>
            <a:ext cx="738680" cy="914400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9A3C9F61-CEAF-4316-802E-F33B4711486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145099" y="3957743"/>
            <a:ext cx="829792" cy="914400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DDA49397-BADA-4F5D-9BB1-E779CB9C5C0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086097" y="2876254"/>
            <a:ext cx="800509" cy="914400"/>
          </a:xfrm>
          <a:prstGeom prst="rect">
            <a:avLst/>
          </a:prstGeom>
        </p:spPr>
      </p:pic>
      <p:pic>
        <p:nvPicPr>
          <p:cNvPr id="124" name="Picture 123">
            <a:extLst>
              <a:ext uri="{FF2B5EF4-FFF2-40B4-BE49-F238E27FC236}">
                <a16:creationId xmlns:a16="http://schemas.microsoft.com/office/drawing/2014/main" id="{F632670F-A0FF-4931-9E9E-C4636A8B29E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719876" y="2624352"/>
            <a:ext cx="1215486" cy="1220348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A4CBD7D8-5F6E-4F5E-B8A8-B2A708BBC1C9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992700" y="4490880"/>
            <a:ext cx="347100" cy="490849"/>
          </a:xfrm>
          <a:prstGeom prst="rect">
            <a:avLst/>
          </a:prstGeom>
        </p:spPr>
      </p:pic>
      <p:sp>
        <p:nvSpPr>
          <p:cNvPr id="126" name="Rectangle: Rounded Corners 83">
            <a:extLst>
              <a:ext uri="{FF2B5EF4-FFF2-40B4-BE49-F238E27FC236}">
                <a16:creationId xmlns:a16="http://schemas.microsoft.com/office/drawing/2014/main" id="{971BB0FE-3847-43B3-B54A-4390DD7AD722}"/>
              </a:ext>
            </a:extLst>
          </p:cNvPr>
          <p:cNvSpPr/>
          <p:nvPr/>
        </p:nvSpPr>
        <p:spPr>
          <a:xfrm>
            <a:off x="8145099" y="1710381"/>
            <a:ext cx="1796268" cy="2134319"/>
          </a:xfrm>
          <a:custGeom>
            <a:avLst/>
            <a:gdLst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299083 w 1794462"/>
              <a:gd name="connsiteY6" fmla="*/ 2177923 h 2177923"/>
              <a:gd name="connsiteX7" fmla="*/ 0 w 1794462"/>
              <a:gd name="connsiteY7" fmla="*/ 1878840 h 2177923"/>
              <a:gd name="connsiteX8" fmla="*/ 0 w 1794462"/>
              <a:gd name="connsiteY8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299083 w 1794462"/>
              <a:gd name="connsiteY6" fmla="*/ 2177923 h 2177923"/>
              <a:gd name="connsiteX7" fmla="*/ 0 w 1794462"/>
              <a:gd name="connsiteY7" fmla="*/ 934943 h 2177923"/>
              <a:gd name="connsiteX8" fmla="*/ 0 w 1794462"/>
              <a:gd name="connsiteY8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938180 w 1794462"/>
              <a:gd name="connsiteY6" fmla="*/ 1066878 h 2177923"/>
              <a:gd name="connsiteX7" fmla="*/ 0 w 1794462"/>
              <a:gd name="connsiteY7" fmla="*/ 934943 h 2177923"/>
              <a:gd name="connsiteX8" fmla="*/ 0 w 1794462"/>
              <a:gd name="connsiteY8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1227227 w 1794462"/>
              <a:gd name="connsiteY6" fmla="*/ 1647499 h 2177923"/>
              <a:gd name="connsiteX7" fmla="*/ 938180 w 1794462"/>
              <a:gd name="connsiteY7" fmla="*/ 1066878 h 2177923"/>
              <a:gd name="connsiteX8" fmla="*/ 0 w 1794462"/>
              <a:gd name="connsiteY8" fmla="*/ 934943 h 2177923"/>
              <a:gd name="connsiteX9" fmla="*/ 0 w 1794462"/>
              <a:gd name="connsiteY9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1227227 w 1794462"/>
              <a:gd name="connsiteY6" fmla="*/ 1647499 h 2177923"/>
              <a:gd name="connsiteX7" fmla="*/ 1227227 w 1794462"/>
              <a:gd name="connsiteY7" fmla="*/ 1647499 h 2177923"/>
              <a:gd name="connsiteX8" fmla="*/ 938180 w 1794462"/>
              <a:gd name="connsiteY8" fmla="*/ 1066878 h 2177923"/>
              <a:gd name="connsiteX9" fmla="*/ 0 w 1794462"/>
              <a:gd name="connsiteY9" fmla="*/ 934943 h 2177923"/>
              <a:gd name="connsiteX10" fmla="*/ 0 w 1794462"/>
              <a:gd name="connsiteY10" fmla="*/ 299083 h 2177923"/>
              <a:gd name="connsiteX0" fmla="*/ 0 w 1794462"/>
              <a:gd name="connsiteY0" fmla="*/ 299083 h 2237435"/>
              <a:gd name="connsiteX1" fmla="*/ 299083 w 1794462"/>
              <a:gd name="connsiteY1" fmla="*/ 0 h 2237435"/>
              <a:gd name="connsiteX2" fmla="*/ 1495379 w 1794462"/>
              <a:gd name="connsiteY2" fmla="*/ 0 h 2237435"/>
              <a:gd name="connsiteX3" fmla="*/ 1794462 w 1794462"/>
              <a:gd name="connsiteY3" fmla="*/ 299083 h 2237435"/>
              <a:gd name="connsiteX4" fmla="*/ 1794462 w 1794462"/>
              <a:gd name="connsiteY4" fmla="*/ 1878840 h 2237435"/>
              <a:gd name="connsiteX5" fmla="*/ 1495379 w 1794462"/>
              <a:gd name="connsiteY5" fmla="*/ 2177923 h 2237435"/>
              <a:gd name="connsiteX6" fmla="*/ 1227227 w 1794462"/>
              <a:gd name="connsiteY6" fmla="*/ 1647499 h 2237435"/>
              <a:gd name="connsiteX7" fmla="*/ 853601 w 1794462"/>
              <a:gd name="connsiteY7" fmla="*/ 2237435 h 2237435"/>
              <a:gd name="connsiteX8" fmla="*/ 938180 w 1794462"/>
              <a:gd name="connsiteY8" fmla="*/ 1066878 h 2237435"/>
              <a:gd name="connsiteX9" fmla="*/ 0 w 1794462"/>
              <a:gd name="connsiteY9" fmla="*/ 934943 h 2237435"/>
              <a:gd name="connsiteX10" fmla="*/ 0 w 1794462"/>
              <a:gd name="connsiteY10" fmla="*/ 299083 h 2237435"/>
              <a:gd name="connsiteX0" fmla="*/ 0 w 1794462"/>
              <a:gd name="connsiteY0" fmla="*/ 299083 h 2237435"/>
              <a:gd name="connsiteX1" fmla="*/ 299083 w 1794462"/>
              <a:gd name="connsiteY1" fmla="*/ 0 h 2237435"/>
              <a:gd name="connsiteX2" fmla="*/ 1495379 w 1794462"/>
              <a:gd name="connsiteY2" fmla="*/ 0 h 2237435"/>
              <a:gd name="connsiteX3" fmla="*/ 1794462 w 1794462"/>
              <a:gd name="connsiteY3" fmla="*/ 299083 h 2237435"/>
              <a:gd name="connsiteX4" fmla="*/ 1794462 w 1794462"/>
              <a:gd name="connsiteY4" fmla="*/ 1878840 h 2237435"/>
              <a:gd name="connsiteX5" fmla="*/ 1495379 w 1794462"/>
              <a:gd name="connsiteY5" fmla="*/ 2177923 h 2237435"/>
              <a:gd name="connsiteX6" fmla="*/ 1109240 w 1794462"/>
              <a:gd name="connsiteY6" fmla="*/ 2168609 h 2237435"/>
              <a:gd name="connsiteX7" fmla="*/ 853601 w 1794462"/>
              <a:gd name="connsiteY7" fmla="*/ 2237435 h 2237435"/>
              <a:gd name="connsiteX8" fmla="*/ 938180 w 1794462"/>
              <a:gd name="connsiteY8" fmla="*/ 1066878 h 2237435"/>
              <a:gd name="connsiteX9" fmla="*/ 0 w 1794462"/>
              <a:gd name="connsiteY9" fmla="*/ 934943 h 2237435"/>
              <a:gd name="connsiteX10" fmla="*/ 0 w 1794462"/>
              <a:gd name="connsiteY10" fmla="*/ 299083 h 2237435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1109240 w 1794462"/>
              <a:gd name="connsiteY6" fmla="*/ 2168609 h 2177923"/>
              <a:gd name="connsiteX7" fmla="*/ 873266 w 1794462"/>
              <a:gd name="connsiteY7" fmla="*/ 2021125 h 2177923"/>
              <a:gd name="connsiteX8" fmla="*/ 938180 w 1794462"/>
              <a:gd name="connsiteY8" fmla="*/ 1066878 h 2177923"/>
              <a:gd name="connsiteX9" fmla="*/ 0 w 1794462"/>
              <a:gd name="connsiteY9" fmla="*/ 934943 h 2177923"/>
              <a:gd name="connsiteX10" fmla="*/ 0 w 1794462"/>
              <a:gd name="connsiteY10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961756 w 1794462"/>
              <a:gd name="connsiteY6" fmla="*/ 2168609 h 2177923"/>
              <a:gd name="connsiteX7" fmla="*/ 873266 w 1794462"/>
              <a:gd name="connsiteY7" fmla="*/ 2021125 h 2177923"/>
              <a:gd name="connsiteX8" fmla="*/ 938180 w 1794462"/>
              <a:gd name="connsiteY8" fmla="*/ 1066878 h 2177923"/>
              <a:gd name="connsiteX9" fmla="*/ 0 w 1794462"/>
              <a:gd name="connsiteY9" fmla="*/ 934943 h 2177923"/>
              <a:gd name="connsiteX10" fmla="*/ 0 w 1794462"/>
              <a:gd name="connsiteY10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961756 w 1794462"/>
              <a:gd name="connsiteY6" fmla="*/ 2168609 h 2177923"/>
              <a:gd name="connsiteX7" fmla="*/ 873266 w 1794462"/>
              <a:gd name="connsiteY7" fmla="*/ 2021125 h 2177923"/>
              <a:gd name="connsiteX8" fmla="*/ 938180 w 1794462"/>
              <a:gd name="connsiteY8" fmla="*/ 1066878 h 2177923"/>
              <a:gd name="connsiteX9" fmla="*/ 0 w 1794462"/>
              <a:gd name="connsiteY9" fmla="*/ 914161 h 2177923"/>
              <a:gd name="connsiteX10" fmla="*/ 0 w 1794462"/>
              <a:gd name="connsiteY10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961756 w 1794462"/>
              <a:gd name="connsiteY6" fmla="*/ 2168609 h 2177923"/>
              <a:gd name="connsiteX7" fmla="*/ 873266 w 1794462"/>
              <a:gd name="connsiteY7" fmla="*/ 2021125 h 2177923"/>
              <a:gd name="connsiteX8" fmla="*/ 262771 w 1794462"/>
              <a:gd name="connsiteY8" fmla="*/ 1032241 h 2177923"/>
              <a:gd name="connsiteX9" fmla="*/ 0 w 1794462"/>
              <a:gd name="connsiteY9" fmla="*/ 914161 h 2177923"/>
              <a:gd name="connsiteX10" fmla="*/ 0 w 1794462"/>
              <a:gd name="connsiteY10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961756 w 1794462"/>
              <a:gd name="connsiteY6" fmla="*/ 2168609 h 2177923"/>
              <a:gd name="connsiteX7" fmla="*/ 855947 w 1794462"/>
              <a:gd name="connsiteY7" fmla="*/ 1033989 h 2177923"/>
              <a:gd name="connsiteX8" fmla="*/ 262771 w 1794462"/>
              <a:gd name="connsiteY8" fmla="*/ 1032241 h 2177923"/>
              <a:gd name="connsiteX9" fmla="*/ 0 w 1794462"/>
              <a:gd name="connsiteY9" fmla="*/ 914161 h 2177923"/>
              <a:gd name="connsiteX10" fmla="*/ 0 w 1794462"/>
              <a:gd name="connsiteY10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940974 w 1794462"/>
              <a:gd name="connsiteY6" fmla="*/ 1223037 h 2177923"/>
              <a:gd name="connsiteX7" fmla="*/ 855947 w 1794462"/>
              <a:gd name="connsiteY7" fmla="*/ 1033989 h 2177923"/>
              <a:gd name="connsiteX8" fmla="*/ 262771 w 1794462"/>
              <a:gd name="connsiteY8" fmla="*/ 1032241 h 2177923"/>
              <a:gd name="connsiteX9" fmla="*/ 0 w 1794462"/>
              <a:gd name="connsiteY9" fmla="*/ 914161 h 2177923"/>
              <a:gd name="connsiteX10" fmla="*/ 0 w 1794462"/>
              <a:gd name="connsiteY10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940974 w 1794462"/>
              <a:gd name="connsiteY6" fmla="*/ 1223037 h 2177923"/>
              <a:gd name="connsiteX7" fmla="*/ 855947 w 1794462"/>
              <a:gd name="connsiteY7" fmla="*/ 1033989 h 2177923"/>
              <a:gd name="connsiteX8" fmla="*/ 262771 w 1794462"/>
              <a:gd name="connsiteY8" fmla="*/ 1032241 h 2177923"/>
              <a:gd name="connsiteX9" fmla="*/ 0 w 1794462"/>
              <a:gd name="connsiteY9" fmla="*/ 914161 h 2177923"/>
              <a:gd name="connsiteX10" fmla="*/ 0 w 1794462"/>
              <a:gd name="connsiteY10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940974 w 1794462"/>
              <a:gd name="connsiteY6" fmla="*/ 1223037 h 2177923"/>
              <a:gd name="connsiteX7" fmla="*/ 855947 w 1794462"/>
              <a:gd name="connsiteY7" fmla="*/ 1033989 h 2177923"/>
              <a:gd name="connsiteX8" fmla="*/ 262771 w 1794462"/>
              <a:gd name="connsiteY8" fmla="*/ 1032241 h 2177923"/>
              <a:gd name="connsiteX9" fmla="*/ 0 w 1794462"/>
              <a:gd name="connsiteY9" fmla="*/ 914161 h 2177923"/>
              <a:gd name="connsiteX10" fmla="*/ 0 w 1794462"/>
              <a:gd name="connsiteY10" fmla="*/ 299083 h 2177923"/>
              <a:gd name="connsiteX0" fmla="*/ 0 w 1794462"/>
              <a:gd name="connsiteY0" fmla="*/ 299083 h 2177923"/>
              <a:gd name="connsiteX1" fmla="*/ 299083 w 1794462"/>
              <a:gd name="connsiteY1" fmla="*/ 0 h 2177923"/>
              <a:gd name="connsiteX2" fmla="*/ 1495379 w 1794462"/>
              <a:gd name="connsiteY2" fmla="*/ 0 h 2177923"/>
              <a:gd name="connsiteX3" fmla="*/ 1794462 w 1794462"/>
              <a:gd name="connsiteY3" fmla="*/ 299083 h 2177923"/>
              <a:gd name="connsiteX4" fmla="*/ 1794462 w 1794462"/>
              <a:gd name="connsiteY4" fmla="*/ 1878840 h 2177923"/>
              <a:gd name="connsiteX5" fmla="*/ 1495379 w 1794462"/>
              <a:gd name="connsiteY5" fmla="*/ 2177923 h 2177923"/>
              <a:gd name="connsiteX6" fmla="*/ 940974 w 1794462"/>
              <a:gd name="connsiteY6" fmla="*/ 1223037 h 2177923"/>
              <a:gd name="connsiteX7" fmla="*/ 810920 w 1794462"/>
              <a:gd name="connsiteY7" fmla="*/ 1033989 h 2177923"/>
              <a:gd name="connsiteX8" fmla="*/ 262771 w 1794462"/>
              <a:gd name="connsiteY8" fmla="*/ 1032241 h 2177923"/>
              <a:gd name="connsiteX9" fmla="*/ 0 w 1794462"/>
              <a:gd name="connsiteY9" fmla="*/ 914161 h 2177923"/>
              <a:gd name="connsiteX10" fmla="*/ 0 w 1794462"/>
              <a:gd name="connsiteY10" fmla="*/ 299083 h 2177923"/>
              <a:gd name="connsiteX0" fmla="*/ 0 w 1794462"/>
              <a:gd name="connsiteY0" fmla="*/ 299083 h 2170996"/>
              <a:gd name="connsiteX1" fmla="*/ 299083 w 1794462"/>
              <a:gd name="connsiteY1" fmla="*/ 0 h 2170996"/>
              <a:gd name="connsiteX2" fmla="*/ 1495379 w 1794462"/>
              <a:gd name="connsiteY2" fmla="*/ 0 h 2170996"/>
              <a:gd name="connsiteX3" fmla="*/ 1794462 w 1794462"/>
              <a:gd name="connsiteY3" fmla="*/ 299083 h 2170996"/>
              <a:gd name="connsiteX4" fmla="*/ 1794462 w 1794462"/>
              <a:gd name="connsiteY4" fmla="*/ 1878840 h 2170996"/>
              <a:gd name="connsiteX5" fmla="*/ 941198 w 1794462"/>
              <a:gd name="connsiteY5" fmla="*/ 2170996 h 2170996"/>
              <a:gd name="connsiteX6" fmla="*/ 940974 w 1794462"/>
              <a:gd name="connsiteY6" fmla="*/ 1223037 h 2170996"/>
              <a:gd name="connsiteX7" fmla="*/ 810920 w 1794462"/>
              <a:gd name="connsiteY7" fmla="*/ 1033989 h 2170996"/>
              <a:gd name="connsiteX8" fmla="*/ 262771 w 1794462"/>
              <a:gd name="connsiteY8" fmla="*/ 1032241 h 2170996"/>
              <a:gd name="connsiteX9" fmla="*/ 0 w 1794462"/>
              <a:gd name="connsiteY9" fmla="*/ 914161 h 2170996"/>
              <a:gd name="connsiteX10" fmla="*/ 0 w 1794462"/>
              <a:gd name="connsiteY10" fmla="*/ 299083 h 2170996"/>
              <a:gd name="connsiteX0" fmla="*/ 0 w 1794462"/>
              <a:gd name="connsiteY0" fmla="*/ 299083 h 2056696"/>
              <a:gd name="connsiteX1" fmla="*/ 299083 w 1794462"/>
              <a:gd name="connsiteY1" fmla="*/ 0 h 2056696"/>
              <a:gd name="connsiteX2" fmla="*/ 1495379 w 1794462"/>
              <a:gd name="connsiteY2" fmla="*/ 0 h 2056696"/>
              <a:gd name="connsiteX3" fmla="*/ 1794462 w 1794462"/>
              <a:gd name="connsiteY3" fmla="*/ 299083 h 2056696"/>
              <a:gd name="connsiteX4" fmla="*/ 1794462 w 1794462"/>
              <a:gd name="connsiteY4" fmla="*/ 1878840 h 2056696"/>
              <a:gd name="connsiteX5" fmla="*/ 934270 w 1794462"/>
              <a:gd name="connsiteY5" fmla="*/ 2056696 h 2056696"/>
              <a:gd name="connsiteX6" fmla="*/ 940974 w 1794462"/>
              <a:gd name="connsiteY6" fmla="*/ 1223037 h 2056696"/>
              <a:gd name="connsiteX7" fmla="*/ 810920 w 1794462"/>
              <a:gd name="connsiteY7" fmla="*/ 1033989 h 2056696"/>
              <a:gd name="connsiteX8" fmla="*/ 262771 w 1794462"/>
              <a:gd name="connsiteY8" fmla="*/ 1032241 h 2056696"/>
              <a:gd name="connsiteX9" fmla="*/ 0 w 1794462"/>
              <a:gd name="connsiteY9" fmla="*/ 914161 h 2056696"/>
              <a:gd name="connsiteX10" fmla="*/ 0 w 1794462"/>
              <a:gd name="connsiteY10" fmla="*/ 299083 h 2056696"/>
              <a:gd name="connsiteX0" fmla="*/ 0 w 1794462"/>
              <a:gd name="connsiteY0" fmla="*/ 299083 h 2124543"/>
              <a:gd name="connsiteX1" fmla="*/ 299083 w 1794462"/>
              <a:gd name="connsiteY1" fmla="*/ 0 h 2124543"/>
              <a:gd name="connsiteX2" fmla="*/ 1495379 w 1794462"/>
              <a:gd name="connsiteY2" fmla="*/ 0 h 2124543"/>
              <a:gd name="connsiteX3" fmla="*/ 1794462 w 1794462"/>
              <a:gd name="connsiteY3" fmla="*/ 299083 h 2124543"/>
              <a:gd name="connsiteX4" fmla="*/ 1794462 w 1794462"/>
              <a:gd name="connsiteY4" fmla="*/ 1878840 h 2124543"/>
              <a:gd name="connsiteX5" fmla="*/ 1205328 w 1794462"/>
              <a:gd name="connsiteY5" fmla="*/ 2053973 h 2124543"/>
              <a:gd name="connsiteX6" fmla="*/ 934270 w 1794462"/>
              <a:gd name="connsiteY6" fmla="*/ 2056696 h 2124543"/>
              <a:gd name="connsiteX7" fmla="*/ 940974 w 1794462"/>
              <a:gd name="connsiteY7" fmla="*/ 1223037 h 2124543"/>
              <a:gd name="connsiteX8" fmla="*/ 810920 w 1794462"/>
              <a:gd name="connsiteY8" fmla="*/ 1033989 h 2124543"/>
              <a:gd name="connsiteX9" fmla="*/ 262771 w 1794462"/>
              <a:gd name="connsiteY9" fmla="*/ 1032241 h 2124543"/>
              <a:gd name="connsiteX10" fmla="*/ 0 w 1794462"/>
              <a:gd name="connsiteY10" fmla="*/ 914161 h 2124543"/>
              <a:gd name="connsiteX11" fmla="*/ 0 w 1794462"/>
              <a:gd name="connsiteY11" fmla="*/ 299083 h 2124543"/>
              <a:gd name="connsiteX0" fmla="*/ 0 w 1794462"/>
              <a:gd name="connsiteY0" fmla="*/ 299083 h 2136764"/>
              <a:gd name="connsiteX1" fmla="*/ 299083 w 1794462"/>
              <a:gd name="connsiteY1" fmla="*/ 0 h 2136764"/>
              <a:gd name="connsiteX2" fmla="*/ 1495379 w 1794462"/>
              <a:gd name="connsiteY2" fmla="*/ 0 h 2136764"/>
              <a:gd name="connsiteX3" fmla="*/ 1794462 w 1794462"/>
              <a:gd name="connsiteY3" fmla="*/ 299083 h 2136764"/>
              <a:gd name="connsiteX4" fmla="*/ 1794462 w 1794462"/>
              <a:gd name="connsiteY4" fmla="*/ 1878840 h 2136764"/>
              <a:gd name="connsiteX5" fmla="*/ 1111810 w 1794462"/>
              <a:gd name="connsiteY5" fmla="*/ 2088610 h 2136764"/>
              <a:gd name="connsiteX6" fmla="*/ 934270 w 1794462"/>
              <a:gd name="connsiteY6" fmla="*/ 2056696 h 2136764"/>
              <a:gd name="connsiteX7" fmla="*/ 940974 w 1794462"/>
              <a:gd name="connsiteY7" fmla="*/ 1223037 h 2136764"/>
              <a:gd name="connsiteX8" fmla="*/ 810920 w 1794462"/>
              <a:gd name="connsiteY8" fmla="*/ 1033989 h 2136764"/>
              <a:gd name="connsiteX9" fmla="*/ 262771 w 1794462"/>
              <a:gd name="connsiteY9" fmla="*/ 1032241 h 2136764"/>
              <a:gd name="connsiteX10" fmla="*/ 0 w 1794462"/>
              <a:gd name="connsiteY10" fmla="*/ 914161 h 2136764"/>
              <a:gd name="connsiteX11" fmla="*/ 0 w 1794462"/>
              <a:gd name="connsiteY11" fmla="*/ 299083 h 2136764"/>
              <a:gd name="connsiteX0" fmla="*/ 0 w 1794462"/>
              <a:gd name="connsiteY0" fmla="*/ 299083 h 2126378"/>
              <a:gd name="connsiteX1" fmla="*/ 299083 w 1794462"/>
              <a:gd name="connsiteY1" fmla="*/ 0 h 2126378"/>
              <a:gd name="connsiteX2" fmla="*/ 1495379 w 1794462"/>
              <a:gd name="connsiteY2" fmla="*/ 0 h 2126378"/>
              <a:gd name="connsiteX3" fmla="*/ 1794462 w 1794462"/>
              <a:gd name="connsiteY3" fmla="*/ 299083 h 2126378"/>
              <a:gd name="connsiteX4" fmla="*/ 1794462 w 1794462"/>
              <a:gd name="connsiteY4" fmla="*/ 1878840 h 2126378"/>
              <a:gd name="connsiteX5" fmla="*/ 1111810 w 1794462"/>
              <a:gd name="connsiteY5" fmla="*/ 2088610 h 2126378"/>
              <a:gd name="connsiteX6" fmla="*/ 934270 w 1794462"/>
              <a:gd name="connsiteY6" fmla="*/ 2056696 h 2126378"/>
              <a:gd name="connsiteX7" fmla="*/ 940974 w 1794462"/>
              <a:gd name="connsiteY7" fmla="*/ 1223037 h 2126378"/>
              <a:gd name="connsiteX8" fmla="*/ 810920 w 1794462"/>
              <a:gd name="connsiteY8" fmla="*/ 1033989 h 2126378"/>
              <a:gd name="connsiteX9" fmla="*/ 262771 w 1794462"/>
              <a:gd name="connsiteY9" fmla="*/ 1032241 h 2126378"/>
              <a:gd name="connsiteX10" fmla="*/ 0 w 1794462"/>
              <a:gd name="connsiteY10" fmla="*/ 914161 h 2126378"/>
              <a:gd name="connsiteX11" fmla="*/ 0 w 1794462"/>
              <a:gd name="connsiteY11" fmla="*/ 299083 h 2126378"/>
              <a:gd name="connsiteX0" fmla="*/ 0 w 1794462"/>
              <a:gd name="connsiteY0" fmla="*/ 299083 h 2093160"/>
              <a:gd name="connsiteX1" fmla="*/ 299083 w 1794462"/>
              <a:gd name="connsiteY1" fmla="*/ 0 h 2093160"/>
              <a:gd name="connsiteX2" fmla="*/ 1495379 w 1794462"/>
              <a:gd name="connsiteY2" fmla="*/ 0 h 2093160"/>
              <a:gd name="connsiteX3" fmla="*/ 1794462 w 1794462"/>
              <a:gd name="connsiteY3" fmla="*/ 299083 h 2093160"/>
              <a:gd name="connsiteX4" fmla="*/ 1794462 w 1794462"/>
              <a:gd name="connsiteY4" fmla="*/ 1878840 h 2093160"/>
              <a:gd name="connsiteX5" fmla="*/ 1111810 w 1794462"/>
              <a:gd name="connsiteY5" fmla="*/ 2088610 h 2093160"/>
              <a:gd name="connsiteX6" fmla="*/ 934270 w 1794462"/>
              <a:gd name="connsiteY6" fmla="*/ 1994351 h 2093160"/>
              <a:gd name="connsiteX7" fmla="*/ 940974 w 1794462"/>
              <a:gd name="connsiteY7" fmla="*/ 1223037 h 2093160"/>
              <a:gd name="connsiteX8" fmla="*/ 810920 w 1794462"/>
              <a:gd name="connsiteY8" fmla="*/ 1033989 h 2093160"/>
              <a:gd name="connsiteX9" fmla="*/ 262771 w 1794462"/>
              <a:gd name="connsiteY9" fmla="*/ 1032241 h 2093160"/>
              <a:gd name="connsiteX10" fmla="*/ 0 w 1794462"/>
              <a:gd name="connsiteY10" fmla="*/ 914161 h 2093160"/>
              <a:gd name="connsiteX11" fmla="*/ 0 w 1794462"/>
              <a:gd name="connsiteY11" fmla="*/ 299083 h 2093160"/>
              <a:gd name="connsiteX0" fmla="*/ 0 w 1794462"/>
              <a:gd name="connsiteY0" fmla="*/ 299083 h 2088610"/>
              <a:gd name="connsiteX1" fmla="*/ 299083 w 1794462"/>
              <a:gd name="connsiteY1" fmla="*/ 0 h 2088610"/>
              <a:gd name="connsiteX2" fmla="*/ 1495379 w 1794462"/>
              <a:gd name="connsiteY2" fmla="*/ 0 h 2088610"/>
              <a:gd name="connsiteX3" fmla="*/ 1794462 w 1794462"/>
              <a:gd name="connsiteY3" fmla="*/ 299083 h 2088610"/>
              <a:gd name="connsiteX4" fmla="*/ 1794462 w 1794462"/>
              <a:gd name="connsiteY4" fmla="*/ 1878840 h 2088610"/>
              <a:gd name="connsiteX5" fmla="*/ 1111810 w 1794462"/>
              <a:gd name="connsiteY5" fmla="*/ 2088610 h 2088610"/>
              <a:gd name="connsiteX6" fmla="*/ 934270 w 1794462"/>
              <a:gd name="connsiteY6" fmla="*/ 1994351 h 2088610"/>
              <a:gd name="connsiteX7" fmla="*/ 940974 w 1794462"/>
              <a:gd name="connsiteY7" fmla="*/ 1223037 h 2088610"/>
              <a:gd name="connsiteX8" fmla="*/ 810920 w 1794462"/>
              <a:gd name="connsiteY8" fmla="*/ 1033989 h 2088610"/>
              <a:gd name="connsiteX9" fmla="*/ 262771 w 1794462"/>
              <a:gd name="connsiteY9" fmla="*/ 1032241 h 2088610"/>
              <a:gd name="connsiteX10" fmla="*/ 0 w 1794462"/>
              <a:gd name="connsiteY10" fmla="*/ 914161 h 2088610"/>
              <a:gd name="connsiteX11" fmla="*/ 0 w 1794462"/>
              <a:gd name="connsiteY11" fmla="*/ 299083 h 2088610"/>
              <a:gd name="connsiteX0" fmla="*/ 0 w 1794462"/>
              <a:gd name="connsiteY0" fmla="*/ 299083 h 2088610"/>
              <a:gd name="connsiteX1" fmla="*/ 299083 w 1794462"/>
              <a:gd name="connsiteY1" fmla="*/ 0 h 2088610"/>
              <a:gd name="connsiteX2" fmla="*/ 1495379 w 1794462"/>
              <a:gd name="connsiteY2" fmla="*/ 0 h 2088610"/>
              <a:gd name="connsiteX3" fmla="*/ 1794462 w 1794462"/>
              <a:gd name="connsiteY3" fmla="*/ 299083 h 2088610"/>
              <a:gd name="connsiteX4" fmla="*/ 1794462 w 1794462"/>
              <a:gd name="connsiteY4" fmla="*/ 1878840 h 2088610"/>
              <a:gd name="connsiteX5" fmla="*/ 1094492 w 1794462"/>
              <a:gd name="connsiteY5" fmla="*/ 2088610 h 2088610"/>
              <a:gd name="connsiteX6" fmla="*/ 934270 w 1794462"/>
              <a:gd name="connsiteY6" fmla="*/ 1994351 h 2088610"/>
              <a:gd name="connsiteX7" fmla="*/ 940974 w 1794462"/>
              <a:gd name="connsiteY7" fmla="*/ 1223037 h 2088610"/>
              <a:gd name="connsiteX8" fmla="*/ 810920 w 1794462"/>
              <a:gd name="connsiteY8" fmla="*/ 1033989 h 2088610"/>
              <a:gd name="connsiteX9" fmla="*/ 262771 w 1794462"/>
              <a:gd name="connsiteY9" fmla="*/ 1032241 h 2088610"/>
              <a:gd name="connsiteX10" fmla="*/ 0 w 1794462"/>
              <a:gd name="connsiteY10" fmla="*/ 914161 h 2088610"/>
              <a:gd name="connsiteX11" fmla="*/ 0 w 1794462"/>
              <a:gd name="connsiteY11" fmla="*/ 299083 h 2088610"/>
              <a:gd name="connsiteX0" fmla="*/ 0 w 1794462"/>
              <a:gd name="connsiteY0" fmla="*/ 299083 h 2088610"/>
              <a:gd name="connsiteX1" fmla="*/ 299083 w 1794462"/>
              <a:gd name="connsiteY1" fmla="*/ 0 h 2088610"/>
              <a:gd name="connsiteX2" fmla="*/ 1495379 w 1794462"/>
              <a:gd name="connsiteY2" fmla="*/ 0 h 2088610"/>
              <a:gd name="connsiteX3" fmla="*/ 1794462 w 1794462"/>
              <a:gd name="connsiteY3" fmla="*/ 299083 h 2088610"/>
              <a:gd name="connsiteX4" fmla="*/ 1794462 w 1794462"/>
              <a:gd name="connsiteY4" fmla="*/ 1878840 h 2088610"/>
              <a:gd name="connsiteX5" fmla="*/ 1080637 w 1794462"/>
              <a:gd name="connsiteY5" fmla="*/ 2088610 h 2088610"/>
              <a:gd name="connsiteX6" fmla="*/ 934270 w 1794462"/>
              <a:gd name="connsiteY6" fmla="*/ 1994351 h 2088610"/>
              <a:gd name="connsiteX7" fmla="*/ 940974 w 1794462"/>
              <a:gd name="connsiteY7" fmla="*/ 1223037 h 2088610"/>
              <a:gd name="connsiteX8" fmla="*/ 810920 w 1794462"/>
              <a:gd name="connsiteY8" fmla="*/ 1033989 h 2088610"/>
              <a:gd name="connsiteX9" fmla="*/ 262771 w 1794462"/>
              <a:gd name="connsiteY9" fmla="*/ 1032241 h 2088610"/>
              <a:gd name="connsiteX10" fmla="*/ 0 w 1794462"/>
              <a:gd name="connsiteY10" fmla="*/ 914161 h 2088610"/>
              <a:gd name="connsiteX11" fmla="*/ 0 w 1794462"/>
              <a:gd name="connsiteY11" fmla="*/ 299083 h 2088610"/>
              <a:gd name="connsiteX0" fmla="*/ 0 w 1794462"/>
              <a:gd name="connsiteY0" fmla="*/ 299083 h 2098549"/>
              <a:gd name="connsiteX1" fmla="*/ 299083 w 1794462"/>
              <a:gd name="connsiteY1" fmla="*/ 0 h 2098549"/>
              <a:gd name="connsiteX2" fmla="*/ 1495379 w 1794462"/>
              <a:gd name="connsiteY2" fmla="*/ 0 h 2098549"/>
              <a:gd name="connsiteX3" fmla="*/ 1794462 w 1794462"/>
              <a:gd name="connsiteY3" fmla="*/ 299083 h 2098549"/>
              <a:gd name="connsiteX4" fmla="*/ 1794462 w 1794462"/>
              <a:gd name="connsiteY4" fmla="*/ 1878840 h 2098549"/>
              <a:gd name="connsiteX5" fmla="*/ 1080637 w 1794462"/>
              <a:gd name="connsiteY5" fmla="*/ 2088610 h 2098549"/>
              <a:gd name="connsiteX6" fmla="*/ 934270 w 1794462"/>
              <a:gd name="connsiteY6" fmla="*/ 1994351 h 2098549"/>
              <a:gd name="connsiteX7" fmla="*/ 940974 w 1794462"/>
              <a:gd name="connsiteY7" fmla="*/ 1223037 h 2098549"/>
              <a:gd name="connsiteX8" fmla="*/ 810920 w 1794462"/>
              <a:gd name="connsiteY8" fmla="*/ 1033989 h 2098549"/>
              <a:gd name="connsiteX9" fmla="*/ 262771 w 1794462"/>
              <a:gd name="connsiteY9" fmla="*/ 1032241 h 2098549"/>
              <a:gd name="connsiteX10" fmla="*/ 0 w 1794462"/>
              <a:gd name="connsiteY10" fmla="*/ 914161 h 2098549"/>
              <a:gd name="connsiteX11" fmla="*/ 0 w 1794462"/>
              <a:gd name="connsiteY11" fmla="*/ 299083 h 2098549"/>
              <a:gd name="connsiteX0" fmla="*/ 0 w 1794462"/>
              <a:gd name="connsiteY0" fmla="*/ 299083 h 2214169"/>
              <a:gd name="connsiteX1" fmla="*/ 299083 w 1794462"/>
              <a:gd name="connsiteY1" fmla="*/ 0 h 2214169"/>
              <a:gd name="connsiteX2" fmla="*/ 1495379 w 1794462"/>
              <a:gd name="connsiteY2" fmla="*/ 0 h 2214169"/>
              <a:gd name="connsiteX3" fmla="*/ 1794462 w 1794462"/>
              <a:gd name="connsiteY3" fmla="*/ 299083 h 2214169"/>
              <a:gd name="connsiteX4" fmla="*/ 1690553 w 1794462"/>
              <a:gd name="connsiteY4" fmla="*/ 2083195 h 2214169"/>
              <a:gd name="connsiteX5" fmla="*/ 1080637 w 1794462"/>
              <a:gd name="connsiteY5" fmla="*/ 2088610 h 2214169"/>
              <a:gd name="connsiteX6" fmla="*/ 934270 w 1794462"/>
              <a:gd name="connsiteY6" fmla="*/ 1994351 h 2214169"/>
              <a:gd name="connsiteX7" fmla="*/ 940974 w 1794462"/>
              <a:gd name="connsiteY7" fmla="*/ 1223037 h 2214169"/>
              <a:gd name="connsiteX8" fmla="*/ 810920 w 1794462"/>
              <a:gd name="connsiteY8" fmla="*/ 1033989 h 2214169"/>
              <a:gd name="connsiteX9" fmla="*/ 262771 w 1794462"/>
              <a:gd name="connsiteY9" fmla="*/ 1032241 h 2214169"/>
              <a:gd name="connsiteX10" fmla="*/ 0 w 1794462"/>
              <a:gd name="connsiteY10" fmla="*/ 914161 h 2214169"/>
              <a:gd name="connsiteX11" fmla="*/ 0 w 1794462"/>
              <a:gd name="connsiteY11" fmla="*/ 299083 h 2214169"/>
              <a:gd name="connsiteX0" fmla="*/ 0 w 1794462"/>
              <a:gd name="connsiteY0" fmla="*/ 299083 h 2091194"/>
              <a:gd name="connsiteX1" fmla="*/ 299083 w 1794462"/>
              <a:gd name="connsiteY1" fmla="*/ 0 h 2091194"/>
              <a:gd name="connsiteX2" fmla="*/ 1495379 w 1794462"/>
              <a:gd name="connsiteY2" fmla="*/ 0 h 2091194"/>
              <a:gd name="connsiteX3" fmla="*/ 1794462 w 1794462"/>
              <a:gd name="connsiteY3" fmla="*/ 299083 h 2091194"/>
              <a:gd name="connsiteX4" fmla="*/ 1690553 w 1794462"/>
              <a:gd name="connsiteY4" fmla="*/ 2083195 h 2091194"/>
              <a:gd name="connsiteX5" fmla="*/ 1080637 w 1794462"/>
              <a:gd name="connsiteY5" fmla="*/ 2088610 h 2091194"/>
              <a:gd name="connsiteX6" fmla="*/ 934270 w 1794462"/>
              <a:gd name="connsiteY6" fmla="*/ 1994351 h 2091194"/>
              <a:gd name="connsiteX7" fmla="*/ 940974 w 1794462"/>
              <a:gd name="connsiteY7" fmla="*/ 1223037 h 2091194"/>
              <a:gd name="connsiteX8" fmla="*/ 810920 w 1794462"/>
              <a:gd name="connsiteY8" fmla="*/ 1033989 h 2091194"/>
              <a:gd name="connsiteX9" fmla="*/ 262771 w 1794462"/>
              <a:gd name="connsiteY9" fmla="*/ 1032241 h 2091194"/>
              <a:gd name="connsiteX10" fmla="*/ 0 w 1794462"/>
              <a:gd name="connsiteY10" fmla="*/ 914161 h 2091194"/>
              <a:gd name="connsiteX11" fmla="*/ 0 w 1794462"/>
              <a:gd name="connsiteY11" fmla="*/ 299083 h 2091194"/>
              <a:gd name="connsiteX0" fmla="*/ 0 w 1794462"/>
              <a:gd name="connsiteY0" fmla="*/ 299083 h 2091194"/>
              <a:gd name="connsiteX1" fmla="*/ 299083 w 1794462"/>
              <a:gd name="connsiteY1" fmla="*/ 0 h 2091194"/>
              <a:gd name="connsiteX2" fmla="*/ 1495379 w 1794462"/>
              <a:gd name="connsiteY2" fmla="*/ 0 h 2091194"/>
              <a:gd name="connsiteX3" fmla="*/ 1794462 w 1794462"/>
              <a:gd name="connsiteY3" fmla="*/ 299083 h 2091194"/>
              <a:gd name="connsiteX4" fmla="*/ 1707556 w 1794462"/>
              <a:gd name="connsiteY4" fmla="*/ 1814982 h 2091194"/>
              <a:gd name="connsiteX5" fmla="*/ 1690553 w 1794462"/>
              <a:gd name="connsiteY5" fmla="*/ 2083195 h 2091194"/>
              <a:gd name="connsiteX6" fmla="*/ 1080637 w 1794462"/>
              <a:gd name="connsiteY6" fmla="*/ 2088610 h 2091194"/>
              <a:gd name="connsiteX7" fmla="*/ 934270 w 1794462"/>
              <a:gd name="connsiteY7" fmla="*/ 1994351 h 2091194"/>
              <a:gd name="connsiteX8" fmla="*/ 940974 w 1794462"/>
              <a:gd name="connsiteY8" fmla="*/ 1223037 h 2091194"/>
              <a:gd name="connsiteX9" fmla="*/ 810920 w 1794462"/>
              <a:gd name="connsiteY9" fmla="*/ 1033989 h 2091194"/>
              <a:gd name="connsiteX10" fmla="*/ 262771 w 1794462"/>
              <a:gd name="connsiteY10" fmla="*/ 1032241 h 2091194"/>
              <a:gd name="connsiteX11" fmla="*/ 0 w 1794462"/>
              <a:gd name="connsiteY11" fmla="*/ 914161 h 2091194"/>
              <a:gd name="connsiteX12" fmla="*/ 0 w 1794462"/>
              <a:gd name="connsiteY12" fmla="*/ 299083 h 2091194"/>
              <a:gd name="connsiteX0" fmla="*/ 0 w 1794462"/>
              <a:gd name="connsiteY0" fmla="*/ 299083 h 2091194"/>
              <a:gd name="connsiteX1" fmla="*/ 299083 w 1794462"/>
              <a:gd name="connsiteY1" fmla="*/ 0 h 2091194"/>
              <a:gd name="connsiteX2" fmla="*/ 1495379 w 1794462"/>
              <a:gd name="connsiteY2" fmla="*/ 0 h 2091194"/>
              <a:gd name="connsiteX3" fmla="*/ 1794462 w 1794462"/>
              <a:gd name="connsiteY3" fmla="*/ 299083 h 2091194"/>
              <a:gd name="connsiteX4" fmla="*/ 1756047 w 1794462"/>
              <a:gd name="connsiteY4" fmla="*/ 1988164 h 2091194"/>
              <a:gd name="connsiteX5" fmla="*/ 1690553 w 1794462"/>
              <a:gd name="connsiteY5" fmla="*/ 2083195 h 2091194"/>
              <a:gd name="connsiteX6" fmla="*/ 1080637 w 1794462"/>
              <a:gd name="connsiteY6" fmla="*/ 2088610 h 2091194"/>
              <a:gd name="connsiteX7" fmla="*/ 934270 w 1794462"/>
              <a:gd name="connsiteY7" fmla="*/ 1994351 h 2091194"/>
              <a:gd name="connsiteX8" fmla="*/ 940974 w 1794462"/>
              <a:gd name="connsiteY8" fmla="*/ 1223037 h 2091194"/>
              <a:gd name="connsiteX9" fmla="*/ 810920 w 1794462"/>
              <a:gd name="connsiteY9" fmla="*/ 1033989 h 2091194"/>
              <a:gd name="connsiteX10" fmla="*/ 262771 w 1794462"/>
              <a:gd name="connsiteY10" fmla="*/ 1032241 h 2091194"/>
              <a:gd name="connsiteX11" fmla="*/ 0 w 1794462"/>
              <a:gd name="connsiteY11" fmla="*/ 914161 h 2091194"/>
              <a:gd name="connsiteX12" fmla="*/ 0 w 1794462"/>
              <a:gd name="connsiteY12" fmla="*/ 299083 h 2091194"/>
              <a:gd name="connsiteX0" fmla="*/ 0 w 1794462"/>
              <a:gd name="connsiteY0" fmla="*/ 299083 h 2091194"/>
              <a:gd name="connsiteX1" fmla="*/ 299083 w 1794462"/>
              <a:gd name="connsiteY1" fmla="*/ 0 h 2091194"/>
              <a:gd name="connsiteX2" fmla="*/ 1495379 w 1794462"/>
              <a:gd name="connsiteY2" fmla="*/ 0 h 2091194"/>
              <a:gd name="connsiteX3" fmla="*/ 1794462 w 1794462"/>
              <a:gd name="connsiteY3" fmla="*/ 299083 h 2091194"/>
              <a:gd name="connsiteX4" fmla="*/ 1756047 w 1794462"/>
              <a:gd name="connsiteY4" fmla="*/ 1988164 h 2091194"/>
              <a:gd name="connsiteX5" fmla="*/ 1690553 w 1794462"/>
              <a:gd name="connsiteY5" fmla="*/ 2083195 h 2091194"/>
              <a:gd name="connsiteX6" fmla="*/ 1080637 w 1794462"/>
              <a:gd name="connsiteY6" fmla="*/ 2088610 h 2091194"/>
              <a:gd name="connsiteX7" fmla="*/ 934270 w 1794462"/>
              <a:gd name="connsiteY7" fmla="*/ 1994351 h 2091194"/>
              <a:gd name="connsiteX8" fmla="*/ 940974 w 1794462"/>
              <a:gd name="connsiteY8" fmla="*/ 1223037 h 2091194"/>
              <a:gd name="connsiteX9" fmla="*/ 810920 w 1794462"/>
              <a:gd name="connsiteY9" fmla="*/ 1033989 h 2091194"/>
              <a:gd name="connsiteX10" fmla="*/ 262771 w 1794462"/>
              <a:gd name="connsiteY10" fmla="*/ 1032241 h 2091194"/>
              <a:gd name="connsiteX11" fmla="*/ 0 w 1794462"/>
              <a:gd name="connsiteY11" fmla="*/ 914161 h 2091194"/>
              <a:gd name="connsiteX12" fmla="*/ 0 w 1794462"/>
              <a:gd name="connsiteY12" fmla="*/ 299083 h 2091194"/>
              <a:gd name="connsiteX0" fmla="*/ 0 w 1794462"/>
              <a:gd name="connsiteY0" fmla="*/ 299083 h 2091194"/>
              <a:gd name="connsiteX1" fmla="*/ 299083 w 1794462"/>
              <a:gd name="connsiteY1" fmla="*/ 0 h 2091194"/>
              <a:gd name="connsiteX2" fmla="*/ 1495379 w 1794462"/>
              <a:gd name="connsiteY2" fmla="*/ 0 h 2091194"/>
              <a:gd name="connsiteX3" fmla="*/ 1794462 w 1794462"/>
              <a:gd name="connsiteY3" fmla="*/ 299083 h 2091194"/>
              <a:gd name="connsiteX4" fmla="*/ 1756047 w 1794462"/>
              <a:gd name="connsiteY4" fmla="*/ 1988164 h 2091194"/>
              <a:gd name="connsiteX5" fmla="*/ 1690553 w 1794462"/>
              <a:gd name="connsiteY5" fmla="*/ 2083195 h 2091194"/>
              <a:gd name="connsiteX6" fmla="*/ 1080637 w 1794462"/>
              <a:gd name="connsiteY6" fmla="*/ 2088610 h 2091194"/>
              <a:gd name="connsiteX7" fmla="*/ 934270 w 1794462"/>
              <a:gd name="connsiteY7" fmla="*/ 1994351 h 2091194"/>
              <a:gd name="connsiteX8" fmla="*/ 940974 w 1794462"/>
              <a:gd name="connsiteY8" fmla="*/ 1223037 h 2091194"/>
              <a:gd name="connsiteX9" fmla="*/ 810920 w 1794462"/>
              <a:gd name="connsiteY9" fmla="*/ 1033989 h 2091194"/>
              <a:gd name="connsiteX10" fmla="*/ 262771 w 1794462"/>
              <a:gd name="connsiteY10" fmla="*/ 1032241 h 2091194"/>
              <a:gd name="connsiteX11" fmla="*/ 0 w 1794462"/>
              <a:gd name="connsiteY11" fmla="*/ 914161 h 2091194"/>
              <a:gd name="connsiteX12" fmla="*/ 0 w 1794462"/>
              <a:gd name="connsiteY12" fmla="*/ 299083 h 2091194"/>
              <a:gd name="connsiteX0" fmla="*/ 0 w 1794462"/>
              <a:gd name="connsiteY0" fmla="*/ 299083 h 2091194"/>
              <a:gd name="connsiteX1" fmla="*/ 299083 w 1794462"/>
              <a:gd name="connsiteY1" fmla="*/ 0 h 2091194"/>
              <a:gd name="connsiteX2" fmla="*/ 1495379 w 1794462"/>
              <a:gd name="connsiteY2" fmla="*/ 0 h 2091194"/>
              <a:gd name="connsiteX3" fmla="*/ 1794462 w 1794462"/>
              <a:gd name="connsiteY3" fmla="*/ 299083 h 2091194"/>
              <a:gd name="connsiteX4" fmla="*/ 1756047 w 1794462"/>
              <a:gd name="connsiteY4" fmla="*/ 1988164 h 2091194"/>
              <a:gd name="connsiteX5" fmla="*/ 1690553 w 1794462"/>
              <a:gd name="connsiteY5" fmla="*/ 2083195 h 2091194"/>
              <a:gd name="connsiteX6" fmla="*/ 1080637 w 1794462"/>
              <a:gd name="connsiteY6" fmla="*/ 2088610 h 2091194"/>
              <a:gd name="connsiteX7" fmla="*/ 934270 w 1794462"/>
              <a:gd name="connsiteY7" fmla="*/ 1994351 h 2091194"/>
              <a:gd name="connsiteX8" fmla="*/ 940974 w 1794462"/>
              <a:gd name="connsiteY8" fmla="*/ 1223037 h 2091194"/>
              <a:gd name="connsiteX9" fmla="*/ 810920 w 1794462"/>
              <a:gd name="connsiteY9" fmla="*/ 1033989 h 2091194"/>
              <a:gd name="connsiteX10" fmla="*/ 262771 w 1794462"/>
              <a:gd name="connsiteY10" fmla="*/ 1032241 h 2091194"/>
              <a:gd name="connsiteX11" fmla="*/ 0 w 1794462"/>
              <a:gd name="connsiteY11" fmla="*/ 914161 h 2091194"/>
              <a:gd name="connsiteX12" fmla="*/ 0 w 1794462"/>
              <a:gd name="connsiteY12" fmla="*/ 299083 h 2091194"/>
              <a:gd name="connsiteX0" fmla="*/ 0 w 1794462"/>
              <a:gd name="connsiteY0" fmla="*/ 299083 h 2091194"/>
              <a:gd name="connsiteX1" fmla="*/ 299083 w 1794462"/>
              <a:gd name="connsiteY1" fmla="*/ 0 h 2091194"/>
              <a:gd name="connsiteX2" fmla="*/ 1495379 w 1794462"/>
              <a:gd name="connsiteY2" fmla="*/ 0 h 2091194"/>
              <a:gd name="connsiteX3" fmla="*/ 1794462 w 1794462"/>
              <a:gd name="connsiteY3" fmla="*/ 299083 h 2091194"/>
              <a:gd name="connsiteX4" fmla="*/ 1756047 w 1794462"/>
              <a:gd name="connsiteY4" fmla="*/ 1988164 h 2091194"/>
              <a:gd name="connsiteX5" fmla="*/ 1690553 w 1794462"/>
              <a:gd name="connsiteY5" fmla="*/ 2083195 h 2091194"/>
              <a:gd name="connsiteX6" fmla="*/ 1080637 w 1794462"/>
              <a:gd name="connsiteY6" fmla="*/ 2088610 h 2091194"/>
              <a:gd name="connsiteX7" fmla="*/ 934270 w 1794462"/>
              <a:gd name="connsiteY7" fmla="*/ 1994351 h 2091194"/>
              <a:gd name="connsiteX8" fmla="*/ 940974 w 1794462"/>
              <a:gd name="connsiteY8" fmla="*/ 1223037 h 2091194"/>
              <a:gd name="connsiteX9" fmla="*/ 810920 w 1794462"/>
              <a:gd name="connsiteY9" fmla="*/ 1033989 h 2091194"/>
              <a:gd name="connsiteX10" fmla="*/ 262771 w 1794462"/>
              <a:gd name="connsiteY10" fmla="*/ 1032241 h 2091194"/>
              <a:gd name="connsiteX11" fmla="*/ 0 w 1794462"/>
              <a:gd name="connsiteY11" fmla="*/ 914161 h 2091194"/>
              <a:gd name="connsiteX12" fmla="*/ 0 w 1794462"/>
              <a:gd name="connsiteY12" fmla="*/ 299083 h 2091194"/>
              <a:gd name="connsiteX0" fmla="*/ 0 w 1794462"/>
              <a:gd name="connsiteY0" fmla="*/ 299083 h 2091194"/>
              <a:gd name="connsiteX1" fmla="*/ 299083 w 1794462"/>
              <a:gd name="connsiteY1" fmla="*/ 0 h 2091194"/>
              <a:gd name="connsiteX2" fmla="*/ 1495379 w 1794462"/>
              <a:gd name="connsiteY2" fmla="*/ 0 h 2091194"/>
              <a:gd name="connsiteX3" fmla="*/ 1794462 w 1794462"/>
              <a:gd name="connsiteY3" fmla="*/ 299083 h 2091194"/>
              <a:gd name="connsiteX4" fmla="*/ 1756047 w 1794462"/>
              <a:gd name="connsiteY4" fmla="*/ 1988164 h 2091194"/>
              <a:gd name="connsiteX5" fmla="*/ 1690553 w 1794462"/>
              <a:gd name="connsiteY5" fmla="*/ 2083195 h 2091194"/>
              <a:gd name="connsiteX6" fmla="*/ 1080637 w 1794462"/>
              <a:gd name="connsiteY6" fmla="*/ 2088610 h 2091194"/>
              <a:gd name="connsiteX7" fmla="*/ 934270 w 1794462"/>
              <a:gd name="connsiteY7" fmla="*/ 1994351 h 2091194"/>
              <a:gd name="connsiteX8" fmla="*/ 940974 w 1794462"/>
              <a:gd name="connsiteY8" fmla="*/ 1223037 h 2091194"/>
              <a:gd name="connsiteX9" fmla="*/ 810920 w 1794462"/>
              <a:gd name="connsiteY9" fmla="*/ 1033989 h 2091194"/>
              <a:gd name="connsiteX10" fmla="*/ 262771 w 1794462"/>
              <a:gd name="connsiteY10" fmla="*/ 1032241 h 2091194"/>
              <a:gd name="connsiteX11" fmla="*/ 0 w 1794462"/>
              <a:gd name="connsiteY11" fmla="*/ 886452 h 2091194"/>
              <a:gd name="connsiteX12" fmla="*/ 0 w 1794462"/>
              <a:gd name="connsiteY12" fmla="*/ 299083 h 2091194"/>
              <a:gd name="connsiteX0" fmla="*/ 31 w 1794493"/>
              <a:gd name="connsiteY0" fmla="*/ 299083 h 2091194"/>
              <a:gd name="connsiteX1" fmla="*/ 299114 w 1794493"/>
              <a:gd name="connsiteY1" fmla="*/ 0 h 2091194"/>
              <a:gd name="connsiteX2" fmla="*/ 1495410 w 1794493"/>
              <a:gd name="connsiteY2" fmla="*/ 0 h 2091194"/>
              <a:gd name="connsiteX3" fmla="*/ 1794493 w 1794493"/>
              <a:gd name="connsiteY3" fmla="*/ 299083 h 2091194"/>
              <a:gd name="connsiteX4" fmla="*/ 1756078 w 1794493"/>
              <a:gd name="connsiteY4" fmla="*/ 1988164 h 2091194"/>
              <a:gd name="connsiteX5" fmla="*/ 1690584 w 1794493"/>
              <a:gd name="connsiteY5" fmla="*/ 2083195 h 2091194"/>
              <a:gd name="connsiteX6" fmla="*/ 1080668 w 1794493"/>
              <a:gd name="connsiteY6" fmla="*/ 2088610 h 2091194"/>
              <a:gd name="connsiteX7" fmla="*/ 934301 w 1794493"/>
              <a:gd name="connsiteY7" fmla="*/ 1994351 h 2091194"/>
              <a:gd name="connsiteX8" fmla="*/ 941005 w 1794493"/>
              <a:gd name="connsiteY8" fmla="*/ 1223037 h 2091194"/>
              <a:gd name="connsiteX9" fmla="*/ 810951 w 1794493"/>
              <a:gd name="connsiteY9" fmla="*/ 1033989 h 2091194"/>
              <a:gd name="connsiteX10" fmla="*/ 158893 w 1794493"/>
              <a:gd name="connsiteY10" fmla="*/ 1028777 h 2091194"/>
              <a:gd name="connsiteX11" fmla="*/ 31 w 1794493"/>
              <a:gd name="connsiteY11" fmla="*/ 886452 h 2091194"/>
              <a:gd name="connsiteX12" fmla="*/ 31 w 1794493"/>
              <a:gd name="connsiteY12" fmla="*/ 299083 h 2091194"/>
              <a:gd name="connsiteX0" fmla="*/ 0 w 1794462"/>
              <a:gd name="connsiteY0" fmla="*/ 299083 h 2091194"/>
              <a:gd name="connsiteX1" fmla="*/ 299083 w 1794462"/>
              <a:gd name="connsiteY1" fmla="*/ 0 h 2091194"/>
              <a:gd name="connsiteX2" fmla="*/ 1495379 w 1794462"/>
              <a:gd name="connsiteY2" fmla="*/ 0 h 2091194"/>
              <a:gd name="connsiteX3" fmla="*/ 1794462 w 1794462"/>
              <a:gd name="connsiteY3" fmla="*/ 299083 h 2091194"/>
              <a:gd name="connsiteX4" fmla="*/ 1756047 w 1794462"/>
              <a:gd name="connsiteY4" fmla="*/ 1988164 h 2091194"/>
              <a:gd name="connsiteX5" fmla="*/ 1690553 w 1794462"/>
              <a:gd name="connsiteY5" fmla="*/ 2083195 h 2091194"/>
              <a:gd name="connsiteX6" fmla="*/ 1080637 w 1794462"/>
              <a:gd name="connsiteY6" fmla="*/ 2088610 h 2091194"/>
              <a:gd name="connsiteX7" fmla="*/ 934270 w 1794462"/>
              <a:gd name="connsiteY7" fmla="*/ 1994351 h 2091194"/>
              <a:gd name="connsiteX8" fmla="*/ 940974 w 1794462"/>
              <a:gd name="connsiteY8" fmla="*/ 1223037 h 2091194"/>
              <a:gd name="connsiteX9" fmla="*/ 810920 w 1794462"/>
              <a:gd name="connsiteY9" fmla="*/ 1033989 h 2091194"/>
              <a:gd name="connsiteX10" fmla="*/ 158862 w 1794462"/>
              <a:gd name="connsiteY10" fmla="*/ 1028777 h 2091194"/>
              <a:gd name="connsiteX11" fmla="*/ 0 w 1794462"/>
              <a:gd name="connsiteY11" fmla="*/ 886452 h 2091194"/>
              <a:gd name="connsiteX12" fmla="*/ 0 w 1794462"/>
              <a:gd name="connsiteY12" fmla="*/ 299083 h 2091194"/>
              <a:gd name="connsiteX0" fmla="*/ 0 w 1790998"/>
              <a:gd name="connsiteY0" fmla="*/ 299083 h 2091194"/>
              <a:gd name="connsiteX1" fmla="*/ 299083 w 1790998"/>
              <a:gd name="connsiteY1" fmla="*/ 0 h 2091194"/>
              <a:gd name="connsiteX2" fmla="*/ 1495379 w 1790998"/>
              <a:gd name="connsiteY2" fmla="*/ 0 h 2091194"/>
              <a:gd name="connsiteX3" fmla="*/ 1790998 w 1790998"/>
              <a:gd name="connsiteY3" fmla="*/ 233274 h 2091194"/>
              <a:gd name="connsiteX4" fmla="*/ 1756047 w 1790998"/>
              <a:gd name="connsiteY4" fmla="*/ 1988164 h 2091194"/>
              <a:gd name="connsiteX5" fmla="*/ 1690553 w 1790998"/>
              <a:gd name="connsiteY5" fmla="*/ 2083195 h 2091194"/>
              <a:gd name="connsiteX6" fmla="*/ 1080637 w 1790998"/>
              <a:gd name="connsiteY6" fmla="*/ 2088610 h 2091194"/>
              <a:gd name="connsiteX7" fmla="*/ 934270 w 1790998"/>
              <a:gd name="connsiteY7" fmla="*/ 1994351 h 2091194"/>
              <a:gd name="connsiteX8" fmla="*/ 940974 w 1790998"/>
              <a:gd name="connsiteY8" fmla="*/ 1223037 h 2091194"/>
              <a:gd name="connsiteX9" fmla="*/ 810920 w 1790998"/>
              <a:gd name="connsiteY9" fmla="*/ 1033989 h 2091194"/>
              <a:gd name="connsiteX10" fmla="*/ 158862 w 1790998"/>
              <a:gd name="connsiteY10" fmla="*/ 1028777 h 2091194"/>
              <a:gd name="connsiteX11" fmla="*/ 0 w 1790998"/>
              <a:gd name="connsiteY11" fmla="*/ 886452 h 2091194"/>
              <a:gd name="connsiteX12" fmla="*/ 0 w 1790998"/>
              <a:gd name="connsiteY12" fmla="*/ 299083 h 2091194"/>
              <a:gd name="connsiteX0" fmla="*/ 0 w 1790998"/>
              <a:gd name="connsiteY0" fmla="*/ 299083 h 2091194"/>
              <a:gd name="connsiteX1" fmla="*/ 299083 w 1790998"/>
              <a:gd name="connsiteY1" fmla="*/ 0 h 2091194"/>
              <a:gd name="connsiteX2" fmla="*/ 1581970 w 1790998"/>
              <a:gd name="connsiteY2" fmla="*/ 6928 h 2091194"/>
              <a:gd name="connsiteX3" fmla="*/ 1790998 w 1790998"/>
              <a:gd name="connsiteY3" fmla="*/ 233274 h 2091194"/>
              <a:gd name="connsiteX4" fmla="*/ 1756047 w 1790998"/>
              <a:gd name="connsiteY4" fmla="*/ 1988164 h 2091194"/>
              <a:gd name="connsiteX5" fmla="*/ 1690553 w 1790998"/>
              <a:gd name="connsiteY5" fmla="*/ 2083195 h 2091194"/>
              <a:gd name="connsiteX6" fmla="*/ 1080637 w 1790998"/>
              <a:gd name="connsiteY6" fmla="*/ 2088610 h 2091194"/>
              <a:gd name="connsiteX7" fmla="*/ 934270 w 1790998"/>
              <a:gd name="connsiteY7" fmla="*/ 1994351 h 2091194"/>
              <a:gd name="connsiteX8" fmla="*/ 940974 w 1790998"/>
              <a:gd name="connsiteY8" fmla="*/ 1223037 h 2091194"/>
              <a:gd name="connsiteX9" fmla="*/ 810920 w 1790998"/>
              <a:gd name="connsiteY9" fmla="*/ 1033989 h 2091194"/>
              <a:gd name="connsiteX10" fmla="*/ 158862 w 1790998"/>
              <a:gd name="connsiteY10" fmla="*/ 1028777 h 2091194"/>
              <a:gd name="connsiteX11" fmla="*/ 0 w 1790998"/>
              <a:gd name="connsiteY11" fmla="*/ 886452 h 2091194"/>
              <a:gd name="connsiteX12" fmla="*/ 0 w 1790998"/>
              <a:gd name="connsiteY12" fmla="*/ 299083 h 2091194"/>
              <a:gd name="connsiteX0" fmla="*/ 0 w 1790998"/>
              <a:gd name="connsiteY0" fmla="*/ 312938 h 2105049"/>
              <a:gd name="connsiteX1" fmla="*/ 184783 w 1790998"/>
              <a:gd name="connsiteY1" fmla="*/ 0 h 2105049"/>
              <a:gd name="connsiteX2" fmla="*/ 1581970 w 1790998"/>
              <a:gd name="connsiteY2" fmla="*/ 20783 h 2105049"/>
              <a:gd name="connsiteX3" fmla="*/ 1790998 w 1790998"/>
              <a:gd name="connsiteY3" fmla="*/ 247129 h 2105049"/>
              <a:gd name="connsiteX4" fmla="*/ 1756047 w 1790998"/>
              <a:gd name="connsiteY4" fmla="*/ 2002019 h 2105049"/>
              <a:gd name="connsiteX5" fmla="*/ 1690553 w 1790998"/>
              <a:gd name="connsiteY5" fmla="*/ 2097050 h 2105049"/>
              <a:gd name="connsiteX6" fmla="*/ 1080637 w 1790998"/>
              <a:gd name="connsiteY6" fmla="*/ 2102465 h 2105049"/>
              <a:gd name="connsiteX7" fmla="*/ 934270 w 1790998"/>
              <a:gd name="connsiteY7" fmla="*/ 2008206 h 2105049"/>
              <a:gd name="connsiteX8" fmla="*/ 940974 w 1790998"/>
              <a:gd name="connsiteY8" fmla="*/ 1236892 h 2105049"/>
              <a:gd name="connsiteX9" fmla="*/ 810920 w 1790998"/>
              <a:gd name="connsiteY9" fmla="*/ 1047844 h 2105049"/>
              <a:gd name="connsiteX10" fmla="*/ 158862 w 1790998"/>
              <a:gd name="connsiteY10" fmla="*/ 1042632 h 2105049"/>
              <a:gd name="connsiteX11" fmla="*/ 0 w 1790998"/>
              <a:gd name="connsiteY11" fmla="*/ 900307 h 2105049"/>
              <a:gd name="connsiteX12" fmla="*/ 0 w 1790998"/>
              <a:gd name="connsiteY12" fmla="*/ 312938 h 2105049"/>
              <a:gd name="connsiteX0" fmla="*/ 10390 w 1790998"/>
              <a:gd name="connsiteY0" fmla="*/ 222884 h 2105049"/>
              <a:gd name="connsiteX1" fmla="*/ 184783 w 1790998"/>
              <a:gd name="connsiteY1" fmla="*/ 0 h 2105049"/>
              <a:gd name="connsiteX2" fmla="*/ 1581970 w 1790998"/>
              <a:gd name="connsiteY2" fmla="*/ 20783 h 2105049"/>
              <a:gd name="connsiteX3" fmla="*/ 1790998 w 1790998"/>
              <a:gd name="connsiteY3" fmla="*/ 247129 h 2105049"/>
              <a:gd name="connsiteX4" fmla="*/ 1756047 w 1790998"/>
              <a:gd name="connsiteY4" fmla="*/ 2002019 h 2105049"/>
              <a:gd name="connsiteX5" fmla="*/ 1690553 w 1790998"/>
              <a:gd name="connsiteY5" fmla="*/ 2097050 h 2105049"/>
              <a:gd name="connsiteX6" fmla="*/ 1080637 w 1790998"/>
              <a:gd name="connsiteY6" fmla="*/ 2102465 h 2105049"/>
              <a:gd name="connsiteX7" fmla="*/ 934270 w 1790998"/>
              <a:gd name="connsiteY7" fmla="*/ 2008206 h 2105049"/>
              <a:gd name="connsiteX8" fmla="*/ 940974 w 1790998"/>
              <a:gd name="connsiteY8" fmla="*/ 1236892 h 2105049"/>
              <a:gd name="connsiteX9" fmla="*/ 810920 w 1790998"/>
              <a:gd name="connsiteY9" fmla="*/ 1047844 h 2105049"/>
              <a:gd name="connsiteX10" fmla="*/ 158862 w 1790998"/>
              <a:gd name="connsiteY10" fmla="*/ 1042632 h 2105049"/>
              <a:gd name="connsiteX11" fmla="*/ 0 w 1790998"/>
              <a:gd name="connsiteY11" fmla="*/ 900307 h 2105049"/>
              <a:gd name="connsiteX12" fmla="*/ 10390 w 1790998"/>
              <a:gd name="connsiteY12" fmla="*/ 222884 h 2105049"/>
              <a:gd name="connsiteX0" fmla="*/ 10390 w 1790998"/>
              <a:gd name="connsiteY0" fmla="*/ 222884 h 2105049"/>
              <a:gd name="connsiteX1" fmla="*/ 184783 w 1790998"/>
              <a:gd name="connsiteY1" fmla="*/ 0 h 2105049"/>
              <a:gd name="connsiteX2" fmla="*/ 1581970 w 1790998"/>
              <a:gd name="connsiteY2" fmla="*/ 20783 h 2105049"/>
              <a:gd name="connsiteX3" fmla="*/ 1790998 w 1790998"/>
              <a:gd name="connsiteY3" fmla="*/ 247129 h 2105049"/>
              <a:gd name="connsiteX4" fmla="*/ 1773365 w 1790998"/>
              <a:gd name="connsiteY4" fmla="*/ 1911965 h 2105049"/>
              <a:gd name="connsiteX5" fmla="*/ 1690553 w 1790998"/>
              <a:gd name="connsiteY5" fmla="*/ 2097050 h 2105049"/>
              <a:gd name="connsiteX6" fmla="*/ 1080637 w 1790998"/>
              <a:gd name="connsiteY6" fmla="*/ 2102465 h 2105049"/>
              <a:gd name="connsiteX7" fmla="*/ 934270 w 1790998"/>
              <a:gd name="connsiteY7" fmla="*/ 2008206 h 2105049"/>
              <a:gd name="connsiteX8" fmla="*/ 940974 w 1790998"/>
              <a:gd name="connsiteY8" fmla="*/ 1236892 h 2105049"/>
              <a:gd name="connsiteX9" fmla="*/ 810920 w 1790998"/>
              <a:gd name="connsiteY9" fmla="*/ 1047844 h 2105049"/>
              <a:gd name="connsiteX10" fmla="*/ 158862 w 1790998"/>
              <a:gd name="connsiteY10" fmla="*/ 1042632 h 2105049"/>
              <a:gd name="connsiteX11" fmla="*/ 0 w 1790998"/>
              <a:gd name="connsiteY11" fmla="*/ 900307 h 2105049"/>
              <a:gd name="connsiteX12" fmla="*/ 10390 w 1790998"/>
              <a:gd name="connsiteY12" fmla="*/ 222884 h 2105049"/>
              <a:gd name="connsiteX0" fmla="*/ 10390 w 1790998"/>
              <a:gd name="connsiteY0" fmla="*/ 222884 h 2121964"/>
              <a:gd name="connsiteX1" fmla="*/ 184783 w 1790998"/>
              <a:gd name="connsiteY1" fmla="*/ 0 h 2121964"/>
              <a:gd name="connsiteX2" fmla="*/ 1581970 w 1790998"/>
              <a:gd name="connsiteY2" fmla="*/ 20783 h 2121964"/>
              <a:gd name="connsiteX3" fmla="*/ 1790998 w 1790998"/>
              <a:gd name="connsiteY3" fmla="*/ 247129 h 2121964"/>
              <a:gd name="connsiteX4" fmla="*/ 1773365 w 1790998"/>
              <a:gd name="connsiteY4" fmla="*/ 1911965 h 2121964"/>
              <a:gd name="connsiteX5" fmla="*/ 1648990 w 1790998"/>
              <a:gd name="connsiteY5" fmla="*/ 2117831 h 2121964"/>
              <a:gd name="connsiteX6" fmla="*/ 1080637 w 1790998"/>
              <a:gd name="connsiteY6" fmla="*/ 2102465 h 2121964"/>
              <a:gd name="connsiteX7" fmla="*/ 934270 w 1790998"/>
              <a:gd name="connsiteY7" fmla="*/ 2008206 h 2121964"/>
              <a:gd name="connsiteX8" fmla="*/ 940974 w 1790998"/>
              <a:gd name="connsiteY8" fmla="*/ 1236892 h 2121964"/>
              <a:gd name="connsiteX9" fmla="*/ 810920 w 1790998"/>
              <a:gd name="connsiteY9" fmla="*/ 1047844 h 2121964"/>
              <a:gd name="connsiteX10" fmla="*/ 158862 w 1790998"/>
              <a:gd name="connsiteY10" fmla="*/ 1042632 h 2121964"/>
              <a:gd name="connsiteX11" fmla="*/ 0 w 1790998"/>
              <a:gd name="connsiteY11" fmla="*/ 900307 h 2121964"/>
              <a:gd name="connsiteX12" fmla="*/ 10390 w 1790998"/>
              <a:gd name="connsiteY12" fmla="*/ 222884 h 2121964"/>
              <a:gd name="connsiteX0" fmla="*/ 10390 w 1790998"/>
              <a:gd name="connsiteY0" fmla="*/ 222884 h 2121964"/>
              <a:gd name="connsiteX1" fmla="*/ 184783 w 1790998"/>
              <a:gd name="connsiteY1" fmla="*/ 0 h 2121964"/>
              <a:gd name="connsiteX2" fmla="*/ 1581970 w 1790998"/>
              <a:gd name="connsiteY2" fmla="*/ 20783 h 2121964"/>
              <a:gd name="connsiteX3" fmla="*/ 1790998 w 1790998"/>
              <a:gd name="connsiteY3" fmla="*/ 247129 h 2121964"/>
              <a:gd name="connsiteX4" fmla="*/ 1773365 w 1790998"/>
              <a:gd name="connsiteY4" fmla="*/ 1911965 h 2121964"/>
              <a:gd name="connsiteX5" fmla="*/ 1648990 w 1790998"/>
              <a:gd name="connsiteY5" fmla="*/ 2117831 h 2121964"/>
              <a:gd name="connsiteX6" fmla="*/ 1080637 w 1790998"/>
              <a:gd name="connsiteY6" fmla="*/ 2102465 h 2121964"/>
              <a:gd name="connsiteX7" fmla="*/ 934270 w 1790998"/>
              <a:gd name="connsiteY7" fmla="*/ 2008206 h 2121964"/>
              <a:gd name="connsiteX8" fmla="*/ 940974 w 1790998"/>
              <a:gd name="connsiteY8" fmla="*/ 1236892 h 2121964"/>
              <a:gd name="connsiteX9" fmla="*/ 810920 w 1790998"/>
              <a:gd name="connsiteY9" fmla="*/ 1047844 h 2121964"/>
              <a:gd name="connsiteX10" fmla="*/ 158862 w 1790998"/>
              <a:gd name="connsiteY10" fmla="*/ 1042632 h 2121964"/>
              <a:gd name="connsiteX11" fmla="*/ 0 w 1790998"/>
              <a:gd name="connsiteY11" fmla="*/ 900307 h 2121964"/>
              <a:gd name="connsiteX12" fmla="*/ 10390 w 1790998"/>
              <a:gd name="connsiteY12" fmla="*/ 222884 h 2121964"/>
              <a:gd name="connsiteX0" fmla="*/ 10390 w 1790998"/>
              <a:gd name="connsiteY0" fmla="*/ 222884 h 2127318"/>
              <a:gd name="connsiteX1" fmla="*/ 184783 w 1790998"/>
              <a:gd name="connsiteY1" fmla="*/ 0 h 2127318"/>
              <a:gd name="connsiteX2" fmla="*/ 1581970 w 1790998"/>
              <a:gd name="connsiteY2" fmla="*/ 20783 h 2127318"/>
              <a:gd name="connsiteX3" fmla="*/ 1790998 w 1790998"/>
              <a:gd name="connsiteY3" fmla="*/ 247129 h 2127318"/>
              <a:gd name="connsiteX4" fmla="*/ 1773365 w 1790998"/>
              <a:gd name="connsiteY4" fmla="*/ 1911965 h 2127318"/>
              <a:gd name="connsiteX5" fmla="*/ 1648990 w 1790998"/>
              <a:gd name="connsiteY5" fmla="*/ 2117831 h 2127318"/>
              <a:gd name="connsiteX6" fmla="*/ 1073710 w 1790998"/>
              <a:gd name="connsiteY6" fmla="*/ 2126711 h 2127318"/>
              <a:gd name="connsiteX7" fmla="*/ 934270 w 1790998"/>
              <a:gd name="connsiteY7" fmla="*/ 2008206 h 2127318"/>
              <a:gd name="connsiteX8" fmla="*/ 940974 w 1790998"/>
              <a:gd name="connsiteY8" fmla="*/ 1236892 h 2127318"/>
              <a:gd name="connsiteX9" fmla="*/ 810920 w 1790998"/>
              <a:gd name="connsiteY9" fmla="*/ 1047844 h 2127318"/>
              <a:gd name="connsiteX10" fmla="*/ 158862 w 1790998"/>
              <a:gd name="connsiteY10" fmla="*/ 1042632 h 2127318"/>
              <a:gd name="connsiteX11" fmla="*/ 0 w 1790998"/>
              <a:gd name="connsiteY11" fmla="*/ 900307 h 2127318"/>
              <a:gd name="connsiteX12" fmla="*/ 10390 w 1790998"/>
              <a:gd name="connsiteY12" fmla="*/ 222884 h 2127318"/>
              <a:gd name="connsiteX0" fmla="*/ 10390 w 1790998"/>
              <a:gd name="connsiteY0" fmla="*/ 222884 h 2127318"/>
              <a:gd name="connsiteX1" fmla="*/ 184783 w 1790998"/>
              <a:gd name="connsiteY1" fmla="*/ 0 h 2127318"/>
              <a:gd name="connsiteX2" fmla="*/ 1581970 w 1790998"/>
              <a:gd name="connsiteY2" fmla="*/ 20783 h 2127318"/>
              <a:gd name="connsiteX3" fmla="*/ 1790998 w 1790998"/>
              <a:gd name="connsiteY3" fmla="*/ 247129 h 2127318"/>
              <a:gd name="connsiteX4" fmla="*/ 1773365 w 1790998"/>
              <a:gd name="connsiteY4" fmla="*/ 1911965 h 2127318"/>
              <a:gd name="connsiteX5" fmla="*/ 1648990 w 1790998"/>
              <a:gd name="connsiteY5" fmla="*/ 2117831 h 2127318"/>
              <a:gd name="connsiteX6" fmla="*/ 1073710 w 1790998"/>
              <a:gd name="connsiteY6" fmla="*/ 2126711 h 2127318"/>
              <a:gd name="connsiteX7" fmla="*/ 916952 w 1790998"/>
              <a:gd name="connsiteY7" fmla="*/ 1977034 h 2127318"/>
              <a:gd name="connsiteX8" fmla="*/ 940974 w 1790998"/>
              <a:gd name="connsiteY8" fmla="*/ 1236892 h 2127318"/>
              <a:gd name="connsiteX9" fmla="*/ 810920 w 1790998"/>
              <a:gd name="connsiteY9" fmla="*/ 1047844 h 2127318"/>
              <a:gd name="connsiteX10" fmla="*/ 158862 w 1790998"/>
              <a:gd name="connsiteY10" fmla="*/ 1042632 h 2127318"/>
              <a:gd name="connsiteX11" fmla="*/ 0 w 1790998"/>
              <a:gd name="connsiteY11" fmla="*/ 900307 h 2127318"/>
              <a:gd name="connsiteX12" fmla="*/ 10390 w 1790998"/>
              <a:gd name="connsiteY12" fmla="*/ 222884 h 2127318"/>
              <a:gd name="connsiteX0" fmla="*/ 10390 w 1790998"/>
              <a:gd name="connsiteY0" fmla="*/ 222884 h 2127318"/>
              <a:gd name="connsiteX1" fmla="*/ 184783 w 1790998"/>
              <a:gd name="connsiteY1" fmla="*/ 0 h 2127318"/>
              <a:gd name="connsiteX2" fmla="*/ 1581970 w 1790998"/>
              <a:gd name="connsiteY2" fmla="*/ 20783 h 2127318"/>
              <a:gd name="connsiteX3" fmla="*/ 1790998 w 1790998"/>
              <a:gd name="connsiteY3" fmla="*/ 247129 h 2127318"/>
              <a:gd name="connsiteX4" fmla="*/ 1773365 w 1790998"/>
              <a:gd name="connsiteY4" fmla="*/ 1911965 h 2127318"/>
              <a:gd name="connsiteX5" fmla="*/ 1648990 w 1790998"/>
              <a:gd name="connsiteY5" fmla="*/ 2117831 h 2127318"/>
              <a:gd name="connsiteX6" fmla="*/ 1073710 w 1790998"/>
              <a:gd name="connsiteY6" fmla="*/ 2126711 h 2127318"/>
              <a:gd name="connsiteX7" fmla="*/ 916952 w 1790998"/>
              <a:gd name="connsiteY7" fmla="*/ 1977034 h 2127318"/>
              <a:gd name="connsiteX8" fmla="*/ 940974 w 1790998"/>
              <a:gd name="connsiteY8" fmla="*/ 1236892 h 2127318"/>
              <a:gd name="connsiteX9" fmla="*/ 810920 w 1790998"/>
              <a:gd name="connsiteY9" fmla="*/ 1047844 h 2127318"/>
              <a:gd name="connsiteX10" fmla="*/ 158862 w 1790998"/>
              <a:gd name="connsiteY10" fmla="*/ 1042632 h 2127318"/>
              <a:gd name="connsiteX11" fmla="*/ 0 w 1790998"/>
              <a:gd name="connsiteY11" fmla="*/ 900307 h 2127318"/>
              <a:gd name="connsiteX12" fmla="*/ 10390 w 1790998"/>
              <a:gd name="connsiteY12" fmla="*/ 222884 h 2127318"/>
              <a:gd name="connsiteX0" fmla="*/ 10390 w 1790998"/>
              <a:gd name="connsiteY0" fmla="*/ 222884 h 2127318"/>
              <a:gd name="connsiteX1" fmla="*/ 184783 w 1790998"/>
              <a:gd name="connsiteY1" fmla="*/ 0 h 2127318"/>
              <a:gd name="connsiteX2" fmla="*/ 1581970 w 1790998"/>
              <a:gd name="connsiteY2" fmla="*/ 20783 h 2127318"/>
              <a:gd name="connsiteX3" fmla="*/ 1790998 w 1790998"/>
              <a:gd name="connsiteY3" fmla="*/ 247129 h 2127318"/>
              <a:gd name="connsiteX4" fmla="*/ 1773365 w 1790998"/>
              <a:gd name="connsiteY4" fmla="*/ 1911965 h 2127318"/>
              <a:gd name="connsiteX5" fmla="*/ 1648990 w 1790998"/>
              <a:gd name="connsiteY5" fmla="*/ 2117831 h 2127318"/>
              <a:gd name="connsiteX6" fmla="*/ 1073710 w 1790998"/>
              <a:gd name="connsiteY6" fmla="*/ 2126711 h 2127318"/>
              <a:gd name="connsiteX7" fmla="*/ 916952 w 1790998"/>
              <a:gd name="connsiteY7" fmla="*/ 1977034 h 2127318"/>
              <a:gd name="connsiteX8" fmla="*/ 940974 w 1790998"/>
              <a:gd name="connsiteY8" fmla="*/ 1236892 h 2127318"/>
              <a:gd name="connsiteX9" fmla="*/ 810920 w 1790998"/>
              <a:gd name="connsiteY9" fmla="*/ 1047844 h 2127318"/>
              <a:gd name="connsiteX10" fmla="*/ 158862 w 1790998"/>
              <a:gd name="connsiteY10" fmla="*/ 1042632 h 2127318"/>
              <a:gd name="connsiteX11" fmla="*/ 0 w 1790998"/>
              <a:gd name="connsiteY11" fmla="*/ 900307 h 2127318"/>
              <a:gd name="connsiteX12" fmla="*/ 10390 w 1790998"/>
              <a:gd name="connsiteY12" fmla="*/ 222884 h 2127318"/>
              <a:gd name="connsiteX0" fmla="*/ 10390 w 1790998"/>
              <a:gd name="connsiteY0" fmla="*/ 222884 h 2127318"/>
              <a:gd name="connsiteX1" fmla="*/ 184783 w 1790998"/>
              <a:gd name="connsiteY1" fmla="*/ 0 h 2127318"/>
              <a:gd name="connsiteX2" fmla="*/ 1581970 w 1790998"/>
              <a:gd name="connsiteY2" fmla="*/ 20783 h 2127318"/>
              <a:gd name="connsiteX3" fmla="*/ 1790998 w 1790998"/>
              <a:gd name="connsiteY3" fmla="*/ 247129 h 2127318"/>
              <a:gd name="connsiteX4" fmla="*/ 1773365 w 1790998"/>
              <a:gd name="connsiteY4" fmla="*/ 1911965 h 2127318"/>
              <a:gd name="connsiteX5" fmla="*/ 1648990 w 1790998"/>
              <a:gd name="connsiteY5" fmla="*/ 2117831 h 2127318"/>
              <a:gd name="connsiteX6" fmla="*/ 1073710 w 1790998"/>
              <a:gd name="connsiteY6" fmla="*/ 2126711 h 2127318"/>
              <a:gd name="connsiteX7" fmla="*/ 916952 w 1790998"/>
              <a:gd name="connsiteY7" fmla="*/ 1977034 h 2127318"/>
              <a:gd name="connsiteX8" fmla="*/ 923656 w 1790998"/>
              <a:gd name="connsiteY8" fmla="*/ 1236892 h 2127318"/>
              <a:gd name="connsiteX9" fmla="*/ 810920 w 1790998"/>
              <a:gd name="connsiteY9" fmla="*/ 1047844 h 2127318"/>
              <a:gd name="connsiteX10" fmla="*/ 158862 w 1790998"/>
              <a:gd name="connsiteY10" fmla="*/ 1042632 h 2127318"/>
              <a:gd name="connsiteX11" fmla="*/ 0 w 1790998"/>
              <a:gd name="connsiteY11" fmla="*/ 900307 h 2127318"/>
              <a:gd name="connsiteX12" fmla="*/ 10390 w 1790998"/>
              <a:gd name="connsiteY12" fmla="*/ 222884 h 2127318"/>
              <a:gd name="connsiteX0" fmla="*/ 10390 w 1790998"/>
              <a:gd name="connsiteY0" fmla="*/ 222884 h 2127318"/>
              <a:gd name="connsiteX1" fmla="*/ 184783 w 1790998"/>
              <a:gd name="connsiteY1" fmla="*/ 0 h 2127318"/>
              <a:gd name="connsiteX2" fmla="*/ 1581970 w 1790998"/>
              <a:gd name="connsiteY2" fmla="*/ 20783 h 2127318"/>
              <a:gd name="connsiteX3" fmla="*/ 1790998 w 1790998"/>
              <a:gd name="connsiteY3" fmla="*/ 247129 h 2127318"/>
              <a:gd name="connsiteX4" fmla="*/ 1773365 w 1790998"/>
              <a:gd name="connsiteY4" fmla="*/ 1911965 h 2127318"/>
              <a:gd name="connsiteX5" fmla="*/ 1648990 w 1790998"/>
              <a:gd name="connsiteY5" fmla="*/ 2117831 h 2127318"/>
              <a:gd name="connsiteX6" fmla="*/ 1073710 w 1790998"/>
              <a:gd name="connsiteY6" fmla="*/ 2126711 h 2127318"/>
              <a:gd name="connsiteX7" fmla="*/ 916952 w 1790998"/>
              <a:gd name="connsiteY7" fmla="*/ 1977034 h 2127318"/>
              <a:gd name="connsiteX8" fmla="*/ 923656 w 1790998"/>
              <a:gd name="connsiteY8" fmla="*/ 1236892 h 2127318"/>
              <a:gd name="connsiteX9" fmla="*/ 738183 w 1790998"/>
              <a:gd name="connsiteY9" fmla="*/ 1037453 h 2127318"/>
              <a:gd name="connsiteX10" fmla="*/ 158862 w 1790998"/>
              <a:gd name="connsiteY10" fmla="*/ 1042632 h 2127318"/>
              <a:gd name="connsiteX11" fmla="*/ 0 w 1790998"/>
              <a:gd name="connsiteY11" fmla="*/ 900307 h 2127318"/>
              <a:gd name="connsiteX12" fmla="*/ 10390 w 1790998"/>
              <a:gd name="connsiteY12" fmla="*/ 222884 h 2127318"/>
              <a:gd name="connsiteX0" fmla="*/ 10390 w 1790998"/>
              <a:gd name="connsiteY0" fmla="*/ 222884 h 2127318"/>
              <a:gd name="connsiteX1" fmla="*/ 184783 w 1790998"/>
              <a:gd name="connsiteY1" fmla="*/ 0 h 2127318"/>
              <a:gd name="connsiteX2" fmla="*/ 1581970 w 1790998"/>
              <a:gd name="connsiteY2" fmla="*/ 20783 h 2127318"/>
              <a:gd name="connsiteX3" fmla="*/ 1790998 w 1790998"/>
              <a:gd name="connsiteY3" fmla="*/ 247129 h 2127318"/>
              <a:gd name="connsiteX4" fmla="*/ 1773365 w 1790998"/>
              <a:gd name="connsiteY4" fmla="*/ 1911965 h 2127318"/>
              <a:gd name="connsiteX5" fmla="*/ 1648990 w 1790998"/>
              <a:gd name="connsiteY5" fmla="*/ 2117831 h 2127318"/>
              <a:gd name="connsiteX6" fmla="*/ 1073710 w 1790998"/>
              <a:gd name="connsiteY6" fmla="*/ 2126711 h 2127318"/>
              <a:gd name="connsiteX7" fmla="*/ 916952 w 1790998"/>
              <a:gd name="connsiteY7" fmla="*/ 1977034 h 2127318"/>
              <a:gd name="connsiteX8" fmla="*/ 923656 w 1790998"/>
              <a:gd name="connsiteY8" fmla="*/ 1236892 h 2127318"/>
              <a:gd name="connsiteX9" fmla="*/ 738183 w 1790998"/>
              <a:gd name="connsiteY9" fmla="*/ 1037453 h 2127318"/>
              <a:gd name="connsiteX10" fmla="*/ 158862 w 1790998"/>
              <a:gd name="connsiteY10" fmla="*/ 1042632 h 2127318"/>
              <a:gd name="connsiteX11" fmla="*/ 0 w 1790998"/>
              <a:gd name="connsiteY11" fmla="*/ 900307 h 2127318"/>
              <a:gd name="connsiteX12" fmla="*/ 10390 w 1790998"/>
              <a:gd name="connsiteY12" fmla="*/ 222884 h 2127318"/>
              <a:gd name="connsiteX0" fmla="*/ 10390 w 1790998"/>
              <a:gd name="connsiteY0" fmla="*/ 222884 h 2127318"/>
              <a:gd name="connsiteX1" fmla="*/ 184783 w 1790998"/>
              <a:gd name="connsiteY1" fmla="*/ 0 h 2127318"/>
              <a:gd name="connsiteX2" fmla="*/ 1581970 w 1790998"/>
              <a:gd name="connsiteY2" fmla="*/ 20783 h 2127318"/>
              <a:gd name="connsiteX3" fmla="*/ 1790998 w 1790998"/>
              <a:gd name="connsiteY3" fmla="*/ 247129 h 2127318"/>
              <a:gd name="connsiteX4" fmla="*/ 1773365 w 1790998"/>
              <a:gd name="connsiteY4" fmla="*/ 1911965 h 2127318"/>
              <a:gd name="connsiteX5" fmla="*/ 1648990 w 1790998"/>
              <a:gd name="connsiteY5" fmla="*/ 2117831 h 2127318"/>
              <a:gd name="connsiteX6" fmla="*/ 1073710 w 1790998"/>
              <a:gd name="connsiteY6" fmla="*/ 2126711 h 2127318"/>
              <a:gd name="connsiteX7" fmla="*/ 916952 w 1790998"/>
              <a:gd name="connsiteY7" fmla="*/ 1977034 h 2127318"/>
              <a:gd name="connsiteX8" fmla="*/ 923656 w 1790998"/>
              <a:gd name="connsiteY8" fmla="*/ 1236892 h 2127318"/>
              <a:gd name="connsiteX9" fmla="*/ 738183 w 1790998"/>
              <a:gd name="connsiteY9" fmla="*/ 1037453 h 2127318"/>
              <a:gd name="connsiteX10" fmla="*/ 158862 w 1790998"/>
              <a:gd name="connsiteY10" fmla="*/ 1042632 h 2127318"/>
              <a:gd name="connsiteX11" fmla="*/ 0 w 1790998"/>
              <a:gd name="connsiteY11" fmla="*/ 900307 h 2127318"/>
              <a:gd name="connsiteX12" fmla="*/ 10390 w 1790998"/>
              <a:gd name="connsiteY12" fmla="*/ 222884 h 2127318"/>
              <a:gd name="connsiteX0" fmla="*/ 10390 w 1790998"/>
              <a:gd name="connsiteY0" fmla="*/ 222884 h 2127318"/>
              <a:gd name="connsiteX1" fmla="*/ 184783 w 1790998"/>
              <a:gd name="connsiteY1" fmla="*/ 0 h 2127318"/>
              <a:gd name="connsiteX2" fmla="*/ 1581970 w 1790998"/>
              <a:gd name="connsiteY2" fmla="*/ 20783 h 2127318"/>
              <a:gd name="connsiteX3" fmla="*/ 1790998 w 1790998"/>
              <a:gd name="connsiteY3" fmla="*/ 247129 h 2127318"/>
              <a:gd name="connsiteX4" fmla="*/ 1783756 w 1790998"/>
              <a:gd name="connsiteY4" fmla="*/ 1911965 h 2127318"/>
              <a:gd name="connsiteX5" fmla="*/ 1648990 w 1790998"/>
              <a:gd name="connsiteY5" fmla="*/ 2117831 h 2127318"/>
              <a:gd name="connsiteX6" fmla="*/ 1073710 w 1790998"/>
              <a:gd name="connsiteY6" fmla="*/ 2126711 h 2127318"/>
              <a:gd name="connsiteX7" fmla="*/ 916952 w 1790998"/>
              <a:gd name="connsiteY7" fmla="*/ 1977034 h 2127318"/>
              <a:gd name="connsiteX8" fmla="*/ 923656 w 1790998"/>
              <a:gd name="connsiteY8" fmla="*/ 1236892 h 2127318"/>
              <a:gd name="connsiteX9" fmla="*/ 738183 w 1790998"/>
              <a:gd name="connsiteY9" fmla="*/ 1037453 h 2127318"/>
              <a:gd name="connsiteX10" fmla="*/ 158862 w 1790998"/>
              <a:gd name="connsiteY10" fmla="*/ 1042632 h 2127318"/>
              <a:gd name="connsiteX11" fmla="*/ 0 w 1790998"/>
              <a:gd name="connsiteY11" fmla="*/ 900307 h 2127318"/>
              <a:gd name="connsiteX12" fmla="*/ 10390 w 1790998"/>
              <a:gd name="connsiteY12" fmla="*/ 222884 h 2127318"/>
              <a:gd name="connsiteX0" fmla="*/ 10390 w 1790998"/>
              <a:gd name="connsiteY0" fmla="*/ 222884 h 2134319"/>
              <a:gd name="connsiteX1" fmla="*/ 184783 w 1790998"/>
              <a:gd name="connsiteY1" fmla="*/ 0 h 2134319"/>
              <a:gd name="connsiteX2" fmla="*/ 1581970 w 1790998"/>
              <a:gd name="connsiteY2" fmla="*/ 20783 h 2134319"/>
              <a:gd name="connsiteX3" fmla="*/ 1790998 w 1790998"/>
              <a:gd name="connsiteY3" fmla="*/ 247129 h 2134319"/>
              <a:gd name="connsiteX4" fmla="*/ 1783756 w 1790998"/>
              <a:gd name="connsiteY4" fmla="*/ 1911965 h 2134319"/>
              <a:gd name="connsiteX5" fmla="*/ 1645526 w 1790998"/>
              <a:gd name="connsiteY5" fmla="*/ 2128222 h 2134319"/>
              <a:gd name="connsiteX6" fmla="*/ 1073710 w 1790998"/>
              <a:gd name="connsiteY6" fmla="*/ 2126711 h 2134319"/>
              <a:gd name="connsiteX7" fmla="*/ 916952 w 1790998"/>
              <a:gd name="connsiteY7" fmla="*/ 1977034 h 2134319"/>
              <a:gd name="connsiteX8" fmla="*/ 923656 w 1790998"/>
              <a:gd name="connsiteY8" fmla="*/ 1236892 h 2134319"/>
              <a:gd name="connsiteX9" fmla="*/ 738183 w 1790998"/>
              <a:gd name="connsiteY9" fmla="*/ 1037453 h 2134319"/>
              <a:gd name="connsiteX10" fmla="*/ 158862 w 1790998"/>
              <a:gd name="connsiteY10" fmla="*/ 1042632 h 2134319"/>
              <a:gd name="connsiteX11" fmla="*/ 0 w 1790998"/>
              <a:gd name="connsiteY11" fmla="*/ 900307 h 2134319"/>
              <a:gd name="connsiteX12" fmla="*/ 10390 w 1790998"/>
              <a:gd name="connsiteY12" fmla="*/ 222884 h 2134319"/>
              <a:gd name="connsiteX0" fmla="*/ 10390 w 1796268"/>
              <a:gd name="connsiteY0" fmla="*/ 222884 h 2134319"/>
              <a:gd name="connsiteX1" fmla="*/ 184783 w 1796268"/>
              <a:gd name="connsiteY1" fmla="*/ 0 h 2134319"/>
              <a:gd name="connsiteX2" fmla="*/ 1581970 w 1796268"/>
              <a:gd name="connsiteY2" fmla="*/ 20783 h 2134319"/>
              <a:gd name="connsiteX3" fmla="*/ 1790998 w 1796268"/>
              <a:gd name="connsiteY3" fmla="*/ 247129 h 2134319"/>
              <a:gd name="connsiteX4" fmla="*/ 1794146 w 1796268"/>
              <a:gd name="connsiteY4" fmla="*/ 1932747 h 2134319"/>
              <a:gd name="connsiteX5" fmla="*/ 1645526 w 1796268"/>
              <a:gd name="connsiteY5" fmla="*/ 2128222 h 2134319"/>
              <a:gd name="connsiteX6" fmla="*/ 1073710 w 1796268"/>
              <a:gd name="connsiteY6" fmla="*/ 2126711 h 2134319"/>
              <a:gd name="connsiteX7" fmla="*/ 916952 w 1796268"/>
              <a:gd name="connsiteY7" fmla="*/ 1977034 h 2134319"/>
              <a:gd name="connsiteX8" fmla="*/ 923656 w 1796268"/>
              <a:gd name="connsiteY8" fmla="*/ 1236892 h 2134319"/>
              <a:gd name="connsiteX9" fmla="*/ 738183 w 1796268"/>
              <a:gd name="connsiteY9" fmla="*/ 1037453 h 2134319"/>
              <a:gd name="connsiteX10" fmla="*/ 158862 w 1796268"/>
              <a:gd name="connsiteY10" fmla="*/ 1042632 h 2134319"/>
              <a:gd name="connsiteX11" fmla="*/ 0 w 1796268"/>
              <a:gd name="connsiteY11" fmla="*/ 900307 h 2134319"/>
              <a:gd name="connsiteX12" fmla="*/ 10390 w 1796268"/>
              <a:gd name="connsiteY12" fmla="*/ 222884 h 2134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96268" h="2134319">
                <a:moveTo>
                  <a:pt x="10390" y="222884"/>
                </a:moveTo>
                <a:cubicBezTo>
                  <a:pt x="10390" y="57705"/>
                  <a:pt x="19604" y="0"/>
                  <a:pt x="184783" y="0"/>
                </a:cubicBezTo>
                <a:lnTo>
                  <a:pt x="1581970" y="20783"/>
                </a:lnTo>
                <a:cubicBezTo>
                  <a:pt x="1747149" y="20783"/>
                  <a:pt x="1790998" y="81950"/>
                  <a:pt x="1790998" y="247129"/>
                </a:cubicBezTo>
                <a:cubicBezTo>
                  <a:pt x="1778193" y="810156"/>
                  <a:pt x="1803488" y="1754183"/>
                  <a:pt x="1794146" y="1932747"/>
                </a:cubicBezTo>
                <a:cubicBezTo>
                  <a:pt x="1793096" y="2092578"/>
                  <a:pt x="1785121" y="2127718"/>
                  <a:pt x="1645526" y="2128222"/>
                </a:cubicBezTo>
                <a:cubicBezTo>
                  <a:pt x="1484992" y="2143613"/>
                  <a:pt x="1224002" y="2124777"/>
                  <a:pt x="1073710" y="2126711"/>
                </a:cubicBezTo>
                <a:cubicBezTo>
                  <a:pt x="971908" y="2121717"/>
                  <a:pt x="912521" y="2105132"/>
                  <a:pt x="916952" y="1977034"/>
                </a:cubicBezTo>
                <a:cubicBezTo>
                  <a:pt x="916877" y="1661048"/>
                  <a:pt x="923731" y="1552878"/>
                  <a:pt x="923656" y="1236892"/>
                </a:cubicBezTo>
                <a:cubicBezTo>
                  <a:pt x="933414" y="1083822"/>
                  <a:pt x="825407" y="1038124"/>
                  <a:pt x="738183" y="1037453"/>
                </a:cubicBezTo>
                <a:lnTo>
                  <a:pt x="158862" y="1042632"/>
                </a:lnTo>
                <a:cubicBezTo>
                  <a:pt x="83738" y="1039168"/>
                  <a:pt x="0" y="1065486"/>
                  <a:pt x="0" y="900307"/>
                </a:cubicBezTo>
                <a:lnTo>
                  <a:pt x="10390" y="222884"/>
                </a:lnTo>
                <a:close/>
              </a:path>
            </a:pathLst>
          </a:custGeom>
          <a:noFill/>
          <a:ln>
            <a:solidFill>
              <a:srgbClr val="5B67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: Rounded Corners 101">
            <a:extLst>
              <a:ext uri="{FF2B5EF4-FFF2-40B4-BE49-F238E27FC236}">
                <a16:creationId xmlns:a16="http://schemas.microsoft.com/office/drawing/2014/main" id="{70E8CBE2-01CB-475B-8354-3F8C5A098BEC}"/>
              </a:ext>
            </a:extLst>
          </p:cNvPr>
          <p:cNvSpPr/>
          <p:nvPr/>
        </p:nvSpPr>
        <p:spPr>
          <a:xfrm>
            <a:off x="8138742" y="2803561"/>
            <a:ext cx="1798998" cy="2159632"/>
          </a:xfrm>
          <a:custGeom>
            <a:avLst/>
            <a:gdLst>
              <a:gd name="connsiteX0" fmla="*/ 0 w 1794462"/>
              <a:gd name="connsiteY0" fmla="*/ 299083 h 2235274"/>
              <a:gd name="connsiteX1" fmla="*/ 299083 w 1794462"/>
              <a:gd name="connsiteY1" fmla="*/ 0 h 2235274"/>
              <a:gd name="connsiteX2" fmla="*/ 1495379 w 1794462"/>
              <a:gd name="connsiteY2" fmla="*/ 0 h 2235274"/>
              <a:gd name="connsiteX3" fmla="*/ 1794462 w 1794462"/>
              <a:gd name="connsiteY3" fmla="*/ 299083 h 2235274"/>
              <a:gd name="connsiteX4" fmla="*/ 1794462 w 1794462"/>
              <a:gd name="connsiteY4" fmla="*/ 1936191 h 2235274"/>
              <a:gd name="connsiteX5" fmla="*/ 1495379 w 1794462"/>
              <a:gd name="connsiteY5" fmla="*/ 2235274 h 2235274"/>
              <a:gd name="connsiteX6" fmla="*/ 299083 w 1794462"/>
              <a:gd name="connsiteY6" fmla="*/ 2235274 h 2235274"/>
              <a:gd name="connsiteX7" fmla="*/ 0 w 1794462"/>
              <a:gd name="connsiteY7" fmla="*/ 1936191 h 2235274"/>
              <a:gd name="connsiteX8" fmla="*/ 0 w 1794462"/>
              <a:gd name="connsiteY8" fmla="*/ 299083 h 2235274"/>
              <a:gd name="connsiteX0" fmla="*/ 0 w 1794462"/>
              <a:gd name="connsiteY0" fmla="*/ 299083 h 2235274"/>
              <a:gd name="connsiteX1" fmla="*/ 299083 w 1794462"/>
              <a:gd name="connsiteY1" fmla="*/ 0 h 2235274"/>
              <a:gd name="connsiteX2" fmla="*/ 866114 w 1794462"/>
              <a:gd name="connsiteY2" fmla="*/ 9832 h 2235274"/>
              <a:gd name="connsiteX3" fmla="*/ 1794462 w 1794462"/>
              <a:gd name="connsiteY3" fmla="*/ 299083 h 2235274"/>
              <a:gd name="connsiteX4" fmla="*/ 1794462 w 1794462"/>
              <a:gd name="connsiteY4" fmla="*/ 1936191 h 2235274"/>
              <a:gd name="connsiteX5" fmla="*/ 1495379 w 1794462"/>
              <a:gd name="connsiteY5" fmla="*/ 2235274 h 2235274"/>
              <a:gd name="connsiteX6" fmla="*/ 299083 w 1794462"/>
              <a:gd name="connsiteY6" fmla="*/ 2235274 h 2235274"/>
              <a:gd name="connsiteX7" fmla="*/ 0 w 1794462"/>
              <a:gd name="connsiteY7" fmla="*/ 1936191 h 2235274"/>
              <a:gd name="connsiteX8" fmla="*/ 0 w 1794462"/>
              <a:gd name="connsiteY8" fmla="*/ 299083 h 2235274"/>
              <a:gd name="connsiteX0" fmla="*/ 0 w 1794462"/>
              <a:gd name="connsiteY0" fmla="*/ 299083 h 2235274"/>
              <a:gd name="connsiteX1" fmla="*/ 299083 w 1794462"/>
              <a:gd name="connsiteY1" fmla="*/ 0 h 2235274"/>
              <a:gd name="connsiteX2" fmla="*/ 866114 w 1794462"/>
              <a:gd name="connsiteY2" fmla="*/ 9832 h 2235274"/>
              <a:gd name="connsiteX3" fmla="*/ 899726 w 1794462"/>
              <a:gd name="connsiteY3" fmla="*/ 1144657 h 2235274"/>
              <a:gd name="connsiteX4" fmla="*/ 1794462 w 1794462"/>
              <a:gd name="connsiteY4" fmla="*/ 1936191 h 2235274"/>
              <a:gd name="connsiteX5" fmla="*/ 1495379 w 1794462"/>
              <a:gd name="connsiteY5" fmla="*/ 2235274 h 2235274"/>
              <a:gd name="connsiteX6" fmla="*/ 299083 w 1794462"/>
              <a:gd name="connsiteY6" fmla="*/ 2235274 h 2235274"/>
              <a:gd name="connsiteX7" fmla="*/ 0 w 1794462"/>
              <a:gd name="connsiteY7" fmla="*/ 1936191 h 2235274"/>
              <a:gd name="connsiteX8" fmla="*/ 0 w 1794462"/>
              <a:gd name="connsiteY8" fmla="*/ 299083 h 2235274"/>
              <a:gd name="connsiteX0" fmla="*/ 0 w 1823959"/>
              <a:gd name="connsiteY0" fmla="*/ 299083 h 2235274"/>
              <a:gd name="connsiteX1" fmla="*/ 299083 w 1823959"/>
              <a:gd name="connsiteY1" fmla="*/ 0 h 2235274"/>
              <a:gd name="connsiteX2" fmla="*/ 866114 w 1823959"/>
              <a:gd name="connsiteY2" fmla="*/ 9832 h 2235274"/>
              <a:gd name="connsiteX3" fmla="*/ 899726 w 1823959"/>
              <a:gd name="connsiteY3" fmla="*/ 1144657 h 2235274"/>
              <a:gd name="connsiteX4" fmla="*/ 1823959 w 1823959"/>
              <a:gd name="connsiteY4" fmla="*/ 1179107 h 2235274"/>
              <a:gd name="connsiteX5" fmla="*/ 1495379 w 1823959"/>
              <a:gd name="connsiteY5" fmla="*/ 2235274 h 2235274"/>
              <a:gd name="connsiteX6" fmla="*/ 299083 w 1823959"/>
              <a:gd name="connsiteY6" fmla="*/ 2235274 h 2235274"/>
              <a:gd name="connsiteX7" fmla="*/ 0 w 1823959"/>
              <a:gd name="connsiteY7" fmla="*/ 1936191 h 2235274"/>
              <a:gd name="connsiteX8" fmla="*/ 0 w 1823959"/>
              <a:gd name="connsiteY8" fmla="*/ 299083 h 2235274"/>
              <a:gd name="connsiteX0" fmla="*/ 0 w 1873615"/>
              <a:gd name="connsiteY0" fmla="*/ 299083 h 2254939"/>
              <a:gd name="connsiteX1" fmla="*/ 299083 w 1873615"/>
              <a:gd name="connsiteY1" fmla="*/ 0 h 2254939"/>
              <a:gd name="connsiteX2" fmla="*/ 866114 w 1873615"/>
              <a:gd name="connsiteY2" fmla="*/ 9832 h 2254939"/>
              <a:gd name="connsiteX3" fmla="*/ 899726 w 1873615"/>
              <a:gd name="connsiteY3" fmla="*/ 1144657 h 2254939"/>
              <a:gd name="connsiteX4" fmla="*/ 1823959 w 1873615"/>
              <a:gd name="connsiteY4" fmla="*/ 1179107 h 2254939"/>
              <a:gd name="connsiteX5" fmla="*/ 1790346 w 1873615"/>
              <a:gd name="connsiteY5" fmla="*/ 2254939 h 2254939"/>
              <a:gd name="connsiteX6" fmla="*/ 299083 w 1873615"/>
              <a:gd name="connsiteY6" fmla="*/ 2235274 h 2254939"/>
              <a:gd name="connsiteX7" fmla="*/ 0 w 1873615"/>
              <a:gd name="connsiteY7" fmla="*/ 1936191 h 2254939"/>
              <a:gd name="connsiteX8" fmla="*/ 0 w 1873615"/>
              <a:gd name="connsiteY8" fmla="*/ 299083 h 2254939"/>
              <a:gd name="connsiteX0" fmla="*/ 0 w 1873615"/>
              <a:gd name="connsiteY0" fmla="*/ 292156 h 2248012"/>
              <a:gd name="connsiteX1" fmla="*/ 170928 w 1873615"/>
              <a:gd name="connsiteY1" fmla="*/ 0 h 2248012"/>
              <a:gd name="connsiteX2" fmla="*/ 866114 w 1873615"/>
              <a:gd name="connsiteY2" fmla="*/ 2905 h 2248012"/>
              <a:gd name="connsiteX3" fmla="*/ 899726 w 1873615"/>
              <a:gd name="connsiteY3" fmla="*/ 1137730 h 2248012"/>
              <a:gd name="connsiteX4" fmla="*/ 1823959 w 1873615"/>
              <a:gd name="connsiteY4" fmla="*/ 1172180 h 2248012"/>
              <a:gd name="connsiteX5" fmla="*/ 1790346 w 1873615"/>
              <a:gd name="connsiteY5" fmla="*/ 2248012 h 2248012"/>
              <a:gd name="connsiteX6" fmla="*/ 299083 w 1873615"/>
              <a:gd name="connsiteY6" fmla="*/ 2228347 h 2248012"/>
              <a:gd name="connsiteX7" fmla="*/ 0 w 1873615"/>
              <a:gd name="connsiteY7" fmla="*/ 1929264 h 2248012"/>
              <a:gd name="connsiteX8" fmla="*/ 0 w 1873615"/>
              <a:gd name="connsiteY8" fmla="*/ 2921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866114 w 1873615"/>
              <a:gd name="connsiteY2" fmla="*/ 2905 h 2248012"/>
              <a:gd name="connsiteX3" fmla="*/ 899726 w 1873615"/>
              <a:gd name="connsiteY3" fmla="*/ 1137730 h 2248012"/>
              <a:gd name="connsiteX4" fmla="*/ 1823959 w 1873615"/>
              <a:gd name="connsiteY4" fmla="*/ 1172180 h 2248012"/>
              <a:gd name="connsiteX5" fmla="*/ 1790346 w 1873615"/>
              <a:gd name="connsiteY5" fmla="*/ 2248012 h 2248012"/>
              <a:gd name="connsiteX6" fmla="*/ 299083 w 1873615"/>
              <a:gd name="connsiteY6" fmla="*/ 2228347 h 2248012"/>
              <a:gd name="connsiteX7" fmla="*/ 0 w 1873615"/>
              <a:gd name="connsiteY7" fmla="*/ 1929264 h 2248012"/>
              <a:gd name="connsiteX8" fmla="*/ 0 w 1873615"/>
              <a:gd name="connsiteY8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96841 w 1873615"/>
              <a:gd name="connsiteY2" fmla="*/ 6369 h 2248012"/>
              <a:gd name="connsiteX3" fmla="*/ 899726 w 1873615"/>
              <a:gd name="connsiteY3" fmla="*/ 1137730 h 2248012"/>
              <a:gd name="connsiteX4" fmla="*/ 1823959 w 1873615"/>
              <a:gd name="connsiteY4" fmla="*/ 1172180 h 2248012"/>
              <a:gd name="connsiteX5" fmla="*/ 1790346 w 1873615"/>
              <a:gd name="connsiteY5" fmla="*/ 2248012 h 2248012"/>
              <a:gd name="connsiteX6" fmla="*/ 299083 w 1873615"/>
              <a:gd name="connsiteY6" fmla="*/ 2228347 h 2248012"/>
              <a:gd name="connsiteX7" fmla="*/ 0 w 1873615"/>
              <a:gd name="connsiteY7" fmla="*/ 1929264 h 2248012"/>
              <a:gd name="connsiteX8" fmla="*/ 0 w 1873615"/>
              <a:gd name="connsiteY8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96841 w 1873615"/>
              <a:gd name="connsiteY2" fmla="*/ 6369 h 2248012"/>
              <a:gd name="connsiteX3" fmla="*/ 892767 w 1873615"/>
              <a:gd name="connsiteY3" fmla="*/ 207873 h 2248012"/>
              <a:gd name="connsiteX4" fmla="*/ 899726 w 1873615"/>
              <a:gd name="connsiteY4" fmla="*/ 1137730 h 2248012"/>
              <a:gd name="connsiteX5" fmla="*/ 1823959 w 1873615"/>
              <a:gd name="connsiteY5" fmla="*/ 1172180 h 2248012"/>
              <a:gd name="connsiteX6" fmla="*/ 1790346 w 1873615"/>
              <a:gd name="connsiteY6" fmla="*/ 2248012 h 2248012"/>
              <a:gd name="connsiteX7" fmla="*/ 299083 w 1873615"/>
              <a:gd name="connsiteY7" fmla="*/ 2228347 h 2248012"/>
              <a:gd name="connsiteX8" fmla="*/ 0 w 1873615"/>
              <a:gd name="connsiteY8" fmla="*/ 1929264 h 2248012"/>
              <a:gd name="connsiteX9" fmla="*/ 0 w 1873615"/>
              <a:gd name="connsiteY9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96841 w 1873615"/>
              <a:gd name="connsiteY2" fmla="*/ 6369 h 2248012"/>
              <a:gd name="connsiteX3" fmla="*/ 896231 w 1873615"/>
              <a:gd name="connsiteY3" fmla="*/ 194019 h 2248012"/>
              <a:gd name="connsiteX4" fmla="*/ 899726 w 1873615"/>
              <a:gd name="connsiteY4" fmla="*/ 1137730 h 2248012"/>
              <a:gd name="connsiteX5" fmla="*/ 1823959 w 1873615"/>
              <a:gd name="connsiteY5" fmla="*/ 1172180 h 2248012"/>
              <a:gd name="connsiteX6" fmla="*/ 1790346 w 1873615"/>
              <a:gd name="connsiteY6" fmla="*/ 2248012 h 2248012"/>
              <a:gd name="connsiteX7" fmla="*/ 299083 w 1873615"/>
              <a:gd name="connsiteY7" fmla="*/ 2228347 h 2248012"/>
              <a:gd name="connsiteX8" fmla="*/ 0 w 1873615"/>
              <a:gd name="connsiteY8" fmla="*/ 1929264 h 2248012"/>
              <a:gd name="connsiteX9" fmla="*/ 0 w 1873615"/>
              <a:gd name="connsiteY9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34496 w 1873615"/>
              <a:gd name="connsiteY2" fmla="*/ 6369 h 2248012"/>
              <a:gd name="connsiteX3" fmla="*/ 896231 w 1873615"/>
              <a:gd name="connsiteY3" fmla="*/ 194019 h 2248012"/>
              <a:gd name="connsiteX4" fmla="*/ 899726 w 1873615"/>
              <a:gd name="connsiteY4" fmla="*/ 1137730 h 2248012"/>
              <a:gd name="connsiteX5" fmla="*/ 1823959 w 1873615"/>
              <a:gd name="connsiteY5" fmla="*/ 1172180 h 2248012"/>
              <a:gd name="connsiteX6" fmla="*/ 1790346 w 1873615"/>
              <a:gd name="connsiteY6" fmla="*/ 2248012 h 2248012"/>
              <a:gd name="connsiteX7" fmla="*/ 299083 w 1873615"/>
              <a:gd name="connsiteY7" fmla="*/ 2228347 h 2248012"/>
              <a:gd name="connsiteX8" fmla="*/ 0 w 1873615"/>
              <a:gd name="connsiteY8" fmla="*/ 1929264 h 2248012"/>
              <a:gd name="connsiteX9" fmla="*/ 0 w 1873615"/>
              <a:gd name="connsiteY9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34496 w 1873615"/>
              <a:gd name="connsiteY2" fmla="*/ 6369 h 2248012"/>
              <a:gd name="connsiteX3" fmla="*/ 896231 w 1873615"/>
              <a:gd name="connsiteY3" fmla="*/ 194019 h 2248012"/>
              <a:gd name="connsiteX4" fmla="*/ 899726 w 1873615"/>
              <a:gd name="connsiteY4" fmla="*/ 1137730 h 2248012"/>
              <a:gd name="connsiteX5" fmla="*/ 1823959 w 1873615"/>
              <a:gd name="connsiteY5" fmla="*/ 1172180 h 2248012"/>
              <a:gd name="connsiteX6" fmla="*/ 1790346 w 1873615"/>
              <a:gd name="connsiteY6" fmla="*/ 2248012 h 2248012"/>
              <a:gd name="connsiteX7" fmla="*/ 299083 w 1873615"/>
              <a:gd name="connsiteY7" fmla="*/ 2228347 h 2248012"/>
              <a:gd name="connsiteX8" fmla="*/ 0 w 1873615"/>
              <a:gd name="connsiteY8" fmla="*/ 1929264 h 2248012"/>
              <a:gd name="connsiteX9" fmla="*/ 0 w 1873615"/>
              <a:gd name="connsiteY9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34496 w 1873615"/>
              <a:gd name="connsiteY2" fmla="*/ 6369 h 2248012"/>
              <a:gd name="connsiteX3" fmla="*/ 896231 w 1873615"/>
              <a:gd name="connsiteY3" fmla="*/ 194019 h 2248012"/>
              <a:gd name="connsiteX4" fmla="*/ 899726 w 1873615"/>
              <a:gd name="connsiteY4" fmla="*/ 1137730 h 2248012"/>
              <a:gd name="connsiteX5" fmla="*/ 1823959 w 1873615"/>
              <a:gd name="connsiteY5" fmla="*/ 1172180 h 2248012"/>
              <a:gd name="connsiteX6" fmla="*/ 1790346 w 1873615"/>
              <a:gd name="connsiteY6" fmla="*/ 2248012 h 2248012"/>
              <a:gd name="connsiteX7" fmla="*/ 299083 w 1873615"/>
              <a:gd name="connsiteY7" fmla="*/ 2228347 h 2248012"/>
              <a:gd name="connsiteX8" fmla="*/ 0 w 1873615"/>
              <a:gd name="connsiteY8" fmla="*/ 1929264 h 2248012"/>
              <a:gd name="connsiteX9" fmla="*/ 0 w 1873615"/>
              <a:gd name="connsiteY9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34496 w 1873615"/>
              <a:gd name="connsiteY2" fmla="*/ 6369 h 2248012"/>
              <a:gd name="connsiteX3" fmla="*/ 896231 w 1873615"/>
              <a:gd name="connsiteY3" fmla="*/ 194019 h 2248012"/>
              <a:gd name="connsiteX4" fmla="*/ 889335 w 1873615"/>
              <a:gd name="connsiteY4" fmla="*/ 995721 h 2248012"/>
              <a:gd name="connsiteX5" fmla="*/ 1823959 w 1873615"/>
              <a:gd name="connsiteY5" fmla="*/ 1172180 h 2248012"/>
              <a:gd name="connsiteX6" fmla="*/ 1790346 w 1873615"/>
              <a:gd name="connsiteY6" fmla="*/ 2248012 h 2248012"/>
              <a:gd name="connsiteX7" fmla="*/ 299083 w 1873615"/>
              <a:gd name="connsiteY7" fmla="*/ 2228347 h 2248012"/>
              <a:gd name="connsiteX8" fmla="*/ 0 w 1873615"/>
              <a:gd name="connsiteY8" fmla="*/ 1929264 h 2248012"/>
              <a:gd name="connsiteX9" fmla="*/ 0 w 1873615"/>
              <a:gd name="connsiteY9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34496 w 1873615"/>
              <a:gd name="connsiteY2" fmla="*/ 6369 h 2248012"/>
              <a:gd name="connsiteX3" fmla="*/ 896231 w 1873615"/>
              <a:gd name="connsiteY3" fmla="*/ 194019 h 2248012"/>
              <a:gd name="connsiteX4" fmla="*/ 889335 w 1873615"/>
              <a:gd name="connsiteY4" fmla="*/ 995721 h 2248012"/>
              <a:gd name="connsiteX5" fmla="*/ 1823959 w 1873615"/>
              <a:gd name="connsiteY5" fmla="*/ 1172180 h 2248012"/>
              <a:gd name="connsiteX6" fmla="*/ 1790346 w 1873615"/>
              <a:gd name="connsiteY6" fmla="*/ 2248012 h 2248012"/>
              <a:gd name="connsiteX7" fmla="*/ 299083 w 1873615"/>
              <a:gd name="connsiteY7" fmla="*/ 2228347 h 2248012"/>
              <a:gd name="connsiteX8" fmla="*/ 0 w 1873615"/>
              <a:gd name="connsiteY8" fmla="*/ 1929264 h 2248012"/>
              <a:gd name="connsiteX9" fmla="*/ 0 w 1873615"/>
              <a:gd name="connsiteY9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34496 w 1873615"/>
              <a:gd name="connsiteY2" fmla="*/ 6369 h 2248012"/>
              <a:gd name="connsiteX3" fmla="*/ 896231 w 1873615"/>
              <a:gd name="connsiteY3" fmla="*/ 194019 h 2248012"/>
              <a:gd name="connsiteX4" fmla="*/ 892799 w 1873615"/>
              <a:gd name="connsiteY4" fmla="*/ 947231 h 2248012"/>
              <a:gd name="connsiteX5" fmla="*/ 1823959 w 1873615"/>
              <a:gd name="connsiteY5" fmla="*/ 1172180 h 2248012"/>
              <a:gd name="connsiteX6" fmla="*/ 1790346 w 1873615"/>
              <a:gd name="connsiteY6" fmla="*/ 2248012 h 2248012"/>
              <a:gd name="connsiteX7" fmla="*/ 299083 w 1873615"/>
              <a:gd name="connsiteY7" fmla="*/ 2228347 h 2248012"/>
              <a:gd name="connsiteX8" fmla="*/ 0 w 1873615"/>
              <a:gd name="connsiteY8" fmla="*/ 1929264 h 2248012"/>
              <a:gd name="connsiteX9" fmla="*/ 0 w 1873615"/>
              <a:gd name="connsiteY9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34496 w 1873615"/>
              <a:gd name="connsiteY2" fmla="*/ 6369 h 2248012"/>
              <a:gd name="connsiteX3" fmla="*/ 896231 w 1873615"/>
              <a:gd name="connsiteY3" fmla="*/ 194019 h 2248012"/>
              <a:gd name="connsiteX4" fmla="*/ 892799 w 1873615"/>
              <a:gd name="connsiteY4" fmla="*/ 947231 h 2248012"/>
              <a:gd name="connsiteX5" fmla="*/ 1270303 w 1873615"/>
              <a:gd name="connsiteY5" fmla="*/ 1046073 h 2248012"/>
              <a:gd name="connsiteX6" fmla="*/ 1823959 w 1873615"/>
              <a:gd name="connsiteY6" fmla="*/ 1172180 h 2248012"/>
              <a:gd name="connsiteX7" fmla="*/ 1790346 w 1873615"/>
              <a:gd name="connsiteY7" fmla="*/ 2248012 h 2248012"/>
              <a:gd name="connsiteX8" fmla="*/ 299083 w 1873615"/>
              <a:gd name="connsiteY8" fmla="*/ 2228347 h 2248012"/>
              <a:gd name="connsiteX9" fmla="*/ 0 w 1873615"/>
              <a:gd name="connsiteY9" fmla="*/ 1929264 h 2248012"/>
              <a:gd name="connsiteX10" fmla="*/ 0 w 1873615"/>
              <a:gd name="connsiteY10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34496 w 1873615"/>
              <a:gd name="connsiteY2" fmla="*/ 6369 h 2248012"/>
              <a:gd name="connsiteX3" fmla="*/ 896231 w 1873615"/>
              <a:gd name="connsiteY3" fmla="*/ 194019 h 2248012"/>
              <a:gd name="connsiteX4" fmla="*/ 892799 w 1873615"/>
              <a:gd name="connsiteY4" fmla="*/ 947231 h 2248012"/>
              <a:gd name="connsiteX5" fmla="*/ 1059021 w 1873615"/>
              <a:gd name="connsiteY5" fmla="*/ 1125737 h 2248012"/>
              <a:gd name="connsiteX6" fmla="*/ 1823959 w 1873615"/>
              <a:gd name="connsiteY6" fmla="*/ 1172180 h 2248012"/>
              <a:gd name="connsiteX7" fmla="*/ 1790346 w 1873615"/>
              <a:gd name="connsiteY7" fmla="*/ 2248012 h 2248012"/>
              <a:gd name="connsiteX8" fmla="*/ 299083 w 1873615"/>
              <a:gd name="connsiteY8" fmla="*/ 2228347 h 2248012"/>
              <a:gd name="connsiteX9" fmla="*/ 0 w 1873615"/>
              <a:gd name="connsiteY9" fmla="*/ 1929264 h 2248012"/>
              <a:gd name="connsiteX10" fmla="*/ 0 w 1873615"/>
              <a:gd name="connsiteY10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34496 w 1873615"/>
              <a:gd name="connsiteY2" fmla="*/ 6369 h 2248012"/>
              <a:gd name="connsiteX3" fmla="*/ 896231 w 1873615"/>
              <a:gd name="connsiteY3" fmla="*/ 194019 h 2248012"/>
              <a:gd name="connsiteX4" fmla="*/ 892799 w 1873615"/>
              <a:gd name="connsiteY4" fmla="*/ 947231 h 2248012"/>
              <a:gd name="connsiteX5" fmla="*/ 1059021 w 1873615"/>
              <a:gd name="connsiteY5" fmla="*/ 1125737 h 2248012"/>
              <a:gd name="connsiteX6" fmla="*/ 1823959 w 1873615"/>
              <a:gd name="connsiteY6" fmla="*/ 1172180 h 2248012"/>
              <a:gd name="connsiteX7" fmla="*/ 1790346 w 1873615"/>
              <a:gd name="connsiteY7" fmla="*/ 2248012 h 2248012"/>
              <a:gd name="connsiteX8" fmla="*/ 299083 w 1873615"/>
              <a:gd name="connsiteY8" fmla="*/ 2228347 h 2248012"/>
              <a:gd name="connsiteX9" fmla="*/ 0 w 1873615"/>
              <a:gd name="connsiteY9" fmla="*/ 1929264 h 2248012"/>
              <a:gd name="connsiteX10" fmla="*/ 0 w 1873615"/>
              <a:gd name="connsiteY10" fmla="*/ 215956 h 2248012"/>
              <a:gd name="connsiteX0" fmla="*/ 0 w 1873615"/>
              <a:gd name="connsiteY0" fmla="*/ 215956 h 2248012"/>
              <a:gd name="connsiteX1" fmla="*/ 170928 w 1873615"/>
              <a:gd name="connsiteY1" fmla="*/ 0 h 2248012"/>
              <a:gd name="connsiteX2" fmla="*/ 734496 w 1873615"/>
              <a:gd name="connsiteY2" fmla="*/ 6369 h 2248012"/>
              <a:gd name="connsiteX3" fmla="*/ 896231 w 1873615"/>
              <a:gd name="connsiteY3" fmla="*/ 194019 h 2248012"/>
              <a:gd name="connsiteX4" fmla="*/ 892799 w 1873615"/>
              <a:gd name="connsiteY4" fmla="*/ 947231 h 2248012"/>
              <a:gd name="connsiteX5" fmla="*/ 1059021 w 1873615"/>
              <a:gd name="connsiteY5" fmla="*/ 1125737 h 2248012"/>
              <a:gd name="connsiteX6" fmla="*/ 1823959 w 1873615"/>
              <a:gd name="connsiteY6" fmla="*/ 1172180 h 2248012"/>
              <a:gd name="connsiteX7" fmla="*/ 1790346 w 1873615"/>
              <a:gd name="connsiteY7" fmla="*/ 2248012 h 2248012"/>
              <a:gd name="connsiteX8" fmla="*/ 299083 w 1873615"/>
              <a:gd name="connsiteY8" fmla="*/ 2228347 h 2248012"/>
              <a:gd name="connsiteX9" fmla="*/ 0 w 1873615"/>
              <a:gd name="connsiteY9" fmla="*/ 1929264 h 2248012"/>
              <a:gd name="connsiteX10" fmla="*/ 0 w 1873615"/>
              <a:gd name="connsiteY10" fmla="*/ 215956 h 2248012"/>
              <a:gd name="connsiteX0" fmla="*/ 0 w 1858502"/>
              <a:gd name="connsiteY0" fmla="*/ 215956 h 2248012"/>
              <a:gd name="connsiteX1" fmla="*/ 170928 w 1858502"/>
              <a:gd name="connsiteY1" fmla="*/ 0 h 2248012"/>
              <a:gd name="connsiteX2" fmla="*/ 734496 w 1858502"/>
              <a:gd name="connsiteY2" fmla="*/ 6369 h 2248012"/>
              <a:gd name="connsiteX3" fmla="*/ 896231 w 1858502"/>
              <a:gd name="connsiteY3" fmla="*/ 194019 h 2248012"/>
              <a:gd name="connsiteX4" fmla="*/ 892799 w 1858502"/>
              <a:gd name="connsiteY4" fmla="*/ 947231 h 2248012"/>
              <a:gd name="connsiteX5" fmla="*/ 1059021 w 1858502"/>
              <a:gd name="connsiteY5" fmla="*/ 1125737 h 2248012"/>
              <a:gd name="connsiteX6" fmla="*/ 1768541 w 1858502"/>
              <a:gd name="connsiteY6" fmla="*/ 1120226 h 2248012"/>
              <a:gd name="connsiteX7" fmla="*/ 1790346 w 1858502"/>
              <a:gd name="connsiteY7" fmla="*/ 2248012 h 2248012"/>
              <a:gd name="connsiteX8" fmla="*/ 299083 w 1858502"/>
              <a:gd name="connsiteY8" fmla="*/ 2228347 h 2248012"/>
              <a:gd name="connsiteX9" fmla="*/ 0 w 1858502"/>
              <a:gd name="connsiteY9" fmla="*/ 1929264 h 2248012"/>
              <a:gd name="connsiteX10" fmla="*/ 0 w 1858502"/>
              <a:gd name="connsiteY10" fmla="*/ 215956 h 2248012"/>
              <a:gd name="connsiteX0" fmla="*/ 0 w 1903811"/>
              <a:gd name="connsiteY0" fmla="*/ 215956 h 2248012"/>
              <a:gd name="connsiteX1" fmla="*/ 170928 w 1903811"/>
              <a:gd name="connsiteY1" fmla="*/ 0 h 2248012"/>
              <a:gd name="connsiteX2" fmla="*/ 734496 w 1903811"/>
              <a:gd name="connsiteY2" fmla="*/ 6369 h 2248012"/>
              <a:gd name="connsiteX3" fmla="*/ 896231 w 1903811"/>
              <a:gd name="connsiteY3" fmla="*/ 194019 h 2248012"/>
              <a:gd name="connsiteX4" fmla="*/ 892799 w 1903811"/>
              <a:gd name="connsiteY4" fmla="*/ 947231 h 2248012"/>
              <a:gd name="connsiteX5" fmla="*/ 1059021 w 1903811"/>
              <a:gd name="connsiteY5" fmla="*/ 1125737 h 2248012"/>
              <a:gd name="connsiteX6" fmla="*/ 1768541 w 1903811"/>
              <a:gd name="connsiteY6" fmla="*/ 1120226 h 2248012"/>
              <a:gd name="connsiteX7" fmla="*/ 1796776 w 1903811"/>
              <a:gd name="connsiteY7" fmla="*/ 1361264 h 2248012"/>
              <a:gd name="connsiteX8" fmla="*/ 1790346 w 1903811"/>
              <a:gd name="connsiteY8" fmla="*/ 2248012 h 2248012"/>
              <a:gd name="connsiteX9" fmla="*/ 299083 w 1903811"/>
              <a:gd name="connsiteY9" fmla="*/ 2228347 h 2248012"/>
              <a:gd name="connsiteX10" fmla="*/ 0 w 1903811"/>
              <a:gd name="connsiteY10" fmla="*/ 1929264 h 2248012"/>
              <a:gd name="connsiteX11" fmla="*/ 0 w 1903811"/>
              <a:gd name="connsiteY11" fmla="*/ 215956 h 2248012"/>
              <a:gd name="connsiteX0" fmla="*/ 0 w 1918581"/>
              <a:gd name="connsiteY0" fmla="*/ 215956 h 2248012"/>
              <a:gd name="connsiteX1" fmla="*/ 170928 w 1918581"/>
              <a:gd name="connsiteY1" fmla="*/ 0 h 2248012"/>
              <a:gd name="connsiteX2" fmla="*/ 734496 w 1918581"/>
              <a:gd name="connsiteY2" fmla="*/ 6369 h 2248012"/>
              <a:gd name="connsiteX3" fmla="*/ 896231 w 1918581"/>
              <a:gd name="connsiteY3" fmla="*/ 194019 h 2248012"/>
              <a:gd name="connsiteX4" fmla="*/ 892799 w 1918581"/>
              <a:gd name="connsiteY4" fmla="*/ 947231 h 2248012"/>
              <a:gd name="connsiteX5" fmla="*/ 1059021 w 1918581"/>
              <a:gd name="connsiteY5" fmla="*/ 1125737 h 2248012"/>
              <a:gd name="connsiteX6" fmla="*/ 1768541 w 1918581"/>
              <a:gd name="connsiteY6" fmla="*/ 1120226 h 2248012"/>
              <a:gd name="connsiteX7" fmla="*/ 1845266 w 1918581"/>
              <a:gd name="connsiteY7" fmla="*/ 1326628 h 2248012"/>
              <a:gd name="connsiteX8" fmla="*/ 1790346 w 1918581"/>
              <a:gd name="connsiteY8" fmla="*/ 2248012 h 2248012"/>
              <a:gd name="connsiteX9" fmla="*/ 299083 w 1918581"/>
              <a:gd name="connsiteY9" fmla="*/ 2228347 h 2248012"/>
              <a:gd name="connsiteX10" fmla="*/ 0 w 1918581"/>
              <a:gd name="connsiteY10" fmla="*/ 1929264 h 2248012"/>
              <a:gd name="connsiteX11" fmla="*/ 0 w 1918581"/>
              <a:gd name="connsiteY11" fmla="*/ 215956 h 2248012"/>
              <a:gd name="connsiteX0" fmla="*/ 0 w 1918581"/>
              <a:gd name="connsiteY0" fmla="*/ 215956 h 2248012"/>
              <a:gd name="connsiteX1" fmla="*/ 170928 w 1918581"/>
              <a:gd name="connsiteY1" fmla="*/ 0 h 2248012"/>
              <a:gd name="connsiteX2" fmla="*/ 734496 w 1918581"/>
              <a:gd name="connsiteY2" fmla="*/ 6369 h 2248012"/>
              <a:gd name="connsiteX3" fmla="*/ 896231 w 1918581"/>
              <a:gd name="connsiteY3" fmla="*/ 194019 h 2248012"/>
              <a:gd name="connsiteX4" fmla="*/ 892799 w 1918581"/>
              <a:gd name="connsiteY4" fmla="*/ 947231 h 2248012"/>
              <a:gd name="connsiteX5" fmla="*/ 1059021 w 1918581"/>
              <a:gd name="connsiteY5" fmla="*/ 1125737 h 2248012"/>
              <a:gd name="connsiteX6" fmla="*/ 1699269 w 1918581"/>
              <a:gd name="connsiteY6" fmla="*/ 1109835 h 2248012"/>
              <a:gd name="connsiteX7" fmla="*/ 1845266 w 1918581"/>
              <a:gd name="connsiteY7" fmla="*/ 1326628 h 2248012"/>
              <a:gd name="connsiteX8" fmla="*/ 1790346 w 1918581"/>
              <a:gd name="connsiteY8" fmla="*/ 2248012 h 2248012"/>
              <a:gd name="connsiteX9" fmla="*/ 299083 w 1918581"/>
              <a:gd name="connsiteY9" fmla="*/ 2228347 h 2248012"/>
              <a:gd name="connsiteX10" fmla="*/ 0 w 1918581"/>
              <a:gd name="connsiteY10" fmla="*/ 1929264 h 2248012"/>
              <a:gd name="connsiteX11" fmla="*/ 0 w 1918581"/>
              <a:gd name="connsiteY11" fmla="*/ 215956 h 2248012"/>
              <a:gd name="connsiteX0" fmla="*/ 0 w 1918581"/>
              <a:gd name="connsiteY0" fmla="*/ 215956 h 2248012"/>
              <a:gd name="connsiteX1" fmla="*/ 170928 w 1918581"/>
              <a:gd name="connsiteY1" fmla="*/ 0 h 2248012"/>
              <a:gd name="connsiteX2" fmla="*/ 734496 w 1918581"/>
              <a:gd name="connsiteY2" fmla="*/ 6369 h 2248012"/>
              <a:gd name="connsiteX3" fmla="*/ 896231 w 1918581"/>
              <a:gd name="connsiteY3" fmla="*/ 194019 h 2248012"/>
              <a:gd name="connsiteX4" fmla="*/ 892799 w 1918581"/>
              <a:gd name="connsiteY4" fmla="*/ 947231 h 2248012"/>
              <a:gd name="connsiteX5" fmla="*/ 1059021 w 1918581"/>
              <a:gd name="connsiteY5" fmla="*/ 1125737 h 2248012"/>
              <a:gd name="connsiteX6" fmla="*/ 1699269 w 1918581"/>
              <a:gd name="connsiteY6" fmla="*/ 1109835 h 2248012"/>
              <a:gd name="connsiteX7" fmla="*/ 1845266 w 1918581"/>
              <a:gd name="connsiteY7" fmla="*/ 1326628 h 2248012"/>
              <a:gd name="connsiteX8" fmla="*/ 1790346 w 1918581"/>
              <a:gd name="connsiteY8" fmla="*/ 2248012 h 2248012"/>
              <a:gd name="connsiteX9" fmla="*/ 299083 w 1918581"/>
              <a:gd name="connsiteY9" fmla="*/ 2228347 h 2248012"/>
              <a:gd name="connsiteX10" fmla="*/ 0 w 1918581"/>
              <a:gd name="connsiteY10" fmla="*/ 1929264 h 2248012"/>
              <a:gd name="connsiteX11" fmla="*/ 0 w 1918581"/>
              <a:gd name="connsiteY11" fmla="*/ 215956 h 2248012"/>
              <a:gd name="connsiteX0" fmla="*/ 0 w 1918581"/>
              <a:gd name="connsiteY0" fmla="*/ 215956 h 2248012"/>
              <a:gd name="connsiteX1" fmla="*/ 170928 w 1918581"/>
              <a:gd name="connsiteY1" fmla="*/ 0 h 2248012"/>
              <a:gd name="connsiteX2" fmla="*/ 734496 w 1918581"/>
              <a:gd name="connsiteY2" fmla="*/ 6369 h 2248012"/>
              <a:gd name="connsiteX3" fmla="*/ 896231 w 1918581"/>
              <a:gd name="connsiteY3" fmla="*/ 194019 h 2248012"/>
              <a:gd name="connsiteX4" fmla="*/ 892799 w 1918581"/>
              <a:gd name="connsiteY4" fmla="*/ 947231 h 2248012"/>
              <a:gd name="connsiteX5" fmla="*/ 1059021 w 1918581"/>
              <a:gd name="connsiteY5" fmla="*/ 1125737 h 2248012"/>
              <a:gd name="connsiteX6" fmla="*/ 1699269 w 1918581"/>
              <a:gd name="connsiteY6" fmla="*/ 1109835 h 2248012"/>
              <a:gd name="connsiteX7" fmla="*/ 1845266 w 1918581"/>
              <a:gd name="connsiteY7" fmla="*/ 1326628 h 2248012"/>
              <a:gd name="connsiteX8" fmla="*/ 1790346 w 1918581"/>
              <a:gd name="connsiteY8" fmla="*/ 2248012 h 2248012"/>
              <a:gd name="connsiteX9" fmla="*/ 299083 w 1918581"/>
              <a:gd name="connsiteY9" fmla="*/ 2228347 h 2248012"/>
              <a:gd name="connsiteX10" fmla="*/ 0 w 1918581"/>
              <a:gd name="connsiteY10" fmla="*/ 1929264 h 2248012"/>
              <a:gd name="connsiteX11" fmla="*/ 0 w 1918581"/>
              <a:gd name="connsiteY11" fmla="*/ 215956 h 2248012"/>
              <a:gd name="connsiteX0" fmla="*/ 0 w 1939863"/>
              <a:gd name="connsiteY0" fmla="*/ 215956 h 2228347"/>
              <a:gd name="connsiteX1" fmla="*/ 170928 w 1939863"/>
              <a:gd name="connsiteY1" fmla="*/ 0 h 2228347"/>
              <a:gd name="connsiteX2" fmla="*/ 734496 w 1939863"/>
              <a:gd name="connsiteY2" fmla="*/ 6369 h 2228347"/>
              <a:gd name="connsiteX3" fmla="*/ 896231 w 1939863"/>
              <a:gd name="connsiteY3" fmla="*/ 194019 h 2228347"/>
              <a:gd name="connsiteX4" fmla="*/ 892799 w 1939863"/>
              <a:gd name="connsiteY4" fmla="*/ 947231 h 2228347"/>
              <a:gd name="connsiteX5" fmla="*/ 1059021 w 1939863"/>
              <a:gd name="connsiteY5" fmla="*/ 1125737 h 2228347"/>
              <a:gd name="connsiteX6" fmla="*/ 1699269 w 1939863"/>
              <a:gd name="connsiteY6" fmla="*/ 1109835 h 2228347"/>
              <a:gd name="connsiteX7" fmla="*/ 1845266 w 1939863"/>
              <a:gd name="connsiteY7" fmla="*/ 1326628 h 2228347"/>
              <a:gd name="connsiteX8" fmla="*/ 1821519 w 1939863"/>
              <a:gd name="connsiteY8" fmla="*/ 2071366 h 2228347"/>
              <a:gd name="connsiteX9" fmla="*/ 299083 w 1939863"/>
              <a:gd name="connsiteY9" fmla="*/ 2228347 h 2228347"/>
              <a:gd name="connsiteX10" fmla="*/ 0 w 1939863"/>
              <a:gd name="connsiteY10" fmla="*/ 1929264 h 2228347"/>
              <a:gd name="connsiteX11" fmla="*/ 0 w 1939863"/>
              <a:gd name="connsiteY11" fmla="*/ 215956 h 2228347"/>
              <a:gd name="connsiteX0" fmla="*/ 0 w 1845699"/>
              <a:gd name="connsiteY0" fmla="*/ 215956 h 2228347"/>
              <a:gd name="connsiteX1" fmla="*/ 170928 w 1845699"/>
              <a:gd name="connsiteY1" fmla="*/ 0 h 2228347"/>
              <a:gd name="connsiteX2" fmla="*/ 734496 w 1845699"/>
              <a:gd name="connsiteY2" fmla="*/ 6369 h 2228347"/>
              <a:gd name="connsiteX3" fmla="*/ 896231 w 1845699"/>
              <a:gd name="connsiteY3" fmla="*/ 194019 h 2228347"/>
              <a:gd name="connsiteX4" fmla="*/ 892799 w 1845699"/>
              <a:gd name="connsiteY4" fmla="*/ 947231 h 2228347"/>
              <a:gd name="connsiteX5" fmla="*/ 1059021 w 1845699"/>
              <a:gd name="connsiteY5" fmla="*/ 1125737 h 2228347"/>
              <a:gd name="connsiteX6" fmla="*/ 1699269 w 1845699"/>
              <a:gd name="connsiteY6" fmla="*/ 1109835 h 2228347"/>
              <a:gd name="connsiteX7" fmla="*/ 1845266 w 1845699"/>
              <a:gd name="connsiteY7" fmla="*/ 1326628 h 2228347"/>
              <a:gd name="connsiteX8" fmla="*/ 1821519 w 1845699"/>
              <a:gd name="connsiteY8" fmla="*/ 2071366 h 2228347"/>
              <a:gd name="connsiteX9" fmla="*/ 299083 w 1845699"/>
              <a:gd name="connsiteY9" fmla="*/ 2228347 h 2228347"/>
              <a:gd name="connsiteX10" fmla="*/ 0 w 1845699"/>
              <a:gd name="connsiteY10" fmla="*/ 1929264 h 2228347"/>
              <a:gd name="connsiteX11" fmla="*/ 0 w 1845699"/>
              <a:gd name="connsiteY11" fmla="*/ 215956 h 2228347"/>
              <a:gd name="connsiteX0" fmla="*/ 0 w 1847882"/>
              <a:gd name="connsiteY0" fmla="*/ 215956 h 2228347"/>
              <a:gd name="connsiteX1" fmla="*/ 170928 w 1847882"/>
              <a:gd name="connsiteY1" fmla="*/ 0 h 2228347"/>
              <a:gd name="connsiteX2" fmla="*/ 734496 w 1847882"/>
              <a:gd name="connsiteY2" fmla="*/ 6369 h 2228347"/>
              <a:gd name="connsiteX3" fmla="*/ 896231 w 1847882"/>
              <a:gd name="connsiteY3" fmla="*/ 194019 h 2228347"/>
              <a:gd name="connsiteX4" fmla="*/ 892799 w 1847882"/>
              <a:gd name="connsiteY4" fmla="*/ 947231 h 2228347"/>
              <a:gd name="connsiteX5" fmla="*/ 1059021 w 1847882"/>
              <a:gd name="connsiteY5" fmla="*/ 1125737 h 2228347"/>
              <a:gd name="connsiteX6" fmla="*/ 1699269 w 1847882"/>
              <a:gd name="connsiteY6" fmla="*/ 1109835 h 2228347"/>
              <a:gd name="connsiteX7" fmla="*/ 1845266 w 1847882"/>
              <a:gd name="connsiteY7" fmla="*/ 1326628 h 2228347"/>
              <a:gd name="connsiteX8" fmla="*/ 1842301 w 1847882"/>
              <a:gd name="connsiteY8" fmla="*/ 2057512 h 2228347"/>
              <a:gd name="connsiteX9" fmla="*/ 299083 w 1847882"/>
              <a:gd name="connsiteY9" fmla="*/ 2228347 h 2228347"/>
              <a:gd name="connsiteX10" fmla="*/ 0 w 1847882"/>
              <a:gd name="connsiteY10" fmla="*/ 1929264 h 2228347"/>
              <a:gd name="connsiteX11" fmla="*/ 0 w 1847882"/>
              <a:gd name="connsiteY11" fmla="*/ 215956 h 2228347"/>
              <a:gd name="connsiteX0" fmla="*/ 0 w 1846935"/>
              <a:gd name="connsiteY0" fmla="*/ 215956 h 2228347"/>
              <a:gd name="connsiteX1" fmla="*/ 170928 w 1846935"/>
              <a:gd name="connsiteY1" fmla="*/ 0 h 2228347"/>
              <a:gd name="connsiteX2" fmla="*/ 734496 w 1846935"/>
              <a:gd name="connsiteY2" fmla="*/ 6369 h 2228347"/>
              <a:gd name="connsiteX3" fmla="*/ 896231 w 1846935"/>
              <a:gd name="connsiteY3" fmla="*/ 194019 h 2228347"/>
              <a:gd name="connsiteX4" fmla="*/ 892799 w 1846935"/>
              <a:gd name="connsiteY4" fmla="*/ 947231 h 2228347"/>
              <a:gd name="connsiteX5" fmla="*/ 1059021 w 1846935"/>
              <a:gd name="connsiteY5" fmla="*/ 1125737 h 2228347"/>
              <a:gd name="connsiteX6" fmla="*/ 1699269 w 1846935"/>
              <a:gd name="connsiteY6" fmla="*/ 1109835 h 2228347"/>
              <a:gd name="connsiteX7" fmla="*/ 1845266 w 1846935"/>
              <a:gd name="connsiteY7" fmla="*/ 1326628 h 2228347"/>
              <a:gd name="connsiteX8" fmla="*/ 1842301 w 1846935"/>
              <a:gd name="connsiteY8" fmla="*/ 2057512 h 2228347"/>
              <a:gd name="connsiteX9" fmla="*/ 299083 w 1846935"/>
              <a:gd name="connsiteY9" fmla="*/ 2228347 h 2228347"/>
              <a:gd name="connsiteX10" fmla="*/ 0 w 1846935"/>
              <a:gd name="connsiteY10" fmla="*/ 1929264 h 2228347"/>
              <a:gd name="connsiteX11" fmla="*/ 0 w 1846935"/>
              <a:gd name="connsiteY11" fmla="*/ 215956 h 2228347"/>
              <a:gd name="connsiteX0" fmla="*/ 0 w 1845266"/>
              <a:gd name="connsiteY0" fmla="*/ 215956 h 2228347"/>
              <a:gd name="connsiteX1" fmla="*/ 170928 w 1845266"/>
              <a:gd name="connsiteY1" fmla="*/ 0 h 2228347"/>
              <a:gd name="connsiteX2" fmla="*/ 734496 w 1845266"/>
              <a:gd name="connsiteY2" fmla="*/ 6369 h 2228347"/>
              <a:gd name="connsiteX3" fmla="*/ 896231 w 1845266"/>
              <a:gd name="connsiteY3" fmla="*/ 194019 h 2228347"/>
              <a:gd name="connsiteX4" fmla="*/ 892799 w 1845266"/>
              <a:gd name="connsiteY4" fmla="*/ 947231 h 2228347"/>
              <a:gd name="connsiteX5" fmla="*/ 1059021 w 1845266"/>
              <a:gd name="connsiteY5" fmla="*/ 1125737 h 2228347"/>
              <a:gd name="connsiteX6" fmla="*/ 1699269 w 1845266"/>
              <a:gd name="connsiteY6" fmla="*/ 1109835 h 2228347"/>
              <a:gd name="connsiteX7" fmla="*/ 1845266 w 1845266"/>
              <a:gd name="connsiteY7" fmla="*/ 1326628 h 2228347"/>
              <a:gd name="connsiteX8" fmla="*/ 1842301 w 1845266"/>
              <a:gd name="connsiteY8" fmla="*/ 2057512 h 2228347"/>
              <a:gd name="connsiteX9" fmla="*/ 299083 w 1845266"/>
              <a:gd name="connsiteY9" fmla="*/ 2228347 h 2228347"/>
              <a:gd name="connsiteX10" fmla="*/ 0 w 1845266"/>
              <a:gd name="connsiteY10" fmla="*/ 1929264 h 2228347"/>
              <a:gd name="connsiteX11" fmla="*/ 0 w 1845266"/>
              <a:gd name="connsiteY11" fmla="*/ 215956 h 2228347"/>
              <a:gd name="connsiteX0" fmla="*/ 0 w 1842603"/>
              <a:gd name="connsiteY0" fmla="*/ 215956 h 2228347"/>
              <a:gd name="connsiteX1" fmla="*/ 170928 w 1842603"/>
              <a:gd name="connsiteY1" fmla="*/ 0 h 2228347"/>
              <a:gd name="connsiteX2" fmla="*/ 734496 w 1842603"/>
              <a:gd name="connsiteY2" fmla="*/ 6369 h 2228347"/>
              <a:gd name="connsiteX3" fmla="*/ 896231 w 1842603"/>
              <a:gd name="connsiteY3" fmla="*/ 194019 h 2228347"/>
              <a:gd name="connsiteX4" fmla="*/ 892799 w 1842603"/>
              <a:gd name="connsiteY4" fmla="*/ 947231 h 2228347"/>
              <a:gd name="connsiteX5" fmla="*/ 1059021 w 1842603"/>
              <a:gd name="connsiteY5" fmla="*/ 1125737 h 2228347"/>
              <a:gd name="connsiteX6" fmla="*/ 1699269 w 1842603"/>
              <a:gd name="connsiteY6" fmla="*/ 1109835 h 2228347"/>
              <a:gd name="connsiteX7" fmla="*/ 1827948 w 1842603"/>
              <a:gd name="connsiteY7" fmla="*/ 1333555 h 2228347"/>
              <a:gd name="connsiteX8" fmla="*/ 1842301 w 1842603"/>
              <a:gd name="connsiteY8" fmla="*/ 2057512 h 2228347"/>
              <a:gd name="connsiteX9" fmla="*/ 299083 w 1842603"/>
              <a:gd name="connsiteY9" fmla="*/ 2228347 h 2228347"/>
              <a:gd name="connsiteX10" fmla="*/ 0 w 1842603"/>
              <a:gd name="connsiteY10" fmla="*/ 1929264 h 2228347"/>
              <a:gd name="connsiteX11" fmla="*/ 0 w 1842603"/>
              <a:gd name="connsiteY11" fmla="*/ 215956 h 2228347"/>
              <a:gd name="connsiteX0" fmla="*/ 0 w 1842679"/>
              <a:gd name="connsiteY0" fmla="*/ 215956 h 2228347"/>
              <a:gd name="connsiteX1" fmla="*/ 170928 w 1842679"/>
              <a:gd name="connsiteY1" fmla="*/ 0 h 2228347"/>
              <a:gd name="connsiteX2" fmla="*/ 734496 w 1842679"/>
              <a:gd name="connsiteY2" fmla="*/ 6369 h 2228347"/>
              <a:gd name="connsiteX3" fmla="*/ 896231 w 1842679"/>
              <a:gd name="connsiteY3" fmla="*/ 194019 h 2228347"/>
              <a:gd name="connsiteX4" fmla="*/ 892799 w 1842679"/>
              <a:gd name="connsiteY4" fmla="*/ 947231 h 2228347"/>
              <a:gd name="connsiteX5" fmla="*/ 1059021 w 1842679"/>
              <a:gd name="connsiteY5" fmla="*/ 1125737 h 2228347"/>
              <a:gd name="connsiteX6" fmla="*/ 1699269 w 1842679"/>
              <a:gd name="connsiteY6" fmla="*/ 1109835 h 2228347"/>
              <a:gd name="connsiteX7" fmla="*/ 1827948 w 1842679"/>
              <a:gd name="connsiteY7" fmla="*/ 1333555 h 2228347"/>
              <a:gd name="connsiteX8" fmla="*/ 1842301 w 1842679"/>
              <a:gd name="connsiteY8" fmla="*/ 2057512 h 2228347"/>
              <a:gd name="connsiteX9" fmla="*/ 299083 w 1842679"/>
              <a:gd name="connsiteY9" fmla="*/ 2228347 h 2228347"/>
              <a:gd name="connsiteX10" fmla="*/ 0 w 1842679"/>
              <a:gd name="connsiteY10" fmla="*/ 1929264 h 2228347"/>
              <a:gd name="connsiteX11" fmla="*/ 0 w 1842679"/>
              <a:gd name="connsiteY11" fmla="*/ 215956 h 2228347"/>
              <a:gd name="connsiteX0" fmla="*/ 0 w 1845266"/>
              <a:gd name="connsiteY0" fmla="*/ 215956 h 2228347"/>
              <a:gd name="connsiteX1" fmla="*/ 170928 w 1845266"/>
              <a:gd name="connsiteY1" fmla="*/ 0 h 2228347"/>
              <a:gd name="connsiteX2" fmla="*/ 734496 w 1845266"/>
              <a:gd name="connsiteY2" fmla="*/ 6369 h 2228347"/>
              <a:gd name="connsiteX3" fmla="*/ 896231 w 1845266"/>
              <a:gd name="connsiteY3" fmla="*/ 194019 h 2228347"/>
              <a:gd name="connsiteX4" fmla="*/ 892799 w 1845266"/>
              <a:gd name="connsiteY4" fmla="*/ 947231 h 2228347"/>
              <a:gd name="connsiteX5" fmla="*/ 1059021 w 1845266"/>
              <a:gd name="connsiteY5" fmla="*/ 1125737 h 2228347"/>
              <a:gd name="connsiteX6" fmla="*/ 1699269 w 1845266"/>
              <a:gd name="connsiteY6" fmla="*/ 1109835 h 2228347"/>
              <a:gd name="connsiteX7" fmla="*/ 1845266 w 1845266"/>
              <a:gd name="connsiteY7" fmla="*/ 1330092 h 2228347"/>
              <a:gd name="connsiteX8" fmla="*/ 1842301 w 1845266"/>
              <a:gd name="connsiteY8" fmla="*/ 2057512 h 2228347"/>
              <a:gd name="connsiteX9" fmla="*/ 299083 w 1845266"/>
              <a:gd name="connsiteY9" fmla="*/ 2228347 h 2228347"/>
              <a:gd name="connsiteX10" fmla="*/ 0 w 1845266"/>
              <a:gd name="connsiteY10" fmla="*/ 1929264 h 2228347"/>
              <a:gd name="connsiteX11" fmla="*/ 0 w 1845266"/>
              <a:gd name="connsiteY11" fmla="*/ 215956 h 2228347"/>
              <a:gd name="connsiteX0" fmla="*/ 0 w 1846935"/>
              <a:gd name="connsiteY0" fmla="*/ 215956 h 2228347"/>
              <a:gd name="connsiteX1" fmla="*/ 170928 w 1846935"/>
              <a:gd name="connsiteY1" fmla="*/ 0 h 2228347"/>
              <a:gd name="connsiteX2" fmla="*/ 734496 w 1846935"/>
              <a:gd name="connsiteY2" fmla="*/ 6369 h 2228347"/>
              <a:gd name="connsiteX3" fmla="*/ 896231 w 1846935"/>
              <a:gd name="connsiteY3" fmla="*/ 194019 h 2228347"/>
              <a:gd name="connsiteX4" fmla="*/ 892799 w 1846935"/>
              <a:gd name="connsiteY4" fmla="*/ 947231 h 2228347"/>
              <a:gd name="connsiteX5" fmla="*/ 1059021 w 1846935"/>
              <a:gd name="connsiteY5" fmla="*/ 1125737 h 2228347"/>
              <a:gd name="connsiteX6" fmla="*/ 1699269 w 1846935"/>
              <a:gd name="connsiteY6" fmla="*/ 1109835 h 2228347"/>
              <a:gd name="connsiteX7" fmla="*/ 1845266 w 1846935"/>
              <a:gd name="connsiteY7" fmla="*/ 1330092 h 2228347"/>
              <a:gd name="connsiteX8" fmla="*/ 1842301 w 1846935"/>
              <a:gd name="connsiteY8" fmla="*/ 2057512 h 2228347"/>
              <a:gd name="connsiteX9" fmla="*/ 299083 w 1846935"/>
              <a:gd name="connsiteY9" fmla="*/ 2228347 h 2228347"/>
              <a:gd name="connsiteX10" fmla="*/ 0 w 1846935"/>
              <a:gd name="connsiteY10" fmla="*/ 1929264 h 2228347"/>
              <a:gd name="connsiteX11" fmla="*/ 0 w 1846935"/>
              <a:gd name="connsiteY11" fmla="*/ 215956 h 2228347"/>
              <a:gd name="connsiteX0" fmla="*/ 0 w 1846935"/>
              <a:gd name="connsiteY0" fmla="*/ 215956 h 2228347"/>
              <a:gd name="connsiteX1" fmla="*/ 170928 w 1846935"/>
              <a:gd name="connsiteY1" fmla="*/ 0 h 2228347"/>
              <a:gd name="connsiteX2" fmla="*/ 734496 w 1846935"/>
              <a:gd name="connsiteY2" fmla="*/ 6369 h 2228347"/>
              <a:gd name="connsiteX3" fmla="*/ 896231 w 1846935"/>
              <a:gd name="connsiteY3" fmla="*/ 194019 h 2228347"/>
              <a:gd name="connsiteX4" fmla="*/ 892799 w 1846935"/>
              <a:gd name="connsiteY4" fmla="*/ 947231 h 2228347"/>
              <a:gd name="connsiteX5" fmla="*/ 1059021 w 1846935"/>
              <a:gd name="connsiteY5" fmla="*/ 1125737 h 2228347"/>
              <a:gd name="connsiteX6" fmla="*/ 1650778 w 1846935"/>
              <a:gd name="connsiteY6" fmla="*/ 1109835 h 2228347"/>
              <a:gd name="connsiteX7" fmla="*/ 1845266 w 1846935"/>
              <a:gd name="connsiteY7" fmla="*/ 1330092 h 2228347"/>
              <a:gd name="connsiteX8" fmla="*/ 1842301 w 1846935"/>
              <a:gd name="connsiteY8" fmla="*/ 2057512 h 2228347"/>
              <a:gd name="connsiteX9" fmla="*/ 299083 w 1846935"/>
              <a:gd name="connsiteY9" fmla="*/ 2228347 h 2228347"/>
              <a:gd name="connsiteX10" fmla="*/ 0 w 1846935"/>
              <a:gd name="connsiteY10" fmla="*/ 1929264 h 2228347"/>
              <a:gd name="connsiteX11" fmla="*/ 0 w 1846935"/>
              <a:gd name="connsiteY11" fmla="*/ 215956 h 2228347"/>
              <a:gd name="connsiteX0" fmla="*/ 0 w 1846935"/>
              <a:gd name="connsiteY0" fmla="*/ 215956 h 2228347"/>
              <a:gd name="connsiteX1" fmla="*/ 170928 w 1846935"/>
              <a:gd name="connsiteY1" fmla="*/ 0 h 2228347"/>
              <a:gd name="connsiteX2" fmla="*/ 734496 w 1846935"/>
              <a:gd name="connsiteY2" fmla="*/ 6369 h 2228347"/>
              <a:gd name="connsiteX3" fmla="*/ 896231 w 1846935"/>
              <a:gd name="connsiteY3" fmla="*/ 194019 h 2228347"/>
              <a:gd name="connsiteX4" fmla="*/ 892799 w 1846935"/>
              <a:gd name="connsiteY4" fmla="*/ 947231 h 2228347"/>
              <a:gd name="connsiteX5" fmla="*/ 1059021 w 1846935"/>
              <a:gd name="connsiteY5" fmla="*/ 1125737 h 2228347"/>
              <a:gd name="connsiteX6" fmla="*/ 1650778 w 1846935"/>
              <a:gd name="connsiteY6" fmla="*/ 1109835 h 2228347"/>
              <a:gd name="connsiteX7" fmla="*/ 1845266 w 1846935"/>
              <a:gd name="connsiteY7" fmla="*/ 1330092 h 2228347"/>
              <a:gd name="connsiteX8" fmla="*/ 1842301 w 1846935"/>
              <a:gd name="connsiteY8" fmla="*/ 2057512 h 2228347"/>
              <a:gd name="connsiteX9" fmla="*/ 1692867 w 1846935"/>
              <a:gd name="connsiteY9" fmla="*/ 2078238 h 2228347"/>
              <a:gd name="connsiteX10" fmla="*/ 299083 w 1846935"/>
              <a:gd name="connsiteY10" fmla="*/ 2228347 h 2228347"/>
              <a:gd name="connsiteX11" fmla="*/ 0 w 1846935"/>
              <a:gd name="connsiteY11" fmla="*/ 1929264 h 2228347"/>
              <a:gd name="connsiteX12" fmla="*/ 0 w 1846935"/>
              <a:gd name="connsiteY12" fmla="*/ 215956 h 2228347"/>
              <a:gd name="connsiteX0" fmla="*/ 0 w 1846935"/>
              <a:gd name="connsiteY0" fmla="*/ 215956 h 2228347"/>
              <a:gd name="connsiteX1" fmla="*/ 170928 w 1846935"/>
              <a:gd name="connsiteY1" fmla="*/ 0 h 2228347"/>
              <a:gd name="connsiteX2" fmla="*/ 734496 w 1846935"/>
              <a:gd name="connsiteY2" fmla="*/ 6369 h 2228347"/>
              <a:gd name="connsiteX3" fmla="*/ 896231 w 1846935"/>
              <a:gd name="connsiteY3" fmla="*/ 194019 h 2228347"/>
              <a:gd name="connsiteX4" fmla="*/ 892799 w 1846935"/>
              <a:gd name="connsiteY4" fmla="*/ 947231 h 2228347"/>
              <a:gd name="connsiteX5" fmla="*/ 1059021 w 1846935"/>
              <a:gd name="connsiteY5" fmla="*/ 1125737 h 2228347"/>
              <a:gd name="connsiteX6" fmla="*/ 1650778 w 1846935"/>
              <a:gd name="connsiteY6" fmla="*/ 1109835 h 2228347"/>
              <a:gd name="connsiteX7" fmla="*/ 1845266 w 1846935"/>
              <a:gd name="connsiteY7" fmla="*/ 1330092 h 2228347"/>
              <a:gd name="connsiteX8" fmla="*/ 1842301 w 1846935"/>
              <a:gd name="connsiteY8" fmla="*/ 2057512 h 2228347"/>
              <a:gd name="connsiteX9" fmla="*/ 1724039 w 1846935"/>
              <a:gd name="connsiteY9" fmla="*/ 2133656 h 2228347"/>
              <a:gd name="connsiteX10" fmla="*/ 299083 w 1846935"/>
              <a:gd name="connsiteY10" fmla="*/ 2228347 h 2228347"/>
              <a:gd name="connsiteX11" fmla="*/ 0 w 1846935"/>
              <a:gd name="connsiteY11" fmla="*/ 1929264 h 2228347"/>
              <a:gd name="connsiteX12" fmla="*/ 0 w 1846935"/>
              <a:gd name="connsiteY12" fmla="*/ 215956 h 2228347"/>
              <a:gd name="connsiteX0" fmla="*/ 0 w 1850696"/>
              <a:gd name="connsiteY0" fmla="*/ 215956 h 2228347"/>
              <a:gd name="connsiteX1" fmla="*/ 170928 w 1850696"/>
              <a:gd name="connsiteY1" fmla="*/ 0 h 2228347"/>
              <a:gd name="connsiteX2" fmla="*/ 734496 w 1850696"/>
              <a:gd name="connsiteY2" fmla="*/ 6369 h 2228347"/>
              <a:gd name="connsiteX3" fmla="*/ 896231 w 1850696"/>
              <a:gd name="connsiteY3" fmla="*/ 194019 h 2228347"/>
              <a:gd name="connsiteX4" fmla="*/ 892799 w 1850696"/>
              <a:gd name="connsiteY4" fmla="*/ 947231 h 2228347"/>
              <a:gd name="connsiteX5" fmla="*/ 1059021 w 1850696"/>
              <a:gd name="connsiteY5" fmla="*/ 1125737 h 2228347"/>
              <a:gd name="connsiteX6" fmla="*/ 1650778 w 1850696"/>
              <a:gd name="connsiteY6" fmla="*/ 1109835 h 2228347"/>
              <a:gd name="connsiteX7" fmla="*/ 1845266 w 1850696"/>
              <a:gd name="connsiteY7" fmla="*/ 1330092 h 2228347"/>
              <a:gd name="connsiteX8" fmla="*/ 1849229 w 1850696"/>
              <a:gd name="connsiteY8" fmla="*/ 2002094 h 2228347"/>
              <a:gd name="connsiteX9" fmla="*/ 1724039 w 1850696"/>
              <a:gd name="connsiteY9" fmla="*/ 2133656 h 2228347"/>
              <a:gd name="connsiteX10" fmla="*/ 299083 w 1850696"/>
              <a:gd name="connsiteY10" fmla="*/ 2228347 h 2228347"/>
              <a:gd name="connsiteX11" fmla="*/ 0 w 1850696"/>
              <a:gd name="connsiteY11" fmla="*/ 1929264 h 2228347"/>
              <a:gd name="connsiteX12" fmla="*/ 0 w 1850696"/>
              <a:gd name="connsiteY12" fmla="*/ 215956 h 2228347"/>
              <a:gd name="connsiteX0" fmla="*/ 0 w 1850696"/>
              <a:gd name="connsiteY0" fmla="*/ 215956 h 2228347"/>
              <a:gd name="connsiteX1" fmla="*/ 170928 w 1850696"/>
              <a:gd name="connsiteY1" fmla="*/ 0 h 2228347"/>
              <a:gd name="connsiteX2" fmla="*/ 734496 w 1850696"/>
              <a:gd name="connsiteY2" fmla="*/ 6369 h 2228347"/>
              <a:gd name="connsiteX3" fmla="*/ 896231 w 1850696"/>
              <a:gd name="connsiteY3" fmla="*/ 194019 h 2228347"/>
              <a:gd name="connsiteX4" fmla="*/ 892799 w 1850696"/>
              <a:gd name="connsiteY4" fmla="*/ 947231 h 2228347"/>
              <a:gd name="connsiteX5" fmla="*/ 1059021 w 1850696"/>
              <a:gd name="connsiteY5" fmla="*/ 1125737 h 2228347"/>
              <a:gd name="connsiteX6" fmla="*/ 1650778 w 1850696"/>
              <a:gd name="connsiteY6" fmla="*/ 1109835 h 2228347"/>
              <a:gd name="connsiteX7" fmla="*/ 1845266 w 1850696"/>
              <a:gd name="connsiteY7" fmla="*/ 1330092 h 2228347"/>
              <a:gd name="connsiteX8" fmla="*/ 1849229 w 1850696"/>
              <a:gd name="connsiteY8" fmla="*/ 2002094 h 2228347"/>
              <a:gd name="connsiteX9" fmla="*/ 1724039 w 1850696"/>
              <a:gd name="connsiteY9" fmla="*/ 2133656 h 2228347"/>
              <a:gd name="connsiteX10" fmla="*/ 299083 w 1850696"/>
              <a:gd name="connsiteY10" fmla="*/ 2228347 h 2228347"/>
              <a:gd name="connsiteX11" fmla="*/ 0 w 1850696"/>
              <a:gd name="connsiteY11" fmla="*/ 1929264 h 2228347"/>
              <a:gd name="connsiteX12" fmla="*/ 0 w 1850696"/>
              <a:gd name="connsiteY12" fmla="*/ 215956 h 2228347"/>
              <a:gd name="connsiteX0" fmla="*/ 0 w 1850696"/>
              <a:gd name="connsiteY0" fmla="*/ 215956 h 2228347"/>
              <a:gd name="connsiteX1" fmla="*/ 170928 w 1850696"/>
              <a:gd name="connsiteY1" fmla="*/ 0 h 2228347"/>
              <a:gd name="connsiteX2" fmla="*/ 734496 w 1850696"/>
              <a:gd name="connsiteY2" fmla="*/ 6369 h 2228347"/>
              <a:gd name="connsiteX3" fmla="*/ 896231 w 1850696"/>
              <a:gd name="connsiteY3" fmla="*/ 194019 h 2228347"/>
              <a:gd name="connsiteX4" fmla="*/ 892799 w 1850696"/>
              <a:gd name="connsiteY4" fmla="*/ 947231 h 2228347"/>
              <a:gd name="connsiteX5" fmla="*/ 1059021 w 1850696"/>
              <a:gd name="connsiteY5" fmla="*/ 1125737 h 2228347"/>
              <a:gd name="connsiteX6" fmla="*/ 1650778 w 1850696"/>
              <a:gd name="connsiteY6" fmla="*/ 1109835 h 2228347"/>
              <a:gd name="connsiteX7" fmla="*/ 1845266 w 1850696"/>
              <a:gd name="connsiteY7" fmla="*/ 1330092 h 2228347"/>
              <a:gd name="connsiteX8" fmla="*/ 1849229 w 1850696"/>
              <a:gd name="connsiteY8" fmla="*/ 2002094 h 2228347"/>
              <a:gd name="connsiteX9" fmla="*/ 1724039 w 1850696"/>
              <a:gd name="connsiteY9" fmla="*/ 2133656 h 2228347"/>
              <a:gd name="connsiteX10" fmla="*/ 299083 w 1850696"/>
              <a:gd name="connsiteY10" fmla="*/ 2228347 h 2228347"/>
              <a:gd name="connsiteX11" fmla="*/ 0 w 1850696"/>
              <a:gd name="connsiteY11" fmla="*/ 1929264 h 2228347"/>
              <a:gd name="connsiteX12" fmla="*/ 0 w 1850696"/>
              <a:gd name="connsiteY12" fmla="*/ 215956 h 2228347"/>
              <a:gd name="connsiteX0" fmla="*/ 0 w 1850696"/>
              <a:gd name="connsiteY0" fmla="*/ 215956 h 2228347"/>
              <a:gd name="connsiteX1" fmla="*/ 170928 w 1850696"/>
              <a:gd name="connsiteY1" fmla="*/ 0 h 2228347"/>
              <a:gd name="connsiteX2" fmla="*/ 734496 w 1850696"/>
              <a:gd name="connsiteY2" fmla="*/ 6369 h 2228347"/>
              <a:gd name="connsiteX3" fmla="*/ 896231 w 1850696"/>
              <a:gd name="connsiteY3" fmla="*/ 194019 h 2228347"/>
              <a:gd name="connsiteX4" fmla="*/ 892799 w 1850696"/>
              <a:gd name="connsiteY4" fmla="*/ 947231 h 2228347"/>
              <a:gd name="connsiteX5" fmla="*/ 1059021 w 1850696"/>
              <a:gd name="connsiteY5" fmla="*/ 1125737 h 2228347"/>
              <a:gd name="connsiteX6" fmla="*/ 1650778 w 1850696"/>
              <a:gd name="connsiteY6" fmla="*/ 1109835 h 2228347"/>
              <a:gd name="connsiteX7" fmla="*/ 1845266 w 1850696"/>
              <a:gd name="connsiteY7" fmla="*/ 1330092 h 2228347"/>
              <a:gd name="connsiteX8" fmla="*/ 1849229 w 1850696"/>
              <a:gd name="connsiteY8" fmla="*/ 2002094 h 2228347"/>
              <a:gd name="connsiteX9" fmla="*/ 1661693 w 1850696"/>
              <a:gd name="connsiteY9" fmla="*/ 2137119 h 2228347"/>
              <a:gd name="connsiteX10" fmla="*/ 299083 w 1850696"/>
              <a:gd name="connsiteY10" fmla="*/ 2228347 h 2228347"/>
              <a:gd name="connsiteX11" fmla="*/ 0 w 1850696"/>
              <a:gd name="connsiteY11" fmla="*/ 1929264 h 2228347"/>
              <a:gd name="connsiteX12" fmla="*/ 0 w 1850696"/>
              <a:gd name="connsiteY12" fmla="*/ 215956 h 2228347"/>
              <a:gd name="connsiteX0" fmla="*/ 0 w 1853692"/>
              <a:gd name="connsiteY0" fmla="*/ 215956 h 2228347"/>
              <a:gd name="connsiteX1" fmla="*/ 170928 w 1853692"/>
              <a:gd name="connsiteY1" fmla="*/ 0 h 2228347"/>
              <a:gd name="connsiteX2" fmla="*/ 734496 w 1853692"/>
              <a:gd name="connsiteY2" fmla="*/ 6369 h 2228347"/>
              <a:gd name="connsiteX3" fmla="*/ 896231 w 1853692"/>
              <a:gd name="connsiteY3" fmla="*/ 194019 h 2228347"/>
              <a:gd name="connsiteX4" fmla="*/ 892799 w 1853692"/>
              <a:gd name="connsiteY4" fmla="*/ 947231 h 2228347"/>
              <a:gd name="connsiteX5" fmla="*/ 1059021 w 1853692"/>
              <a:gd name="connsiteY5" fmla="*/ 1125737 h 2228347"/>
              <a:gd name="connsiteX6" fmla="*/ 1650778 w 1853692"/>
              <a:gd name="connsiteY6" fmla="*/ 1109835 h 2228347"/>
              <a:gd name="connsiteX7" fmla="*/ 1845266 w 1853692"/>
              <a:gd name="connsiteY7" fmla="*/ 1330092 h 2228347"/>
              <a:gd name="connsiteX8" fmla="*/ 1852693 w 1853692"/>
              <a:gd name="connsiteY8" fmla="*/ 1936285 h 2228347"/>
              <a:gd name="connsiteX9" fmla="*/ 1661693 w 1853692"/>
              <a:gd name="connsiteY9" fmla="*/ 2137119 h 2228347"/>
              <a:gd name="connsiteX10" fmla="*/ 299083 w 1853692"/>
              <a:gd name="connsiteY10" fmla="*/ 2228347 h 2228347"/>
              <a:gd name="connsiteX11" fmla="*/ 0 w 1853692"/>
              <a:gd name="connsiteY11" fmla="*/ 1929264 h 2228347"/>
              <a:gd name="connsiteX12" fmla="*/ 0 w 1853692"/>
              <a:gd name="connsiteY12" fmla="*/ 215956 h 2228347"/>
              <a:gd name="connsiteX0" fmla="*/ 0 w 1853692"/>
              <a:gd name="connsiteY0" fmla="*/ 215956 h 2228347"/>
              <a:gd name="connsiteX1" fmla="*/ 170928 w 1853692"/>
              <a:gd name="connsiteY1" fmla="*/ 0 h 2228347"/>
              <a:gd name="connsiteX2" fmla="*/ 734496 w 1853692"/>
              <a:gd name="connsiteY2" fmla="*/ 6369 h 2228347"/>
              <a:gd name="connsiteX3" fmla="*/ 896231 w 1853692"/>
              <a:gd name="connsiteY3" fmla="*/ 194019 h 2228347"/>
              <a:gd name="connsiteX4" fmla="*/ 892799 w 1853692"/>
              <a:gd name="connsiteY4" fmla="*/ 947231 h 2228347"/>
              <a:gd name="connsiteX5" fmla="*/ 1059021 w 1853692"/>
              <a:gd name="connsiteY5" fmla="*/ 1125737 h 2228347"/>
              <a:gd name="connsiteX6" fmla="*/ 1650778 w 1853692"/>
              <a:gd name="connsiteY6" fmla="*/ 1109835 h 2228347"/>
              <a:gd name="connsiteX7" fmla="*/ 1845266 w 1853692"/>
              <a:gd name="connsiteY7" fmla="*/ 1330092 h 2228347"/>
              <a:gd name="connsiteX8" fmla="*/ 1852693 w 1853692"/>
              <a:gd name="connsiteY8" fmla="*/ 1936285 h 2228347"/>
              <a:gd name="connsiteX9" fmla="*/ 1661693 w 1853692"/>
              <a:gd name="connsiteY9" fmla="*/ 2137119 h 2228347"/>
              <a:gd name="connsiteX10" fmla="*/ 299083 w 1853692"/>
              <a:gd name="connsiteY10" fmla="*/ 2228347 h 2228347"/>
              <a:gd name="connsiteX11" fmla="*/ 0 w 1853692"/>
              <a:gd name="connsiteY11" fmla="*/ 1929264 h 2228347"/>
              <a:gd name="connsiteX12" fmla="*/ 0 w 1853692"/>
              <a:gd name="connsiteY12" fmla="*/ 215956 h 2228347"/>
              <a:gd name="connsiteX0" fmla="*/ 0 w 1853692"/>
              <a:gd name="connsiteY0" fmla="*/ 215956 h 2228347"/>
              <a:gd name="connsiteX1" fmla="*/ 170928 w 1853692"/>
              <a:gd name="connsiteY1" fmla="*/ 0 h 2228347"/>
              <a:gd name="connsiteX2" fmla="*/ 734496 w 1853692"/>
              <a:gd name="connsiteY2" fmla="*/ 6369 h 2228347"/>
              <a:gd name="connsiteX3" fmla="*/ 896231 w 1853692"/>
              <a:gd name="connsiteY3" fmla="*/ 194019 h 2228347"/>
              <a:gd name="connsiteX4" fmla="*/ 892799 w 1853692"/>
              <a:gd name="connsiteY4" fmla="*/ 947231 h 2228347"/>
              <a:gd name="connsiteX5" fmla="*/ 1059021 w 1853692"/>
              <a:gd name="connsiteY5" fmla="*/ 1125737 h 2228347"/>
              <a:gd name="connsiteX6" fmla="*/ 1650778 w 1853692"/>
              <a:gd name="connsiteY6" fmla="*/ 1109835 h 2228347"/>
              <a:gd name="connsiteX7" fmla="*/ 1845266 w 1853692"/>
              <a:gd name="connsiteY7" fmla="*/ 1330092 h 2228347"/>
              <a:gd name="connsiteX8" fmla="*/ 1852693 w 1853692"/>
              <a:gd name="connsiteY8" fmla="*/ 1936285 h 2228347"/>
              <a:gd name="connsiteX9" fmla="*/ 1661693 w 1853692"/>
              <a:gd name="connsiteY9" fmla="*/ 2137119 h 2228347"/>
              <a:gd name="connsiteX10" fmla="*/ 299083 w 1853692"/>
              <a:gd name="connsiteY10" fmla="*/ 2228347 h 2228347"/>
              <a:gd name="connsiteX11" fmla="*/ 0 w 1853692"/>
              <a:gd name="connsiteY11" fmla="*/ 1929264 h 2228347"/>
              <a:gd name="connsiteX12" fmla="*/ 0 w 1853692"/>
              <a:gd name="connsiteY12" fmla="*/ 215956 h 2228347"/>
              <a:gd name="connsiteX0" fmla="*/ 0 w 1853692"/>
              <a:gd name="connsiteY0" fmla="*/ 215956 h 2159074"/>
              <a:gd name="connsiteX1" fmla="*/ 170928 w 1853692"/>
              <a:gd name="connsiteY1" fmla="*/ 0 h 2159074"/>
              <a:gd name="connsiteX2" fmla="*/ 734496 w 1853692"/>
              <a:gd name="connsiteY2" fmla="*/ 6369 h 2159074"/>
              <a:gd name="connsiteX3" fmla="*/ 896231 w 1853692"/>
              <a:gd name="connsiteY3" fmla="*/ 194019 h 2159074"/>
              <a:gd name="connsiteX4" fmla="*/ 892799 w 1853692"/>
              <a:gd name="connsiteY4" fmla="*/ 947231 h 2159074"/>
              <a:gd name="connsiteX5" fmla="*/ 1059021 w 1853692"/>
              <a:gd name="connsiteY5" fmla="*/ 1125737 h 2159074"/>
              <a:gd name="connsiteX6" fmla="*/ 1650778 w 1853692"/>
              <a:gd name="connsiteY6" fmla="*/ 1109835 h 2159074"/>
              <a:gd name="connsiteX7" fmla="*/ 1845266 w 1853692"/>
              <a:gd name="connsiteY7" fmla="*/ 1330092 h 2159074"/>
              <a:gd name="connsiteX8" fmla="*/ 1852693 w 1853692"/>
              <a:gd name="connsiteY8" fmla="*/ 1936285 h 2159074"/>
              <a:gd name="connsiteX9" fmla="*/ 1661693 w 1853692"/>
              <a:gd name="connsiteY9" fmla="*/ 2137119 h 2159074"/>
              <a:gd name="connsiteX10" fmla="*/ 209028 w 1853692"/>
              <a:gd name="connsiteY10" fmla="*/ 2159074 h 2159074"/>
              <a:gd name="connsiteX11" fmla="*/ 0 w 1853692"/>
              <a:gd name="connsiteY11" fmla="*/ 1929264 h 2159074"/>
              <a:gd name="connsiteX12" fmla="*/ 0 w 1853692"/>
              <a:gd name="connsiteY12" fmla="*/ 215956 h 2159074"/>
              <a:gd name="connsiteX0" fmla="*/ 0 w 1853692"/>
              <a:gd name="connsiteY0" fmla="*/ 215956 h 2159074"/>
              <a:gd name="connsiteX1" fmla="*/ 170928 w 1853692"/>
              <a:gd name="connsiteY1" fmla="*/ 0 h 2159074"/>
              <a:gd name="connsiteX2" fmla="*/ 734496 w 1853692"/>
              <a:gd name="connsiteY2" fmla="*/ 6369 h 2159074"/>
              <a:gd name="connsiteX3" fmla="*/ 896231 w 1853692"/>
              <a:gd name="connsiteY3" fmla="*/ 194019 h 2159074"/>
              <a:gd name="connsiteX4" fmla="*/ 892799 w 1853692"/>
              <a:gd name="connsiteY4" fmla="*/ 947231 h 2159074"/>
              <a:gd name="connsiteX5" fmla="*/ 1059021 w 1853692"/>
              <a:gd name="connsiteY5" fmla="*/ 1125737 h 2159074"/>
              <a:gd name="connsiteX6" fmla="*/ 1650778 w 1853692"/>
              <a:gd name="connsiteY6" fmla="*/ 1109835 h 2159074"/>
              <a:gd name="connsiteX7" fmla="*/ 1845266 w 1853692"/>
              <a:gd name="connsiteY7" fmla="*/ 1330092 h 2159074"/>
              <a:gd name="connsiteX8" fmla="*/ 1852693 w 1853692"/>
              <a:gd name="connsiteY8" fmla="*/ 1936285 h 2159074"/>
              <a:gd name="connsiteX9" fmla="*/ 1661693 w 1853692"/>
              <a:gd name="connsiteY9" fmla="*/ 2137119 h 2159074"/>
              <a:gd name="connsiteX10" fmla="*/ 209028 w 1853692"/>
              <a:gd name="connsiteY10" fmla="*/ 2159074 h 2159074"/>
              <a:gd name="connsiteX11" fmla="*/ 3464 w 1853692"/>
              <a:gd name="connsiteY11" fmla="*/ 1988145 h 2159074"/>
              <a:gd name="connsiteX12" fmla="*/ 0 w 1853692"/>
              <a:gd name="connsiteY12" fmla="*/ 215956 h 2159074"/>
              <a:gd name="connsiteX0" fmla="*/ 0 w 1853692"/>
              <a:gd name="connsiteY0" fmla="*/ 215956 h 2159074"/>
              <a:gd name="connsiteX1" fmla="*/ 170928 w 1853692"/>
              <a:gd name="connsiteY1" fmla="*/ 0 h 2159074"/>
              <a:gd name="connsiteX2" fmla="*/ 734496 w 1853692"/>
              <a:gd name="connsiteY2" fmla="*/ 6369 h 2159074"/>
              <a:gd name="connsiteX3" fmla="*/ 896231 w 1853692"/>
              <a:gd name="connsiteY3" fmla="*/ 194019 h 2159074"/>
              <a:gd name="connsiteX4" fmla="*/ 892799 w 1853692"/>
              <a:gd name="connsiteY4" fmla="*/ 947231 h 2159074"/>
              <a:gd name="connsiteX5" fmla="*/ 1059021 w 1853692"/>
              <a:gd name="connsiteY5" fmla="*/ 1125737 h 2159074"/>
              <a:gd name="connsiteX6" fmla="*/ 1650778 w 1853692"/>
              <a:gd name="connsiteY6" fmla="*/ 1109835 h 2159074"/>
              <a:gd name="connsiteX7" fmla="*/ 1845266 w 1853692"/>
              <a:gd name="connsiteY7" fmla="*/ 1330092 h 2159074"/>
              <a:gd name="connsiteX8" fmla="*/ 1852693 w 1853692"/>
              <a:gd name="connsiteY8" fmla="*/ 1936285 h 2159074"/>
              <a:gd name="connsiteX9" fmla="*/ 1661693 w 1853692"/>
              <a:gd name="connsiteY9" fmla="*/ 2137119 h 2159074"/>
              <a:gd name="connsiteX10" fmla="*/ 209028 w 1853692"/>
              <a:gd name="connsiteY10" fmla="*/ 2159074 h 2159074"/>
              <a:gd name="connsiteX11" fmla="*/ 3464 w 1853692"/>
              <a:gd name="connsiteY11" fmla="*/ 1988145 h 2159074"/>
              <a:gd name="connsiteX12" fmla="*/ 0 w 1853692"/>
              <a:gd name="connsiteY12" fmla="*/ 215956 h 2159074"/>
              <a:gd name="connsiteX0" fmla="*/ 0 w 1853692"/>
              <a:gd name="connsiteY0" fmla="*/ 215956 h 2159074"/>
              <a:gd name="connsiteX1" fmla="*/ 170928 w 1853692"/>
              <a:gd name="connsiteY1" fmla="*/ 0 h 2159074"/>
              <a:gd name="connsiteX2" fmla="*/ 734496 w 1853692"/>
              <a:gd name="connsiteY2" fmla="*/ 6369 h 2159074"/>
              <a:gd name="connsiteX3" fmla="*/ 896231 w 1853692"/>
              <a:gd name="connsiteY3" fmla="*/ 194019 h 2159074"/>
              <a:gd name="connsiteX4" fmla="*/ 892799 w 1853692"/>
              <a:gd name="connsiteY4" fmla="*/ 947231 h 2159074"/>
              <a:gd name="connsiteX5" fmla="*/ 1059021 w 1853692"/>
              <a:gd name="connsiteY5" fmla="*/ 1125737 h 2159074"/>
              <a:gd name="connsiteX6" fmla="*/ 1650778 w 1853692"/>
              <a:gd name="connsiteY6" fmla="*/ 1109835 h 2159074"/>
              <a:gd name="connsiteX7" fmla="*/ 1845266 w 1853692"/>
              <a:gd name="connsiteY7" fmla="*/ 1330092 h 2159074"/>
              <a:gd name="connsiteX8" fmla="*/ 1852693 w 1853692"/>
              <a:gd name="connsiteY8" fmla="*/ 1936285 h 2159074"/>
              <a:gd name="connsiteX9" fmla="*/ 1661693 w 1853692"/>
              <a:gd name="connsiteY9" fmla="*/ 2137119 h 2159074"/>
              <a:gd name="connsiteX10" fmla="*/ 209028 w 1853692"/>
              <a:gd name="connsiteY10" fmla="*/ 2159074 h 2159074"/>
              <a:gd name="connsiteX11" fmla="*/ 3464 w 1853692"/>
              <a:gd name="connsiteY11" fmla="*/ 1988145 h 2159074"/>
              <a:gd name="connsiteX12" fmla="*/ 0 w 1853692"/>
              <a:gd name="connsiteY12" fmla="*/ 215956 h 2159074"/>
              <a:gd name="connsiteX0" fmla="*/ 0 w 1853692"/>
              <a:gd name="connsiteY0" fmla="*/ 215956 h 2159074"/>
              <a:gd name="connsiteX1" fmla="*/ 170928 w 1853692"/>
              <a:gd name="connsiteY1" fmla="*/ 0 h 2159074"/>
              <a:gd name="connsiteX2" fmla="*/ 734496 w 1853692"/>
              <a:gd name="connsiteY2" fmla="*/ 6369 h 2159074"/>
              <a:gd name="connsiteX3" fmla="*/ 896231 w 1853692"/>
              <a:gd name="connsiteY3" fmla="*/ 194019 h 2159074"/>
              <a:gd name="connsiteX4" fmla="*/ 892799 w 1853692"/>
              <a:gd name="connsiteY4" fmla="*/ 947231 h 2159074"/>
              <a:gd name="connsiteX5" fmla="*/ 1059021 w 1853692"/>
              <a:gd name="connsiteY5" fmla="*/ 1125737 h 2159074"/>
              <a:gd name="connsiteX6" fmla="*/ 1678488 w 1853692"/>
              <a:gd name="connsiteY6" fmla="*/ 1116762 h 2159074"/>
              <a:gd name="connsiteX7" fmla="*/ 1845266 w 1853692"/>
              <a:gd name="connsiteY7" fmla="*/ 1330092 h 2159074"/>
              <a:gd name="connsiteX8" fmla="*/ 1852693 w 1853692"/>
              <a:gd name="connsiteY8" fmla="*/ 1936285 h 2159074"/>
              <a:gd name="connsiteX9" fmla="*/ 1661693 w 1853692"/>
              <a:gd name="connsiteY9" fmla="*/ 2137119 h 2159074"/>
              <a:gd name="connsiteX10" fmla="*/ 209028 w 1853692"/>
              <a:gd name="connsiteY10" fmla="*/ 2159074 h 2159074"/>
              <a:gd name="connsiteX11" fmla="*/ 3464 w 1853692"/>
              <a:gd name="connsiteY11" fmla="*/ 1988145 h 2159074"/>
              <a:gd name="connsiteX12" fmla="*/ 0 w 1853692"/>
              <a:gd name="connsiteY12" fmla="*/ 215956 h 2159074"/>
              <a:gd name="connsiteX0" fmla="*/ 0 w 1853692"/>
              <a:gd name="connsiteY0" fmla="*/ 215956 h 2159074"/>
              <a:gd name="connsiteX1" fmla="*/ 170928 w 1853692"/>
              <a:gd name="connsiteY1" fmla="*/ 0 h 2159074"/>
              <a:gd name="connsiteX2" fmla="*/ 734496 w 1853692"/>
              <a:gd name="connsiteY2" fmla="*/ 6369 h 2159074"/>
              <a:gd name="connsiteX3" fmla="*/ 896231 w 1853692"/>
              <a:gd name="connsiteY3" fmla="*/ 194019 h 2159074"/>
              <a:gd name="connsiteX4" fmla="*/ 892799 w 1853692"/>
              <a:gd name="connsiteY4" fmla="*/ 947231 h 2159074"/>
              <a:gd name="connsiteX5" fmla="*/ 1059021 w 1853692"/>
              <a:gd name="connsiteY5" fmla="*/ 1125737 h 2159074"/>
              <a:gd name="connsiteX6" fmla="*/ 1678488 w 1853692"/>
              <a:gd name="connsiteY6" fmla="*/ 1116762 h 2159074"/>
              <a:gd name="connsiteX7" fmla="*/ 1845266 w 1853692"/>
              <a:gd name="connsiteY7" fmla="*/ 1330092 h 2159074"/>
              <a:gd name="connsiteX8" fmla="*/ 1852693 w 1853692"/>
              <a:gd name="connsiteY8" fmla="*/ 1936285 h 2159074"/>
              <a:gd name="connsiteX9" fmla="*/ 1661693 w 1853692"/>
              <a:gd name="connsiteY9" fmla="*/ 2137119 h 2159074"/>
              <a:gd name="connsiteX10" fmla="*/ 209028 w 1853692"/>
              <a:gd name="connsiteY10" fmla="*/ 2159074 h 2159074"/>
              <a:gd name="connsiteX11" fmla="*/ 3464 w 1853692"/>
              <a:gd name="connsiteY11" fmla="*/ 1988145 h 2159074"/>
              <a:gd name="connsiteX12" fmla="*/ 0 w 1853692"/>
              <a:gd name="connsiteY12" fmla="*/ 215956 h 2159074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896231 w 1853692"/>
              <a:gd name="connsiteY3" fmla="*/ 194577 h 2159632"/>
              <a:gd name="connsiteX4" fmla="*/ 892799 w 1853692"/>
              <a:gd name="connsiteY4" fmla="*/ 947789 h 2159632"/>
              <a:gd name="connsiteX5" fmla="*/ 1059021 w 1853692"/>
              <a:gd name="connsiteY5" fmla="*/ 1126295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896231 w 1853692"/>
              <a:gd name="connsiteY3" fmla="*/ 194577 h 2159632"/>
              <a:gd name="connsiteX4" fmla="*/ 892799 w 1853692"/>
              <a:gd name="connsiteY4" fmla="*/ 947789 h 2159632"/>
              <a:gd name="connsiteX5" fmla="*/ 1059021 w 1853692"/>
              <a:gd name="connsiteY5" fmla="*/ 1126295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622 h 2159740"/>
              <a:gd name="connsiteX1" fmla="*/ 170928 w 1853692"/>
              <a:gd name="connsiteY1" fmla="*/ 666 h 2159740"/>
              <a:gd name="connsiteX2" fmla="*/ 672150 w 1853692"/>
              <a:gd name="connsiteY2" fmla="*/ 108 h 2159740"/>
              <a:gd name="connsiteX3" fmla="*/ 896231 w 1853692"/>
              <a:gd name="connsiteY3" fmla="*/ 194685 h 2159740"/>
              <a:gd name="connsiteX4" fmla="*/ 892799 w 1853692"/>
              <a:gd name="connsiteY4" fmla="*/ 947897 h 2159740"/>
              <a:gd name="connsiteX5" fmla="*/ 1059021 w 1853692"/>
              <a:gd name="connsiteY5" fmla="*/ 1126403 h 2159740"/>
              <a:gd name="connsiteX6" fmla="*/ 1678488 w 1853692"/>
              <a:gd name="connsiteY6" fmla="*/ 1117428 h 2159740"/>
              <a:gd name="connsiteX7" fmla="*/ 1845266 w 1853692"/>
              <a:gd name="connsiteY7" fmla="*/ 1330758 h 2159740"/>
              <a:gd name="connsiteX8" fmla="*/ 1852693 w 1853692"/>
              <a:gd name="connsiteY8" fmla="*/ 1936951 h 2159740"/>
              <a:gd name="connsiteX9" fmla="*/ 1661693 w 1853692"/>
              <a:gd name="connsiteY9" fmla="*/ 2137785 h 2159740"/>
              <a:gd name="connsiteX10" fmla="*/ 209028 w 1853692"/>
              <a:gd name="connsiteY10" fmla="*/ 2159740 h 2159740"/>
              <a:gd name="connsiteX11" fmla="*/ 3464 w 1853692"/>
              <a:gd name="connsiteY11" fmla="*/ 1988811 h 2159740"/>
              <a:gd name="connsiteX12" fmla="*/ 0 w 1853692"/>
              <a:gd name="connsiteY12" fmla="*/ 216622 h 2159740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896231 w 1853692"/>
              <a:gd name="connsiteY3" fmla="*/ 194577 h 2159632"/>
              <a:gd name="connsiteX4" fmla="*/ 892799 w 1853692"/>
              <a:gd name="connsiteY4" fmla="*/ 947789 h 2159632"/>
              <a:gd name="connsiteX5" fmla="*/ 1059021 w 1853692"/>
              <a:gd name="connsiteY5" fmla="*/ 1126295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896231 w 1853692"/>
              <a:gd name="connsiteY3" fmla="*/ 194577 h 2159632"/>
              <a:gd name="connsiteX4" fmla="*/ 892799 w 1853692"/>
              <a:gd name="connsiteY4" fmla="*/ 947789 h 2159632"/>
              <a:gd name="connsiteX5" fmla="*/ 1107512 w 1853692"/>
              <a:gd name="connsiteY5" fmla="*/ 1129759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896231 w 1853692"/>
              <a:gd name="connsiteY3" fmla="*/ 194577 h 2159632"/>
              <a:gd name="connsiteX4" fmla="*/ 892799 w 1853692"/>
              <a:gd name="connsiteY4" fmla="*/ 947789 h 2159632"/>
              <a:gd name="connsiteX5" fmla="*/ 1107512 w 1853692"/>
              <a:gd name="connsiteY5" fmla="*/ 1129759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896231 w 1853692"/>
              <a:gd name="connsiteY3" fmla="*/ 194577 h 2159632"/>
              <a:gd name="connsiteX4" fmla="*/ 892799 w 1853692"/>
              <a:gd name="connsiteY4" fmla="*/ 947789 h 2159632"/>
              <a:gd name="connsiteX5" fmla="*/ 1107512 w 1853692"/>
              <a:gd name="connsiteY5" fmla="*/ 1129759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896231 w 1853692"/>
              <a:gd name="connsiteY3" fmla="*/ 194577 h 2159632"/>
              <a:gd name="connsiteX4" fmla="*/ 910117 w 1853692"/>
              <a:gd name="connsiteY4" fmla="*/ 958179 h 2159632"/>
              <a:gd name="connsiteX5" fmla="*/ 1107512 w 1853692"/>
              <a:gd name="connsiteY5" fmla="*/ 1129759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896231 w 1853692"/>
              <a:gd name="connsiteY3" fmla="*/ 194577 h 2159632"/>
              <a:gd name="connsiteX4" fmla="*/ 910117 w 1853692"/>
              <a:gd name="connsiteY4" fmla="*/ 958179 h 2159632"/>
              <a:gd name="connsiteX5" fmla="*/ 1107512 w 1853692"/>
              <a:gd name="connsiteY5" fmla="*/ 1129759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923940 w 1853692"/>
              <a:gd name="connsiteY3" fmla="*/ 194577 h 2159632"/>
              <a:gd name="connsiteX4" fmla="*/ 910117 w 1853692"/>
              <a:gd name="connsiteY4" fmla="*/ 958179 h 2159632"/>
              <a:gd name="connsiteX5" fmla="*/ 1107512 w 1853692"/>
              <a:gd name="connsiteY5" fmla="*/ 1129759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923940 w 1853692"/>
              <a:gd name="connsiteY3" fmla="*/ 194577 h 2159632"/>
              <a:gd name="connsiteX4" fmla="*/ 910117 w 1853692"/>
              <a:gd name="connsiteY4" fmla="*/ 958179 h 2159632"/>
              <a:gd name="connsiteX5" fmla="*/ 1107512 w 1853692"/>
              <a:gd name="connsiteY5" fmla="*/ 1129759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923940 w 1853692"/>
              <a:gd name="connsiteY3" fmla="*/ 194577 h 2159632"/>
              <a:gd name="connsiteX4" fmla="*/ 910117 w 1853692"/>
              <a:gd name="connsiteY4" fmla="*/ 958179 h 2159632"/>
              <a:gd name="connsiteX5" fmla="*/ 1107512 w 1853692"/>
              <a:gd name="connsiteY5" fmla="*/ 1129759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923940 w 1853692"/>
              <a:gd name="connsiteY3" fmla="*/ 194577 h 2159632"/>
              <a:gd name="connsiteX4" fmla="*/ 910117 w 1853692"/>
              <a:gd name="connsiteY4" fmla="*/ 958179 h 2159632"/>
              <a:gd name="connsiteX5" fmla="*/ 1107512 w 1853692"/>
              <a:gd name="connsiteY5" fmla="*/ 1129759 h 2159632"/>
              <a:gd name="connsiteX6" fmla="*/ 16784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692"/>
              <a:gd name="connsiteY0" fmla="*/ 216514 h 2159632"/>
              <a:gd name="connsiteX1" fmla="*/ 170928 w 1853692"/>
              <a:gd name="connsiteY1" fmla="*/ 558 h 2159632"/>
              <a:gd name="connsiteX2" fmla="*/ 672150 w 1853692"/>
              <a:gd name="connsiteY2" fmla="*/ 0 h 2159632"/>
              <a:gd name="connsiteX3" fmla="*/ 923940 w 1853692"/>
              <a:gd name="connsiteY3" fmla="*/ 194577 h 2159632"/>
              <a:gd name="connsiteX4" fmla="*/ 910117 w 1853692"/>
              <a:gd name="connsiteY4" fmla="*/ 958179 h 2159632"/>
              <a:gd name="connsiteX5" fmla="*/ 1107512 w 1853692"/>
              <a:gd name="connsiteY5" fmla="*/ 1129759 h 2159632"/>
              <a:gd name="connsiteX6" fmla="*/ 1640388 w 1853692"/>
              <a:gd name="connsiteY6" fmla="*/ 1117320 h 2159632"/>
              <a:gd name="connsiteX7" fmla="*/ 1845266 w 1853692"/>
              <a:gd name="connsiteY7" fmla="*/ 1330650 h 2159632"/>
              <a:gd name="connsiteX8" fmla="*/ 1852693 w 1853692"/>
              <a:gd name="connsiteY8" fmla="*/ 1936843 h 2159632"/>
              <a:gd name="connsiteX9" fmla="*/ 1661693 w 1853692"/>
              <a:gd name="connsiteY9" fmla="*/ 2137677 h 2159632"/>
              <a:gd name="connsiteX10" fmla="*/ 209028 w 1853692"/>
              <a:gd name="connsiteY10" fmla="*/ 2159632 h 2159632"/>
              <a:gd name="connsiteX11" fmla="*/ 3464 w 1853692"/>
              <a:gd name="connsiteY11" fmla="*/ 1988703 h 2159632"/>
              <a:gd name="connsiteX12" fmla="*/ 0 w 1853692"/>
              <a:gd name="connsiteY12" fmla="*/ 216514 h 2159632"/>
              <a:gd name="connsiteX0" fmla="*/ 0 w 1853534"/>
              <a:gd name="connsiteY0" fmla="*/ 216514 h 2159632"/>
              <a:gd name="connsiteX1" fmla="*/ 170928 w 1853534"/>
              <a:gd name="connsiteY1" fmla="*/ 558 h 2159632"/>
              <a:gd name="connsiteX2" fmla="*/ 672150 w 1853534"/>
              <a:gd name="connsiteY2" fmla="*/ 0 h 2159632"/>
              <a:gd name="connsiteX3" fmla="*/ 923940 w 1853534"/>
              <a:gd name="connsiteY3" fmla="*/ 194577 h 2159632"/>
              <a:gd name="connsiteX4" fmla="*/ 910117 w 1853534"/>
              <a:gd name="connsiteY4" fmla="*/ 958179 h 2159632"/>
              <a:gd name="connsiteX5" fmla="*/ 1107512 w 1853534"/>
              <a:gd name="connsiteY5" fmla="*/ 1129759 h 2159632"/>
              <a:gd name="connsiteX6" fmla="*/ 1640388 w 1853534"/>
              <a:gd name="connsiteY6" fmla="*/ 1117320 h 2159632"/>
              <a:gd name="connsiteX7" fmla="*/ 1834875 w 1853534"/>
              <a:gd name="connsiteY7" fmla="*/ 1330650 h 2159632"/>
              <a:gd name="connsiteX8" fmla="*/ 1852693 w 1853534"/>
              <a:gd name="connsiteY8" fmla="*/ 1936843 h 2159632"/>
              <a:gd name="connsiteX9" fmla="*/ 1661693 w 1853534"/>
              <a:gd name="connsiteY9" fmla="*/ 2137677 h 2159632"/>
              <a:gd name="connsiteX10" fmla="*/ 209028 w 1853534"/>
              <a:gd name="connsiteY10" fmla="*/ 2159632 h 2159632"/>
              <a:gd name="connsiteX11" fmla="*/ 3464 w 1853534"/>
              <a:gd name="connsiteY11" fmla="*/ 1988703 h 2159632"/>
              <a:gd name="connsiteX12" fmla="*/ 0 w 1853534"/>
              <a:gd name="connsiteY12" fmla="*/ 216514 h 2159632"/>
              <a:gd name="connsiteX0" fmla="*/ 0 w 1853534"/>
              <a:gd name="connsiteY0" fmla="*/ 216514 h 2159632"/>
              <a:gd name="connsiteX1" fmla="*/ 170928 w 1853534"/>
              <a:gd name="connsiteY1" fmla="*/ 558 h 2159632"/>
              <a:gd name="connsiteX2" fmla="*/ 672150 w 1853534"/>
              <a:gd name="connsiteY2" fmla="*/ 0 h 2159632"/>
              <a:gd name="connsiteX3" fmla="*/ 923940 w 1853534"/>
              <a:gd name="connsiteY3" fmla="*/ 194577 h 2159632"/>
              <a:gd name="connsiteX4" fmla="*/ 910117 w 1853534"/>
              <a:gd name="connsiteY4" fmla="*/ 958179 h 2159632"/>
              <a:gd name="connsiteX5" fmla="*/ 1107512 w 1853534"/>
              <a:gd name="connsiteY5" fmla="*/ 1129759 h 2159632"/>
              <a:gd name="connsiteX6" fmla="*/ 1640388 w 1853534"/>
              <a:gd name="connsiteY6" fmla="*/ 1117320 h 2159632"/>
              <a:gd name="connsiteX7" fmla="*/ 1834875 w 1853534"/>
              <a:gd name="connsiteY7" fmla="*/ 1330650 h 2159632"/>
              <a:gd name="connsiteX8" fmla="*/ 1852693 w 1853534"/>
              <a:gd name="connsiteY8" fmla="*/ 1936843 h 2159632"/>
              <a:gd name="connsiteX9" fmla="*/ 1661693 w 1853534"/>
              <a:gd name="connsiteY9" fmla="*/ 2137677 h 2159632"/>
              <a:gd name="connsiteX10" fmla="*/ 209028 w 1853534"/>
              <a:gd name="connsiteY10" fmla="*/ 2159632 h 2159632"/>
              <a:gd name="connsiteX11" fmla="*/ 3464 w 1853534"/>
              <a:gd name="connsiteY11" fmla="*/ 1988703 h 2159632"/>
              <a:gd name="connsiteX12" fmla="*/ 0 w 1853534"/>
              <a:gd name="connsiteY12" fmla="*/ 216514 h 2159632"/>
              <a:gd name="connsiteX0" fmla="*/ 0 w 1853534"/>
              <a:gd name="connsiteY0" fmla="*/ 216514 h 2159632"/>
              <a:gd name="connsiteX1" fmla="*/ 170928 w 1853534"/>
              <a:gd name="connsiteY1" fmla="*/ 558 h 2159632"/>
              <a:gd name="connsiteX2" fmla="*/ 672150 w 1853534"/>
              <a:gd name="connsiteY2" fmla="*/ 0 h 2159632"/>
              <a:gd name="connsiteX3" fmla="*/ 923940 w 1853534"/>
              <a:gd name="connsiteY3" fmla="*/ 194577 h 2159632"/>
              <a:gd name="connsiteX4" fmla="*/ 910117 w 1853534"/>
              <a:gd name="connsiteY4" fmla="*/ 958179 h 2159632"/>
              <a:gd name="connsiteX5" fmla="*/ 1107512 w 1853534"/>
              <a:gd name="connsiteY5" fmla="*/ 1129759 h 2159632"/>
              <a:gd name="connsiteX6" fmla="*/ 1643852 w 1853534"/>
              <a:gd name="connsiteY6" fmla="*/ 1131175 h 2159632"/>
              <a:gd name="connsiteX7" fmla="*/ 1834875 w 1853534"/>
              <a:gd name="connsiteY7" fmla="*/ 1330650 h 2159632"/>
              <a:gd name="connsiteX8" fmla="*/ 1852693 w 1853534"/>
              <a:gd name="connsiteY8" fmla="*/ 1936843 h 2159632"/>
              <a:gd name="connsiteX9" fmla="*/ 1661693 w 1853534"/>
              <a:gd name="connsiteY9" fmla="*/ 2137677 h 2159632"/>
              <a:gd name="connsiteX10" fmla="*/ 209028 w 1853534"/>
              <a:gd name="connsiteY10" fmla="*/ 2159632 h 2159632"/>
              <a:gd name="connsiteX11" fmla="*/ 3464 w 1853534"/>
              <a:gd name="connsiteY11" fmla="*/ 1988703 h 2159632"/>
              <a:gd name="connsiteX12" fmla="*/ 0 w 1853534"/>
              <a:gd name="connsiteY12" fmla="*/ 216514 h 215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53534" h="2159632">
                <a:moveTo>
                  <a:pt x="0" y="216514"/>
                </a:moveTo>
                <a:cubicBezTo>
                  <a:pt x="0" y="51335"/>
                  <a:pt x="5749" y="558"/>
                  <a:pt x="170928" y="558"/>
                </a:cubicBezTo>
                <a:lnTo>
                  <a:pt x="672150" y="0"/>
                </a:lnTo>
                <a:cubicBezTo>
                  <a:pt x="865192" y="9"/>
                  <a:pt x="913720" y="51045"/>
                  <a:pt x="923940" y="194577"/>
                </a:cubicBezTo>
                <a:cubicBezTo>
                  <a:pt x="916843" y="379673"/>
                  <a:pt x="910782" y="745506"/>
                  <a:pt x="910117" y="958179"/>
                </a:cubicBezTo>
                <a:cubicBezTo>
                  <a:pt x="923961" y="1069635"/>
                  <a:pt x="993223" y="1122211"/>
                  <a:pt x="1107512" y="1129759"/>
                </a:cubicBezTo>
                <a:lnTo>
                  <a:pt x="1643852" y="1131175"/>
                </a:lnTo>
                <a:cubicBezTo>
                  <a:pt x="1811838" y="1142721"/>
                  <a:pt x="1824315" y="1173860"/>
                  <a:pt x="1834875" y="1330650"/>
                </a:cubicBezTo>
                <a:cubicBezTo>
                  <a:pt x="1838509" y="1504760"/>
                  <a:pt x="1856391" y="1650319"/>
                  <a:pt x="1852693" y="1936843"/>
                </a:cubicBezTo>
                <a:cubicBezTo>
                  <a:pt x="1859454" y="2081143"/>
                  <a:pt x="1828114" y="2145777"/>
                  <a:pt x="1661693" y="2137677"/>
                </a:cubicBezTo>
                <a:lnTo>
                  <a:pt x="209028" y="2159632"/>
                </a:lnTo>
                <a:cubicBezTo>
                  <a:pt x="43849" y="2159632"/>
                  <a:pt x="3464" y="2153882"/>
                  <a:pt x="3464" y="1988703"/>
                </a:cubicBezTo>
                <a:cubicBezTo>
                  <a:pt x="2309" y="1397973"/>
                  <a:pt x="1155" y="807244"/>
                  <a:pt x="0" y="216514"/>
                </a:cubicBezTo>
                <a:close/>
              </a:path>
            </a:pathLst>
          </a:custGeom>
          <a:noFill/>
          <a:ln>
            <a:solidFill>
              <a:srgbClr val="5B677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id="{5FD415E8-35E2-4A2A-A84C-B795494EE350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9735876" y="3366483"/>
            <a:ext cx="365518" cy="516894"/>
          </a:xfrm>
          <a:prstGeom prst="rect">
            <a:avLst/>
          </a:prstGeom>
        </p:spPr>
      </p:pic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5485386-50DC-4F28-94E6-51B08F4E7B1F}"/>
              </a:ext>
            </a:extLst>
          </p:cNvPr>
          <p:cNvCxnSpPr>
            <a:cxnSpLocks/>
          </p:cNvCxnSpPr>
          <p:nvPr/>
        </p:nvCxnSpPr>
        <p:spPr>
          <a:xfrm>
            <a:off x="10379369" y="1350420"/>
            <a:ext cx="0" cy="3796286"/>
          </a:xfrm>
          <a:prstGeom prst="line">
            <a:avLst/>
          </a:prstGeom>
          <a:ln>
            <a:solidFill>
              <a:srgbClr val="5B677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70BF9E87-83FD-480F-BC20-18C471AE9DE2}"/>
              </a:ext>
            </a:extLst>
          </p:cNvPr>
          <p:cNvCxnSpPr>
            <a:cxnSpLocks/>
          </p:cNvCxnSpPr>
          <p:nvPr/>
        </p:nvCxnSpPr>
        <p:spPr>
          <a:xfrm>
            <a:off x="7775076" y="1350420"/>
            <a:ext cx="0" cy="3796285"/>
          </a:xfrm>
          <a:prstGeom prst="line">
            <a:avLst/>
          </a:prstGeom>
          <a:ln>
            <a:solidFill>
              <a:srgbClr val="5B677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CBDA0F60-DF7C-4BCB-8B90-64E036E74C08}"/>
              </a:ext>
            </a:extLst>
          </p:cNvPr>
          <p:cNvCxnSpPr>
            <a:cxnSpLocks/>
          </p:cNvCxnSpPr>
          <p:nvPr/>
        </p:nvCxnSpPr>
        <p:spPr>
          <a:xfrm>
            <a:off x="5783306" y="1350420"/>
            <a:ext cx="0" cy="3796284"/>
          </a:xfrm>
          <a:prstGeom prst="line">
            <a:avLst/>
          </a:prstGeom>
          <a:ln>
            <a:solidFill>
              <a:srgbClr val="5B677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12035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531812" y="1524000"/>
            <a:ext cx="103632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Alliance for Genomics (TAG)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+mn-lt"/>
                <a:ea typeface="Arial"/>
                <a:cs typeface="Arial" panose="020B0604020202020204" pitchFamily="34" charset="0"/>
                <a:sym typeface="Arial"/>
              </a:rPr>
              <a:t>Pete </a:t>
            </a:r>
            <a:r>
              <a:rPr lang="en-US" sz="2800" dirty="0" err="1">
                <a:latin typeface="+mn-lt"/>
                <a:ea typeface="Arial"/>
                <a:cs typeface="Arial" panose="020B0604020202020204" pitchFamily="34" charset="0"/>
                <a:sym typeface="Arial"/>
              </a:rPr>
              <a:t>Celano</a:t>
            </a:r>
            <a:r>
              <a:rPr lang="en-US" sz="2800" dirty="0">
                <a:latin typeface="+mn-lt"/>
                <a:ea typeface="Arial"/>
                <a:cs typeface="Arial" panose="020B0604020202020204" pitchFamily="34" charset="0"/>
                <a:sym typeface="Arial"/>
              </a:rPr>
              <a:t>, Director of Consumer Health Initiatives, MedStar Health, MedStar Institute of Innovation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+mn-lt"/>
                <a:hlinkClick r:id="rId3"/>
              </a:rPr>
              <a:t>https://www.cerner.com/blog/ep-100-future-of-precision-medicine</a:t>
            </a:r>
            <a:endParaRPr lang="en-US" sz="2800" dirty="0">
              <a:latin typeface="+mn-lt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2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Client initiatives</a:t>
            </a:r>
          </a:p>
        </p:txBody>
      </p:sp>
    </p:spTree>
    <p:extLst>
      <p:ext uri="{BB962C8B-B14F-4D97-AF65-F5344CB8AC3E}">
        <p14:creationId xmlns:p14="http://schemas.microsoft.com/office/powerpoint/2010/main" val="1958472379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531812" y="1431925"/>
            <a:ext cx="106680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Alliance for Genomics (TAG)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Presentations to date 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Illumina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YouScript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Dignity Health and Catholic Health Initiatives, Precision Medicine Alliance LLC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Million Veteran Program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HudsonAlpha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institute for Biotechnology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American Heart Association, Institute for Precision Cardiovascular Medicine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AWS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Cerner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Pharmacogenomics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HealtheDatalabs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174183" lvl="3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0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2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Client initiatives</a:t>
            </a:r>
          </a:p>
        </p:txBody>
      </p:sp>
    </p:spTree>
    <p:extLst>
      <p:ext uri="{BB962C8B-B14F-4D97-AF65-F5344CB8AC3E}">
        <p14:creationId xmlns:p14="http://schemas.microsoft.com/office/powerpoint/2010/main" val="4045018531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D03DECE-77D5-3143-B3C0-5B5DB247DF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499"/>
          <a:stretch/>
        </p:blipFill>
        <p:spPr>
          <a:xfrm>
            <a:off x="16315" y="0"/>
            <a:ext cx="12188825" cy="6342057"/>
          </a:xfrm>
          <a:prstGeom prst="rect">
            <a:avLst/>
          </a:prstGeom>
        </p:spPr>
      </p:pic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A7AF3063-B311-1E4B-BD6D-EC8E8F90AA7E}"/>
              </a:ext>
            </a:extLst>
          </p:cNvPr>
          <p:cNvSpPr txBox="1">
            <a:spLocks/>
          </p:cNvSpPr>
          <p:nvPr/>
        </p:nvSpPr>
        <p:spPr>
          <a:xfrm>
            <a:off x="16315" y="2624277"/>
            <a:ext cx="12172509" cy="614276"/>
          </a:xfrm>
          <a:prstGeom prst="rect">
            <a:avLst/>
          </a:prstGeom>
        </p:spPr>
        <p:txBody>
          <a:bodyPr lIns="365760" tIns="0" rIns="0" bIns="0" anchor="ctr" anchorCtr="0"/>
          <a:lstStyle>
            <a:lvl1pPr marL="0" indent="0" algn="ctr" defTabSz="1218354" rtl="0" eaLnBrk="1" latinLnBrk="0" hangingPunct="1">
              <a:lnSpc>
                <a:spcPct val="85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lang="en-GB" sz="44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Standards landscape</a:t>
            </a: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DEC089E6-D9C5-5A4B-BFA8-FF46728C7379}"/>
              </a:ext>
            </a:extLst>
          </p:cNvPr>
          <p:cNvSpPr txBox="1">
            <a:spLocks/>
          </p:cNvSpPr>
          <p:nvPr/>
        </p:nvSpPr>
        <p:spPr>
          <a:xfrm>
            <a:off x="16315" y="3364453"/>
            <a:ext cx="12172509" cy="614276"/>
          </a:xfrm>
          <a:prstGeom prst="rect">
            <a:avLst/>
          </a:prstGeom>
        </p:spPr>
        <p:txBody>
          <a:bodyPr lIns="365760" tIns="0" rIns="0" bIns="0" anchor="t" anchorCtr="0"/>
          <a:lstStyle>
            <a:lvl1pPr marL="0" indent="0" algn="ctr" defTabSz="1218354" rtl="0" eaLnBrk="1" latinLnBrk="0" hangingPunct="1">
              <a:lnSpc>
                <a:spcPct val="85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lang="en-GB" sz="2000" b="0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38118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</a:p>
        </p:txBody>
      </p:sp>
      <p:pic>
        <p:nvPicPr>
          <p:cNvPr id="8" name="Content Placeholder 11">
            <a:extLst>
              <a:ext uri="{FF2B5EF4-FFF2-40B4-BE49-F238E27FC236}">
                <a16:creationId xmlns:a16="http://schemas.microsoft.com/office/drawing/2014/main" id="{30903C6A-F9C6-48CE-B14B-CF496E0750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4812" y="1084811"/>
            <a:ext cx="8241286" cy="466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556910"/>
      </p:ext>
    </p:extLst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6680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ISO/TC 215 N 2776 - Proposal for Subcommittee on "Genomics informatics“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Proposed liaison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organisations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survey of similar work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 ISO Committees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7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ISO/TC 276 Biotechnology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7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ISO/IEC JTC 1/SC29 Coding of audio, picture, multimedia and hypermedia information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Global Alliance for Genomics and Health (GA4GH) and driver projects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HL7 International Clinical Genomics Working Group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Clinical Data Interchange Standards Consortium (CDISC)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SNOMED International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Regenstrief</a:t>
            </a: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Logical Observation Identifiers Names and Codes (LOINC)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National Cancer Institute Enterprise Vocabulary Services NCI Thesaurus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Massive Analysis and Quality Control (MAQC) Society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ISO</a:t>
            </a:r>
          </a:p>
        </p:txBody>
      </p:sp>
    </p:spTree>
    <p:extLst>
      <p:ext uri="{BB962C8B-B14F-4D97-AF65-F5344CB8AC3E}">
        <p14:creationId xmlns:p14="http://schemas.microsoft.com/office/powerpoint/2010/main" val="2163932340"/>
      </p:ext>
    </p:extLst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ISO/TC215 SC1 Genomic Informatics proposed initial active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programme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work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ISO/IS 25720:2009 Health Informatics ‐ Genomic sequence variation markup language (GSVML)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ISO/TS 20428:2017 Health Informatics ‐ Data elements and their metadata for describing structured clinical genomic sequence information in electronic health records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ISO/CD 21393 Health Informatics ‐ Omics Markup Language (OML) (in development)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ISO/NP TS 23357 Clinical genomics data sharing specification for next generation sequencing (in development)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ISO/AWI TR 21394 Health Informatics ‐ Whole genome sequence markup language (WGML) (in development)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ISO/AWI TR 22693 Health Informatics ‐ Structured clinical gene fusion report in electronic health records (in development)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ISO</a:t>
            </a:r>
          </a:p>
        </p:txBody>
      </p:sp>
    </p:spTree>
    <p:extLst>
      <p:ext uri="{BB962C8B-B14F-4D97-AF65-F5344CB8AC3E}">
        <p14:creationId xmlns:p14="http://schemas.microsoft.com/office/powerpoint/2010/main" val="2932667660"/>
      </p:ext>
    </p:extLst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Key Technical Work Streams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Genomics Knowledge Standards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Clinical and Phenotypic Data Capture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 Work Streams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Foundational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Data Security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Regulatory &amp; Ethics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Technical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Cloud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Data Use &amp; Researcher </a:t>
            </a: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Idenities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(DURI)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Discovery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Large Scale Genomics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GA4GH Work Streams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6821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431925"/>
            <a:ext cx="10515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Associate Vice Chair for Standards, BCS Health and Care Group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BCS representative, BSI IST/35 Health Informatics Committee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Member at Large, HL7 UK Management Board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Member, IHE UK Steering Committee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Vendor representative, </a:t>
            </a: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INTEROPen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Board</a:t>
            </a:r>
          </a:p>
          <a:p>
            <a:pPr marL="0" indent="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907" y="838200"/>
            <a:ext cx="12190143" cy="457200"/>
          </a:xfrm>
        </p:spPr>
        <p:txBody>
          <a:bodyPr/>
          <a:lstStyle/>
          <a:p>
            <a:r>
              <a:rPr lang="en-US" dirty="0"/>
              <a:t> Roles</a:t>
            </a:r>
          </a:p>
        </p:txBody>
      </p:sp>
    </p:spTree>
    <p:extLst>
      <p:ext uri="{BB962C8B-B14F-4D97-AF65-F5344CB8AC3E}">
        <p14:creationId xmlns:p14="http://schemas.microsoft.com/office/powerpoint/2010/main" val="3894255929"/>
      </p:ext>
    </p:extLst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Key projects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Monarch Initiative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Human Phenotype Ontology (HPO)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Clinical Genome Resource (ClinGen)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5"/>
              </a:rPr>
              <a:t>Variant Interpretation for Cancer Consortium (VICC)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6"/>
              </a:rPr>
              <a:t>GA4GH Driver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186643"/>
      </p:ext>
    </p:extLst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All of Us Research Program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Australian Genomics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Autism Sharing Initiative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BRCA Challenge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Canadian Distributed Infrastructure for Genomics (</a:t>
            </a: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CanDIG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ELIXIR Beacon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it-IT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European Genome-phenome Archive (EGA), European Variation Archive (EVA), and European Nucleotide Archive (ENA) 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it-IT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EpiShare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EUCANCan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European Joint </a:t>
            </a: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Programme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on Rare Disease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de-DE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GEnome Medical alliance Japan (GEM Japan)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2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1320" y="838200"/>
            <a:ext cx="12190143" cy="4572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GA4GH Driver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96902"/>
      </p:ext>
    </p:extLst>
  </p:cSld>
  <p:clrMapOvr>
    <a:masterClrMapping/>
  </p:clrMapOvr>
  <p:transition spd="slow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327265"/>
            <a:ext cx="101346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Confluence Work Group Home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Wiki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5"/>
              </a:rPr>
              <a:t>Existing Products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v2, v3, CDA Implementation Guides Domain Analysis Models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FHIR Implementation Guides</a:t>
            </a: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6"/>
              </a:rPr>
              <a:t>Genomics Implementation Guidance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7"/>
              </a:rPr>
              <a:t>Genetic Reporting Implementation Guide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(Jan 2019 v0.3.0: STU 1 Ballot 2)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MolecularSequence</a:t>
            </a: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Resource, </a:t>
            </a:r>
            <a:r>
              <a:rPr lang="en-US" sz="1867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DiagnosticReport</a:t>
            </a: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Observation profiles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General Genomic Reporting, Variant Reporting, Cytogenic Reporting, </a:t>
            </a:r>
            <a:r>
              <a:rPr lang="en-US" sz="1867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Pharacogenomic</a:t>
            </a: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Reporting, </a:t>
            </a:r>
            <a:r>
              <a:rPr lang="en-US" sz="1867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Histocompatability</a:t>
            </a: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Reporting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8"/>
              </a:rPr>
              <a:t>HL7 International Clinical Genomics Working Group</a:t>
            </a:r>
            <a:endParaRPr lang="en-US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4837331"/>
      </p:ext>
    </p:extLst>
  </p:cSld>
  <p:clrMapOvr>
    <a:masterClrMapping/>
  </p:clrMapOvr>
  <p:transition spd="slow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3632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Study Data Tabulation Model Implementation Guide (SDTMIG)‐Pharmacogenomics/Genetics (</a:t>
            </a: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PGx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) v1.0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CDISC</a:t>
            </a:r>
          </a:p>
        </p:txBody>
      </p:sp>
    </p:spTree>
    <p:extLst>
      <p:ext uri="{BB962C8B-B14F-4D97-AF65-F5344CB8AC3E}">
        <p14:creationId xmlns:p14="http://schemas.microsoft.com/office/powerpoint/2010/main" val="2801861926"/>
      </p:ext>
    </p:extLst>
  </p:cSld>
  <p:clrMapOvr>
    <a:masterClrMapping/>
  </p:clrMapOvr>
  <p:transition spd="slow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51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Genomics and Precision Medicine Clinical Reference Group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Seminars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Genomics Symposium (Ontologies for Clinical Value) - London, 12th, April 2018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5"/>
              </a:rPr>
              <a:t>"Making it real" - Genomics session, Vancouver, 17th, October 2018</a:t>
            </a:r>
            <a:endParaRPr lang="en-US" sz="2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Observable and Investigation Model Project Home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6"/>
              </a:rPr>
              <a:t>SNOMED on FHIR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SNOMED International</a:t>
            </a:r>
          </a:p>
        </p:txBody>
      </p:sp>
    </p:spTree>
    <p:extLst>
      <p:ext uri="{BB962C8B-B14F-4D97-AF65-F5344CB8AC3E}">
        <p14:creationId xmlns:p14="http://schemas.microsoft.com/office/powerpoint/2010/main" val="138053024"/>
      </p:ext>
    </p:extLst>
  </p:cSld>
  <p:clrMapOvr>
    <a:masterClrMapping/>
  </p:clrMapOvr>
  <p:transition spd="slow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Standardised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terms for genetic test ordering and reporting, and genetic findings (observations about the specimen's genetic characteristics)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Links between LOINC and other genetic terminologies and coding systems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https://loinc.org/genetics/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Coming soon!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da-DK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Deckard J, et al. J Am Med Inform Assoc 2015;22:621–627. </a:t>
            </a: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Supporting interoperability of genetic data with LOINC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LOINC</a:t>
            </a:r>
          </a:p>
        </p:txBody>
      </p:sp>
    </p:spTree>
    <p:extLst>
      <p:ext uri="{BB962C8B-B14F-4D97-AF65-F5344CB8AC3E}">
        <p14:creationId xmlns:p14="http://schemas.microsoft.com/office/powerpoint/2010/main" val="3429603899"/>
      </p:ext>
    </p:extLst>
  </p:cSld>
  <p:clrMapOvr>
    <a:masterClrMapping/>
  </p:clrMapOvr>
  <p:transition spd="slow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National Cancer Institute Enterprise Vocabulary Services NCI Thesaurus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NCI</a:t>
            </a:r>
          </a:p>
        </p:txBody>
      </p:sp>
    </p:spTree>
    <p:extLst>
      <p:ext uri="{BB962C8B-B14F-4D97-AF65-F5344CB8AC3E}">
        <p14:creationId xmlns:p14="http://schemas.microsoft.com/office/powerpoint/2010/main" val="323621995"/>
      </p:ext>
    </p:extLst>
  </p:cSld>
  <p:clrMapOvr>
    <a:masterClrMapping/>
  </p:clrMapOvr>
  <p:transition spd="slow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Massive Analysis and Quality Control (MAQC) Society</a:t>
            </a:r>
          </a:p>
        </p:txBody>
      </p:sp>
    </p:spTree>
    <p:extLst>
      <p:ext uri="{BB962C8B-B14F-4D97-AF65-F5344CB8AC3E}">
        <p14:creationId xmlns:p14="http://schemas.microsoft.com/office/powerpoint/2010/main" val="1488744366"/>
      </p:ext>
    </p:extLst>
  </p:cSld>
  <p:clrMapOvr>
    <a:masterClrMapping/>
  </p:clrMapOvr>
  <p:transition spd="slow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668000" cy="41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Online Mendelian Inheritance in Man (OMIM)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INSERM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Orphanet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European Bioinformatics Initiative (EBI) 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Related initiatives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ChEMBL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etc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Disease Ontology (DO)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Gene Ontology (GO)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Basic Formal Ontology (BFO)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From which GO, HPO, DO, Information Artefact Ontology (IAO) among others are derived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533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Open Biological and Biomedical Ontology (OBO) Foundry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Other related </a:t>
            </a:r>
            <a:r>
              <a:rPr lang="en-US" dirty="0" err="1"/>
              <a:t>organisations</a:t>
            </a:r>
            <a:r>
              <a:rPr lang="en-US" dirty="0"/>
              <a:t> and initiatives</a:t>
            </a:r>
          </a:p>
        </p:txBody>
      </p:sp>
    </p:spTree>
    <p:extLst>
      <p:ext uri="{BB962C8B-B14F-4D97-AF65-F5344CB8AC3E}">
        <p14:creationId xmlns:p14="http://schemas.microsoft.com/office/powerpoint/2010/main" val="2670503250"/>
      </p:ext>
    </p:extLst>
  </p:cSld>
  <p:clrMapOvr>
    <a:masterClrMapping/>
  </p:clrMapOvr>
  <p:transition spd="slow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89957"/>
            <a:ext cx="11506200" cy="41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HL7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FHIR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 pertinent resources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Phenotype</a:t>
            </a:r>
          </a:p>
          <a:p>
            <a:pPr marL="2783363" lvl="4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Patient, Condition (Diagnosis, Problem), Observation, Allergy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etc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FamilyHistory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Interventions</a:t>
            </a:r>
          </a:p>
          <a:p>
            <a:pPr marL="2783363" lvl="4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MedicationRequest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related, Procedure,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CarePlan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ServiceRequest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etc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6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Security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Authenticatiion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Authorisation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Consent, Provenance,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AuditEvent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Indirectly related </a:t>
            </a:r>
            <a:r>
              <a:rPr lang="en-US" dirty="0" err="1"/>
              <a:t>organisations</a:t>
            </a:r>
            <a:r>
              <a:rPr lang="en-US" dirty="0"/>
              <a:t> and initiatives</a:t>
            </a:r>
          </a:p>
        </p:txBody>
      </p:sp>
    </p:spTree>
    <p:extLst>
      <p:ext uri="{BB962C8B-B14F-4D97-AF65-F5344CB8AC3E}">
        <p14:creationId xmlns:p14="http://schemas.microsoft.com/office/powerpoint/2010/main" val="991863569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464009"/>
            <a:ext cx="8286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Health IT vendor perspective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Standards landscape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Challenges and possible ways forward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226247736"/>
      </p:ext>
    </p:extLst>
  </p:cSld>
  <p:clrMapOvr>
    <a:masterClrMapping/>
  </p:clrMapOvr>
  <p:transition spd="slow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111469"/>
            <a:ext cx="10134600" cy="41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HL7 Continued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Clinical Quality Language (CQL)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FHIRPath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Terminology Service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Bulk data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Regional Implementation Guides, Argonaut Data Query, CareConnect Core API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GraphQL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(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Using </a:t>
            </a: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GraphQL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 with FHIR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Grading of Recommendations Assessment, Development and Evaluation (GRADE) working group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MAGIC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Observational Health Sciences Data Science and Informatics (OHDSI) OMOP Data Model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Indirectly related </a:t>
            </a:r>
            <a:r>
              <a:rPr lang="en-US" dirty="0" err="1"/>
              <a:t>organisations</a:t>
            </a:r>
            <a:r>
              <a:rPr lang="en-US" dirty="0"/>
              <a:t> and initiatives</a:t>
            </a:r>
          </a:p>
        </p:txBody>
      </p:sp>
    </p:spTree>
    <p:extLst>
      <p:ext uri="{BB962C8B-B14F-4D97-AF65-F5344CB8AC3E}">
        <p14:creationId xmlns:p14="http://schemas.microsoft.com/office/powerpoint/2010/main" val="1758308882"/>
      </p:ext>
    </p:extLst>
  </p:cSld>
  <p:clrMapOvr>
    <a:masterClrMapping/>
  </p:clrMapOvr>
  <p:transition spd="slow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41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SMART Health IT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SMART on FHIR</a:t>
            </a: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(in collaboration with HL7)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CDS Hooks 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(in collaboration with HL7)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Sync for Science (S4S)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Indirectly related </a:t>
            </a:r>
            <a:r>
              <a:rPr lang="en-US" dirty="0" err="1"/>
              <a:t>organisations</a:t>
            </a:r>
            <a:r>
              <a:rPr lang="en-US" dirty="0"/>
              <a:t> and initiatives</a:t>
            </a:r>
          </a:p>
        </p:txBody>
      </p:sp>
    </p:spTree>
    <p:extLst>
      <p:ext uri="{BB962C8B-B14F-4D97-AF65-F5344CB8AC3E}">
        <p14:creationId xmlns:p14="http://schemas.microsoft.com/office/powerpoint/2010/main" val="3212670905"/>
      </p:ext>
    </p:extLst>
  </p:cSld>
  <p:clrMapOvr>
    <a:masterClrMapping/>
  </p:clrMapOvr>
  <p:transition spd="slow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531812" y="1431925"/>
            <a:ext cx="2590800" cy="14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CDS Hooks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Indirectly related </a:t>
            </a:r>
            <a:r>
              <a:rPr lang="en-US" dirty="0" err="1"/>
              <a:t>organisations</a:t>
            </a:r>
            <a:r>
              <a:rPr lang="en-US" dirty="0"/>
              <a:t> and initiatives</a:t>
            </a:r>
          </a:p>
        </p:txBody>
      </p:sp>
      <p:pic>
        <p:nvPicPr>
          <p:cNvPr id="1030" name="Picture 6" descr="CDS Hooks Overview">
            <a:extLst>
              <a:ext uri="{FF2B5EF4-FFF2-40B4-BE49-F238E27FC236}">
                <a16:creationId xmlns:a16="http://schemas.microsoft.com/office/drawing/2014/main" id="{EADF43F6-7538-408C-9A6A-426409649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2" y="1832294"/>
            <a:ext cx="7543800" cy="4187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475679"/>
      </p:ext>
    </p:extLst>
  </p:cSld>
  <p:clrMapOvr>
    <a:masterClrMapping/>
  </p:clrMapOvr>
  <p:transition spd="slow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379412" y="1098664"/>
            <a:ext cx="11506200" cy="614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ISO/IEC JTC 1/SC 32  Data management and interchange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ISO/IEC 11179-1:2015 Information technology -- Metadata registries (MDR) 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533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ISO/IEC 11179-1:2015 Part 1: Framework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533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ISO/IEC 11179-2:2005 Part 2: Classification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533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ISO/IEC TR 11179-2 Inform Part 2: Classification (Under development)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533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ISO/IEC 11179-3:2013 Part 3: Registry metamodel and basic attributes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533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ISO/IEC 11179-3:2013/</a:t>
            </a:r>
            <a:r>
              <a:rPr lang="en-US" sz="1533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DAmd</a:t>
            </a:r>
            <a:r>
              <a:rPr lang="en-US" sz="1533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1 (Under development)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533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ISO/IEC 11179-4:2004 Part 4: Formulation of data definitions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533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ISO/IEC 11179-5:2015 Part 5: Naming principles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533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ISO/IEC 11179-6:2015 Part 6: Registration</a:t>
            </a:r>
          </a:p>
          <a:p>
            <a:pPr marL="2174183" lvl="3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533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ISO/IEC DIS 11179-7 Part 7: Metamodel for data set registration (Under development)</a:t>
            </a: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174183" lvl="3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6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Metadataworks</a:t>
            </a:r>
            <a:endParaRPr lang="en-US" sz="16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783363" lvl="4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6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Genomics England</a:t>
            </a:r>
          </a:p>
          <a:p>
            <a:pPr marL="2783363" lvl="4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6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‘</a:t>
            </a:r>
            <a:r>
              <a:rPr lang="en-US" sz="16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Model Driven Data Management in Healthcare</a:t>
            </a:r>
            <a:r>
              <a:rPr lang="en-US" sz="16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’ David Milward, Best Paper award at MODELSWARD 2019 International Conference on Model-Driven Engineering and Software Development</a:t>
            </a:r>
          </a:p>
          <a:p>
            <a:pPr marL="3392526" lvl="5" indent="-285750">
              <a:lnSpc>
                <a:spcPct val="100000"/>
              </a:lnSpc>
              <a:spcBef>
                <a:spcPts val="0"/>
              </a:spcBef>
              <a:buClr>
                <a:srgbClr val="7F7F7F"/>
              </a:buClr>
              <a:buSzPts val="1500"/>
            </a:pPr>
            <a:r>
              <a:rPr lang="en-US" sz="16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Metadata Management Language (MDML)</a:t>
            </a:r>
          </a:p>
          <a:p>
            <a:pPr marL="3392526" lvl="5" indent="-285750">
              <a:lnSpc>
                <a:spcPct val="100000"/>
              </a:lnSpc>
              <a:spcBef>
                <a:spcPts val="0"/>
              </a:spcBef>
              <a:buClr>
                <a:srgbClr val="7F7F7F"/>
              </a:buClr>
              <a:buSzPts val="1500"/>
            </a:pPr>
            <a:endParaRPr lang="en-US" sz="16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783363" lvl="4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334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Indirectly related </a:t>
            </a:r>
            <a:r>
              <a:rPr lang="en-US" dirty="0" err="1"/>
              <a:t>organisations</a:t>
            </a:r>
            <a:r>
              <a:rPr lang="en-US" dirty="0"/>
              <a:t> and initiatives</a:t>
            </a:r>
          </a:p>
        </p:txBody>
      </p:sp>
    </p:spTree>
    <p:extLst>
      <p:ext uri="{BB962C8B-B14F-4D97-AF65-F5344CB8AC3E}">
        <p14:creationId xmlns:p14="http://schemas.microsoft.com/office/powerpoint/2010/main" val="1771643236"/>
      </p:ext>
    </p:extLst>
  </p:cSld>
  <p:clrMapOvr>
    <a:masterClrMapping/>
  </p:clrMapOvr>
  <p:transition spd="slow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379412" y="1098664"/>
            <a:ext cx="11506200" cy="614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Identification of Medicinal Products (IDMP)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FHIR </a:t>
            </a:r>
            <a:r>
              <a:rPr lang="en-US" sz="1867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MedicationKnowledge</a:t>
            </a: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resource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 13606 Health informatics -- Electronic health record communication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openEHR</a:t>
            </a:r>
            <a:endParaRPr lang="en-US" sz="20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334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Standards landscape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Indirectly related </a:t>
            </a:r>
            <a:r>
              <a:rPr lang="en-US" dirty="0" err="1"/>
              <a:t>organisations</a:t>
            </a:r>
            <a:r>
              <a:rPr lang="en-US" dirty="0"/>
              <a:t> and initiatives</a:t>
            </a:r>
          </a:p>
        </p:txBody>
      </p:sp>
    </p:spTree>
    <p:extLst>
      <p:ext uri="{BB962C8B-B14F-4D97-AF65-F5344CB8AC3E}">
        <p14:creationId xmlns:p14="http://schemas.microsoft.com/office/powerpoint/2010/main" val="555378280"/>
      </p:ext>
    </p:extLst>
  </p:cSld>
  <p:clrMapOvr>
    <a:masterClrMapping/>
  </p:clrMapOvr>
  <p:transition spd="slow"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D03DECE-77D5-3143-B3C0-5B5DB247DF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499"/>
          <a:stretch/>
        </p:blipFill>
        <p:spPr>
          <a:xfrm>
            <a:off x="16315" y="0"/>
            <a:ext cx="12188825" cy="6342057"/>
          </a:xfrm>
          <a:prstGeom prst="rect">
            <a:avLst/>
          </a:prstGeom>
        </p:spPr>
      </p:pic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A7AF3063-B311-1E4B-BD6D-EC8E8F90AA7E}"/>
              </a:ext>
            </a:extLst>
          </p:cNvPr>
          <p:cNvSpPr txBox="1">
            <a:spLocks/>
          </p:cNvSpPr>
          <p:nvPr/>
        </p:nvSpPr>
        <p:spPr>
          <a:xfrm>
            <a:off x="16315" y="2624277"/>
            <a:ext cx="12172509" cy="614276"/>
          </a:xfrm>
          <a:prstGeom prst="rect">
            <a:avLst/>
          </a:prstGeom>
        </p:spPr>
        <p:txBody>
          <a:bodyPr lIns="365760" tIns="0" rIns="0" bIns="0" anchor="ctr" anchorCtr="0"/>
          <a:lstStyle>
            <a:lvl1pPr marL="0" indent="0" algn="ctr" defTabSz="1218354" rtl="0" eaLnBrk="1" latinLnBrk="0" hangingPunct="1">
              <a:lnSpc>
                <a:spcPct val="85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lang="en-GB" sz="44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dirty="0">
                <a:sym typeface="Arial"/>
              </a:rPr>
              <a:t>Challenges and possible ways forward</a:t>
            </a: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DEC089E6-D9C5-5A4B-BFA8-FF46728C7379}"/>
              </a:ext>
            </a:extLst>
          </p:cNvPr>
          <p:cNvSpPr txBox="1">
            <a:spLocks/>
          </p:cNvSpPr>
          <p:nvPr/>
        </p:nvSpPr>
        <p:spPr>
          <a:xfrm>
            <a:off x="16315" y="3364453"/>
            <a:ext cx="12172509" cy="614276"/>
          </a:xfrm>
          <a:prstGeom prst="rect">
            <a:avLst/>
          </a:prstGeom>
        </p:spPr>
        <p:txBody>
          <a:bodyPr lIns="365760" tIns="0" rIns="0" bIns="0" anchor="t" anchorCtr="0"/>
          <a:lstStyle>
            <a:lvl1pPr marL="0" indent="0" algn="ctr" defTabSz="1218354" rtl="0" eaLnBrk="1" latinLnBrk="0" hangingPunct="1">
              <a:lnSpc>
                <a:spcPct val="85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lang="en-GB" sz="2000" b="0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38655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Knowledge representation and reasoning conundrum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Authentication and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authorisation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Ethics</a:t>
            </a: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1300"/>
              </a:spcBef>
              <a:buClr>
                <a:srgbClr val="7F7F7F"/>
              </a:buClr>
              <a:buSzPts val="1500"/>
            </a:pPr>
            <a:r>
              <a:rPr lang="en-US" dirty="0">
                <a:ea typeface="Arial"/>
                <a:sym typeface="Arial"/>
              </a:rPr>
              <a:t>Challenges and possible ways forward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3008690802"/>
      </p:ext>
    </p:extLst>
  </p:cSld>
  <p:clrMapOvr>
    <a:masterClrMapping/>
  </p:clrMapOvr>
  <p:transition spd="slow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Relationship between ontologies and classifications/terminologies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Relationship between ontologies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Relationship between information model representations of EHR and classifications/terminologies and ontologies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Reasoning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indent="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Arial"/>
                <a:sym typeface="Arial"/>
              </a:rPr>
              <a:t>Challenges and possible ways forward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Knowledge representation and reasoning conundrum</a:t>
            </a:r>
          </a:p>
        </p:txBody>
      </p:sp>
    </p:spTree>
    <p:extLst>
      <p:ext uri="{BB962C8B-B14F-4D97-AF65-F5344CB8AC3E}">
        <p14:creationId xmlns:p14="http://schemas.microsoft.com/office/powerpoint/2010/main" val="1224939621"/>
      </p:ext>
    </p:extLst>
  </p:cSld>
  <p:clrMapOvr>
    <a:masterClrMapping/>
  </p:clrMapOvr>
  <p:transition spd="slow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ICD10 -&gt; ICD11 alignment by way of example 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Arial"/>
                <a:sym typeface="Arial"/>
              </a:rPr>
              <a:t>Challenges and possible ways forward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Relationship between ontologies and terminologies</a:t>
            </a:r>
          </a:p>
        </p:txBody>
      </p:sp>
    </p:spTree>
    <p:extLst>
      <p:ext uri="{BB962C8B-B14F-4D97-AF65-F5344CB8AC3E}">
        <p14:creationId xmlns:p14="http://schemas.microsoft.com/office/powerpoint/2010/main" val="1455219551"/>
      </p:ext>
    </p:extLst>
  </p:cSld>
  <p:clrMapOvr>
    <a:masterClrMapping/>
  </p:clrMapOvr>
  <p:transition spd="slow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BFO as key component in alignment efforts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Alignment of SNOMED with BFO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  <a:hlinkClick r:id="rId3"/>
            </a:endParaRP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Stakeholder Engagement for Consultant Terminologist Project IHTSDO-836, entitled “Concept Model: Presence” David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Sperzel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, MD, MS, August-September 2016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174183" lvl="3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SNOMED CT and formal ontological principles p.17</a:t>
            </a:r>
            <a:endParaRPr lang="en-US" sz="1334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SNOMED CT standard ontology based on the ontology for general medical science El-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Sappagh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et al. BMC Medical Informatics and Decision Making (2018) 18:76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Arial"/>
                <a:sym typeface="Arial"/>
              </a:rPr>
              <a:t>Challenges and possible ways forward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Relationship between ontologies</a:t>
            </a:r>
          </a:p>
        </p:txBody>
      </p:sp>
    </p:spTree>
    <p:extLst>
      <p:ext uri="{BB962C8B-B14F-4D97-AF65-F5344CB8AC3E}">
        <p14:creationId xmlns:p14="http://schemas.microsoft.com/office/powerpoint/2010/main" val="888575715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D03DECE-77D5-3143-B3C0-5B5DB247DF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499"/>
          <a:stretch/>
        </p:blipFill>
        <p:spPr>
          <a:xfrm>
            <a:off x="0" y="893"/>
            <a:ext cx="12188825" cy="6342057"/>
          </a:xfrm>
          <a:prstGeom prst="rect">
            <a:avLst/>
          </a:prstGeom>
        </p:spPr>
      </p:pic>
      <p:sp>
        <p:nvSpPr>
          <p:cNvPr id="17" name="Text Placeholder 20">
            <a:extLst>
              <a:ext uri="{FF2B5EF4-FFF2-40B4-BE49-F238E27FC236}">
                <a16:creationId xmlns:a16="http://schemas.microsoft.com/office/drawing/2014/main" id="{A7AF3063-B311-1E4B-BD6D-EC8E8F90AA7E}"/>
              </a:ext>
            </a:extLst>
          </p:cNvPr>
          <p:cNvSpPr txBox="1">
            <a:spLocks/>
          </p:cNvSpPr>
          <p:nvPr/>
        </p:nvSpPr>
        <p:spPr>
          <a:xfrm>
            <a:off x="16315" y="2624277"/>
            <a:ext cx="12172509" cy="614276"/>
          </a:xfrm>
          <a:prstGeom prst="rect">
            <a:avLst/>
          </a:prstGeom>
        </p:spPr>
        <p:txBody>
          <a:bodyPr lIns="365760" tIns="0" rIns="0" bIns="0" anchor="ctr" anchorCtr="0"/>
          <a:lstStyle>
            <a:lvl1pPr marL="0" indent="0" algn="ctr" defTabSz="1218354" rtl="0" eaLnBrk="1" latinLnBrk="0" hangingPunct="1">
              <a:lnSpc>
                <a:spcPct val="85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lang="en-GB" sz="44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Health IT vendor perspective</a:t>
            </a:r>
          </a:p>
        </p:txBody>
      </p:sp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DEC089E6-D9C5-5A4B-BFA8-FF46728C7379}"/>
              </a:ext>
            </a:extLst>
          </p:cNvPr>
          <p:cNvSpPr txBox="1">
            <a:spLocks/>
          </p:cNvSpPr>
          <p:nvPr/>
        </p:nvSpPr>
        <p:spPr>
          <a:xfrm>
            <a:off x="16315" y="3364453"/>
            <a:ext cx="12172509" cy="614276"/>
          </a:xfrm>
          <a:prstGeom prst="rect">
            <a:avLst/>
          </a:prstGeom>
        </p:spPr>
        <p:txBody>
          <a:bodyPr lIns="365760" tIns="0" rIns="0" bIns="0" anchor="t" anchorCtr="0"/>
          <a:lstStyle>
            <a:lvl1pPr marL="0" indent="0" algn="ctr" defTabSz="1218354" rtl="0" eaLnBrk="1" latinLnBrk="0" hangingPunct="1">
              <a:lnSpc>
                <a:spcPct val="85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lang="en-GB" sz="2000" b="0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974939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600200"/>
            <a:ext cx="101346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ZOUD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Standards based EHR information models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FHIR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ISO 13606 /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openEHR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INTEROPen</a:t>
            </a: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 Digital Health Rewired Panel Paper: FHIR and </a:t>
            </a:r>
            <a:r>
              <a:rPr lang="en-US" sz="24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openEHR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Articulating relationships, BFO and IAO as possible component in alignment efforts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FHIR and Ontology - Barry Smith, Fourth Clinical and Translational Science Ontology Workshop 2015 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2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2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Arial"/>
                <a:sym typeface="Arial"/>
              </a:rPr>
              <a:t>Challenges and possible ways forward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4612" y="998537"/>
            <a:ext cx="12190143" cy="457200"/>
          </a:xfrm>
        </p:spPr>
        <p:txBody>
          <a:bodyPr/>
          <a:lstStyle/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Relationship between information model representations of EHR terminologies and ontologies</a:t>
            </a:r>
          </a:p>
        </p:txBody>
      </p:sp>
    </p:spTree>
    <p:extLst>
      <p:ext uri="{BB962C8B-B14F-4D97-AF65-F5344CB8AC3E}">
        <p14:creationId xmlns:p14="http://schemas.microsoft.com/office/powerpoint/2010/main" val="1388206939"/>
      </p:ext>
    </p:extLst>
  </p:cSld>
  <p:clrMapOvr>
    <a:masterClrMapping/>
  </p:clrMapOvr>
  <p:transition spd="slow"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600200"/>
            <a:ext cx="10134600" cy="46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Workflow, CDS Hooks 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Domain Specific Languages, CQL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2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Beyond the Curly Braces: Exploring CQL on FHIR based CBK, Mobilizing Computable Biomedical Knowledge (MCBK) Marc </a:t>
            </a:r>
            <a:r>
              <a:rPr lang="en-US" sz="2267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Overhage</a:t>
            </a:r>
            <a:r>
              <a:rPr lang="en-US" sz="22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with Motive Medical </a:t>
            </a:r>
            <a:r>
              <a:rPr lang="en-US" sz="2267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Intenigence</a:t>
            </a:r>
            <a:r>
              <a:rPr lang="en-US" sz="2267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July 2018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Rules engines/reasoners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2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2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Arial"/>
                <a:sym typeface="Arial"/>
              </a:rPr>
              <a:t>Challenges and possible ways forward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4612" y="998537"/>
            <a:ext cx="12190143" cy="457200"/>
          </a:xfrm>
        </p:spPr>
        <p:txBody>
          <a:bodyPr/>
          <a:lstStyle/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Reasoning</a:t>
            </a:r>
          </a:p>
        </p:txBody>
      </p:sp>
    </p:spTree>
    <p:extLst>
      <p:ext uri="{BB962C8B-B14F-4D97-AF65-F5344CB8AC3E}">
        <p14:creationId xmlns:p14="http://schemas.microsoft.com/office/powerpoint/2010/main" val="888944348"/>
      </p:ext>
    </p:extLst>
  </p:cSld>
  <p:clrMapOvr>
    <a:masterClrMapping/>
  </p:clrMapOvr>
  <p:transition spd="slow"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SMART on FHIR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FHIR Security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Arial"/>
                <a:sym typeface="Arial"/>
              </a:rPr>
              <a:t>Challenges and possible ways forward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Authentication and </a:t>
            </a:r>
            <a:r>
              <a:rPr lang="en-US" dirty="0" err="1"/>
              <a:t>authorisation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468491"/>
      </p:ext>
    </p:extLst>
  </p:cSld>
  <p:clrMapOvr>
    <a:masterClrMapping/>
  </p:clrMapOvr>
  <p:transition spd="slow"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NIH National Human Genome Resource Institute</a:t>
            </a: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Ethical, Legal and Social Issues in Genomic Medicine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Genetic Discrimination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Intellectual Property and Genomics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Regulation of Genetic Tests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Privacy in Genomics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Knowledge sharing and resource distribution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3466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Arial"/>
                <a:sym typeface="Arial"/>
              </a:rPr>
              <a:t>Challenges and possible ways forward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Ethics</a:t>
            </a:r>
          </a:p>
        </p:txBody>
      </p:sp>
    </p:spTree>
    <p:extLst>
      <p:ext uri="{BB962C8B-B14F-4D97-AF65-F5344CB8AC3E}">
        <p14:creationId xmlns:p14="http://schemas.microsoft.com/office/powerpoint/2010/main" val="3390599691"/>
      </p:ext>
    </p:extLst>
  </p:cSld>
  <p:clrMapOvr>
    <a:masterClrMapping/>
  </p:clrMapOvr>
  <p:transition spd="slow"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295400"/>
            <a:ext cx="10134600" cy="31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pragmatic maxim</a:t>
            </a:r>
          </a:p>
          <a:p>
            <a:pPr marL="670090" lvl="1" indent="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r>
              <a:rPr lang="en-US" sz="2400" i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Consider the practical effects of the objects of your conception. Then, your conception of those effects is the whole of your conception of the object.</a:t>
            </a:r>
          </a:p>
          <a:p>
            <a:pPr marL="670090" lvl="1" indent="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</a:pPr>
            <a:r>
              <a:rPr lang="en-US" sz="24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Charles Sanders Peirce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1867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Arial"/>
                <a:sym typeface="Arial"/>
              </a:rPr>
              <a:t>Challenges and possible ways forward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Pragmatism</a:t>
            </a:r>
          </a:p>
        </p:txBody>
      </p:sp>
    </p:spTree>
    <p:extLst>
      <p:ext uri="{BB962C8B-B14F-4D97-AF65-F5344CB8AC3E}">
        <p14:creationId xmlns:p14="http://schemas.microsoft.com/office/powerpoint/2010/main" val="632360304"/>
      </p:ext>
    </p:extLst>
  </p:cSld>
  <p:clrMapOvr>
    <a:masterClrMapping/>
  </p:clrMapOvr>
  <p:transition spd="slow"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701674"/>
            <a:ext cx="10896600" cy="5546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endParaRPr lang="en-US" sz="24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3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aligning terminologies with ontologies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3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aligning ontologies with SNOMED, BFO and derivatives being a key components of alignment efforts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3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aligning EHR information models with ontologies with FHIR, SNOMED, BFO and derivatives being key components in alignment efforts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3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progressing approaches to reasoning and clinical decision support with CDS Hooks, CQL being key components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3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progressing Authentication and </a:t>
            </a:r>
            <a:r>
              <a:rPr lang="en-US" sz="23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Authorisation</a:t>
            </a:r>
            <a:r>
              <a:rPr lang="en-US" sz="23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with SMART on FHIR, FHIR Security  being key components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3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progressing ethics.</a:t>
            </a: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23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Engage industry, be pragmatic!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Arial"/>
                <a:sym typeface="Arial"/>
              </a:rPr>
              <a:t>Challenges and possible ways forward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Continued collaboration..</a:t>
            </a:r>
          </a:p>
        </p:txBody>
      </p:sp>
    </p:spTree>
    <p:extLst>
      <p:ext uri="{BB962C8B-B14F-4D97-AF65-F5344CB8AC3E}">
        <p14:creationId xmlns:p14="http://schemas.microsoft.com/office/powerpoint/2010/main" val="1854462212"/>
      </p:ext>
    </p:extLst>
  </p:cSld>
  <p:clrMapOvr>
    <a:masterClrMapping/>
  </p:clrMapOvr>
  <p:transition spd="slow"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Arial"/>
                <a:sym typeface="Arial"/>
              </a:rPr>
              <a:t>Challenges and possible ways forward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Cooperation is better than conflict!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ADF5BB1-8E03-43E7-88AF-2F8954E52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412" y="1295400"/>
            <a:ext cx="2982960" cy="4902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803033"/>
      </p:ext>
    </p:extLst>
  </p:cSld>
  <p:clrMapOvr>
    <a:masterClrMapping/>
  </p:clrMapOvr>
  <p:transition spd="slow"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D227574-75E3-7746-8006-D9D3F85282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00"/>
          <a:stretch/>
        </p:blipFill>
        <p:spPr>
          <a:xfrm>
            <a:off x="0" y="893"/>
            <a:ext cx="12188825" cy="6342057"/>
          </a:xfrm>
          <a:prstGeom prst="rect">
            <a:avLst/>
          </a:prstGeom>
        </p:spPr>
      </p:pic>
      <p:sp>
        <p:nvSpPr>
          <p:cNvPr id="18" name="Text Placeholder 20">
            <a:extLst>
              <a:ext uri="{FF2B5EF4-FFF2-40B4-BE49-F238E27FC236}">
                <a16:creationId xmlns:a16="http://schemas.microsoft.com/office/drawing/2014/main" id="{45181D9C-A962-E34D-A652-0122BA7F8793}"/>
              </a:ext>
            </a:extLst>
          </p:cNvPr>
          <p:cNvSpPr txBox="1">
            <a:spLocks/>
          </p:cNvSpPr>
          <p:nvPr/>
        </p:nvSpPr>
        <p:spPr>
          <a:xfrm>
            <a:off x="-2" y="2438400"/>
            <a:ext cx="12188826" cy="614276"/>
          </a:xfrm>
          <a:prstGeom prst="rect">
            <a:avLst/>
          </a:prstGeom>
        </p:spPr>
        <p:txBody>
          <a:bodyPr lIns="365760" tIns="0" rIns="0" bIns="0" anchor="ctr" anchorCtr="0"/>
          <a:lstStyle>
            <a:lvl1pPr marL="0" indent="0" algn="ctr" defTabSz="1218354" rtl="0" eaLnBrk="1" latinLnBrk="0" hangingPunct="1">
              <a:lnSpc>
                <a:spcPct val="85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lang="en-GB" sz="4000" b="1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/>
              <a:t>Thank you.</a:t>
            </a:r>
          </a:p>
        </p:txBody>
      </p:sp>
      <p:sp>
        <p:nvSpPr>
          <p:cNvPr id="19" name="Text Placeholder 20">
            <a:extLst>
              <a:ext uri="{FF2B5EF4-FFF2-40B4-BE49-F238E27FC236}">
                <a16:creationId xmlns:a16="http://schemas.microsoft.com/office/drawing/2014/main" id="{F0C7A082-1333-B243-A73C-BCC7485851F1}"/>
              </a:ext>
            </a:extLst>
          </p:cNvPr>
          <p:cNvSpPr txBox="1">
            <a:spLocks/>
          </p:cNvSpPr>
          <p:nvPr/>
        </p:nvSpPr>
        <p:spPr>
          <a:xfrm>
            <a:off x="-2" y="3276600"/>
            <a:ext cx="12188826" cy="461913"/>
          </a:xfrm>
          <a:prstGeom prst="rect">
            <a:avLst/>
          </a:prstGeom>
        </p:spPr>
        <p:txBody>
          <a:bodyPr lIns="365760" tIns="0" rIns="0" bIns="0" anchor="ctr" anchorCtr="0"/>
          <a:lstStyle>
            <a:lvl1pPr marL="0" indent="0" algn="ctr" defTabSz="1218354" rtl="0" eaLnBrk="1" latinLnBrk="0" hangingPunct="1">
              <a:lnSpc>
                <a:spcPct val="85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lang="en-GB" sz="2800" b="0" i="0" kern="1200" baseline="0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Ben McAlister</a:t>
            </a:r>
          </a:p>
        </p:txBody>
      </p:sp>
      <p:sp>
        <p:nvSpPr>
          <p:cNvPr id="20" name="Text Placeholder 20">
            <a:extLst>
              <a:ext uri="{FF2B5EF4-FFF2-40B4-BE49-F238E27FC236}">
                <a16:creationId xmlns:a16="http://schemas.microsoft.com/office/drawing/2014/main" id="{237ABC85-4837-554E-8211-79181B1EAE29}"/>
              </a:ext>
            </a:extLst>
          </p:cNvPr>
          <p:cNvSpPr txBox="1">
            <a:spLocks/>
          </p:cNvSpPr>
          <p:nvPr/>
        </p:nvSpPr>
        <p:spPr>
          <a:xfrm>
            <a:off x="-2" y="3738513"/>
            <a:ext cx="12188826" cy="403724"/>
          </a:xfrm>
          <a:prstGeom prst="rect">
            <a:avLst/>
          </a:prstGeom>
        </p:spPr>
        <p:txBody>
          <a:bodyPr lIns="365760" tIns="0" rIns="0" bIns="0" anchor="ctr" anchorCtr="0"/>
          <a:lstStyle>
            <a:lvl1pPr marL="0" indent="0" algn="ctr" defTabSz="1218354" rtl="0" eaLnBrk="1" latinLnBrk="0" hangingPunct="1">
              <a:lnSpc>
                <a:spcPct val="85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lang="en-GB" sz="2000" b="0" i="1" kern="1200" baseline="0" dirty="0">
                <a:solidFill>
                  <a:schemeClr val="bg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ben.mcalister@cerner.com</a:t>
            </a:r>
          </a:p>
        </p:txBody>
      </p:sp>
    </p:spTree>
    <p:extLst>
      <p:ext uri="{BB962C8B-B14F-4D97-AF65-F5344CB8AC3E}">
        <p14:creationId xmlns:p14="http://schemas.microsoft.com/office/powerpoint/2010/main" val="3317643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Cerner overview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43D691-5721-4EA9-9E98-F900F6402C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249" y="1295400"/>
            <a:ext cx="9942958" cy="4981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70247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Solution portfolio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6D4D117-4C15-4FED-97B5-6DE86B0BFE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0967" y="1828081"/>
            <a:ext cx="6268647" cy="2146390"/>
          </a:xfrm>
          <a:prstGeom prst="rect">
            <a:avLst/>
          </a:prstGeom>
        </p:spPr>
      </p:pic>
      <p:sp>
        <p:nvSpPr>
          <p:cNvPr id="32" name="Text Placeholder 1">
            <a:extLst>
              <a:ext uri="{FF2B5EF4-FFF2-40B4-BE49-F238E27FC236}">
                <a16:creationId xmlns:a16="http://schemas.microsoft.com/office/drawing/2014/main" id="{9CEC8874-EA9D-48C7-8186-2EF08787E766}"/>
              </a:ext>
            </a:extLst>
          </p:cNvPr>
          <p:cNvSpPr txBox="1">
            <a:spLocks/>
          </p:cNvSpPr>
          <p:nvPr/>
        </p:nvSpPr>
        <p:spPr>
          <a:xfrm>
            <a:off x="4535461" y="2089287"/>
            <a:ext cx="1847700" cy="49001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sz="1800" b="1" i="0" kern="1200" baseline="0">
                <a:solidFill>
                  <a:schemeClr val="bg2"/>
                </a:solidFill>
                <a:latin typeface="+mn-lt"/>
                <a:ea typeface="+mn-ea"/>
                <a:cs typeface="Arial Narrow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1999" i="1" dirty="0" err="1">
                <a:solidFill>
                  <a:schemeClr val="bg1"/>
                </a:solidFill>
              </a:rPr>
              <a:t>HealtheIntent</a:t>
            </a:r>
            <a:r>
              <a:rPr lang="en-GB" sz="1999" i="1" baseline="30000" dirty="0">
                <a:solidFill>
                  <a:schemeClr val="bg1"/>
                </a:solidFill>
              </a:rPr>
              <a:t> ®</a:t>
            </a:r>
            <a:endParaRPr lang="en-GB" sz="1999" i="1" dirty="0">
              <a:solidFill>
                <a:schemeClr val="bg1"/>
              </a:solidFill>
            </a:endParaRPr>
          </a:p>
        </p:txBody>
      </p:sp>
      <p:sp>
        <p:nvSpPr>
          <p:cNvPr id="33" name="Content Placeholder 5">
            <a:extLst>
              <a:ext uri="{FF2B5EF4-FFF2-40B4-BE49-F238E27FC236}">
                <a16:creationId xmlns:a16="http://schemas.microsoft.com/office/drawing/2014/main" id="{EE4CBE9B-CF50-45A8-BEB9-8E135F4C5FCE}"/>
              </a:ext>
            </a:extLst>
          </p:cNvPr>
          <p:cNvSpPr txBox="1">
            <a:spLocks/>
          </p:cNvSpPr>
          <p:nvPr/>
        </p:nvSpPr>
        <p:spPr>
          <a:xfrm>
            <a:off x="9140030" y="2104414"/>
            <a:ext cx="2731009" cy="20378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218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sz="2400" b="1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4320" indent="-182880" algn="l" defTabSz="1218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buClr>
                <a:schemeClr val="bg2"/>
              </a:buClr>
              <a:buSzPct val="120000"/>
            </a:pPr>
            <a:r>
              <a:rPr lang="en-US" sz="1999" dirty="0">
                <a:solidFill>
                  <a:schemeClr val="bg2"/>
                </a:solidFill>
              </a:rPr>
              <a:t>Future state</a:t>
            </a:r>
          </a:p>
          <a:p>
            <a:pPr marL="285664" indent="-285664" fontAlgn="auto">
              <a:buSzPct val="120000"/>
              <a:buFont typeface="Arial" panose="020B0604020202020204" pitchFamily="34" charset="0"/>
              <a:buChar char="•"/>
            </a:pPr>
            <a:r>
              <a:rPr lang="en-US" sz="1799" b="0" dirty="0">
                <a:solidFill>
                  <a:schemeClr val="accent3"/>
                </a:solidFill>
              </a:rPr>
              <a:t>Cloud-enabled</a:t>
            </a:r>
          </a:p>
          <a:p>
            <a:pPr marL="285664" indent="-285664" fontAlgn="auto">
              <a:buSzPct val="120000"/>
              <a:buFont typeface="Arial" panose="020B0604020202020204" pitchFamily="34" charset="0"/>
              <a:buChar char="•"/>
            </a:pPr>
            <a:r>
              <a:rPr lang="en-US" sz="1799" b="0" dirty="0">
                <a:solidFill>
                  <a:schemeClr val="accent3"/>
                </a:solidFill>
              </a:rPr>
              <a:t>Continuous deployment</a:t>
            </a:r>
          </a:p>
          <a:p>
            <a:pPr marL="285664" indent="-285664" fontAlgn="auto">
              <a:buSzPct val="120000"/>
              <a:buFont typeface="Arial" panose="020B0604020202020204" pitchFamily="34" charset="0"/>
              <a:buChar char="•"/>
            </a:pPr>
            <a:r>
              <a:rPr lang="en-US" sz="1799" b="0" dirty="0">
                <a:solidFill>
                  <a:schemeClr val="accent3"/>
                </a:solidFill>
              </a:rPr>
              <a:t>Open</a:t>
            </a:r>
          </a:p>
          <a:p>
            <a:pPr marL="285664" indent="-285664" fontAlgn="auto">
              <a:buSzPct val="120000"/>
              <a:buFont typeface="Arial" panose="020B0604020202020204" pitchFamily="34" charset="0"/>
              <a:buChar char="•"/>
            </a:pPr>
            <a:r>
              <a:rPr lang="en-US" sz="1799" b="0" dirty="0">
                <a:solidFill>
                  <a:schemeClr val="accent3"/>
                </a:solidFill>
              </a:rPr>
              <a:t>Interoperable</a:t>
            </a:r>
          </a:p>
          <a:p>
            <a:pPr marL="285664" indent="-285664" fontAlgn="auto">
              <a:buSzPct val="120000"/>
              <a:buFont typeface="Arial" panose="020B0604020202020204" pitchFamily="34" charset="0"/>
              <a:buChar char="•"/>
            </a:pPr>
            <a:r>
              <a:rPr lang="en-US" sz="1799" b="0" dirty="0">
                <a:solidFill>
                  <a:schemeClr val="accent3"/>
                </a:solidFill>
              </a:rPr>
              <a:t>Collaborative</a:t>
            </a:r>
          </a:p>
        </p:txBody>
      </p:sp>
      <p:sp>
        <p:nvSpPr>
          <p:cNvPr id="34" name="Text Placeholder 1">
            <a:extLst>
              <a:ext uri="{FF2B5EF4-FFF2-40B4-BE49-F238E27FC236}">
                <a16:creationId xmlns:a16="http://schemas.microsoft.com/office/drawing/2014/main" id="{DD2619EB-0B8B-4ABD-9687-FD661F70E985}"/>
              </a:ext>
            </a:extLst>
          </p:cNvPr>
          <p:cNvSpPr txBox="1">
            <a:spLocks/>
          </p:cNvSpPr>
          <p:nvPr/>
        </p:nvSpPr>
        <p:spPr>
          <a:xfrm>
            <a:off x="4706314" y="2946867"/>
            <a:ext cx="2007308" cy="427400"/>
          </a:xfrm>
          <a:prstGeom prst="rect">
            <a:avLst/>
          </a:prstGeom>
        </p:spPr>
        <p:txBody>
          <a:bodyPr/>
          <a:lstStyle>
            <a:lvl1pPr marL="32004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SzPct val="115000"/>
              <a:buFont typeface="Arial" panose="020B0604020202020204" pitchFamily="34" charset="0"/>
              <a:buChar char="•"/>
              <a:defRPr sz="2800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115000"/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GB" sz="1999" i="1" dirty="0">
                <a:solidFill>
                  <a:schemeClr val="bg1"/>
                </a:solidFill>
              </a:rPr>
              <a:t>Millennium</a:t>
            </a:r>
            <a:r>
              <a:rPr lang="en-GB" sz="1999" i="1" baseline="30000" dirty="0">
                <a:solidFill>
                  <a:schemeClr val="bg1"/>
                </a:solidFill>
              </a:rPr>
              <a:t> ®</a:t>
            </a:r>
            <a:endParaRPr lang="en-GB" sz="1999" i="1" dirty="0">
              <a:solidFill>
                <a:schemeClr val="bg1"/>
              </a:solidFill>
            </a:endParaRPr>
          </a:p>
        </p:txBody>
      </p:sp>
      <p:sp>
        <p:nvSpPr>
          <p:cNvPr id="35" name="Text Placeholder 1">
            <a:extLst>
              <a:ext uri="{FF2B5EF4-FFF2-40B4-BE49-F238E27FC236}">
                <a16:creationId xmlns:a16="http://schemas.microsoft.com/office/drawing/2014/main" id="{2880392D-242A-40D2-AEA3-894223E22363}"/>
              </a:ext>
            </a:extLst>
          </p:cNvPr>
          <p:cNvSpPr txBox="1">
            <a:spLocks/>
          </p:cNvSpPr>
          <p:nvPr/>
        </p:nvSpPr>
        <p:spPr>
          <a:xfrm>
            <a:off x="4653954" y="3532847"/>
            <a:ext cx="1617998" cy="35868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sz="1800" b="1" i="0" kern="1200" baseline="0">
                <a:solidFill>
                  <a:schemeClr val="bg2"/>
                </a:solidFill>
                <a:latin typeface="+mn-lt"/>
                <a:ea typeface="+mn-ea"/>
                <a:cs typeface="Arial Narrow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1999" i="1" dirty="0" err="1">
                <a:solidFill>
                  <a:schemeClr val="bg1"/>
                </a:solidFill>
              </a:rPr>
              <a:t>CareAware</a:t>
            </a:r>
            <a:r>
              <a:rPr lang="en-GB" sz="1999" i="1" baseline="30000" dirty="0">
                <a:solidFill>
                  <a:schemeClr val="bg1"/>
                </a:solidFill>
              </a:rPr>
              <a:t>®</a:t>
            </a:r>
          </a:p>
        </p:txBody>
      </p:sp>
      <p:sp>
        <p:nvSpPr>
          <p:cNvPr id="36" name="Text Placeholder 1">
            <a:extLst>
              <a:ext uri="{FF2B5EF4-FFF2-40B4-BE49-F238E27FC236}">
                <a16:creationId xmlns:a16="http://schemas.microsoft.com/office/drawing/2014/main" id="{1BD90E71-B70D-41FB-9439-ED4BF440158A}"/>
              </a:ext>
            </a:extLst>
          </p:cNvPr>
          <p:cNvSpPr txBox="1">
            <a:spLocks/>
          </p:cNvSpPr>
          <p:nvPr/>
        </p:nvSpPr>
        <p:spPr>
          <a:xfrm>
            <a:off x="1499464" y="4166983"/>
            <a:ext cx="8079106" cy="48144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sz="1800" b="1" i="0" kern="1200" baseline="0">
                <a:solidFill>
                  <a:schemeClr val="bg2"/>
                </a:solidFill>
                <a:latin typeface="+mn-lt"/>
                <a:ea typeface="+mn-ea"/>
                <a:cs typeface="Arial Narrow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399" dirty="0"/>
              <a:t>3 PLATFORMS • 1 ARCHITECTURE • 1 EXPERIENCE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99" dirty="0">
              <a:solidFill>
                <a:schemeClr val="accent1"/>
              </a:solidFill>
            </a:endParaRPr>
          </a:p>
        </p:txBody>
      </p:sp>
      <p:sp>
        <p:nvSpPr>
          <p:cNvPr id="37" name="Content Placeholder 5">
            <a:extLst>
              <a:ext uri="{FF2B5EF4-FFF2-40B4-BE49-F238E27FC236}">
                <a16:creationId xmlns:a16="http://schemas.microsoft.com/office/drawing/2014/main" id="{92442E94-D7A8-4114-BD08-26689FE2EB41}"/>
              </a:ext>
            </a:extLst>
          </p:cNvPr>
          <p:cNvSpPr txBox="1">
            <a:spLocks/>
          </p:cNvSpPr>
          <p:nvPr/>
        </p:nvSpPr>
        <p:spPr>
          <a:xfrm>
            <a:off x="1499463" y="4451809"/>
            <a:ext cx="8079107" cy="3891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218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sz="2400" b="1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4320" indent="-182880" algn="l" defTabSz="1218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SzPct val="120000"/>
            </a:pPr>
            <a:r>
              <a:rPr lang="en-US" sz="1600" b="0" dirty="0">
                <a:solidFill>
                  <a:schemeClr val="accent3"/>
                </a:solidFill>
              </a:rPr>
              <a:t>Enable high performance organization • Lower total cost of ownership • Data liquidity</a:t>
            </a:r>
          </a:p>
        </p:txBody>
      </p:sp>
      <p:sp>
        <p:nvSpPr>
          <p:cNvPr id="38" name="Text Placeholder 1">
            <a:extLst>
              <a:ext uri="{FF2B5EF4-FFF2-40B4-BE49-F238E27FC236}">
                <a16:creationId xmlns:a16="http://schemas.microsoft.com/office/drawing/2014/main" id="{1A713DC3-E78E-4E67-9053-B09E8B74A801}"/>
              </a:ext>
            </a:extLst>
          </p:cNvPr>
          <p:cNvSpPr txBox="1">
            <a:spLocks/>
          </p:cNvSpPr>
          <p:nvPr/>
        </p:nvSpPr>
        <p:spPr>
          <a:xfrm>
            <a:off x="6491963" y="2154953"/>
            <a:ext cx="2007308" cy="35868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sz="1800" b="1" i="0" kern="1200" baseline="0">
                <a:solidFill>
                  <a:schemeClr val="bg2"/>
                </a:solidFill>
                <a:latin typeface="+mn-lt"/>
                <a:ea typeface="+mn-ea"/>
                <a:cs typeface="Arial Narrow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1600" b="0">
                <a:solidFill>
                  <a:schemeClr val="bg1"/>
                </a:solidFill>
              </a:rPr>
              <a:t>Big data platform</a:t>
            </a:r>
          </a:p>
        </p:txBody>
      </p:sp>
      <p:sp>
        <p:nvSpPr>
          <p:cNvPr id="39" name="Text Placeholder 1">
            <a:extLst>
              <a:ext uri="{FF2B5EF4-FFF2-40B4-BE49-F238E27FC236}">
                <a16:creationId xmlns:a16="http://schemas.microsoft.com/office/drawing/2014/main" id="{17C94C13-6BD4-41D0-9AB6-690E4AA44EB4}"/>
              </a:ext>
            </a:extLst>
          </p:cNvPr>
          <p:cNvSpPr txBox="1">
            <a:spLocks/>
          </p:cNvSpPr>
          <p:nvPr/>
        </p:nvSpPr>
        <p:spPr>
          <a:xfrm>
            <a:off x="6738979" y="2946867"/>
            <a:ext cx="1513274" cy="35868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sz="1800" b="1" i="0" kern="1200" baseline="0">
                <a:solidFill>
                  <a:schemeClr val="bg2"/>
                </a:solidFill>
                <a:latin typeface="+mn-lt"/>
                <a:ea typeface="+mn-ea"/>
                <a:cs typeface="Arial Narrow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1600" b="0">
                <a:solidFill>
                  <a:schemeClr val="bg1"/>
                </a:solidFill>
              </a:rPr>
              <a:t>EHR</a:t>
            </a:r>
          </a:p>
        </p:txBody>
      </p:sp>
      <p:sp>
        <p:nvSpPr>
          <p:cNvPr id="40" name="Text Placeholder 1">
            <a:extLst>
              <a:ext uri="{FF2B5EF4-FFF2-40B4-BE49-F238E27FC236}">
                <a16:creationId xmlns:a16="http://schemas.microsoft.com/office/drawing/2014/main" id="{D7B804D3-5281-4533-B48F-48A02546A29A}"/>
              </a:ext>
            </a:extLst>
          </p:cNvPr>
          <p:cNvSpPr txBox="1">
            <a:spLocks/>
          </p:cNvSpPr>
          <p:nvPr/>
        </p:nvSpPr>
        <p:spPr>
          <a:xfrm>
            <a:off x="6612687" y="3532847"/>
            <a:ext cx="1765861" cy="35868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sz="1800" b="1" i="0" kern="1200" baseline="0">
                <a:solidFill>
                  <a:schemeClr val="bg2"/>
                </a:solidFill>
                <a:latin typeface="+mn-lt"/>
                <a:ea typeface="+mn-ea"/>
                <a:cs typeface="Arial Narrow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1600" b="0">
                <a:solidFill>
                  <a:schemeClr val="bg1"/>
                </a:solidFill>
              </a:rPr>
              <a:t>Device connectivity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A0A42795-E5EE-442C-8D27-A5DB333178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8427" y="2049903"/>
            <a:ext cx="912553" cy="568783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E28B070-FBC1-4F0F-9576-64DEBD4BCD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5033" y="3532847"/>
            <a:ext cx="179340" cy="358681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6B39D626-7C24-459A-983D-0A4C89E652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0007" y="2871928"/>
            <a:ext cx="649391" cy="508559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652C87B-8AC8-4507-A4FA-492D7D62DE9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2916" y="2038451"/>
            <a:ext cx="252964" cy="104088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6A8D524-FE22-45E4-9A88-D1A836B35F8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9130" y="2038451"/>
            <a:ext cx="252964" cy="1040887"/>
          </a:xfrm>
          <a:prstGeom prst="rect">
            <a:avLst/>
          </a:prstGeom>
        </p:spPr>
      </p:pic>
      <p:sp>
        <p:nvSpPr>
          <p:cNvPr id="46" name="Content Placeholder 5">
            <a:extLst>
              <a:ext uri="{FF2B5EF4-FFF2-40B4-BE49-F238E27FC236}">
                <a16:creationId xmlns:a16="http://schemas.microsoft.com/office/drawing/2014/main" id="{D8BE2A20-DDF8-4B78-B179-5F48CE8DE894}"/>
              </a:ext>
            </a:extLst>
          </p:cNvPr>
          <p:cNvSpPr txBox="1">
            <a:spLocks/>
          </p:cNvSpPr>
          <p:nvPr/>
        </p:nvSpPr>
        <p:spPr>
          <a:xfrm>
            <a:off x="335781" y="2104414"/>
            <a:ext cx="2731009" cy="203787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218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sz="2400" b="1" i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74320" indent="-182880" algn="l" defTabSz="121835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buClr>
                <a:schemeClr val="bg2"/>
              </a:buClr>
              <a:buSzPct val="120000"/>
            </a:pPr>
            <a:r>
              <a:rPr lang="en-US" sz="1999" dirty="0">
                <a:solidFill>
                  <a:schemeClr val="bg2"/>
                </a:solidFill>
              </a:rPr>
              <a:t>Services</a:t>
            </a:r>
          </a:p>
          <a:p>
            <a:pPr marL="285664" indent="-285664" fontAlgn="auto">
              <a:buSzPct val="120000"/>
              <a:buFont typeface="Arial" panose="020B0604020202020204" pitchFamily="34" charset="0"/>
              <a:buChar char="•"/>
            </a:pPr>
            <a:r>
              <a:rPr lang="en-US" sz="1799" b="0" i="1" dirty="0" err="1">
                <a:solidFill>
                  <a:schemeClr val="accent3"/>
                </a:solidFill>
              </a:rPr>
              <a:t>ITWorks</a:t>
            </a:r>
            <a:r>
              <a:rPr lang="en-US" sz="1400" b="0" i="1" baseline="50000" dirty="0" err="1">
                <a:solidFill>
                  <a:schemeClr val="accent3"/>
                </a:solidFill>
              </a:rPr>
              <a:t>SM</a:t>
            </a:r>
            <a:endParaRPr lang="en-US" sz="1799" b="0" i="1" baseline="50000" dirty="0">
              <a:solidFill>
                <a:schemeClr val="accent3"/>
              </a:solidFill>
            </a:endParaRPr>
          </a:p>
          <a:p>
            <a:pPr marL="285664" indent="-285664" fontAlgn="auto">
              <a:buSzPct val="120000"/>
              <a:buFont typeface="Arial" panose="020B0604020202020204" pitchFamily="34" charset="0"/>
              <a:buChar char="•"/>
            </a:pPr>
            <a:r>
              <a:rPr lang="en-US" sz="1799" b="0" i="1" dirty="0" err="1">
                <a:solidFill>
                  <a:schemeClr val="accent3"/>
                </a:solidFill>
              </a:rPr>
              <a:t>RevWorks</a:t>
            </a:r>
            <a:r>
              <a:rPr lang="en-US" sz="1400" b="0" i="1" baseline="50000" dirty="0" err="1">
                <a:solidFill>
                  <a:schemeClr val="accent3"/>
                </a:solidFill>
              </a:rPr>
              <a:t>SM</a:t>
            </a:r>
            <a:endParaRPr lang="en-US" sz="1799" b="0" i="1" dirty="0">
              <a:solidFill>
                <a:schemeClr val="accent3"/>
              </a:solidFill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1C365CCE-F45F-408B-9637-E24676E3248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34" y="5636489"/>
            <a:ext cx="405822" cy="47515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B2977F58-B8AC-4B05-8D78-02F9EFD18FF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431" y="5636489"/>
            <a:ext cx="332986" cy="45230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C54C9593-23C4-4A64-B949-F3ED869786D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054" y="5636489"/>
            <a:ext cx="388696" cy="45509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932D0EC8-A1C3-4907-8880-C3F567C7EF7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3492" y="5636489"/>
            <a:ext cx="361703" cy="46977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D28356C-52C6-433A-AEA7-ED860CC2AC4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4111" y="5611867"/>
            <a:ext cx="421818" cy="483850"/>
          </a:xfrm>
          <a:prstGeom prst="rect">
            <a:avLst/>
          </a:prstGeom>
        </p:spPr>
      </p:pic>
      <p:sp>
        <p:nvSpPr>
          <p:cNvPr id="52" name="Text Placeholder 2">
            <a:extLst>
              <a:ext uri="{FF2B5EF4-FFF2-40B4-BE49-F238E27FC236}">
                <a16:creationId xmlns:a16="http://schemas.microsoft.com/office/drawing/2014/main" id="{8D1E973C-07CC-4FCA-90AC-9B06A9643292}"/>
              </a:ext>
            </a:extLst>
          </p:cNvPr>
          <p:cNvSpPr txBox="1">
            <a:spLocks/>
          </p:cNvSpPr>
          <p:nvPr/>
        </p:nvSpPr>
        <p:spPr>
          <a:xfrm>
            <a:off x="826184" y="5847489"/>
            <a:ext cx="2116251" cy="444554"/>
          </a:xfrm>
          <a:prstGeom prst="rect">
            <a:avLst/>
          </a:prstGeom>
        </p:spPr>
        <p:txBody>
          <a:bodyPr/>
          <a:lstStyle>
            <a:lvl1pPr marL="32004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SzPct val="115000"/>
              <a:buFont typeface="Arial" panose="020B0604020202020204" pitchFamily="34" charset="0"/>
              <a:buChar char="•"/>
              <a:defRPr sz="2800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115000"/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600" dirty="0">
                <a:solidFill>
                  <a:schemeClr val="accent3"/>
                </a:solidFill>
                <a:cs typeface="Calibri"/>
              </a:rPr>
              <a:t>Provider</a:t>
            </a:r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C300BC1C-FB80-4628-992E-06CADFAA7254}"/>
              </a:ext>
            </a:extLst>
          </p:cNvPr>
          <p:cNvSpPr txBox="1">
            <a:spLocks/>
          </p:cNvSpPr>
          <p:nvPr/>
        </p:nvSpPr>
        <p:spPr>
          <a:xfrm>
            <a:off x="2480925" y="5847490"/>
            <a:ext cx="2098876" cy="455096"/>
          </a:xfrm>
          <a:prstGeom prst="rect">
            <a:avLst/>
          </a:prstGeom>
        </p:spPr>
        <p:txBody>
          <a:bodyPr/>
          <a:lstStyle>
            <a:lvl1pPr marL="32004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SzPct val="115000"/>
              <a:buFont typeface="Arial" panose="020B0604020202020204" pitchFamily="34" charset="0"/>
              <a:buChar char="•"/>
              <a:defRPr sz="2800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115000"/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600" dirty="0">
                <a:solidFill>
                  <a:schemeClr val="accent3"/>
                </a:solidFill>
              </a:rPr>
              <a:t>Employer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CFCC8FB5-8CDE-4EB0-875D-90D1E27BE3C6}"/>
              </a:ext>
            </a:extLst>
          </p:cNvPr>
          <p:cNvSpPr txBox="1">
            <a:spLocks/>
          </p:cNvSpPr>
          <p:nvPr/>
        </p:nvSpPr>
        <p:spPr>
          <a:xfrm>
            <a:off x="4317140" y="5847490"/>
            <a:ext cx="2098875" cy="444553"/>
          </a:xfrm>
          <a:prstGeom prst="rect">
            <a:avLst/>
          </a:prstGeom>
        </p:spPr>
        <p:txBody>
          <a:bodyPr/>
          <a:lstStyle>
            <a:lvl1pPr marL="32004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SzPct val="115000"/>
              <a:buFont typeface="Arial" panose="020B0604020202020204" pitchFamily="34" charset="0"/>
              <a:buChar char="•"/>
              <a:defRPr sz="2800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115000"/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600" dirty="0">
                <a:solidFill>
                  <a:schemeClr val="accent3"/>
                </a:solidFill>
              </a:rPr>
              <a:t>Consumer</a:t>
            </a:r>
          </a:p>
        </p:txBody>
      </p:sp>
      <p:sp>
        <p:nvSpPr>
          <p:cNvPr id="55" name="Text Placeholder 15">
            <a:extLst>
              <a:ext uri="{FF2B5EF4-FFF2-40B4-BE49-F238E27FC236}">
                <a16:creationId xmlns:a16="http://schemas.microsoft.com/office/drawing/2014/main" id="{49DBD2F6-6639-4E1C-8D86-783EBBF4DE73}"/>
              </a:ext>
            </a:extLst>
          </p:cNvPr>
          <p:cNvSpPr txBox="1">
            <a:spLocks/>
          </p:cNvSpPr>
          <p:nvPr/>
        </p:nvSpPr>
        <p:spPr>
          <a:xfrm>
            <a:off x="6218716" y="5847489"/>
            <a:ext cx="2089812" cy="356267"/>
          </a:xfrm>
          <a:prstGeom prst="rect">
            <a:avLst/>
          </a:prstGeom>
        </p:spPr>
        <p:txBody>
          <a:bodyPr/>
          <a:lstStyle>
            <a:lvl1pPr marL="32004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SzPct val="115000"/>
              <a:buFont typeface="Arial" panose="020B0604020202020204" pitchFamily="34" charset="0"/>
              <a:buChar char="•"/>
              <a:defRPr sz="2800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SzPct val="115000"/>
              <a:buFont typeface="Arial" panose="020B0604020202020204" pitchFamily="34" charset="0"/>
              <a:buChar char="•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600" dirty="0">
                <a:solidFill>
                  <a:schemeClr val="accent3"/>
                </a:solidFill>
              </a:rPr>
              <a:t>Health plan</a:t>
            </a:r>
          </a:p>
        </p:txBody>
      </p:sp>
      <p:sp>
        <p:nvSpPr>
          <p:cNvPr id="56" name="Text Placeholder 15">
            <a:extLst>
              <a:ext uri="{FF2B5EF4-FFF2-40B4-BE49-F238E27FC236}">
                <a16:creationId xmlns:a16="http://schemas.microsoft.com/office/drawing/2014/main" id="{0CEB0424-FE4C-4130-95CA-539B725EB84C}"/>
              </a:ext>
            </a:extLst>
          </p:cNvPr>
          <p:cNvSpPr txBox="1">
            <a:spLocks/>
          </p:cNvSpPr>
          <p:nvPr/>
        </p:nvSpPr>
        <p:spPr>
          <a:xfrm>
            <a:off x="8332049" y="5884212"/>
            <a:ext cx="2070592" cy="3699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None/>
              <a:defRPr sz="2400" b="1" i="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-182880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5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2pPr>
            <a:lvl3pPr marL="182880" indent="-182880" algn="l" defTabSz="1218354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3pPr>
            <a:lvl4pPr marL="4572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 baseline="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4pPr>
            <a:lvl5pPr marL="800100" indent="-309563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2"/>
              </a:buClr>
              <a:buSzPct val="110000"/>
              <a:buFont typeface="Arial" panose="020B0604020202020204" pitchFamily="34" charset="0"/>
              <a:buChar char="•"/>
              <a:tabLst/>
              <a:defRPr sz="2400" b="0" i="0" kern="1200">
                <a:solidFill>
                  <a:schemeClr val="tx1"/>
                </a:solidFill>
                <a:latin typeface="+mn-lt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US" sz="1600" dirty="0">
                <a:solidFill>
                  <a:schemeClr val="accent3"/>
                </a:solidFill>
              </a:rPr>
              <a:t>Government</a:t>
            </a:r>
          </a:p>
        </p:txBody>
      </p:sp>
      <p:pic>
        <p:nvPicPr>
          <p:cNvPr id="57" name="Picture Placeholder 11">
            <a:extLst>
              <a:ext uri="{FF2B5EF4-FFF2-40B4-BE49-F238E27FC236}">
                <a16:creationId xmlns:a16="http://schemas.microsoft.com/office/drawing/2014/main" id="{1BAAA08D-14FC-4E48-A65D-F9196159BB25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3" t="4707" r="296" b="16031"/>
          <a:stretch/>
        </p:blipFill>
        <p:spPr>
          <a:xfrm>
            <a:off x="-54562" y="1933064"/>
            <a:ext cx="12297057" cy="199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210889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HealtheIntent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C072DC-EE9B-4660-BA5F-52A5CAA02A33}"/>
              </a:ext>
            </a:extLst>
          </p:cNvPr>
          <p:cNvSpPr/>
          <p:nvPr/>
        </p:nvSpPr>
        <p:spPr>
          <a:xfrm>
            <a:off x="9591995" y="5927124"/>
            <a:ext cx="2372498" cy="395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E96C7E-C1C1-4502-B640-F9E591589B0E}"/>
              </a:ext>
            </a:extLst>
          </p:cNvPr>
          <p:cNvSpPr/>
          <p:nvPr/>
        </p:nvSpPr>
        <p:spPr>
          <a:xfrm>
            <a:off x="9045209" y="4920048"/>
            <a:ext cx="546786" cy="13304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2482CA-5C3D-4E85-9E8E-699A4846154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50" y="2036958"/>
            <a:ext cx="1928293" cy="37056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1589D0-C4E2-4EA2-9F79-E4FD221445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15556" y="2282618"/>
            <a:ext cx="2588895" cy="13101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250F541-C604-4C54-8855-3B944874EA8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713"/>
          <a:stretch/>
        </p:blipFill>
        <p:spPr>
          <a:xfrm>
            <a:off x="487067" y="1308538"/>
            <a:ext cx="3070746" cy="7642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822286C-CE3E-4B6B-818D-EB960C24AEB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9843" y="2735659"/>
            <a:ext cx="2279176" cy="32125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D36BFF5-63A5-4A6B-BB62-BCF7A43223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5715" y="3153863"/>
            <a:ext cx="1378424" cy="20198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0B3A078-A00C-4FFB-B74E-88EF3D472A7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40"/>
          <a:stretch/>
        </p:blipFill>
        <p:spPr>
          <a:xfrm>
            <a:off x="4138567" y="1347042"/>
            <a:ext cx="3562065" cy="8734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8439E8D-BB93-4FEF-96D2-31420987B08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4139" y="2735659"/>
            <a:ext cx="3967507" cy="271590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CB7BD9B-8D9B-4DF9-9D46-7A6A90B58554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1003" y="1363352"/>
            <a:ext cx="2588895" cy="7768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BB25512-9B75-4757-90A5-1F6631C462C9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18602" y="3649255"/>
            <a:ext cx="2588895" cy="2350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727249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67">
            <a:extLst>
              <a:ext uri="{FF2B5EF4-FFF2-40B4-BE49-F238E27FC236}">
                <a16:creationId xmlns:a16="http://schemas.microsoft.com/office/drawing/2014/main" id="{C59B8696-A8DC-4344-8561-56D19D820C1F}"/>
              </a:ext>
            </a:extLst>
          </p:cNvPr>
          <p:cNvSpPr txBox="1">
            <a:spLocks/>
          </p:cNvSpPr>
          <p:nvPr/>
        </p:nvSpPr>
        <p:spPr>
          <a:xfrm>
            <a:off x="455612" y="1443956"/>
            <a:ext cx="4724400" cy="4271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243674" indent="-365521" algn="l" defTabSz="1218354" rtl="0" eaLnBrk="1" latinLnBrk="0" hangingPunct="1">
              <a:lnSpc>
                <a:spcPct val="90000"/>
              </a:lnSpc>
              <a:spcBef>
                <a:spcPts val="1333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732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1pPr>
            <a:lvl2pPr marL="91376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31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2pPr>
            <a:lvl3pPr marL="1522938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666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3pPr>
            <a:lvl4pPr marL="213210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 baseline="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4pPr>
            <a:lvl5pPr marL="274128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Clr>
                <a:schemeClr val="accent1"/>
              </a:buClr>
              <a:buSzPct val="110000"/>
              <a:buFont typeface="Arial" panose="020B0604020202020204" pitchFamily="34" charset="0"/>
              <a:buChar char="•"/>
              <a:defRPr sz="2399" b="0" i="0" kern="1200">
                <a:solidFill>
                  <a:schemeClr val="tx1"/>
                </a:solidFill>
                <a:latin typeface="Arial Narrow" panose="020B0604020202020204" pitchFamily="34" charset="0"/>
                <a:ea typeface="+mn-ea"/>
                <a:cs typeface="Arial Narrow" panose="020B0604020202020204" pitchFamily="34" charset="0"/>
              </a:defRPr>
            </a:lvl5pPr>
            <a:lvl6pPr marL="3350450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59634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68806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7977" indent="-304581" algn="l" defTabSz="1218354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Cerner Open Developer Experience (code)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3"/>
              </a:rPr>
              <a:t>https://code.cerner.com/</a:t>
            </a: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285750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Open APIs - Ignite</a:t>
            </a:r>
          </a:p>
          <a:p>
            <a:pPr marL="95584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EHR 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4"/>
              </a:rPr>
              <a:t>https://fhir.cerner.com/</a:t>
            </a: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55840" lvl="1" indent="-285750" fontAlgn="auto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Population Health</a:t>
            </a:r>
          </a:p>
          <a:p>
            <a:pPr marL="1565014" lvl="2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500"/>
            </a:pPr>
            <a:r>
              <a:rPr lang="en-US" sz="1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  <a:hlinkClick r:id="rId5"/>
              </a:rPr>
              <a:t>https://docs.healtheintent.com/</a:t>
            </a:r>
            <a:endParaRPr lang="en-US" sz="18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9853FD-F379-714F-8798-A2FC53218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IT vendor perspective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AC2D30-BB2A-524B-AE7F-817E744001B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hlinkClick r:id="rId6"/>
              </a:rPr>
              <a:t>Open Platforms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5B1E606-2412-4BA2-A943-FB59A50DE887}"/>
              </a:ext>
            </a:extLst>
          </p:cNvPr>
          <p:cNvGrpSpPr/>
          <p:nvPr/>
        </p:nvGrpSpPr>
        <p:grpSpPr>
          <a:xfrm>
            <a:off x="4418012" y="1355724"/>
            <a:ext cx="8229600" cy="4146552"/>
            <a:chOff x="2345772" y="1431925"/>
            <a:chExt cx="9920840" cy="452755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15588F8-BAA1-4B68-8307-44E65112AC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84612" y="1606331"/>
              <a:ext cx="6844200" cy="3651469"/>
            </a:xfrm>
            <a:prstGeom prst="rect">
              <a:avLst/>
            </a:prstGeom>
          </p:spPr>
        </p:pic>
        <p:grpSp>
          <p:nvGrpSpPr>
            <p:cNvPr id="10" name="Shape 3343">
              <a:extLst>
                <a:ext uri="{FF2B5EF4-FFF2-40B4-BE49-F238E27FC236}">
                  <a16:creationId xmlns:a16="http://schemas.microsoft.com/office/drawing/2014/main" id="{7BCBAE7B-AC99-4B72-A68F-9E890283B75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345772" y="1431925"/>
              <a:ext cx="9920840" cy="4527552"/>
              <a:chOff x="9288908" y="674922"/>
              <a:chExt cx="3026432" cy="1399942"/>
            </a:xfrm>
          </p:grpSpPr>
          <p:pic>
            <p:nvPicPr>
              <p:cNvPr id="11" name="Shape 3344">
                <a:extLst>
                  <a:ext uri="{FF2B5EF4-FFF2-40B4-BE49-F238E27FC236}">
                    <a16:creationId xmlns:a16="http://schemas.microsoft.com/office/drawing/2014/main" id="{21CAFBC6-8536-445F-9E73-15A9A718BDC6}"/>
                  </a:ext>
                </a:extLst>
              </p:cNvPr>
              <p:cNvPicPr preferRelativeResize="0"/>
              <p:nvPr/>
            </p:nvPicPr>
            <p:blipFill rotWithShape="1">
              <a:blip r:embed="rId8">
                <a:alphaModFix amt="49000"/>
              </a:blip>
              <a:srcRect/>
              <a:stretch/>
            </p:blipFill>
            <p:spPr>
              <a:xfrm>
                <a:off x="9288908" y="1778941"/>
                <a:ext cx="3026432" cy="2199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2" name="Shape 3345">
                <a:extLst>
                  <a:ext uri="{FF2B5EF4-FFF2-40B4-BE49-F238E27FC236}">
                    <a16:creationId xmlns:a16="http://schemas.microsoft.com/office/drawing/2014/main" id="{C2D90682-2563-4585-B5ED-170F3CC1BCAF}"/>
                  </a:ext>
                </a:extLst>
              </p:cNvPr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9572380" y="674922"/>
                <a:ext cx="2466993" cy="139994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400371613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1_Cerner_Template_2.0">
  <a:themeElements>
    <a:clrScheme name="Cerner Brand 2018">
      <a:dk1>
        <a:srgbClr val="5C6770"/>
      </a:dk1>
      <a:lt1>
        <a:srgbClr val="FFFFFF"/>
      </a:lt1>
      <a:dk2>
        <a:srgbClr val="393D41"/>
      </a:dk2>
      <a:lt2>
        <a:srgbClr val="007CBA"/>
      </a:lt2>
      <a:accent1>
        <a:srgbClr val="00A8E1"/>
      </a:accent1>
      <a:accent2>
        <a:srgbClr val="77BC1F"/>
      </a:accent2>
      <a:accent3>
        <a:srgbClr val="5B6670"/>
      </a:accent3>
      <a:accent4>
        <a:srgbClr val="6D3075"/>
      </a:accent4>
      <a:accent5>
        <a:srgbClr val="EF7521"/>
      </a:accent5>
      <a:accent6>
        <a:srgbClr val="F7A700"/>
      </a:accent6>
      <a:hlink>
        <a:srgbClr val="007BB9"/>
      </a:hlink>
      <a:folHlink>
        <a:srgbClr val="00A7E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sz="2000" b="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6" id="{C9687078-C1B5-E047-B0F6-0C7EEEA4104D}" vid="{E7960F54-34F8-5442-A3ED-68C2B90202A2}"/>
    </a:ext>
  </a:extLst>
</a:theme>
</file>

<file path=ppt/theme/theme2.xml><?xml version="1.0" encoding="utf-8"?>
<a:theme xmlns:a="http://schemas.openxmlformats.org/drawingml/2006/main" name="3_Cerner_Template_2.0">
  <a:themeElements>
    <a:clrScheme name="Cerner Brand 2018">
      <a:dk1>
        <a:srgbClr val="5C6770"/>
      </a:dk1>
      <a:lt1>
        <a:srgbClr val="FFFFFF"/>
      </a:lt1>
      <a:dk2>
        <a:srgbClr val="393D41"/>
      </a:dk2>
      <a:lt2>
        <a:srgbClr val="007CBA"/>
      </a:lt2>
      <a:accent1>
        <a:srgbClr val="00A8E1"/>
      </a:accent1>
      <a:accent2>
        <a:srgbClr val="77BC1F"/>
      </a:accent2>
      <a:accent3>
        <a:srgbClr val="5B6670"/>
      </a:accent3>
      <a:accent4>
        <a:srgbClr val="6D3075"/>
      </a:accent4>
      <a:accent5>
        <a:srgbClr val="EF7521"/>
      </a:accent5>
      <a:accent6>
        <a:srgbClr val="F7A700"/>
      </a:accent6>
      <a:hlink>
        <a:srgbClr val="007BB9"/>
      </a:hlink>
      <a:folHlink>
        <a:srgbClr val="00A7E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sz="2000" b="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6" id="{C9687078-C1B5-E047-B0F6-0C7EEEA4104D}" vid="{DAC6775D-D6FA-1549-AE92-03A09C536120}"/>
    </a:ext>
  </a:extLst>
</a:theme>
</file>

<file path=ppt/theme/theme3.xml><?xml version="1.0" encoding="utf-8"?>
<a:theme xmlns:a="http://schemas.openxmlformats.org/drawingml/2006/main" name="2_Cerner_Template_2.0">
  <a:themeElements>
    <a:clrScheme name="Cerner Brand 2018">
      <a:dk1>
        <a:srgbClr val="5C6770"/>
      </a:dk1>
      <a:lt1>
        <a:srgbClr val="FFFFFF"/>
      </a:lt1>
      <a:dk2>
        <a:srgbClr val="393D41"/>
      </a:dk2>
      <a:lt2>
        <a:srgbClr val="007CBA"/>
      </a:lt2>
      <a:accent1>
        <a:srgbClr val="00A8E1"/>
      </a:accent1>
      <a:accent2>
        <a:srgbClr val="77BC1F"/>
      </a:accent2>
      <a:accent3>
        <a:srgbClr val="5B6670"/>
      </a:accent3>
      <a:accent4>
        <a:srgbClr val="6D3075"/>
      </a:accent4>
      <a:accent5>
        <a:srgbClr val="EF7521"/>
      </a:accent5>
      <a:accent6>
        <a:srgbClr val="F7A700"/>
      </a:accent6>
      <a:hlink>
        <a:srgbClr val="007BB9"/>
      </a:hlink>
      <a:folHlink>
        <a:srgbClr val="00A7E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sz="2000" b="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6" id="{C9687078-C1B5-E047-B0F6-0C7EEEA4104D}" vid="{2A0D61CA-409E-394D-AC8F-0A8810A26F47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Cerner_Brand_Template_Widescreen_Q1 2019_PREFERRED</Template>
  <TotalTime>2814</TotalTime>
  <Words>4022</Words>
  <Application>Microsoft Office PowerPoint</Application>
  <PresentationFormat>Custom</PresentationFormat>
  <Paragraphs>651</Paragraphs>
  <Slides>57</Slides>
  <Notes>57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57</vt:i4>
      </vt:variant>
    </vt:vector>
  </HeadingPairs>
  <TitlesOfParts>
    <vt:vector size="65" baseType="lpstr">
      <vt:lpstr>ＭＳ Ｐゴシック</vt:lpstr>
      <vt:lpstr>Arial</vt:lpstr>
      <vt:lpstr>Arial Narrow</vt:lpstr>
      <vt:lpstr>Arial Regular</vt:lpstr>
      <vt:lpstr>Calibri</vt:lpstr>
      <vt:lpstr>1_Cerner_Template_2.0</vt:lpstr>
      <vt:lpstr>3_Cerner_Template_2.0</vt:lpstr>
      <vt:lpstr>2_Cerner_Template_2.0</vt:lpstr>
      <vt:lpstr>PowerPoint Presentation</vt:lpstr>
      <vt:lpstr> </vt:lpstr>
      <vt:lpstr>Introduction</vt:lpstr>
      <vt:lpstr>Introduction</vt:lpstr>
      <vt:lpstr>PowerPoint Presentation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Health IT vendor perspective</vt:lpstr>
      <vt:lpstr>PowerPoint Presentation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Standards landscape</vt:lpstr>
      <vt:lpstr>PowerPoint Presentation</vt:lpstr>
      <vt:lpstr>Challenges and possible ways forward</vt:lpstr>
      <vt:lpstr>Challenges and possible ways forward</vt:lpstr>
      <vt:lpstr>Challenges and possible ways forward</vt:lpstr>
      <vt:lpstr>Challenges and possible ways forward</vt:lpstr>
      <vt:lpstr>Challenges and possible ways forward</vt:lpstr>
      <vt:lpstr>Challenges and possible ways forward</vt:lpstr>
      <vt:lpstr>Challenges and possible ways forward</vt:lpstr>
      <vt:lpstr>Challenges and possible ways forward</vt:lpstr>
      <vt:lpstr>Challenges and possible ways forward</vt:lpstr>
      <vt:lpstr>Challenges and possible ways forward</vt:lpstr>
      <vt:lpstr>Challenges and possible ways forward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Cerner Brand Template</dc:title>
  <dc:subject/>
  <dc:creator>McAlister,Ben</dc:creator>
  <cp:keywords/>
  <dc:description/>
  <cp:lastModifiedBy>McAlister,Ben</cp:lastModifiedBy>
  <cp:revision>46</cp:revision>
  <cp:lastPrinted>1601-01-01T00:00:00Z</cp:lastPrinted>
  <dcterms:created xsi:type="dcterms:W3CDTF">2019-04-09T13:23:54Z</dcterms:created>
  <dcterms:modified xsi:type="dcterms:W3CDTF">2019-04-11T13:20:23Z</dcterms:modified>
  <cp:category/>
</cp:coreProperties>
</file>