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tags/tag2.xml" ContentType="application/vnd.openxmlformats-officedocument.presentationml.tags+xml"/>
  <Override PartName="/ppt/notesSlides/notesSlide92.xml" ContentType="application/vnd.openxmlformats-officedocument.presentationml.notesSlide+xml"/>
  <Override PartName="/ppt/notesSlides/notesSlide9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 id="2147483705" r:id="rId3"/>
  </p:sldMasterIdLst>
  <p:notesMasterIdLst>
    <p:notesMasterId r:id="rId97"/>
  </p:notesMasterIdLst>
  <p:sldIdLst>
    <p:sldId id="317" r:id="rId4"/>
    <p:sldId id="501" r:id="rId5"/>
    <p:sldId id="974" r:id="rId6"/>
    <p:sldId id="975" r:id="rId7"/>
    <p:sldId id="976" r:id="rId8"/>
    <p:sldId id="978" r:id="rId9"/>
    <p:sldId id="342" r:id="rId10"/>
    <p:sldId id="367" r:id="rId11"/>
    <p:sldId id="977" r:id="rId12"/>
    <p:sldId id="979" r:id="rId13"/>
    <p:sldId id="980" r:id="rId14"/>
    <p:sldId id="981" r:id="rId15"/>
    <p:sldId id="982" r:id="rId16"/>
    <p:sldId id="983" r:id="rId17"/>
    <p:sldId id="482" r:id="rId18"/>
    <p:sldId id="483" r:id="rId19"/>
    <p:sldId id="959" r:id="rId20"/>
    <p:sldId id="484" r:id="rId21"/>
    <p:sldId id="970" r:id="rId22"/>
    <p:sldId id="406" r:id="rId23"/>
    <p:sldId id="486" r:id="rId24"/>
    <p:sldId id="487" r:id="rId25"/>
    <p:sldId id="488" r:id="rId26"/>
    <p:sldId id="489" r:id="rId27"/>
    <p:sldId id="491" r:id="rId28"/>
    <p:sldId id="490" r:id="rId29"/>
    <p:sldId id="492" r:id="rId30"/>
    <p:sldId id="493" r:id="rId31"/>
    <p:sldId id="960" r:id="rId32"/>
    <p:sldId id="494" r:id="rId33"/>
    <p:sldId id="496" r:id="rId34"/>
    <p:sldId id="546" r:id="rId35"/>
    <p:sldId id="498" r:id="rId36"/>
    <p:sldId id="497" r:id="rId37"/>
    <p:sldId id="500" r:id="rId38"/>
    <p:sldId id="961" r:id="rId39"/>
    <p:sldId id="989" r:id="rId40"/>
    <p:sldId id="990" r:id="rId41"/>
    <p:sldId id="991" r:id="rId42"/>
    <p:sldId id="992" r:id="rId43"/>
    <p:sldId id="993" r:id="rId44"/>
    <p:sldId id="994" r:id="rId45"/>
    <p:sldId id="995" r:id="rId46"/>
    <p:sldId id="996" r:id="rId47"/>
    <p:sldId id="997" r:id="rId48"/>
    <p:sldId id="998" r:id="rId49"/>
    <p:sldId id="999" r:id="rId50"/>
    <p:sldId id="1000" r:id="rId51"/>
    <p:sldId id="1001" r:id="rId52"/>
    <p:sldId id="1002" r:id="rId53"/>
    <p:sldId id="1003" r:id="rId54"/>
    <p:sldId id="962" r:id="rId55"/>
    <p:sldId id="521" r:id="rId56"/>
    <p:sldId id="522" r:id="rId57"/>
    <p:sldId id="986" r:id="rId58"/>
    <p:sldId id="987" r:id="rId59"/>
    <p:sldId id="528" r:id="rId60"/>
    <p:sldId id="526" r:id="rId61"/>
    <p:sldId id="527" r:id="rId62"/>
    <p:sldId id="529" r:id="rId63"/>
    <p:sldId id="547" r:id="rId64"/>
    <p:sldId id="530" r:id="rId65"/>
    <p:sldId id="531" r:id="rId66"/>
    <p:sldId id="542" r:id="rId67"/>
    <p:sldId id="533" r:id="rId68"/>
    <p:sldId id="534" r:id="rId69"/>
    <p:sldId id="535" r:id="rId70"/>
    <p:sldId id="536" r:id="rId71"/>
    <p:sldId id="538" r:id="rId72"/>
    <p:sldId id="540" r:id="rId73"/>
    <p:sldId id="984" r:id="rId74"/>
    <p:sldId id="963" r:id="rId75"/>
    <p:sldId id="508" r:id="rId76"/>
    <p:sldId id="516" r:id="rId77"/>
    <p:sldId id="951" r:id="rId78"/>
    <p:sldId id="952" r:id="rId79"/>
    <p:sldId id="953" r:id="rId80"/>
    <p:sldId id="954" r:id="rId81"/>
    <p:sldId id="518" r:id="rId82"/>
    <p:sldId id="543" r:id="rId83"/>
    <p:sldId id="957" r:id="rId84"/>
    <p:sldId id="956" r:id="rId85"/>
    <p:sldId id="515" r:id="rId86"/>
    <p:sldId id="513" r:id="rId87"/>
    <p:sldId id="511" r:id="rId88"/>
    <p:sldId id="544" r:id="rId89"/>
    <p:sldId id="965" r:id="rId90"/>
    <p:sldId id="966" r:id="rId91"/>
    <p:sldId id="968" r:id="rId92"/>
    <p:sldId id="969" r:id="rId93"/>
    <p:sldId id="988" r:id="rId94"/>
    <p:sldId id="338" r:id="rId95"/>
    <p:sldId id="273" r:id="rId96"/>
  </p:sldIdLst>
  <p:sldSz cx="12192000" cy="6858000"/>
  <p:notesSz cx="6888163" cy="100187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91" autoAdjust="0"/>
    <p:restoredTop sz="73913" autoAdjust="0"/>
  </p:normalViewPr>
  <p:slideViewPr>
    <p:cSldViewPr snapToGrid="0">
      <p:cViewPr varScale="1">
        <p:scale>
          <a:sx n="68" d="100"/>
          <a:sy n="68" d="100"/>
        </p:scale>
        <p:origin x="834" y="72"/>
      </p:cViewPr>
      <p:guideLst>
        <p:guide orient="horz" pos="2160"/>
        <p:guide pos="3840"/>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slide" Target="slides/slide86.xml"/><Relationship Id="rId97" Type="http://schemas.openxmlformats.org/officeDocument/2006/relationships/notesMaster" Target="notesMasters/notesMaster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slide" Target="slides/slide9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100"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slide" Target="slides/slide90.xml"/><Relationship Id="rId98"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2984871" cy="502676"/>
          </a:xfrm>
          <a:prstGeom prst="rect">
            <a:avLst/>
          </a:prstGeom>
        </p:spPr>
        <p:txBody>
          <a:bodyPr vert="horz" lIns="96606" tIns="48303" rIns="96606" bIns="48303" rtlCol="0"/>
          <a:lstStyle>
            <a:lvl1pPr algn="l">
              <a:defRPr sz="1300"/>
            </a:lvl1pPr>
          </a:lstStyle>
          <a:p>
            <a:endParaRPr lang="es-ES"/>
          </a:p>
        </p:txBody>
      </p:sp>
      <p:sp>
        <p:nvSpPr>
          <p:cNvPr id="3" name="Marcador de fecha 2"/>
          <p:cNvSpPr>
            <a:spLocks noGrp="1"/>
          </p:cNvSpPr>
          <p:nvPr>
            <p:ph type="dt" idx="1"/>
          </p:nvPr>
        </p:nvSpPr>
        <p:spPr>
          <a:xfrm>
            <a:off x="3901698" y="1"/>
            <a:ext cx="2984871" cy="502676"/>
          </a:xfrm>
          <a:prstGeom prst="rect">
            <a:avLst/>
          </a:prstGeom>
        </p:spPr>
        <p:txBody>
          <a:bodyPr vert="horz" lIns="96606" tIns="48303" rIns="96606" bIns="48303" rtlCol="0"/>
          <a:lstStyle>
            <a:lvl1pPr algn="r">
              <a:defRPr sz="1300"/>
            </a:lvl1pPr>
          </a:lstStyle>
          <a:p>
            <a:fld id="{D55D9431-DBDB-44B8-91F2-59E258D71346}" type="datetimeFigureOut">
              <a:rPr lang="es-ES" smtClean="0"/>
              <a:t>10/04/2019</a:t>
            </a:fld>
            <a:endParaRPr lang="es-ES"/>
          </a:p>
        </p:txBody>
      </p:sp>
      <p:sp>
        <p:nvSpPr>
          <p:cNvPr id="4" name="Marcador de imagen de diapositiva 3"/>
          <p:cNvSpPr>
            <a:spLocks noGrp="1" noRot="1" noChangeAspect="1"/>
          </p:cNvSpPr>
          <p:nvPr>
            <p:ph type="sldImg" idx="2"/>
          </p:nvPr>
        </p:nvSpPr>
        <p:spPr>
          <a:xfrm>
            <a:off x="439738" y="1252538"/>
            <a:ext cx="6008687" cy="3381375"/>
          </a:xfrm>
          <a:prstGeom prst="rect">
            <a:avLst/>
          </a:prstGeom>
          <a:noFill/>
          <a:ln w="12700">
            <a:solidFill>
              <a:prstClr val="black"/>
            </a:solidFill>
          </a:ln>
        </p:spPr>
        <p:txBody>
          <a:bodyPr vert="horz" lIns="96606" tIns="48303" rIns="96606" bIns="48303" rtlCol="0" anchor="ctr"/>
          <a:lstStyle/>
          <a:p>
            <a:endParaRPr lang="es-ES"/>
          </a:p>
        </p:txBody>
      </p:sp>
      <p:sp>
        <p:nvSpPr>
          <p:cNvPr id="5" name="Marcador de notas 4"/>
          <p:cNvSpPr>
            <a:spLocks noGrp="1"/>
          </p:cNvSpPr>
          <p:nvPr>
            <p:ph type="body" sz="quarter" idx="3"/>
          </p:nvPr>
        </p:nvSpPr>
        <p:spPr>
          <a:xfrm>
            <a:off x="688817" y="4821505"/>
            <a:ext cx="5510530" cy="3944869"/>
          </a:xfrm>
          <a:prstGeom prst="rect">
            <a:avLst/>
          </a:prstGeom>
        </p:spPr>
        <p:txBody>
          <a:bodyPr vert="horz" lIns="96606" tIns="48303" rIns="96606" bIns="48303"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es-ES"/>
          </a:p>
        </p:txBody>
      </p:sp>
      <p:sp>
        <p:nvSpPr>
          <p:cNvPr id="7" name="Marcador de número de diapositiva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FB0EB3A1-E618-4EAD-8376-5071288BCB8C}" type="slidenum">
              <a:rPr lang="es-ES" smtClean="0"/>
              <a:t>‹Nº›</a:t>
            </a:fld>
            <a:endParaRPr lang="es-ES"/>
          </a:p>
        </p:txBody>
      </p:sp>
    </p:spTree>
    <p:extLst>
      <p:ext uri="{BB962C8B-B14F-4D97-AF65-F5344CB8AC3E}">
        <p14:creationId xmlns:p14="http://schemas.microsoft.com/office/powerpoint/2010/main" val="3308308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a:t>
            </a:fld>
            <a:endParaRPr lang="es-ES"/>
          </a:p>
        </p:txBody>
      </p:sp>
    </p:spTree>
    <p:extLst>
      <p:ext uri="{BB962C8B-B14F-4D97-AF65-F5344CB8AC3E}">
        <p14:creationId xmlns:p14="http://schemas.microsoft.com/office/powerpoint/2010/main" val="2141002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10</a:t>
            </a:fld>
            <a:endParaRPr lang="es-ES"/>
          </a:p>
        </p:txBody>
      </p:sp>
    </p:spTree>
    <p:extLst>
      <p:ext uri="{BB962C8B-B14F-4D97-AF65-F5344CB8AC3E}">
        <p14:creationId xmlns:p14="http://schemas.microsoft.com/office/powerpoint/2010/main" val="5222605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11</a:t>
            </a:fld>
            <a:endParaRPr lang="es-ES"/>
          </a:p>
        </p:txBody>
      </p:sp>
    </p:spTree>
    <p:extLst>
      <p:ext uri="{BB962C8B-B14F-4D97-AF65-F5344CB8AC3E}">
        <p14:creationId xmlns:p14="http://schemas.microsoft.com/office/powerpoint/2010/main" val="1879655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12</a:t>
            </a:fld>
            <a:endParaRPr lang="es-ES"/>
          </a:p>
        </p:txBody>
      </p:sp>
    </p:spTree>
    <p:extLst>
      <p:ext uri="{BB962C8B-B14F-4D97-AF65-F5344CB8AC3E}">
        <p14:creationId xmlns:p14="http://schemas.microsoft.com/office/powerpoint/2010/main" val="31261659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13</a:t>
            </a:fld>
            <a:endParaRPr lang="es-ES"/>
          </a:p>
        </p:txBody>
      </p:sp>
    </p:spTree>
    <p:extLst>
      <p:ext uri="{BB962C8B-B14F-4D97-AF65-F5344CB8AC3E}">
        <p14:creationId xmlns:p14="http://schemas.microsoft.com/office/powerpoint/2010/main" val="33683800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14</a:t>
            </a:fld>
            <a:endParaRPr lang="es-ES"/>
          </a:p>
        </p:txBody>
      </p:sp>
    </p:spTree>
    <p:extLst>
      <p:ext uri="{BB962C8B-B14F-4D97-AF65-F5344CB8AC3E}">
        <p14:creationId xmlns:p14="http://schemas.microsoft.com/office/powerpoint/2010/main" val="2864922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15</a:t>
            </a:fld>
            <a:endParaRPr lang="es-ES"/>
          </a:p>
        </p:txBody>
      </p:sp>
    </p:spTree>
    <p:extLst>
      <p:ext uri="{BB962C8B-B14F-4D97-AF65-F5344CB8AC3E}">
        <p14:creationId xmlns:p14="http://schemas.microsoft.com/office/powerpoint/2010/main" val="4136338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16</a:t>
            </a:fld>
            <a:endParaRPr lang="es-ES"/>
          </a:p>
        </p:txBody>
      </p:sp>
    </p:spTree>
    <p:extLst>
      <p:ext uri="{BB962C8B-B14F-4D97-AF65-F5344CB8AC3E}">
        <p14:creationId xmlns:p14="http://schemas.microsoft.com/office/powerpoint/2010/main" val="8521632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17</a:t>
            </a:fld>
            <a:endParaRPr lang="es-ES"/>
          </a:p>
        </p:txBody>
      </p:sp>
    </p:spTree>
    <p:extLst>
      <p:ext uri="{BB962C8B-B14F-4D97-AF65-F5344CB8AC3E}">
        <p14:creationId xmlns:p14="http://schemas.microsoft.com/office/powerpoint/2010/main" val="1941101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18</a:t>
            </a:fld>
            <a:endParaRPr lang="es-ES"/>
          </a:p>
        </p:txBody>
      </p:sp>
    </p:spTree>
    <p:extLst>
      <p:ext uri="{BB962C8B-B14F-4D97-AF65-F5344CB8AC3E}">
        <p14:creationId xmlns:p14="http://schemas.microsoft.com/office/powerpoint/2010/main" val="200442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19</a:t>
            </a:fld>
            <a:endParaRPr lang="es-ES"/>
          </a:p>
        </p:txBody>
      </p:sp>
    </p:spTree>
    <p:extLst>
      <p:ext uri="{BB962C8B-B14F-4D97-AF65-F5344CB8AC3E}">
        <p14:creationId xmlns:p14="http://schemas.microsoft.com/office/powerpoint/2010/main" val="705853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a:t>
            </a:fld>
            <a:endParaRPr lang="es-ES"/>
          </a:p>
        </p:txBody>
      </p:sp>
    </p:spTree>
    <p:extLst>
      <p:ext uri="{BB962C8B-B14F-4D97-AF65-F5344CB8AC3E}">
        <p14:creationId xmlns:p14="http://schemas.microsoft.com/office/powerpoint/2010/main" val="39307331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20</a:t>
            </a:fld>
            <a:endParaRPr lang="es-ES"/>
          </a:p>
        </p:txBody>
      </p:sp>
    </p:spTree>
    <p:extLst>
      <p:ext uri="{BB962C8B-B14F-4D97-AF65-F5344CB8AC3E}">
        <p14:creationId xmlns:p14="http://schemas.microsoft.com/office/powerpoint/2010/main" val="24072427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21</a:t>
            </a:fld>
            <a:endParaRPr lang="es-ES"/>
          </a:p>
        </p:txBody>
      </p:sp>
    </p:spTree>
    <p:extLst>
      <p:ext uri="{BB962C8B-B14F-4D97-AF65-F5344CB8AC3E}">
        <p14:creationId xmlns:p14="http://schemas.microsoft.com/office/powerpoint/2010/main" val="35695253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22</a:t>
            </a:fld>
            <a:endParaRPr lang="es-ES"/>
          </a:p>
        </p:txBody>
      </p:sp>
    </p:spTree>
    <p:extLst>
      <p:ext uri="{BB962C8B-B14F-4D97-AF65-F5344CB8AC3E}">
        <p14:creationId xmlns:p14="http://schemas.microsoft.com/office/powerpoint/2010/main" val="17741755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23</a:t>
            </a:fld>
            <a:endParaRPr lang="es-ES"/>
          </a:p>
        </p:txBody>
      </p:sp>
    </p:spTree>
    <p:extLst>
      <p:ext uri="{BB962C8B-B14F-4D97-AF65-F5344CB8AC3E}">
        <p14:creationId xmlns:p14="http://schemas.microsoft.com/office/powerpoint/2010/main" val="18052618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24</a:t>
            </a:fld>
            <a:endParaRPr lang="es-ES"/>
          </a:p>
        </p:txBody>
      </p:sp>
    </p:spTree>
    <p:extLst>
      <p:ext uri="{BB962C8B-B14F-4D97-AF65-F5344CB8AC3E}">
        <p14:creationId xmlns:p14="http://schemas.microsoft.com/office/powerpoint/2010/main" val="6023924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25</a:t>
            </a:fld>
            <a:endParaRPr lang="es-ES"/>
          </a:p>
        </p:txBody>
      </p:sp>
    </p:spTree>
    <p:extLst>
      <p:ext uri="{BB962C8B-B14F-4D97-AF65-F5344CB8AC3E}">
        <p14:creationId xmlns:p14="http://schemas.microsoft.com/office/powerpoint/2010/main" val="30660512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26</a:t>
            </a:fld>
            <a:endParaRPr lang="es-ES"/>
          </a:p>
        </p:txBody>
      </p:sp>
    </p:spTree>
    <p:extLst>
      <p:ext uri="{BB962C8B-B14F-4D97-AF65-F5344CB8AC3E}">
        <p14:creationId xmlns:p14="http://schemas.microsoft.com/office/powerpoint/2010/main" val="17496943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27</a:t>
            </a:fld>
            <a:endParaRPr lang="es-ES"/>
          </a:p>
        </p:txBody>
      </p:sp>
    </p:spTree>
    <p:extLst>
      <p:ext uri="{BB962C8B-B14F-4D97-AF65-F5344CB8AC3E}">
        <p14:creationId xmlns:p14="http://schemas.microsoft.com/office/powerpoint/2010/main" val="2384412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28</a:t>
            </a:fld>
            <a:endParaRPr lang="es-ES"/>
          </a:p>
        </p:txBody>
      </p:sp>
    </p:spTree>
    <p:extLst>
      <p:ext uri="{BB962C8B-B14F-4D97-AF65-F5344CB8AC3E}">
        <p14:creationId xmlns:p14="http://schemas.microsoft.com/office/powerpoint/2010/main" val="24418138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29</a:t>
            </a:fld>
            <a:endParaRPr lang="es-ES"/>
          </a:p>
        </p:txBody>
      </p:sp>
    </p:spTree>
    <p:extLst>
      <p:ext uri="{BB962C8B-B14F-4D97-AF65-F5344CB8AC3E}">
        <p14:creationId xmlns:p14="http://schemas.microsoft.com/office/powerpoint/2010/main" val="1897071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a:t>
            </a:fld>
            <a:endParaRPr lang="es-ES"/>
          </a:p>
        </p:txBody>
      </p:sp>
    </p:spTree>
    <p:extLst>
      <p:ext uri="{BB962C8B-B14F-4D97-AF65-F5344CB8AC3E}">
        <p14:creationId xmlns:p14="http://schemas.microsoft.com/office/powerpoint/2010/main" val="16800880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30</a:t>
            </a:fld>
            <a:endParaRPr lang="es-ES"/>
          </a:p>
        </p:txBody>
      </p:sp>
    </p:spTree>
    <p:extLst>
      <p:ext uri="{BB962C8B-B14F-4D97-AF65-F5344CB8AC3E}">
        <p14:creationId xmlns:p14="http://schemas.microsoft.com/office/powerpoint/2010/main" val="272733300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31</a:t>
            </a:fld>
            <a:endParaRPr lang="es-ES"/>
          </a:p>
        </p:txBody>
      </p:sp>
    </p:spTree>
    <p:extLst>
      <p:ext uri="{BB962C8B-B14F-4D97-AF65-F5344CB8AC3E}">
        <p14:creationId xmlns:p14="http://schemas.microsoft.com/office/powerpoint/2010/main" val="8608464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32</a:t>
            </a:fld>
            <a:endParaRPr lang="es-ES"/>
          </a:p>
        </p:txBody>
      </p:sp>
    </p:spTree>
    <p:extLst>
      <p:ext uri="{BB962C8B-B14F-4D97-AF65-F5344CB8AC3E}">
        <p14:creationId xmlns:p14="http://schemas.microsoft.com/office/powerpoint/2010/main" val="14801357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33</a:t>
            </a:fld>
            <a:endParaRPr lang="es-ES"/>
          </a:p>
        </p:txBody>
      </p:sp>
    </p:spTree>
    <p:extLst>
      <p:ext uri="{BB962C8B-B14F-4D97-AF65-F5344CB8AC3E}">
        <p14:creationId xmlns:p14="http://schemas.microsoft.com/office/powerpoint/2010/main" val="42331560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34</a:t>
            </a:fld>
            <a:endParaRPr lang="es-ES"/>
          </a:p>
        </p:txBody>
      </p:sp>
    </p:spTree>
    <p:extLst>
      <p:ext uri="{BB962C8B-B14F-4D97-AF65-F5344CB8AC3E}">
        <p14:creationId xmlns:p14="http://schemas.microsoft.com/office/powerpoint/2010/main" val="5272392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35</a:t>
            </a:fld>
            <a:endParaRPr lang="es-ES"/>
          </a:p>
        </p:txBody>
      </p:sp>
    </p:spTree>
    <p:extLst>
      <p:ext uri="{BB962C8B-B14F-4D97-AF65-F5344CB8AC3E}">
        <p14:creationId xmlns:p14="http://schemas.microsoft.com/office/powerpoint/2010/main" val="24636969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36</a:t>
            </a:fld>
            <a:endParaRPr lang="es-ES"/>
          </a:p>
        </p:txBody>
      </p:sp>
    </p:spTree>
    <p:extLst>
      <p:ext uri="{BB962C8B-B14F-4D97-AF65-F5344CB8AC3E}">
        <p14:creationId xmlns:p14="http://schemas.microsoft.com/office/powerpoint/2010/main" val="28759543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37</a:t>
            </a:fld>
            <a:endParaRPr lang="es-ES"/>
          </a:p>
        </p:txBody>
      </p:sp>
    </p:spTree>
    <p:extLst>
      <p:ext uri="{BB962C8B-B14F-4D97-AF65-F5344CB8AC3E}">
        <p14:creationId xmlns:p14="http://schemas.microsoft.com/office/powerpoint/2010/main" val="2088533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38</a:t>
            </a:fld>
            <a:endParaRPr lang="es-ES"/>
          </a:p>
        </p:txBody>
      </p:sp>
    </p:spTree>
    <p:extLst>
      <p:ext uri="{BB962C8B-B14F-4D97-AF65-F5344CB8AC3E}">
        <p14:creationId xmlns:p14="http://schemas.microsoft.com/office/powerpoint/2010/main" val="42536290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39</a:t>
            </a:fld>
            <a:endParaRPr lang="es-ES"/>
          </a:p>
        </p:txBody>
      </p:sp>
    </p:spTree>
    <p:extLst>
      <p:ext uri="{BB962C8B-B14F-4D97-AF65-F5344CB8AC3E}">
        <p14:creationId xmlns:p14="http://schemas.microsoft.com/office/powerpoint/2010/main" val="2036609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a:t>
            </a:fld>
            <a:endParaRPr lang="es-ES"/>
          </a:p>
        </p:txBody>
      </p:sp>
    </p:spTree>
    <p:extLst>
      <p:ext uri="{BB962C8B-B14F-4D97-AF65-F5344CB8AC3E}">
        <p14:creationId xmlns:p14="http://schemas.microsoft.com/office/powerpoint/2010/main" val="19546869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40</a:t>
            </a:fld>
            <a:endParaRPr lang="es-ES"/>
          </a:p>
        </p:txBody>
      </p:sp>
    </p:spTree>
    <p:extLst>
      <p:ext uri="{BB962C8B-B14F-4D97-AF65-F5344CB8AC3E}">
        <p14:creationId xmlns:p14="http://schemas.microsoft.com/office/powerpoint/2010/main" val="18162213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41</a:t>
            </a:fld>
            <a:endParaRPr lang="es-ES"/>
          </a:p>
        </p:txBody>
      </p:sp>
    </p:spTree>
    <p:extLst>
      <p:ext uri="{BB962C8B-B14F-4D97-AF65-F5344CB8AC3E}">
        <p14:creationId xmlns:p14="http://schemas.microsoft.com/office/powerpoint/2010/main" val="29598310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42</a:t>
            </a:fld>
            <a:endParaRPr lang="es-ES"/>
          </a:p>
        </p:txBody>
      </p:sp>
    </p:spTree>
    <p:extLst>
      <p:ext uri="{BB962C8B-B14F-4D97-AF65-F5344CB8AC3E}">
        <p14:creationId xmlns:p14="http://schemas.microsoft.com/office/powerpoint/2010/main" val="36427664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43</a:t>
            </a:fld>
            <a:endParaRPr lang="es-ES"/>
          </a:p>
        </p:txBody>
      </p:sp>
    </p:spTree>
    <p:extLst>
      <p:ext uri="{BB962C8B-B14F-4D97-AF65-F5344CB8AC3E}">
        <p14:creationId xmlns:p14="http://schemas.microsoft.com/office/powerpoint/2010/main" val="31175402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44</a:t>
            </a:fld>
            <a:endParaRPr lang="es-ES"/>
          </a:p>
        </p:txBody>
      </p:sp>
    </p:spTree>
    <p:extLst>
      <p:ext uri="{BB962C8B-B14F-4D97-AF65-F5344CB8AC3E}">
        <p14:creationId xmlns:p14="http://schemas.microsoft.com/office/powerpoint/2010/main" val="8373236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45</a:t>
            </a:fld>
            <a:endParaRPr lang="es-ES"/>
          </a:p>
        </p:txBody>
      </p:sp>
    </p:spTree>
    <p:extLst>
      <p:ext uri="{BB962C8B-B14F-4D97-AF65-F5344CB8AC3E}">
        <p14:creationId xmlns:p14="http://schemas.microsoft.com/office/powerpoint/2010/main" val="39061920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46</a:t>
            </a:fld>
            <a:endParaRPr lang="es-ES"/>
          </a:p>
        </p:txBody>
      </p:sp>
    </p:spTree>
    <p:extLst>
      <p:ext uri="{BB962C8B-B14F-4D97-AF65-F5344CB8AC3E}">
        <p14:creationId xmlns:p14="http://schemas.microsoft.com/office/powerpoint/2010/main" val="4398285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47</a:t>
            </a:fld>
            <a:endParaRPr lang="es-ES"/>
          </a:p>
        </p:txBody>
      </p:sp>
    </p:spTree>
    <p:extLst>
      <p:ext uri="{BB962C8B-B14F-4D97-AF65-F5344CB8AC3E}">
        <p14:creationId xmlns:p14="http://schemas.microsoft.com/office/powerpoint/2010/main" val="36364995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48</a:t>
            </a:fld>
            <a:endParaRPr lang="es-ES"/>
          </a:p>
        </p:txBody>
      </p:sp>
    </p:spTree>
    <p:extLst>
      <p:ext uri="{BB962C8B-B14F-4D97-AF65-F5344CB8AC3E}">
        <p14:creationId xmlns:p14="http://schemas.microsoft.com/office/powerpoint/2010/main" val="423912238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49</a:t>
            </a:fld>
            <a:endParaRPr lang="es-ES"/>
          </a:p>
        </p:txBody>
      </p:sp>
    </p:spTree>
    <p:extLst>
      <p:ext uri="{BB962C8B-B14F-4D97-AF65-F5344CB8AC3E}">
        <p14:creationId xmlns:p14="http://schemas.microsoft.com/office/powerpoint/2010/main" val="3169374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5</a:t>
            </a:fld>
            <a:endParaRPr lang="es-ES"/>
          </a:p>
        </p:txBody>
      </p:sp>
    </p:spTree>
    <p:extLst>
      <p:ext uri="{BB962C8B-B14F-4D97-AF65-F5344CB8AC3E}">
        <p14:creationId xmlns:p14="http://schemas.microsoft.com/office/powerpoint/2010/main" val="296759326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50</a:t>
            </a:fld>
            <a:endParaRPr lang="es-ES"/>
          </a:p>
        </p:txBody>
      </p:sp>
    </p:spTree>
    <p:extLst>
      <p:ext uri="{BB962C8B-B14F-4D97-AF65-F5344CB8AC3E}">
        <p14:creationId xmlns:p14="http://schemas.microsoft.com/office/powerpoint/2010/main" val="20806413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51</a:t>
            </a:fld>
            <a:endParaRPr lang="es-ES"/>
          </a:p>
        </p:txBody>
      </p:sp>
    </p:spTree>
    <p:extLst>
      <p:ext uri="{BB962C8B-B14F-4D97-AF65-F5344CB8AC3E}">
        <p14:creationId xmlns:p14="http://schemas.microsoft.com/office/powerpoint/2010/main" val="42804775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a:p>
        </p:txBody>
      </p:sp>
      <p:sp>
        <p:nvSpPr>
          <p:cNvPr id="4" name="Marcador de número de diapositiva 3"/>
          <p:cNvSpPr>
            <a:spLocks noGrp="1"/>
          </p:cNvSpPr>
          <p:nvPr>
            <p:ph type="sldNum" sz="quarter" idx="5"/>
          </p:nvPr>
        </p:nvSpPr>
        <p:spPr/>
        <p:txBody>
          <a:bodyPr/>
          <a:lstStyle/>
          <a:p>
            <a:fld id="{FB0EB3A1-E618-4EAD-8376-5071288BCB8C}" type="slidenum">
              <a:rPr lang="es-ES" smtClean="0"/>
              <a:t>52</a:t>
            </a:fld>
            <a:endParaRPr lang="es-ES"/>
          </a:p>
        </p:txBody>
      </p:sp>
    </p:spTree>
    <p:extLst>
      <p:ext uri="{BB962C8B-B14F-4D97-AF65-F5344CB8AC3E}">
        <p14:creationId xmlns:p14="http://schemas.microsoft.com/office/powerpoint/2010/main" val="243343793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are glad to share with the audience part of the study about Standard terminologies in Genomics carried out last year for NHS Digital.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53</a:t>
            </a:fld>
            <a:endParaRPr lang="es-ES"/>
          </a:p>
        </p:txBody>
      </p:sp>
    </p:spTree>
    <p:extLst>
      <p:ext uri="{BB962C8B-B14F-4D97-AF65-F5344CB8AC3E}">
        <p14:creationId xmlns:p14="http://schemas.microsoft.com/office/powerpoint/2010/main" val="334932642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It is well known that SNOMED CT is the clinical terminology mostly adopted worldwide but requirements to support genomics extends beyond SNOMED CT current scope. The goal of this project was to find out the international terminologies involving genomics to develop an strategy for an optimum use of genetic and genomic data towards a better personalized care and research.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54</a:t>
            </a:fld>
            <a:endParaRPr lang="es-ES"/>
          </a:p>
        </p:txBody>
      </p:sp>
    </p:spTree>
    <p:extLst>
      <p:ext uri="{BB962C8B-B14F-4D97-AF65-F5344CB8AC3E}">
        <p14:creationId xmlns:p14="http://schemas.microsoft.com/office/powerpoint/2010/main" val="308352183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EHR in this environment must serve to request a test, sharing and comparing results and must allow the representation of genomic information in any clinical information system. </a:t>
            </a:r>
          </a:p>
          <a:p>
            <a:r>
              <a:rPr lang="en-US" dirty="0"/>
              <a:t>So, which terminologies are involved beyond the most used clinical standards?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55</a:t>
            </a:fld>
            <a:endParaRPr lang="es-ES"/>
          </a:p>
        </p:txBody>
      </p:sp>
    </p:spTree>
    <p:extLst>
      <p:ext uri="{BB962C8B-B14F-4D97-AF65-F5344CB8AC3E}">
        <p14:creationId xmlns:p14="http://schemas.microsoft.com/office/powerpoint/2010/main" val="28082485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Genomics data are complex . NGS technique is the gold standard method for genomic and it produce complex data, so the laboratory must cope with </a:t>
            </a:r>
          </a:p>
          <a:p>
            <a:r>
              <a:rPr lang="en-US" dirty="0"/>
              <a:t>the identification and interpretation of the sequence </a:t>
            </a:r>
          </a:p>
          <a:p>
            <a:r>
              <a:rPr lang="en-US" dirty="0"/>
              <a:t>and the way to report the clinical significant variants.  </a:t>
            </a:r>
          </a:p>
          <a:p>
            <a:r>
              <a:rPr lang="en-US" dirty="0"/>
              <a:t>Genomic standards appear to be required to support this 3 items.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56</a:t>
            </a:fld>
            <a:endParaRPr lang="es-ES"/>
          </a:p>
        </p:txBody>
      </p:sp>
    </p:spTree>
    <p:extLst>
      <p:ext uri="{BB962C8B-B14F-4D97-AF65-F5344CB8AC3E}">
        <p14:creationId xmlns:p14="http://schemas.microsoft.com/office/powerpoint/2010/main" val="3182597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To extend Standards for personalized medicine different kind of data products is needed: </a:t>
            </a:r>
          </a:p>
          <a:p>
            <a:r>
              <a:rPr lang="en-US" dirty="0"/>
              <a:t>S for coding genetic based diseases</a:t>
            </a:r>
          </a:p>
          <a:p>
            <a:r>
              <a:rPr lang="en-US" dirty="0"/>
              <a:t>S for representation of genetic data and clinical associations </a:t>
            </a:r>
          </a:p>
          <a:p>
            <a:r>
              <a:rPr lang="en-US" dirty="0"/>
              <a:t>S to represent clinical decision support rules </a:t>
            </a:r>
          </a:p>
          <a:p>
            <a:r>
              <a:rPr lang="en-US" dirty="0"/>
              <a:t>and also it is necessary to identify minimal core data sets.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57</a:t>
            </a:fld>
            <a:endParaRPr lang="es-ES"/>
          </a:p>
        </p:txBody>
      </p:sp>
    </p:spTree>
    <p:extLst>
      <p:ext uri="{BB962C8B-B14F-4D97-AF65-F5344CB8AC3E}">
        <p14:creationId xmlns:p14="http://schemas.microsoft.com/office/powerpoint/2010/main" val="222197399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So looking to all this challenges the project aimed to: </a:t>
            </a:r>
          </a:p>
          <a:p>
            <a:r>
              <a:rPr lang="en-US" dirty="0"/>
              <a:t>1/ Evaluate the existing terminologies to represent relevant phenotype and genomic data. </a:t>
            </a:r>
          </a:p>
          <a:p>
            <a:r>
              <a:rPr lang="en-US" dirty="0"/>
              <a:t>2/ Study the workflows and reporting procedures to highlight shared practices. </a:t>
            </a:r>
          </a:p>
          <a:p>
            <a:r>
              <a:rPr lang="en-US" dirty="0"/>
              <a:t>3/ Evaluate the use of existing standards in this workflow and </a:t>
            </a:r>
          </a:p>
          <a:p>
            <a:r>
              <a:rPr lang="en-US" dirty="0"/>
              <a:t>4/ Identify areas in need of standardization.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58</a:t>
            </a:fld>
            <a:endParaRPr lang="es-ES"/>
          </a:p>
        </p:txBody>
      </p:sp>
    </p:spTree>
    <p:extLst>
      <p:ext uri="{BB962C8B-B14F-4D97-AF65-F5344CB8AC3E}">
        <p14:creationId xmlns:p14="http://schemas.microsoft.com/office/powerpoint/2010/main" val="76837782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As an started point to identify the state of the art we tried to explore some resources:</a:t>
            </a:r>
          </a:p>
          <a:p>
            <a:r>
              <a:rPr lang="en-US" dirty="0"/>
              <a:t>projects/organizations or initiatives involved in Clinical Genomics like: EGA/ELIXIR, Australian Genomics, eMERGE etc. </a:t>
            </a:r>
          </a:p>
          <a:p>
            <a:r>
              <a:rPr lang="en-US" dirty="0"/>
              <a:t>Vocabulary standards involved in Genomics: OMIM, HPO, RefSeq…</a:t>
            </a:r>
          </a:p>
          <a:p>
            <a:r>
              <a:rPr lang="en-US" dirty="0"/>
              <a:t>And frameworks for sharing genomic and clinical data (HL7 or GA4GH).</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59</a:t>
            </a:fld>
            <a:endParaRPr lang="es-ES"/>
          </a:p>
        </p:txBody>
      </p:sp>
    </p:spTree>
    <p:extLst>
      <p:ext uri="{BB962C8B-B14F-4D97-AF65-F5344CB8AC3E}">
        <p14:creationId xmlns:p14="http://schemas.microsoft.com/office/powerpoint/2010/main" val="3701576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6</a:t>
            </a:fld>
            <a:endParaRPr lang="es-ES"/>
          </a:p>
        </p:txBody>
      </p:sp>
    </p:spTree>
    <p:extLst>
      <p:ext uri="{BB962C8B-B14F-4D97-AF65-F5344CB8AC3E}">
        <p14:creationId xmlns:p14="http://schemas.microsoft.com/office/powerpoint/2010/main" val="240869971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So we worked with NHS digital to produce a survey for developers of terminologies, vocabularies and data product.  These terminologies must </a:t>
            </a:r>
            <a:r>
              <a:rPr lang="en-US" dirty="0" err="1"/>
              <a:t>fullfill</a:t>
            </a:r>
            <a:r>
              <a:rPr lang="en-US" dirty="0"/>
              <a:t> minimal requirements to support clinical genomics. </a:t>
            </a:r>
          </a:p>
          <a:p>
            <a:r>
              <a:rPr lang="en-US" dirty="0"/>
              <a:t>We have developed in parallel a survey for the users of these terminologies to identify usage patterns and trends.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60</a:t>
            </a:fld>
            <a:endParaRPr lang="es-ES"/>
          </a:p>
        </p:txBody>
      </p:sp>
    </p:spTree>
    <p:extLst>
      <p:ext uri="{BB962C8B-B14F-4D97-AF65-F5344CB8AC3E}">
        <p14:creationId xmlns:p14="http://schemas.microsoft.com/office/powerpoint/2010/main" val="2819995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As a background information we reviewed:</a:t>
            </a:r>
          </a:p>
          <a:p>
            <a:r>
              <a:rPr lang="en-US" dirty="0"/>
              <a:t>-recent papers related to clinical genomics in some scenarios of interest: cancer, rare diseases and developmental disorders and PGX to select the most proper terminologies involved. </a:t>
            </a:r>
          </a:p>
          <a:p>
            <a:r>
              <a:rPr lang="en-US" dirty="0"/>
              <a:t>-We also reviewed resources related to EHR, data sharing and interoperability and </a:t>
            </a:r>
          </a:p>
          <a:p>
            <a:r>
              <a:rPr lang="en-US" dirty="0"/>
              <a:t>-we added documentation related to ISO protocols and specific guidelines from international frameworks for sharing genomic data.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61</a:t>
            </a:fld>
            <a:endParaRPr lang="es-ES"/>
          </a:p>
        </p:txBody>
      </p:sp>
    </p:spTree>
    <p:extLst>
      <p:ext uri="{BB962C8B-B14F-4D97-AF65-F5344CB8AC3E}">
        <p14:creationId xmlns:p14="http://schemas.microsoft.com/office/powerpoint/2010/main" val="128908913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developers survey contains questions related to the terminology such as content coverage and technical characteristics.</a:t>
            </a:r>
          </a:p>
          <a:p>
            <a:endParaRPr lang="en-US" dirty="0"/>
          </a:p>
        </p:txBody>
      </p:sp>
      <p:sp>
        <p:nvSpPr>
          <p:cNvPr id="4" name="Marcador de número de diapositiva 3"/>
          <p:cNvSpPr>
            <a:spLocks noGrp="1"/>
          </p:cNvSpPr>
          <p:nvPr>
            <p:ph type="sldNum" sz="quarter" idx="5"/>
          </p:nvPr>
        </p:nvSpPr>
        <p:spPr/>
        <p:txBody>
          <a:bodyPr/>
          <a:lstStyle/>
          <a:p>
            <a:fld id="{FB0EB3A1-E618-4EAD-8376-5071288BCB8C}" type="slidenum">
              <a:rPr lang="es-ES" smtClean="0"/>
              <a:t>62</a:t>
            </a:fld>
            <a:endParaRPr lang="es-ES"/>
          </a:p>
        </p:txBody>
      </p:sp>
    </p:spTree>
    <p:extLst>
      <p:ext uri="{BB962C8B-B14F-4D97-AF65-F5344CB8AC3E}">
        <p14:creationId xmlns:p14="http://schemas.microsoft.com/office/powerpoint/2010/main" val="254455934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We look at Cimino’s Desiderata to produce questions to asses the terminology requirements. I think it is not necessary to enumerate them at this moment.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63</a:t>
            </a:fld>
            <a:endParaRPr lang="es-ES"/>
          </a:p>
        </p:txBody>
      </p:sp>
    </p:spTree>
    <p:extLst>
      <p:ext uri="{BB962C8B-B14F-4D97-AF65-F5344CB8AC3E}">
        <p14:creationId xmlns:p14="http://schemas.microsoft.com/office/powerpoint/2010/main" val="312488487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survey also explore and describe </a:t>
            </a:r>
            <a:r>
              <a:rPr lang="en-US" b="1" dirty="0"/>
              <a:t>process features </a:t>
            </a:r>
            <a:r>
              <a:rPr lang="en-US" dirty="0"/>
              <a:t>such as: content development and maintenance, quality assurance and governance </a:t>
            </a:r>
          </a:p>
          <a:p>
            <a:r>
              <a:rPr lang="en-US" dirty="0"/>
              <a:t>and </a:t>
            </a:r>
            <a:r>
              <a:rPr lang="en-US" b="1" dirty="0"/>
              <a:t>in use factors </a:t>
            </a:r>
            <a:r>
              <a:rPr lang="en-US" dirty="0"/>
              <a:t>such as the relevance of each terminology to health records and research settings, implementation experiences and the need of complementary resources as cross mappings.  </a:t>
            </a:r>
          </a:p>
          <a:p>
            <a:r>
              <a:rPr lang="en-US" dirty="0"/>
              <a:t>We included a set of questions related to the </a:t>
            </a:r>
            <a:r>
              <a:rPr lang="en-US" b="1" dirty="0"/>
              <a:t>genomic content and the genomic coverage for HER </a:t>
            </a:r>
            <a:r>
              <a:rPr lang="en-US" dirty="0"/>
              <a:t>for example the capability of the terminology to represent patient data, genetic data or clinical associations.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64</a:t>
            </a:fld>
            <a:endParaRPr lang="es-ES"/>
          </a:p>
        </p:txBody>
      </p:sp>
    </p:spTree>
    <p:extLst>
      <p:ext uri="{BB962C8B-B14F-4D97-AF65-F5344CB8AC3E}">
        <p14:creationId xmlns:p14="http://schemas.microsoft.com/office/powerpoint/2010/main" val="167749824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users survey aimed to find out how the standards are used in the workflow of genomic-based patient care. </a:t>
            </a:r>
          </a:p>
          <a:p>
            <a:r>
              <a:rPr lang="en-US" dirty="0"/>
              <a:t>Both, </a:t>
            </a:r>
            <a:r>
              <a:rPr lang="en-US" b="1" dirty="0"/>
              <a:t>phenotypic elements</a:t>
            </a:r>
            <a:r>
              <a:rPr lang="en-US" dirty="0"/>
              <a:t>: sigs, symptoms, clinical features, family history…and </a:t>
            </a:r>
            <a:r>
              <a:rPr lang="en-US" b="1" dirty="0"/>
              <a:t>genome data: test information and laboratory report</a:t>
            </a:r>
            <a:r>
              <a:rPr lang="en-US" dirty="0"/>
              <a:t>: Gen Id, variant type etc…</a:t>
            </a:r>
          </a:p>
          <a:p>
            <a:r>
              <a:rPr lang="en-US" dirty="0"/>
              <a:t>Also, we included questions related to the </a:t>
            </a:r>
            <a:r>
              <a:rPr lang="en-US" b="1" dirty="0"/>
              <a:t>specific use </a:t>
            </a:r>
            <a:r>
              <a:rPr lang="en-US" dirty="0"/>
              <a:t>of terminologies: real use, limitations, boundaries, adoption and implementation problems…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65</a:t>
            </a:fld>
            <a:endParaRPr lang="es-ES"/>
          </a:p>
        </p:txBody>
      </p:sp>
    </p:spTree>
    <p:extLst>
      <p:ext uri="{BB962C8B-B14F-4D97-AF65-F5344CB8AC3E}">
        <p14:creationId xmlns:p14="http://schemas.microsoft.com/office/powerpoint/2010/main" val="275135635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We proposed a list of 29 vocabularies and data products mostly used in genomics and EHR. </a:t>
            </a:r>
          </a:p>
          <a:p>
            <a:r>
              <a:rPr lang="en-US" dirty="0"/>
              <a:t>These standards included: </a:t>
            </a:r>
          </a:p>
          <a:p>
            <a:r>
              <a:rPr lang="en-US" dirty="0"/>
              <a:t>-clinical vocabularies not genomic restricted (SCT, ICD10…but these standards were out of the scope. </a:t>
            </a:r>
          </a:p>
          <a:p>
            <a:r>
              <a:rPr lang="en-US" dirty="0"/>
              <a:t>-Vocabularies for sequence and genes (HUGO, RefSeq), </a:t>
            </a:r>
          </a:p>
          <a:p>
            <a:r>
              <a:rPr lang="en-US" dirty="0"/>
              <a:t>-for phenotypes-genotypes vocabularies (OMIM) </a:t>
            </a:r>
          </a:p>
          <a:p>
            <a:r>
              <a:rPr lang="en-US" dirty="0"/>
              <a:t>-and vocabularies for clinical associations (</a:t>
            </a:r>
            <a:r>
              <a:rPr lang="en-US" dirty="0" err="1"/>
              <a:t>ClinVar</a:t>
            </a:r>
            <a:r>
              <a:rPr lang="en-US" dirty="0"/>
              <a:t>).</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66</a:t>
            </a:fld>
            <a:endParaRPr lang="es-ES"/>
          </a:p>
        </p:txBody>
      </p:sp>
    </p:spTree>
    <p:extLst>
      <p:ext uri="{BB962C8B-B14F-4D97-AF65-F5344CB8AC3E}">
        <p14:creationId xmlns:p14="http://schemas.microsoft.com/office/powerpoint/2010/main" val="427744930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Together with NHS digital we selected 10 terminologies that include:</a:t>
            </a:r>
          </a:p>
          <a:p>
            <a:r>
              <a:rPr lang="en-US" dirty="0"/>
              <a:t>3 Ontologies: HPO, DO or GO</a:t>
            </a:r>
          </a:p>
          <a:p>
            <a:r>
              <a:rPr lang="en-US" dirty="0"/>
              <a:t>7 data products: OMIM, </a:t>
            </a:r>
            <a:r>
              <a:rPr lang="en-US" dirty="0" err="1"/>
              <a:t>ClinVar</a:t>
            </a:r>
            <a:r>
              <a:rPr lang="en-US" dirty="0"/>
              <a:t>, HGNC, HGVS, </a:t>
            </a:r>
            <a:r>
              <a:rPr lang="en-US" dirty="0" err="1"/>
              <a:t>dbSNP</a:t>
            </a:r>
            <a:r>
              <a:rPr lang="en-US" dirty="0"/>
              <a:t>, RefSeq, LRG </a:t>
            </a:r>
          </a:p>
          <a:p>
            <a:r>
              <a:rPr lang="en-US" dirty="0"/>
              <a:t>Clinical terminologies (SCT or ICD10MC were out of the scope of this project)</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67</a:t>
            </a:fld>
            <a:endParaRPr lang="es-ES"/>
          </a:p>
        </p:txBody>
      </p:sp>
    </p:spTree>
    <p:extLst>
      <p:ext uri="{BB962C8B-B14F-4D97-AF65-F5344CB8AC3E}">
        <p14:creationId xmlns:p14="http://schemas.microsoft.com/office/powerpoint/2010/main" val="18522422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Related to the use cases we wanted to explore 3 different scenarios and we found one example for each case: </a:t>
            </a:r>
          </a:p>
          <a:p>
            <a:r>
              <a:rPr lang="en-US" dirty="0"/>
              <a:t>- a project with the purpose of diagnosis and gene discovery in rare diseases research </a:t>
            </a:r>
          </a:p>
          <a:p>
            <a:r>
              <a:rPr lang="en-US" dirty="0"/>
              <a:t>- a project for clinical implementation in PGX </a:t>
            </a:r>
          </a:p>
          <a:p>
            <a:r>
              <a:rPr lang="en-US" dirty="0"/>
              <a:t>- and 1 project for Clinical implementation in cancer (with the purpose of diagnosis and targeting treatment decisions)</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68</a:t>
            </a:fld>
            <a:endParaRPr lang="es-ES"/>
          </a:p>
        </p:txBody>
      </p:sp>
    </p:spTree>
    <p:extLst>
      <p:ext uri="{BB962C8B-B14F-4D97-AF65-F5344CB8AC3E}">
        <p14:creationId xmlns:p14="http://schemas.microsoft.com/office/powerpoint/2010/main" val="343979063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Through this pilot study we could see that:</a:t>
            </a:r>
          </a:p>
          <a:p>
            <a:r>
              <a:rPr lang="en-US" dirty="0"/>
              <a:t>- Related to </a:t>
            </a:r>
            <a:r>
              <a:rPr lang="en-US" b="1" dirty="0"/>
              <a:t>patient data ontologies </a:t>
            </a:r>
            <a:r>
              <a:rPr lang="en-US" dirty="0"/>
              <a:t>HPO, ORDO, OMIM are used to capture phenotyping in research and SCT are used for phenotyping in cancer clinical care. LOINC is used to capture imaging and pathology. In PGx CPIC is used to specified the metabolizer status.</a:t>
            </a:r>
          </a:p>
          <a:p>
            <a:r>
              <a:rPr lang="en-US" dirty="0"/>
              <a:t>- Related to </a:t>
            </a:r>
            <a:r>
              <a:rPr lang="en-US" b="1" dirty="0"/>
              <a:t>laboratory reporting </a:t>
            </a:r>
            <a:r>
              <a:rPr lang="en-US" dirty="0"/>
              <a:t>The Gen ID is mostly represented with OMIM or HUGO. Variant ID representation uses different types of standards: </a:t>
            </a:r>
            <a:r>
              <a:rPr lang="en-US" dirty="0" err="1"/>
              <a:t>Ensembl</a:t>
            </a:r>
            <a:r>
              <a:rPr lang="en-US" dirty="0"/>
              <a:t>, </a:t>
            </a:r>
            <a:r>
              <a:rPr lang="en-US" dirty="0" err="1"/>
              <a:t>dbSNP</a:t>
            </a:r>
            <a:r>
              <a:rPr lang="en-US" dirty="0"/>
              <a:t>, </a:t>
            </a:r>
            <a:r>
              <a:rPr lang="en-US" dirty="0" err="1"/>
              <a:t>Refseq</a:t>
            </a:r>
            <a:r>
              <a:rPr lang="en-US" dirty="0"/>
              <a:t>…. Clin Var is used for clinical associations and ACMG guides for interpretation of clinical variants and CPIC for PGX.  </a:t>
            </a:r>
          </a:p>
          <a:p>
            <a:r>
              <a:rPr lang="en-US" dirty="0"/>
              <a:t>- Related to the </a:t>
            </a:r>
            <a:r>
              <a:rPr lang="en-US" b="1" dirty="0"/>
              <a:t>specific use of terminologies </a:t>
            </a:r>
            <a:r>
              <a:rPr lang="en-US" dirty="0"/>
              <a:t>we can highlight that standards are useful for: interoperate systems, integrate  phenotype-genotype data for gene discovery and support clinical decision systems. Some limitations described were: missing terms and the necessity to propose new ones and the lack of capabilities of the systems to store genomic information. The use of </a:t>
            </a:r>
            <a:r>
              <a:rPr lang="en-US" dirty="0" err="1"/>
              <a:t>crossmapping</a:t>
            </a:r>
            <a:r>
              <a:rPr lang="en-US" dirty="0"/>
              <a:t> is implemented only in 1 of the use cases for researching. All of them follow international recommendations for implementation (GA4GH or FHIR)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69</a:t>
            </a:fld>
            <a:endParaRPr lang="es-ES"/>
          </a:p>
        </p:txBody>
      </p:sp>
    </p:spTree>
    <p:extLst>
      <p:ext uri="{BB962C8B-B14F-4D97-AF65-F5344CB8AC3E}">
        <p14:creationId xmlns:p14="http://schemas.microsoft.com/office/powerpoint/2010/main" val="3660158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7</a:t>
            </a:fld>
            <a:endParaRPr lang="es-ES"/>
          </a:p>
        </p:txBody>
      </p:sp>
    </p:spTree>
    <p:extLst>
      <p:ext uri="{BB962C8B-B14F-4D97-AF65-F5344CB8AC3E}">
        <p14:creationId xmlns:p14="http://schemas.microsoft.com/office/powerpoint/2010/main" val="344410945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It must be considered that it was only a preliminary study, we need more uses cases to evaluate workflows and explore other terminologies like ORDO or SO in other scenarios.</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70</a:t>
            </a:fld>
            <a:endParaRPr lang="es-ES"/>
          </a:p>
        </p:txBody>
      </p:sp>
    </p:spTree>
    <p:extLst>
      <p:ext uri="{BB962C8B-B14F-4D97-AF65-F5344CB8AC3E}">
        <p14:creationId xmlns:p14="http://schemas.microsoft.com/office/powerpoint/2010/main" val="35739666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As Mireia explained before the Future tasks of Data Integration group it is to identify the needs of users (clinical care and research) to capture genomic data and to reuse this information for patient care. In the framework of this working group w</a:t>
            </a:r>
            <a:r>
              <a:rPr lang="en-US" dirty="0">
                <a:solidFill>
                  <a:srgbClr val="FF0000"/>
                </a:solidFill>
              </a:rPr>
              <a:t>e have started to explore the use of standards through 4 real use cases.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71</a:t>
            </a:fld>
            <a:endParaRPr lang="es-ES"/>
          </a:p>
        </p:txBody>
      </p:sp>
    </p:spTree>
    <p:extLst>
      <p:ext uri="{BB962C8B-B14F-4D97-AF65-F5344CB8AC3E}">
        <p14:creationId xmlns:p14="http://schemas.microsoft.com/office/powerpoint/2010/main" val="86421695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We would like to share 4 use cases that explore the use of standards in both scenarios: Clinical care and research. The hospital clinic of Barcelona and the Catalonia Oncology Center from the Catalan Health System and 2 research projects in rare diseases (RD-Connect and </a:t>
            </a:r>
            <a:r>
              <a:rPr lang="en-US" dirty="0" err="1"/>
              <a:t>URDCat</a:t>
            </a:r>
            <a:r>
              <a:rPr lang="en-US" dirty="0"/>
              <a:t>.</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72</a:t>
            </a:fld>
            <a:endParaRPr lang="es-ES"/>
          </a:p>
        </p:txBody>
      </p:sp>
    </p:spTree>
    <p:extLst>
      <p:ext uri="{BB962C8B-B14F-4D97-AF65-F5344CB8AC3E}">
        <p14:creationId xmlns:p14="http://schemas.microsoft.com/office/powerpoint/2010/main" val="213149142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Hospital Clinic of Barcelona belongs to the Catalan Public Hospital Network and also is a reference institution for research. All the laboratories are Unified in the Biomedical Diagnostic Center. The molecular area is a reference center for the network of hospitals linked to the Catalan Health Institute and other hospitals in our area.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73</a:t>
            </a:fld>
            <a:endParaRPr lang="es-ES"/>
          </a:p>
        </p:txBody>
      </p:sp>
    </p:spTree>
    <p:extLst>
      <p:ext uri="{BB962C8B-B14F-4D97-AF65-F5344CB8AC3E}">
        <p14:creationId xmlns:p14="http://schemas.microsoft.com/office/powerpoint/2010/main" val="2480391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This is a model of reporting for a study of genes associated with hereditary Breast and ovarian cancer. </a:t>
            </a:r>
          </a:p>
          <a:p>
            <a:r>
              <a:rPr lang="en-US" dirty="0"/>
              <a:t>They are using free text or categorized data to capture patient data: Phenotyping, patient and family history and epidemiology or demographic data. </a:t>
            </a:r>
          </a:p>
          <a:p>
            <a:r>
              <a:rPr lang="en-US" dirty="0"/>
              <a:t>No standards are used to report testing information: molecular target, Laboratory order, specimen source, platform used, data analysis platform, coverage or quality parameters. Only to Identify the HGVS group term.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74</a:t>
            </a:fld>
            <a:endParaRPr lang="es-ES"/>
          </a:p>
        </p:txBody>
      </p:sp>
    </p:spTree>
    <p:extLst>
      <p:ext uri="{BB962C8B-B14F-4D97-AF65-F5344CB8AC3E}">
        <p14:creationId xmlns:p14="http://schemas.microsoft.com/office/powerpoint/2010/main" val="83754626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Related to results they are using HGNC to identify the genes studied, HGVS, </a:t>
            </a:r>
            <a:r>
              <a:rPr lang="en-US" dirty="0" err="1"/>
              <a:t>RefSeq</a:t>
            </a:r>
            <a:r>
              <a:rPr lang="en-US" dirty="0"/>
              <a:t> or LRG ID to identify the sequence and ACMG guideline to classify the variant. For the other elements they are using free text or controlled vocabularies: Mode of inheritance, variant type, penetrance, molecular and functional consequence, interpretation or counselling.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75</a:t>
            </a:fld>
            <a:endParaRPr lang="es-ES"/>
          </a:p>
        </p:txBody>
      </p:sp>
    </p:spTree>
    <p:extLst>
      <p:ext uri="{BB962C8B-B14F-4D97-AF65-F5344CB8AC3E}">
        <p14:creationId xmlns:p14="http://schemas.microsoft.com/office/powerpoint/2010/main" val="368909540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342900" lvl="0" indent="-342900">
              <a:buFont typeface="Arial" panose="020B0604020202020204" pitchFamily="34" charset="0"/>
              <a:buChar char="●"/>
            </a:pPr>
            <a:r>
              <a:rPr lang="en-US" sz="1600" dirty="0"/>
              <a:t>To enable a secondary use of clinical data the HCB must to deal with these main issues: mostly genetic data is reported as free text in HER,  in research this data is submitted in a non automated manner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And There are Limitations of the SAP system to store clinical history</a:t>
            </a:r>
          </a:p>
          <a:p>
            <a:pPr marL="342900" lvl="0" indent="-342900">
              <a:buFont typeface="Arial" panose="020B0604020202020204" pitchFamily="34" charset="0"/>
              <a:buChar char="●"/>
            </a:pPr>
            <a:r>
              <a:rPr lang="en-US" sz="1600" dirty="0"/>
              <a:t>So, the proposed strategy at HCB includes:</a:t>
            </a:r>
          </a:p>
          <a:p>
            <a:pPr marL="742950" lvl="1" indent="-285750">
              <a:buFont typeface="Arial" panose="020B0604020202020204" pitchFamily="34" charset="0"/>
              <a:buChar char="○"/>
            </a:pPr>
            <a:r>
              <a:rPr lang="en-US" sz="1600" dirty="0"/>
              <a:t>development of a technological infrastructure that enables recording of patient's informed consent in the clinical workstation</a:t>
            </a:r>
          </a:p>
          <a:p>
            <a:pPr marL="742950" lvl="1" indent="-285750">
              <a:buFont typeface="Arial" panose="020B0604020202020204" pitchFamily="34" charset="0"/>
              <a:buChar char="○"/>
            </a:pPr>
            <a:r>
              <a:rPr lang="en-US" sz="1600" dirty="0"/>
              <a:t>use of ISO and ontology standards (OMOP as common data model)</a:t>
            </a:r>
          </a:p>
          <a:p>
            <a:pPr marL="742950" lvl="1" indent="-285750">
              <a:buFont typeface="Arial" panose="020B0604020202020204" pitchFamily="34" charset="0"/>
              <a:buChar char="○"/>
            </a:pPr>
            <a:r>
              <a:rPr lang="en-US" sz="1600" dirty="0" err="1"/>
              <a:t>Expertising</a:t>
            </a:r>
            <a:r>
              <a:rPr lang="en-US" sz="1600" dirty="0"/>
              <a:t> and training in data science and data management. </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Use of terminologies</a:t>
            </a:r>
            <a:r>
              <a:rPr lang="en-US" sz="1600" b="1" dirty="0"/>
              <a:t>: SNOMED-CT has been chosen as it connects very well with lab codes (LOINC). </a:t>
            </a:r>
            <a:r>
              <a:rPr lang="en-US" sz="1600" dirty="0"/>
              <a:t>The HCB is open to use further ontologies however.</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kern="1200" dirty="0">
                <a:solidFill>
                  <a:schemeClr val="tx1"/>
                </a:solidFill>
                <a:latin typeface="+mn-lt"/>
                <a:ea typeface="+mn-ea"/>
                <a:cs typeface="+mn-cs"/>
              </a:rPr>
              <a:t>Start to implement decision-making rules </a:t>
            </a:r>
            <a:r>
              <a:rPr lang="en-US" sz="1600" kern="1200" dirty="0" err="1">
                <a:solidFill>
                  <a:schemeClr val="tx1"/>
                </a:solidFill>
                <a:latin typeface="+mn-lt"/>
                <a:ea typeface="+mn-ea"/>
                <a:cs typeface="+mn-cs"/>
              </a:rPr>
              <a:t>eg</a:t>
            </a:r>
            <a:r>
              <a:rPr lang="en-US" sz="1600" kern="1200" dirty="0">
                <a:solidFill>
                  <a:schemeClr val="tx1"/>
                </a:solidFill>
                <a:latin typeface="+mn-lt"/>
                <a:ea typeface="+mn-ea"/>
                <a:cs typeface="+mn-cs"/>
              </a:rPr>
              <a:t>: for drug dosage.</a:t>
            </a:r>
            <a:endParaRPr lang="en-US" sz="1600" dirty="0"/>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p>
          <a:p>
            <a:pPr marL="342900" lvl="0" indent="-342900">
              <a:buFont typeface="Arial" panose="020B0604020202020204" pitchFamily="34" charset="0"/>
              <a:buChar char="●"/>
            </a:pPr>
            <a:r>
              <a:rPr lang="en-US" sz="1600" dirty="0"/>
              <a:t>A couple of projects will be selected to start implementing the strategy at HCB.</a:t>
            </a:r>
          </a:p>
          <a:p>
            <a:endParaRPr lang="en-US" dirty="0"/>
          </a:p>
        </p:txBody>
      </p:sp>
      <p:sp>
        <p:nvSpPr>
          <p:cNvPr id="4" name="Marcador de número de diapositiva 3"/>
          <p:cNvSpPr>
            <a:spLocks noGrp="1"/>
          </p:cNvSpPr>
          <p:nvPr>
            <p:ph type="sldNum" sz="quarter" idx="5"/>
          </p:nvPr>
        </p:nvSpPr>
        <p:spPr/>
        <p:txBody>
          <a:bodyPr/>
          <a:lstStyle/>
          <a:p>
            <a:fld id="{FB0EB3A1-E618-4EAD-8376-5071288BCB8C}" type="slidenum">
              <a:rPr lang="es-ES" smtClean="0"/>
              <a:t>76</a:t>
            </a:fld>
            <a:endParaRPr lang="es-ES"/>
          </a:p>
        </p:txBody>
      </p:sp>
    </p:spTree>
    <p:extLst>
      <p:ext uri="{BB962C8B-B14F-4D97-AF65-F5344CB8AC3E}">
        <p14:creationId xmlns:p14="http://schemas.microsoft.com/office/powerpoint/2010/main" val="213467192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285750" indent="-285750">
              <a:buFont typeface="Wingdings" panose="05000000000000000000" pitchFamily="2" charset="2"/>
              <a:buChar char="q"/>
            </a:pPr>
            <a:r>
              <a:rPr lang="en-US" sz="1200" dirty="0"/>
              <a:t>Related to the use of SCT in Catalonia I would like to introduce here the project iSalut clinical dictionary. </a:t>
            </a:r>
          </a:p>
          <a:p>
            <a:pPr marL="285750" indent="-285750">
              <a:buFont typeface="Wingdings" panose="05000000000000000000" pitchFamily="2" charset="2"/>
              <a:buChar char="q"/>
            </a:pPr>
            <a:r>
              <a:rPr lang="en-US" sz="1200" dirty="0"/>
              <a:t>The </a:t>
            </a:r>
            <a:r>
              <a:rPr lang="en-US" sz="1200" b="1" i="1" dirty="0"/>
              <a:t>iSalut</a:t>
            </a:r>
            <a:r>
              <a:rPr lang="en-US" sz="1200" b="1" dirty="0"/>
              <a:t> Clinical Dictionary </a:t>
            </a:r>
            <a:r>
              <a:rPr lang="en-US" sz="1200" dirty="0"/>
              <a:t>is a transversal project that aims to normalize the vocabulary used by SISCAT (the Integrated Health System of the Public Health Network of Catalonia)</a:t>
            </a:r>
          </a:p>
          <a:p>
            <a:pPr marL="285750" indent="-285750">
              <a:buFont typeface="Wingdings" panose="05000000000000000000" pitchFamily="2" charset="2"/>
              <a:buChar char="q"/>
            </a:pPr>
            <a:r>
              <a:rPr lang="en-US" sz="1200" dirty="0"/>
              <a:t>Leaded by the </a:t>
            </a:r>
            <a:r>
              <a:rPr lang="en-US" sz="1200" b="1" dirty="0"/>
              <a:t>Office of Standards and Interoperability </a:t>
            </a:r>
            <a:r>
              <a:rPr lang="en-US" sz="1200" dirty="0"/>
              <a:t>(TIC Salut) </a:t>
            </a:r>
          </a:p>
          <a:p>
            <a:pPr marL="285750" indent="-285750">
              <a:buFont typeface="Wingdings" panose="05000000000000000000" pitchFamily="2" charset="2"/>
              <a:buChar char="q"/>
            </a:pPr>
            <a:r>
              <a:rPr lang="en-US" sz="1200" dirty="0"/>
              <a:t>The basis of the dictionary is </a:t>
            </a:r>
            <a:r>
              <a:rPr lang="en-US" sz="1200" b="1" dirty="0"/>
              <a:t>SNOMED CT</a:t>
            </a:r>
            <a:r>
              <a:rPr lang="en-US" sz="1200" dirty="0"/>
              <a:t> but also contains other controlled vocabularies that are already used by SISCAT, both locally and internationally (e.g. ICD 9, ICD10MC, LOINC, etc.). However, most are mapped to SNOMED CT to guarantee the semantic interoperability</a:t>
            </a:r>
          </a:p>
          <a:p>
            <a:pPr marL="285750" indent="-285750">
              <a:buFont typeface="Wingdings" panose="05000000000000000000" pitchFamily="2" charset="2"/>
              <a:buChar char="q"/>
            </a:pPr>
            <a:r>
              <a:rPr lang="en-US" sz="1200" dirty="0"/>
              <a:t>New components of SNOMEDCT are created in the Catalonian extension of the standard and are submitted to the Spanish Minister of Health. </a:t>
            </a:r>
          </a:p>
          <a:p>
            <a:pPr marL="285750" indent="-285750">
              <a:buFont typeface="Wingdings" panose="05000000000000000000" pitchFamily="2" charset="2"/>
              <a:buChar char="q"/>
            </a:pPr>
            <a:r>
              <a:rPr lang="en-US" sz="1200" dirty="0"/>
              <a:t>A multidisciplinary team of experts from the Catalan Health System is responsible for each domain. </a:t>
            </a:r>
            <a:r>
              <a:rPr lang="en-US" sz="1200" b="1" dirty="0"/>
              <a:t>BITAC is involved in this</a:t>
            </a:r>
            <a:r>
              <a:rPr lang="en-US" sz="1200" dirty="0"/>
              <a:t> expert group.  </a:t>
            </a:r>
          </a:p>
          <a:p>
            <a:endParaRPr lang="en-US" dirty="0"/>
          </a:p>
        </p:txBody>
      </p:sp>
      <p:sp>
        <p:nvSpPr>
          <p:cNvPr id="4" name="Marcador de número de diapositiva 3"/>
          <p:cNvSpPr>
            <a:spLocks noGrp="1"/>
          </p:cNvSpPr>
          <p:nvPr>
            <p:ph type="sldNum" sz="quarter" idx="5"/>
          </p:nvPr>
        </p:nvSpPr>
        <p:spPr/>
        <p:txBody>
          <a:bodyPr/>
          <a:lstStyle/>
          <a:p>
            <a:fld id="{FB0EB3A1-E618-4EAD-8376-5071288BCB8C}" type="slidenum">
              <a:rPr lang="es-ES" smtClean="0"/>
              <a:t>77</a:t>
            </a:fld>
            <a:endParaRPr lang="es-ES"/>
          </a:p>
        </p:txBody>
      </p:sp>
    </p:spTree>
    <p:extLst>
      <p:ext uri="{BB962C8B-B14F-4D97-AF65-F5344CB8AC3E}">
        <p14:creationId xmlns:p14="http://schemas.microsoft.com/office/powerpoint/2010/main" val="42923895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dictionary manage some domains at the level of subsets </a:t>
            </a:r>
            <a:r>
              <a:rPr lang="en-US" dirty="0" err="1"/>
              <a:t>eg</a:t>
            </a:r>
            <a:r>
              <a:rPr lang="en-US" dirty="0"/>
              <a:t>: Allergies, Radiology or Laboratory. This is an open resource for all the Health Public Network in Catalonia.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78</a:t>
            </a:fld>
            <a:endParaRPr lang="es-ES"/>
          </a:p>
        </p:txBody>
      </p:sp>
    </p:spTree>
    <p:extLst>
      <p:ext uri="{BB962C8B-B14F-4D97-AF65-F5344CB8AC3E}">
        <p14:creationId xmlns:p14="http://schemas.microsoft.com/office/powerpoint/2010/main" val="330229354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Let´s see the second use case: The Catalan Institute of oncology is an oncology referral center for 40% of the adult population of Catalonia. They offer Healthcare services and cancer programs. Also is a research center in clinical and translational medicine.</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79</a:t>
            </a:fld>
            <a:endParaRPr lang="es-ES"/>
          </a:p>
        </p:txBody>
      </p:sp>
    </p:spTree>
    <p:extLst>
      <p:ext uri="{BB962C8B-B14F-4D97-AF65-F5344CB8AC3E}">
        <p14:creationId xmlns:p14="http://schemas.microsoft.com/office/powerpoint/2010/main" val="22012690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8</a:t>
            </a:fld>
            <a:endParaRPr lang="es-ES"/>
          </a:p>
        </p:txBody>
      </p:sp>
    </p:spTree>
    <p:extLst>
      <p:ext uri="{BB962C8B-B14F-4D97-AF65-F5344CB8AC3E}">
        <p14:creationId xmlns:p14="http://schemas.microsoft.com/office/powerpoint/2010/main" val="164682042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This is a report model for genetic study of genes associated with Hereditary Colorectal cancer.  As you can see They are not using standards to capture patient data and no standards for testing method apart from genetic codes (RefSeq or LRG) to identify the regions analyzed.</a:t>
            </a:r>
          </a:p>
          <a:p>
            <a:r>
              <a:rPr lang="en-US" dirty="0"/>
              <a:t>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80</a:t>
            </a:fld>
            <a:endParaRPr lang="es-ES"/>
          </a:p>
        </p:txBody>
      </p:sp>
    </p:spTree>
    <p:extLst>
      <p:ext uri="{BB962C8B-B14F-4D97-AF65-F5344CB8AC3E}">
        <p14:creationId xmlns:p14="http://schemas.microsoft.com/office/powerpoint/2010/main" val="131038951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They report methodology details in an appendix using standards only to identify the region analyzed using RefSeq and LRG.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81</a:t>
            </a:fld>
            <a:endParaRPr lang="es-ES"/>
          </a:p>
        </p:txBody>
      </p:sp>
    </p:spTree>
    <p:extLst>
      <p:ext uri="{BB962C8B-B14F-4D97-AF65-F5344CB8AC3E}">
        <p14:creationId xmlns:p14="http://schemas.microsoft.com/office/powerpoint/2010/main" val="310324765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Related to results they use HGNC to identify the gene, HGVS, RefSeq and other codes to identify the sequence and classification systems and rules: IARC 5 (International Agency for research on cancer) or ACMG American College of Medical Genetics and Genomics to identify the clinical classification of the variant. </a:t>
            </a:r>
          </a:p>
          <a:p>
            <a:r>
              <a:rPr lang="en-US" dirty="0"/>
              <a:t>They don´t include some elements like: mode of inheritance, allele origin, penetrance, or molecular and functional consequence but claims that it will be desirable.     </a:t>
            </a:r>
          </a:p>
          <a:p>
            <a:r>
              <a:rPr lang="en-US" dirty="0"/>
              <a:t>The interpretation and genetic counselling are reported in a associated clinical report.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82</a:t>
            </a:fld>
            <a:endParaRPr lang="es-ES"/>
          </a:p>
        </p:txBody>
      </p:sp>
    </p:spTree>
    <p:extLst>
      <p:ext uri="{BB962C8B-B14F-4D97-AF65-F5344CB8AC3E}">
        <p14:creationId xmlns:p14="http://schemas.microsoft.com/office/powerpoint/2010/main" val="132388320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What happens in research? RD-Connect is a platform that integrates in a common resource different omics data types, clinical information, patient registries and biobanks for rare disease research. Enables scientists and clinicians to analyze genomics data for improving diagnostics and development of new therapies. It is member of the International Rare Disease Research Consortium.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83</a:t>
            </a:fld>
            <a:endParaRPr lang="es-ES"/>
          </a:p>
        </p:txBody>
      </p:sp>
    </p:spTree>
    <p:extLst>
      <p:ext uri="{BB962C8B-B14F-4D97-AF65-F5344CB8AC3E}">
        <p14:creationId xmlns:p14="http://schemas.microsoft.com/office/powerpoint/2010/main" val="2830515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Integrate 3 online systems:</a:t>
            </a:r>
          </a:p>
          <a:p>
            <a:r>
              <a:rPr lang="en-US" dirty="0"/>
              <a:t>Genome-Phenome Analysis platform for analysis and sharing of omics data</a:t>
            </a:r>
          </a:p>
          <a:p>
            <a:r>
              <a:rPr lang="en-US" dirty="0"/>
              <a:t>Registry and Biobank finder</a:t>
            </a:r>
          </a:p>
          <a:p>
            <a:r>
              <a:rPr lang="en-US" dirty="0"/>
              <a:t>And Sample catalogue to help researches find rare biosamples stored in biobanks.</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84</a:t>
            </a:fld>
            <a:endParaRPr lang="es-ES"/>
          </a:p>
        </p:txBody>
      </p:sp>
    </p:spTree>
    <p:extLst>
      <p:ext uri="{BB962C8B-B14F-4D97-AF65-F5344CB8AC3E}">
        <p14:creationId xmlns:p14="http://schemas.microsoft.com/office/powerpoint/2010/main" val="7787100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Genome-Phenome Analysis platform was designed to help clinicians and researchers to identify disease-causing mutations in their patients and confirm the diagnosis by finding matching cases submitted by other researches. The genomic data are transferred to EGA. Associated phenotypic data are recorded in the </a:t>
            </a:r>
            <a:r>
              <a:rPr lang="en-US" b="1" dirty="0"/>
              <a:t>PhenoTips</a:t>
            </a:r>
            <a:r>
              <a:rPr lang="en-US" dirty="0"/>
              <a:t> database using the HPO, OMIM and ORDO ontologies to permit machine-readable querying.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85</a:t>
            </a:fld>
            <a:endParaRPr lang="es-ES"/>
          </a:p>
        </p:txBody>
      </p:sp>
    </p:spTree>
    <p:extLst>
      <p:ext uri="{BB962C8B-B14F-4D97-AF65-F5344CB8AC3E}">
        <p14:creationId xmlns:p14="http://schemas.microsoft.com/office/powerpoint/2010/main" val="310166283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Related to testing information OMIM is used to identify the region analyzed (when clinical exome) and related to testing results HPO is used to identify some elements:  mode of inheritance, allege origin and penetrance. Ensemble, HGNC or OMIM to identify the gene, </a:t>
            </a:r>
            <a:r>
              <a:rPr lang="en-US" dirty="0" err="1"/>
              <a:t>Ensembl</a:t>
            </a:r>
            <a:r>
              <a:rPr lang="en-US" dirty="0"/>
              <a:t> to identify the variant, ACMG or </a:t>
            </a:r>
            <a:r>
              <a:rPr lang="en-US" dirty="0" err="1"/>
              <a:t>ClinVar</a:t>
            </a:r>
            <a:r>
              <a:rPr lang="en-US" dirty="0"/>
              <a:t> for clinical classification and for functional predictions of the variants </a:t>
            </a:r>
            <a:r>
              <a:rPr lang="en-US" dirty="0" err="1"/>
              <a:t>annovar</a:t>
            </a:r>
            <a:r>
              <a:rPr lang="en-US" dirty="0"/>
              <a:t> or related standards.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86</a:t>
            </a:fld>
            <a:endParaRPr lang="es-ES"/>
          </a:p>
        </p:txBody>
      </p:sp>
    </p:spTree>
    <p:extLst>
      <p:ext uri="{BB962C8B-B14F-4D97-AF65-F5344CB8AC3E}">
        <p14:creationId xmlns:p14="http://schemas.microsoft.com/office/powerpoint/2010/main" val="178806815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The undiagnosed rare Disease Program of </a:t>
            </a:r>
            <a:r>
              <a:rPr lang="en-US" dirty="0" err="1"/>
              <a:t>catalonia</a:t>
            </a:r>
            <a:r>
              <a:rPr lang="en-US" dirty="0"/>
              <a:t> (</a:t>
            </a:r>
            <a:r>
              <a:rPr lang="en-US" dirty="0" err="1"/>
              <a:t>URD_cat</a:t>
            </a:r>
            <a:r>
              <a:rPr lang="en-US" dirty="0"/>
              <a:t>) enable the Catalan Health System to provide personalized genomic medicine as a fully integrated service for patient with RD with neurological involvement in the pilot project. The specific objectives of this project are:</a:t>
            </a:r>
          </a:p>
          <a:p>
            <a:r>
              <a:rPr lang="en-US" dirty="0"/>
              <a:t>-  Standardize the process of analysis and integration of clinical and genomic data.</a:t>
            </a:r>
          </a:p>
          <a:p>
            <a:pPr marL="171450" indent="-171450">
              <a:buFontTx/>
              <a:buChar char="-"/>
            </a:pPr>
            <a:r>
              <a:rPr lang="en-US" dirty="0"/>
              <a:t>Implement a platform for analysis of genomics data that is suitable for clinical practice.</a:t>
            </a:r>
          </a:p>
          <a:p>
            <a:pPr marL="171450" indent="-171450">
              <a:buFontTx/>
              <a:buChar char="-"/>
            </a:pPr>
            <a:r>
              <a:rPr lang="en-US" dirty="0"/>
              <a:t>Identify causative genetic variants in RD</a:t>
            </a:r>
          </a:p>
          <a:p>
            <a:pPr marL="171450" indent="-171450">
              <a:buFontTx/>
              <a:buChar char="-"/>
            </a:pPr>
            <a:r>
              <a:rPr lang="en-US" dirty="0"/>
              <a:t>Highlighted the benefits of genomics, specially for personalized medicine</a:t>
            </a:r>
          </a:p>
          <a:p>
            <a:pPr marL="171450" indent="-171450">
              <a:buFontTx/>
              <a:buChar char="-"/>
            </a:pPr>
            <a:r>
              <a:rPr lang="en-US" dirty="0"/>
              <a:t>Educate and train stakeholders in the value and use of genomic data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87</a:t>
            </a:fld>
            <a:endParaRPr lang="es-ES"/>
          </a:p>
        </p:txBody>
      </p:sp>
    </p:spTree>
    <p:extLst>
      <p:ext uri="{BB962C8B-B14F-4D97-AF65-F5344CB8AC3E}">
        <p14:creationId xmlns:p14="http://schemas.microsoft.com/office/powerpoint/2010/main" val="270784791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16 groups are involved in this project. 5 working packages are stablished for: Clinical data, Genomics, Data analysis and interpretation, Ethical, legal and social issues and training.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88</a:t>
            </a:fld>
            <a:endParaRPr lang="es-ES"/>
          </a:p>
        </p:txBody>
      </p:sp>
    </p:spTree>
    <p:extLst>
      <p:ext uri="{BB962C8B-B14F-4D97-AF65-F5344CB8AC3E}">
        <p14:creationId xmlns:p14="http://schemas.microsoft.com/office/powerpoint/2010/main" val="341702148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This is the </a:t>
            </a:r>
            <a:r>
              <a:rPr lang="en-US" dirty="0" err="1"/>
              <a:t>URD_Cat</a:t>
            </a:r>
            <a:r>
              <a:rPr lang="en-US" dirty="0"/>
              <a:t> workflow where both genomic data and phenotypes are integrated. </a:t>
            </a:r>
            <a:r>
              <a:rPr lang="en-US" sz="1200" dirty="0">
                <a:solidFill>
                  <a:prstClr val="black"/>
                </a:solidFill>
                <a:latin typeface="+mn-lt"/>
              </a:rPr>
              <a:t>PhenoTips is integrated</a:t>
            </a:r>
            <a:r>
              <a:rPr lang="en-US" sz="1200" b="1" dirty="0">
                <a:solidFill>
                  <a:prstClr val="black"/>
                </a:solidFill>
                <a:latin typeface="+mn-lt"/>
              </a:rPr>
              <a:t> </a:t>
            </a:r>
            <a:r>
              <a:rPr lang="en-US" sz="1200" dirty="0">
                <a:solidFill>
                  <a:prstClr val="black"/>
                </a:solidFill>
                <a:latin typeface="+mn-lt"/>
              </a:rPr>
              <a:t>to </a:t>
            </a:r>
            <a:r>
              <a:rPr lang="en-US" sz="1200" b="1" dirty="0">
                <a:solidFill>
                  <a:prstClr val="black"/>
                </a:solidFill>
                <a:latin typeface="+mn-lt"/>
              </a:rPr>
              <a:t>collate phenotypic information of patients with genetic disorders</a:t>
            </a:r>
            <a:r>
              <a:rPr lang="en-US" dirty="0"/>
              <a:t>.</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89</a:t>
            </a:fld>
            <a:endParaRPr lang="es-ES"/>
          </a:p>
        </p:txBody>
      </p:sp>
    </p:spTree>
    <p:extLst>
      <p:ext uri="{BB962C8B-B14F-4D97-AF65-F5344CB8AC3E}">
        <p14:creationId xmlns:p14="http://schemas.microsoft.com/office/powerpoint/2010/main" val="3392463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9</a:t>
            </a:fld>
            <a:endParaRPr lang="es-ES"/>
          </a:p>
        </p:txBody>
      </p:sp>
    </p:spTree>
    <p:extLst>
      <p:ext uri="{BB962C8B-B14F-4D97-AF65-F5344CB8AC3E}">
        <p14:creationId xmlns:p14="http://schemas.microsoft.com/office/powerpoint/2010/main" val="91435394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This is a picture of the tool. PhenoTips module requires to inform some information and uses HPO, OMIM and ORDO for deep phenotyping (clinical and biochemical parameters). </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90</a:t>
            </a:fld>
            <a:endParaRPr lang="es-ES"/>
          </a:p>
        </p:txBody>
      </p:sp>
    </p:spTree>
    <p:extLst>
      <p:ext uri="{BB962C8B-B14F-4D97-AF65-F5344CB8AC3E}">
        <p14:creationId xmlns:p14="http://schemas.microsoft.com/office/powerpoint/2010/main" val="95766976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So what we want to highlight in this presentation is summarized in these lessons learned.</a:t>
            </a:r>
          </a:p>
        </p:txBody>
      </p:sp>
      <p:sp>
        <p:nvSpPr>
          <p:cNvPr id="4" name="Marcador de número de diapositiva 3"/>
          <p:cNvSpPr>
            <a:spLocks noGrp="1"/>
          </p:cNvSpPr>
          <p:nvPr>
            <p:ph type="sldNum" sz="quarter" idx="5"/>
          </p:nvPr>
        </p:nvSpPr>
        <p:spPr/>
        <p:txBody>
          <a:bodyPr/>
          <a:lstStyle/>
          <a:p>
            <a:fld id="{FB0EB3A1-E618-4EAD-8376-5071288BCB8C}" type="slidenum">
              <a:rPr lang="es-ES" smtClean="0"/>
              <a:t>91</a:t>
            </a:fld>
            <a:endParaRPr lang="es-ES"/>
          </a:p>
        </p:txBody>
      </p:sp>
    </p:spTree>
    <p:extLst>
      <p:ext uri="{BB962C8B-B14F-4D97-AF65-F5344CB8AC3E}">
        <p14:creationId xmlns:p14="http://schemas.microsoft.com/office/powerpoint/2010/main" val="191552362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5"/>
          </p:nvPr>
        </p:nvSpPr>
        <p:spPr/>
        <p:txBody>
          <a:bodyPr/>
          <a:lstStyle/>
          <a:p>
            <a:fld id="{FB0EB3A1-E618-4EAD-8376-5071288BCB8C}" type="slidenum">
              <a:rPr lang="es-ES" smtClean="0"/>
              <a:t>92</a:t>
            </a:fld>
            <a:endParaRPr lang="es-ES"/>
          </a:p>
        </p:txBody>
      </p:sp>
    </p:spTree>
    <p:extLst>
      <p:ext uri="{BB962C8B-B14F-4D97-AF65-F5344CB8AC3E}">
        <p14:creationId xmlns:p14="http://schemas.microsoft.com/office/powerpoint/2010/main" val="218301876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189" name="Shape 189"/>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ca-E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1427058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ca-E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3002819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ca-E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21465148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
        <p:cNvGrpSpPr/>
        <p:nvPr/>
      </p:nvGrpSpPr>
      <p:grpSpPr>
        <a:xfrm>
          <a:off x="0" y="0"/>
          <a:ext cx="0" cy="0"/>
          <a:chOff x="0" y="0"/>
          <a:chExt cx="0" cy="0"/>
        </a:xfrm>
      </p:grpSpPr>
      <p:cxnSp>
        <p:nvCxnSpPr>
          <p:cNvPr id="15" name="Shape 15"/>
          <p:cNvCxnSpPr/>
          <p:nvPr/>
        </p:nvCxnSpPr>
        <p:spPr>
          <a:xfrm>
            <a:off x="0" y="1613266"/>
            <a:ext cx="12192000" cy="0"/>
          </a:xfrm>
          <a:prstGeom prst="straightConnector1">
            <a:avLst/>
          </a:prstGeom>
          <a:noFill/>
          <a:ln w="9525" cap="flat" cmpd="sng">
            <a:solidFill>
              <a:srgbClr val="229BB8"/>
            </a:solidFill>
            <a:prstDash val="solid"/>
            <a:round/>
            <a:headEnd type="none" w="med" len="med"/>
            <a:tailEnd type="none" w="med" len="med"/>
          </a:ln>
        </p:spPr>
      </p:cxnSp>
      <p:sp>
        <p:nvSpPr>
          <p:cNvPr id="16" name="Shape 16"/>
          <p:cNvSpPr txBox="1">
            <a:spLocks noGrp="1"/>
          </p:cNvSpPr>
          <p:nvPr>
            <p:ph type="ctrTitle"/>
          </p:nvPr>
        </p:nvSpPr>
        <p:spPr>
          <a:xfrm>
            <a:off x="914400" y="2143117"/>
            <a:ext cx="10363200" cy="147002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36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17" name="Shape 17"/>
          <p:cNvSpPr txBox="1">
            <a:spLocks noGrp="1"/>
          </p:cNvSpPr>
          <p:nvPr>
            <p:ph type="subTitle" idx="1"/>
          </p:nvPr>
        </p:nvSpPr>
        <p:spPr>
          <a:xfrm>
            <a:off x="914401" y="3895402"/>
            <a:ext cx="8534399" cy="1469527"/>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70C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pic>
        <p:nvPicPr>
          <p:cNvPr id="18" name="Shape 18" descr="delivering_snomed_tagline_CMYK.png"/>
          <p:cNvPicPr preferRelativeResize="0"/>
          <p:nvPr/>
        </p:nvPicPr>
        <p:blipFill rotWithShape="1">
          <a:blip r:embed="rId2">
            <a:alphaModFix/>
          </a:blip>
          <a:srcRect/>
          <a:stretch/>
        </p:blipFill>
        <p:spPr>
          <a:xfrm>
            <a:off x="343568" y="5722818"/>
            <a:ext cx="3234737" cy="1033959"/>
          </a:xfrm>
          <a:prstGeom prst="rect">
            <a:avLst/>
          </a:prstGeom>
          <a:noFill/>
          <a:ln>
            <a:noFill/>
          </a:ln>
        </p:spPr>
      </p:pic>
    </p:spTree>
    <p:extLst>
      <p:ext uri="{BB962C8B-B14F-4D97-AF65-F5344CB8AC3E}">
        <p14:creationId xmlns:p14="http://schemas.microsoft.com/office/powerpoint/2010/main" val="2743584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19"/>
        <p:cNvGrpSpPr/>
        <p:nvPr/>
      </p:nvGrpSpPr>
      <p:grpSpPr>
        <a:xfrm>
          <a:off x="0" y="0"/>
          <a:ext cx="0" cy="0"/>
          <a:chOff x="0" y="0"/>
          <a:chExt cx="0" cy="0"/>
        </a:xfrm>
      </p:grpSpPr>
      <p:sp>
        <p:nvSpPr>
          <p:cNvPr id="20" name="Shape 20"/>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ea typeface="Arial"/>
                <a:cs typeface="Arial"/>
                <a:sym typeface="Arial"/>
              </a:rPr>
              <a:pPr algn="r">
                <a:buClr>
                  <a:srgbClr val="888888"/>
                </a:buClr>
                <a:buSzPct val="25000"/>
              </a:pPr>
              <a:t>‹Nº›</a:t>
            </a:fld>
            <a:endParaRPr lang="en-US" sz="1100">
              <a:solidFill>
                <a:srgbClr val="888888"/>
              </a:solidFill>
              <a:ea typeface="Arial"/>
              <a:cs typeface="Arial"/>
              <a:sym typeface="Arial"/>
            </a:endParaRPr>
          </a:p>
        </p:txBody>
      </p:sp>
      <p:sp>
        <p:nvSpPr>
          <p:cNvPr id="21" name="Shape 21"/>
          <p:cNvSpPr txBox="1">
            <a:spLocks noGrp="1"/>
          </p:cNvSpPr>
          <p:nvPr>
            <p:ph type="body" idx="1"/>
          </p:nvPr>
        </p:nvSpPr>
        <p:spPr>
          <a:xfrm>
            <a:off x="609600" y="1452309"/>
            <a:ext cx="10972800" cy="4658007"/>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22" name="Shape 22"/>
          <p:cNvSpPr txBox="1">
            <a:spLocks noGrp="1"/>
          </p:cNvSpPr>
          <p:nvPr>
            <p:ph type="title"/>
          </p:nvPr>
        </p:nvSpPr>
        <p:spPr>
          <a:xfrm>
            <a:off x="609600" y="714357"/>
            <a:ext cx="8789389" cy="50799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23" name="Shape 23"/>
          <p:cNvCxnSpPr/>
          <p:nvPr/>
        </p:nvCxnSpPr>
        <p:spPr>
          <a:xfrm>
            <a:off x="0" y="1318801"/>
            <a:ext cx="12192000" cy="0"/>
          </a:xfrm>
          <a:prstGeom prst="straightConnector1">
            <a:avLst/>
          </a:prstGeom>
          <a:noFill/>
          <a:ln w="9525" cap="flat" cmpd="sng">
            <a:solidFill>
              <a:srgbClr val="229BB8"/>
            </a:solidFill>
            <a:prstDash val="solid"/>
            <a:round/>
            <a:headEnd type="none" w="med" len="med"/>
            <a:tailEnd type="none" w="med" len="med"/>
          </a:ln>
        </p:spPr>
      </p:cxnSp>
    </p:spTree>
    <p:extLst>
      <p:ext uri="{BB962C8B-B14F-4D97-AF65-F5344CB8AC3E}">
        <p14:creationId xmlns:p14="http://schemas.microsoft.com/office/powerpoint/2010/main" val="33076416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Section Header">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963083" y="2184401"/>
            <a:ext cx="10363200" cy="136207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21218A"/>
              </a:buClr>
              <a:buFont typeface="Arial"/>
              <a:buNone/>
              <a:defRPr sz="4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26" name="Shape 26"/>
          <p:cNvSpPr txBox="1">
            <a:spLocks noGrp="1"/>
          </p:cNvSpPr>
          <p:nvPr>
            <p:ph type="sldNum" idx="12"/>
          </p:nvPr>
        </p:nvSpPr>
        <p:spPr>
          <a:xfrm>
            <a:off x="9852987" y="6429396"/>
            <a:ext cx="1473293"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ea typeface="Arial"/>
                <a:cs typeface="Arial"/>
                <a:sym typeface="Arial"/>
              </a:rPr>
              <a:pPr algn="r">
                <a:buClr>
                  <a:srgbClr val="888888"/>
                </a:buClr>
                <a:buSzPct val="25000"/>
              </a:pPr>
              <a:t>‹Nº›</a:t>
            </a:fld>
            <a:endParaRPr lang="en-US" sz="1100">
              <a:solidFill>
                <a:srgbClr val="888888"/>
              </a:solidFill>
              <a:ea typeface="Arial"/>
              <a:cs typeface="Arial"/>
              <a:sym typeface="Arial"/>
            </a:endParaRPr>
          </a:p>
        </p:txBody>
      </p:sp>
    </p:spTree>
    <p:extLst>
      <p:ext uri="{BB962C8B-B14F-4D97-AF65-F5344CB8AC3E}">
        <p14:creationId xmlns:p14="http://schemas.microsoft.com/office/powerpoint/2010/main" val="3148150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Comparison">
    <p:spTree>
      <p:nvGrpSpPr>
        <p:cNvPr id="1" name="Shape 27"/>
        <p:cNvGrpSpPr/>
        <p:nvPr/>
      </p:nvGrpSpPr>
      <p:grpSpPr>
        <a:xfrm>
          <a:off x="0" y="0"/>
          <a:ext cx="0" cy="0"/>
          <a:chOff x="0" y="0"/>
          <a:chExt cx="0" cy="0"/>
        </a:xfrm>
      </p:grpSpPr>
      <p:sp>
        <p:nvSpPr>
          <p:cNvPr id="28" name="Shape 28"/>
          <p:cNvSpPr txBox="1">
            <a:spLocks noGrp="1"/>
          </p:cNvSpPr>
          <p:nvPr>
            <p:ph type="body" idx="1"/>
          </p:nvPr>
        </p:nvSpPr>
        <p:spPr>
          <a:xfrm>
            <a:off x="609601" y="1535112"/>
            <a:ext cx="5386916" cy="639762"/>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2000" b="1"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800" b="1"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9pPr>
          </a:lstStyle>
          <a:p>
            <a:endParaRPr/>
          </a:p>
        </p:txBody>
      </p:sp>
      <p:sp>
        <p:nvSpPr>
          <p:cNvPr id="29" name="Shape 29"/>
          <p:cNvSpPr txBox="1">
            <a:spLocks noGrp="1"/>
          </p:cNvSpPr>
          <p:nvPr>
            <p:ph type="body" idx="2"/>
          </p:nvPr>
        </p:nvSpPr>
        <p:spPr>
          <a:xfrm>
            <a:off x="609601" y="2174875"/>
            <a:ext cx="5386916" cy="3951286"/>
          </a:xfrm>
          <a:prstGeom prst="rect">
            <a:avLst/>
          </a:prstGeom>
          <a:noFill/>
          <a:ln>
            <a:noFill/>
          </a:ln>
        </p:spPr>
        <p:txBody>
          <a:bodyPr lIns="91425" tIns="91425" rIns="91425" bIns="91425" anchor="t" anchorCtr="0"/>
          <a:lstStyle>
            <a:lvl1pPr marL="342900" marR="0" lvl="0" indent="-88900" algn="l" rtl="0">
              <a:lnSpc>
                <a:spcPct val="100000"/>
              </a:lnSpc>
              <a:spcBef>
                <a:spcPts val="100"/>
              </a:spcBef>
              <a:spcAft>
                <a:spcPts val="100"/>
              </a:spcAft>
              <a:buClr>
                <a:srgbClr val="0055B0"/>
              </a:buClr>
              <a:buSzPct val="100000"/>
              <a:buFont typeface="Arial"/>
              <a:buChar char="▪"/>
              <a:defRPr sz="20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50800" algn="l" rtl="0">
              <a:lnSpc>
                <a:spcPct val="100000"/>
              </a:lnSpc>
              <a:spcBef>
                <a:spcPts val="100"/>
              </a:spcBef>
              <a:spcAft>
                <a:spcPts val="100"/>
              </a:spcAft>
              <a:buClr>
                <a:srgbClr val="229BB8"/>
              </a:buClr>
              <a:buSzPct val="100000"/>
              <a:buFont typeface="Arial"/>
              <a:buChar char="▪"/>
              <a:defRPr sz="18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6pPr>
            <a:lvl7pPr marL="2971800" marR="0" lvl="6"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7pPr>
            <a:lvl8pPr marL="3429000" marR="0" lvl="7"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8pPr>
            <a:lvl9pPr marL="3886200" marR="0" lvl="8"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9pPr>
          </a:lstStyle>
          <a:p>
            <a:endParaRPr/>
          </a:p>
        </p:txBody>
      </p:sp>
      <p:sp>
        <p:nvSpPr>
          <p:cNvPr id="30" name="Shape 30"/>
          <p:cNvSpPr txBox="1">
            <a:spLocks noGrp="1"/>
          </p:cNvSpPr>
          <p:nvPr>
            <p:ph type="body" idx="3"/>
          </p:nvPr>
        </p:nvSpPr>
        <p:spPr>
          <a:xfrm>
            <a:off x="6193367" y="1535112"/>
            <a:ext cx="5389031" cy="639762"/>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2000" b="1"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800" b="1"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9pPr>
          </a:lstStyle>
          <a:p>
            <a:endParaRPr/>
          </a:p>
        </p:txBody>
      </p:sp>
      <p:sp>
        <p:nvSpPr>
          <p:cNvPr id="31" name="Shape 31"/>
          <p:cNvSpPr txBox="1">
            <a:spLocks noGrp="1"/>
          </p:cNvSpPr>
          <p:nvPr>
            <p:ph type="body" idx="4"/>
          </p:nvPr>
        </p:nvSpPr>
        <p:spPr>
          <a:xfrm>
            <a:off x="6193367" y="2174875"/>
            <a:ext cx="5389031" cy="3951286"/>
          </a:xfrm>
          <a:prstGeom prst="rect">
            <a:avLst/>
          </a:prstGeom>
          <a:noFill/>
          <a:ln>
            <a:noFill/>
          </a:ln>
        </p:spPr>
        <p:txBody>
          <a:bodyPr lIns="91425" tIns="91425" rIns="91425" bIns="91425" anchor="t" anchorCtr="0"/>
          <a:lstStyle>
            <a:lvl1pPr marL="342900" marR="0" lvl="0" indent="-88900" algn="l" rtl="0">
              <a:lnSpc>
                <a:spcPct val="100000"/>
              </a:lnSpc>
              <a:spcBef>
                <a:spcPts val="100"/>
              </a:spcBef>
              <a:spcAft>
                <a:spcPts val="100"/>
              </a:spcAft>
              <a:buClr>
                <a:srgbClr val="0055B0"/>
              </a:buClr>
              <a:buSzPct val="100000"/>
              <a:buFont typeface="Arial"/>
              <a:buChar char="▪"/>
              <a:defRPr sz="20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50800" algn="l" rtl="0">
              <a:lnSpc>
                <a:spcPct val="100000"/>
              </a:lnSpc>
              <a:spcBef>
                <a:spcPts val="100"/>
              </a:spcBef>
              <a:spcAft>
                <a:spcPts val="100"/>
              </a:spcAft>
              <a:buClr>
                <a:srgbClr val="229BB8"/>
              </a:buClr>
              <a:buSzPct val="100000"/>
              <a:buFont typeface="Arial"/>
              <a:buChar char="▪"/>
              <a:defRPr sz="18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6pPr>
            <a:lvl7pPr marL="2971800" marR="0" lvl="6"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7pPr>
            <a:lvl8pPr marL="3429000" marR="0" lvl="7"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8pPr>
            <a:lvl9pPr marL="3886200" marR="0" lvl="8"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9pPr>
          </a:lstStyle>
          <a:p>
            <a:endParaRPr/>
          </a:p>
        </p:txBody>
      </p:sp>
      <p:cxnSp>
        <p:nvCxnSpPr>
          <p:cNvPr id="32" name="Shape 32"/>
          <p:cNvCxnSpPr/>
          <p:nvPr/>
        </p:nvCxnSpPr>
        <p:spPr>
          <a:xfrm>
            <a:off x="0" y="1318801"/>
            <a:ext cx="12192000" cy="0"/>
          </a:xfrm>
          <a:prstGeom prst="straightConnector1">
            <a:avLst/>
          </a:prstGeom>
          <a:noFill/>
          <a:ln w="9525" cap="flat" cmpd="sng">
            <a:solidFill>
              <a:srgbClr val="229BB8"/>
            </a:solidFill>
            <a:prstDash val="solid"/>
            <a:round/>
            <a:headEnd type="none" w="med" len="med"/>
            <a:tailEnd type="none" w="med" len="med"/>
          </a:ln>
        </p:spPr>
      </p:cxnSp>
      <p:sp>
        <p:nvSpPr>
          <p:cNvPr id="33" name="Shape 33"/>
          <p:cNvSpPr txBox="1">
            <a:spLocks noGrp="1"/>
          </p:cNvSpPr>
          <p:nvPr>
            <p:ph type="title"/>
          </p:nvPr>
        </p:nvSpPr>
        <p:spPr>
          <a:xfrm>
            <a:off x="609600" y="642919"/>
            <a:ext cx="8789389"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34" name="Shape 34"/>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ea typeface="Arial"/>
                <a:cs typeface="Arial"/>
                <a:sym typeface="Arial"/>
              </a:rPr>
              <a:pPr algn="r">
                <a:buClr>
                  <a:srgbClr val="888888"/>
                </a:buClr>
                <a:buSzPct val="25000"/>
              </a:pPr>
              <a:t>‹Nº›</a:t>
            </a:fld>
            <a:endParaRPr lang="en-US" sz="1100">
              <a:solidFill>
                <a:srgbClr val="888888"/>
              </a:solidFill>
              <a:ea typeface="Arial"/>
              <a:cs typeface="Arial"/>
              <a:sym typeface="Arial"/>
            </a:endParaRPr>
          </a:p>
        </p:txBody>
      </p:sp>
    </p:spTree>
    <p:extLst>
      <p:ext uri="{BB962C8B-B14F-4D97-AF65-F5344CB8AC3E}">
        <p14:creationId xmlns:p14="http://schemas.microsoft.com/office/powerpoint/2010/main" val="355853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609601" y="642919"/>
            <a:ext cx="8813929"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37" name="Shape 37"/>
          <p:cNvCxnSpPr/>
          <p:nvPr/>
        </p:nvCxnSpPr>
        <p:spPr>
          <a:xfrm>
            <a:off x="0" y="1318801"/>
            <a:ext cx="12192000" cy="0"/>
          </a:xfrm>
          <a:prstGeom prst="straightConnector1">
            <a:avLst/>
          </a:prstGeom>
          <a:noFill/>
          <a:ln w="9525" cap="flat" cmpd="sng">
            <a:solidFill>
              <a:srgbClr val="229BB8"/>
            </a:solidFill>
            <a:prstDash val="solid"/>
            <a:round/>
            <a:headEnd type="none" w="med" len="med"/>
            <a:tailEnd type="none" w="med" len="med"/>
          </a:ln>
        </p:spPr>
      </p:cxnSp>
      <p:sp>
        <p:nvSpPr>
          <p:cNvPr id="38" name="Shape 38"/>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ea typeface="Arial"/>
                <a:cs typeface="Arial"/>
                <a:sym typeface="Arial"/>
              </a:rPr>
              <a:pPr algn="r">
                <a:buClr>
                  <a:srgbClr val="888888"/>
                </a:buClr>
                <a:buSzPct val="25000"/>
              </a:pPr>
              <a:t>‹Nº›</a:t>
            </a:fld>
            <a:endParaRPr lang="en-US" sz="1100">
              <a:solidFill>
                <a:srgbClr val="888888"/>
              </a:solidFill>
              <a:ea typeface="Arial"/>
              <a:cs typeface="Arial"/>
              <a:sym typeface="Arial"/>
            </a:endParaRPr>
          </a:p>
        </p:txBody>
      </p:sp>
    </p:spTree>
    <p:extLst>
      <p:ext uri="{BB962C8B-B14F-4D97-AF65-F5344CB8AC3E}">
        <p14:creationId xmlns:p14="http://schemas.microsoft.com/office/powerpoint/2010/main" val="36227100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9"/>
        <p:cNvGrpSpPr/>
        <p:nvPr/>
      </p:nvGrpSpPr>
      <p:grpSpPr>
        <a:xfrm>
          <a:off x="0" y="0"/>
          <a:ext cx="0" cy="0"/>
          <a:chOff x="0" y="0"/>
          <a:chExt cx="0" cy="0"/>
        </a:xfrm>
      </p:grpSpPr>
      <p:sp>
        <p:nvSpPr>
          <p:cNvPr id="40" name="Shape 40"/>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ea typeface="Arial"/>
                <a:cs typeface="Arial"/>
                <a:sym typeface="Arial"/>
              </a:rPr>
              <a:pPr algn="r">
                <a:buClr>
                  <a:srgbClr val="888888"/>
                </a:buClr>
                <a:buSzPct val="25000"/>
              </a:pPr>
              <a:t>‹Nº›</a:t>
            </a:fld>
            <a:endParaRPr lang="en-US" sz="1100">
              <a:solidFill>
                <a:srgbClr val="888888"/>
              </a:solidFill>
              <a:ea typeface="Arial"/>
              <a:cs typeface="Arial"/>
              <a:sym typeface="Arial"/>
            </a:endParaRPr>
          </a:p>
        </p:txBody>
      </p:sp>
    </p:spTree>
    <p:extLst>
      <p:ext uri="{BB962C8B-B14F-4D97-AF65-F5344CB8AC3E}">
        <p14:creationId xmlns:p14="http://schemas.microsoft.com/office/powerpoint/2010/main" val="11042256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41"/>
        <p:cNvGrpSpPr/>
        <p:nvPr/>
      </p:nvGrpSpPr>
      <p:grpSpPr>
        <a:xfrm>
          <a:off x="0" y="0"/>
          <a:ext cx="0" cy="0"/>
          <a:chOff x="0" y="0"/>
          <a:chExt cx="0" cy="0"/>
        </a:xfrm>
      </p:grpSpPr>
      <p:sp>
        <p:nvSpPr>
          <p:cNvPr id="42" name="Shape 42"/>
          <p:cNvSpPr txBox="1">
            <a:spLocks noGrp="1"/>
          </p:cNvSpPr>
          <p:nvPr>
            <p:ph type="title"/>
          </p:nvPr>
        </p:nvSpPr>
        <p:spPr>
          <a:xfrm>
            <a:off x="609601" y="714357"/>
            <a:ext cx="4011084" cy="720743"/>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21218A"/>
              </a:buClr>
              <a:buFont typeface="Arial"/>
              <a:buNone/>
              <a:defRPr sz="2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43" name="Shape 43"/>
          <p:cNvSpPr txBox="1">
            <a:spLocks noGrp="1"/>
          </p:cNvSpPr>
          <p:nvPr>
            <p:ph type="body" idx="1"/>
          </p:nvPr>
        </p:nvSpPr>
        <p:spPr>
          <a:xfrm>
            <a:off x="4766733" y="892620"/>
            <a:ext cx="6815667" cy="5233540"/>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31750" algn="l" rtl="0">
              <a:lnSpc>
                <a:spcPct val="100000"/>
              </a:lnSpc>
              <a:spcBef>
                <a:spcPts val="100"/>
              </a:spcBef>
              <a:spcAft>
                <a:spcPts val="100"/>
              </a:spcAft>
              <a:buClr>
                <a:srgbClr val="0070C0"/>
              </a:buClr>
              <a:buSzPct val="100000"/>
              <a:buFont typeface="Arial"/>
              <a:buChar char="▪"/>
              <a:defRPr sz="24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12700" algn="l" rtl="0">
              <a:lnSpc>
                <a:spcPct val="100000"/>
              </a:lnSpc>
              <a:spcBef>
                <a:spcPts val="100"/>
              </a:spcBef>
              <a:spcAft>
                <a:spcPts val="100"/>
              </a:spcAft>
              <a:buClr>
                <a:srgbClr val="606060"/>
              </a:buClr>
              <a:buSzPct val="100000"/>
              <a:buFont typeface="Arial"/>
              <a:buChar char="–"/>
              <a:defRPr sz="1800" b="0" i="0" u="none" strike="noStrike" cap="none">
                <a:solidFill>
                  <a:srgbClr val="606060"/>
                </a:solidFill>
                <a:latin typeface="Arial"/>
                <a:ea typeface="Arial"/>
                <a:cs typeface="Arial"/>
                <a:sym typeface="Arial"/>
              </a:defRPr>
            </a:lvl4pPr>
            <a:lvl5pPr marL="2057400" marR="0" lvl="4" indent="-12700" algn="l" rtl="0">
              <a:lnSpc>
                <a:spcPct val="100000"/>
              </a:lnSpc>
              <a:spcBef>
                <a:spcPts val="100"/>
              </a:spcBef>
              <a:spcAft>
                <a:spcPts val="100"/>
              </a:spcAft>
              <a:buClr>
                <a:srgbClr val="606060"/>
              </a:buClr>
              <a:buSzPct val="100000"/>
              <a:buFont typeface="Arial"/>
              <a:buChar char="»"/>
              <a:defRPr sz="18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44" name="Shape 44"/>
          <p:cNvSpPr txBox="1">
            <a:spLocks noGrp="1"/>
          </p:cNvSpPr>
          <p:nvPr>
            <p:ph type="body" idx="2"/>
          </p:nvPr>
        </p:nvSpPr>
        <p:spPr>
          <a:xfrm>
            <a:off x="609601" y="1435101"/>
            <a:ext cx="4011084" cy="4691063"/>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1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2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0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9pPr>
          </a:lstStyle>
          <a:p>
            <a:endParaRPr/>
          </a:p>
        </p:txBody>
      </p:sp>
      <p:cxnSp>
        <p:nvCxnSpPr>
          <p:cNvPr id="45" name="Shape 45"/>
          <p:cNvCxnSpPr/>
          <p:nvPr/>
        </p:nvCxnSpPr>
        <p:spPr>
          <a:xfrm>
            <a:off x="571464" y="1428736"/>
            <a:ext cx="4095777" cy="0"/>
          </a:xfrm>
          <a:prstGeom prst="straightConnector1">
            <a:avLst/>
          </a:prstGeom>
          <a:noFill/>
          <a:ln w="38100" cap="flat" cmpd="sng">
            <a:solidFill>
              <a:srgbClr val="229BB8"/>
            </a:solidFill>
            <a:prstDash val="solid"/>
            <a:round/>
            <a:headEnd type="none" w="med" len="med"/>
            <a:tailEnd type="none" w="med" len="med"/>
          </a:ln>
        </p:spPr>
      </p:cxnSp>
      <p:sp>
        <p:nvSpPr>
          <p:cNvPr id="46" name="Shape 46"/>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ea typeface="Arial"/>
                <a:cs typeface="Arial"/>
                <a:sym typeface="Arial"/>
              </a:rPr>
              <a:pPr algn="r">
                <a:buClr>
                  <a:srgbClr val="888888"/>
                </a:buClr>
                <a:buSzPct val="25000"/>
              </a:pPr>
              <a:t>‹Nº›</a:t>
            </a:fld>
            <a:endParaRPr lang="en-US" sz="1100">
              <a:solidFill>
                <a:srgbClr val="888888"/>
              </a:solidFill>
              <a:ea typeface="Arial"/>
              <a:cs typeface="Arial"/>
              <a:sym typeface="Arial"/>
            </a:endParaRPr>
          </a:p>
        </p:txBody>
      </p:sp>
    </p:spTree>
    <p:extLst>
      <p:ext uri="{BB962C8B-B14F-4D97-AF65-F5344CB8AC3E}">
        <p14:creationId xmlns:p14="http://schemas.microsoft.com/office/powerpoint/2010/main" val="422924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2389718" y="4914919"/>
            <a:ext cx="7315199" cy="566736"/>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21218A"/>
              </a:buClr>
              <a:buFont typeface="Arial"/>
              <a:buNone/>
              <a:defRPr sz="2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49" name="Shape 49"/>
          <p:cNvSpPr>
            <a:spLocks noGrp="1"/>
          </p:cNvSpPr>
          <p:nvPr>
            <p:ph type="pic" idx="2"/>
          </p:nvPr>
        </p:nvSpPr>
        <p:spPr>
          <a:xfrm>
            <a:off x="2389718" y="883418"/>
            <a:ext cx="7315199" cy="3902903"/>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100"/>
              </a:spcAft>
              <a:buClr>
                <a:srgbClr val="150E53"/>
              </a:buClr>
              <a:buFont typeface="Arial"/>
              <a:buNone/>
              <a:defRPr sz="3200" b="0" i="0" u="none" strike="noStrike" cap="none">
                <a:solidFill>
                  <a:srgbClr val="150E53"/>
                </a:solidFill>
                <a:latin typeface="Arial"/>
                <a:ea typeface="Arial"/>
                <a:cs typeface="Arial"/>
                <a:sym typeface="Arial"/>
              </a:defRPr>
            </a:lvl1pPr>
            <a:lvl2pPr marL="457200" marR="0" lvl="1" indent="0" algn="l" rtl="0">
              <a:lnSpc>
                <a:spcPct val="100000"/>
              </a:lnSpc>
              <a:spcBef>
                <a:spcPts val="100"/>
              </a:spcBef>
              <a:spcAft>
                <a:spcPts val="100"/>
              </a:spcAft>
              <a:buClr>
                <a:schemeClr val="dk1"/>
              </a:buClr>
              <a:buFont typeface="Arial"/>
              <a:buNone/>
              <a:defRPr sz="2800" b="0" i="0" u="none" strike="noStrike" cap="none">
                <a:solidFill>
                  <a:schemeClr val="dk1"/>
                </a:solidFill>
                <a:latin typeface="Arial"/>
                <a:ea typeface="Arial"/>
                <a:cs typeface="Arial"/>
                <a:sym typeface="Arial"/>
              </a:defRPr>
            </a:lvl2pPr>
            <a:lvl3pPr marL="914400" marR="0" lvl="2" indent="0" algn="l" rtl="0">
              <a:lnSpc>
                <a:spcPct val="100000"/>
              </a:lnSpc>
              <a:spcBef>
                <a:spcPts val="100"/>
              </a:spcBef>
              <a:spcAft>
                <a:spcPts val="100"/>
              </a:spcAft>
              <a:buClr>
                <a:schemeClr val="dk1"/>
              </a:buClr>
              <a:buFont typeface="Arial"/>
              <a:buNone/>
              <a:defRPr sz="2400" b="0" i="0" u="none" strike="noStrike" cap="none">
                <a:solidFill>
                  <a:schemeClr val="dk1"/>
                </a:solidFill>
                <a:latin typeface="Arial"/>
                <a:ea typeface="Arial"/>
                <a:cs typeface="Arial"/>
                <a:sym typeface="Arial"/>
              </a:defRPr>
            </a:lvl3pPr>
            <a:lvl4pPr marL="1371600" marR="0" lvl="3" indent="0" algn="l" rtl="0">
              <a:lnSpc>
                <a:spcPct val="100000"/>
              </a:lnSpc>
              <a:spcBef>
                <a:spcPts val="100"/>
              </a:spcBef>
              <a:spcAft>
                <a:spcPts val="100"/>
              </a:spcAft>
              <a:buClr>
                <a:schemeClr val="dk1"/>
              </a:buClr>
              <a:buFont typeface="Arial"/>
              <a:buNone/>
              <a:defRPr sz="2000" b="0" i="0" u="none" strike="noStrike" cap="none">
                <a:solidFill>
                  <a:schemeClr val="dk1"/>
                </a:solidFill>
                <a:latin typeface="Arial"/>
                <a:ea typeface="Arial"/>
                <a:cs typeface="Arial"/>
                <a:sym typeface="Arial"/>
              </a:defRPr>
            </a:lvl4pPr>
            <a:lvl5pPr marL="1828800" marR="0" lvl="4" indent="0" algn="l" rtl="0">
              <a:lnSpc>
                <a:spcPct val="100000"/>
              </a:lnSpc>
              <a:spcBef>
                <a:spcPts val="100"/>
              </a:spcBef>
              <a:spcAft>
                <a:spcPts val="100"/>
              </a:spcAft>
              <a:buClr>
                <a:schemeClr val="dk1"/>
              </a:buClr>
              <a:buFont typeface="Arial"/>
              <a:buNone/>
              <a:defRPr sz="2000" b="0" i="0" u="none" strike="noStrike" cap="none">
                <a:solidFill>
                  <a:schemeClr val="dk1"/>
                </a:solidFill>
                <a:latin typeface="Arial"/>
                <a:ea typeface="Arial"/>
                <a:cs typeface="Arial"/>
                <a:sym typeface="Arial"/>
              </a:defRPr>
            </a:lvl5pPr>
            <a:lvl6pPr marL="2286000" marR="0" lvl="5"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6pPr>
            <a:lvl7pPr marL="2743200" marR="0" lvl="6"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7pPr>
            <a:lvl8pPr marL="3200400" marR="0" lvl="7"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8pPr>
            <a:lvl9pPr marL="3657600" marR="0" lvl="8"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body" idx="1"/>
          </p:nvPr>
        </p:nvSpPr>
        <p:spPr>
          <a:xfrm>
            <a:off x="2389718" y="5481658"/>
            <a:ext cx="7315199" cy="804861"/>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1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2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0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ea typeface="Arial"/>
                <a:cs typeface="Arial"/>
                <a:sym typeface="Arial"/>
              </a:rPr>
              <a:pPr algn="r">
                <a:buClr>
                  <a:srgbClr val="888888"/>
                </a:buClr>
                <a:buSzPct val="25000"/>
              </a:pPr>
              <a:t>‹Nº›</a:t>
            </a:fld>
            <a:endParaRPr lang="en-US" sz="1100">
              <a:solidFill>
                <a:srgbClr val="888888"/>
              </a:solidFill>
              <a:ea typeface="Arial"/>
              <a:cs typeface="Arial"/>
              <a:sym typeface="Arial"/>
            </a:endParaRPr>
          </a:p>
        </p:txBody>
      </p:sp>
    </p:spTree>
    <p:extLst>
      <p:ext uri="{BB962C8B-B14F-4D97-AF65-F5344CB8AC3E}">
        <p14:creationId xmlns:p14="http://schemas.microsoft.com/office/powerpoint/2010/main" val="1362454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ca-E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6918290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CABBA61-209D-43A4-A124-8B0BC2C82D4C}" type="datetimeFigureOut">
              <a:rPr lang="ca-ES" smtClean="0"/>
              <a:t>10/4/2019</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27703536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CABBA61-209D-43A4-A124-8B0BC2C82D4C}" type="datetimeFigureOut">
              <a:rPr lang="ca-ES" smtClean="0"/>
              <a:t>10/4/2019</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40634975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CABBA61-209D-43A4-A124-8B0BC2C82D4C}" type="datetimeFigureOut">
              <a:rPr lang="ca-ES" smtClean="0"/>
              <a:t>10/4/2019</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17864987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CABBA61-209D-43A4-A124-8B0BC2C82D4C}" type="datetimeFigureOut">
              <a:rPr lang="ca-ES" smtClean="0"/>
              <a:t>10/4/2019</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13035743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CABBA61-209D-43A4-A124-8B0BC2C82D4C}" type="datetimeFigureOut">
              <a:rPr lang="ca-ES" smtClean="0"/>
              <a:t>10/4/2019</a:t>
            </a:fld>
            <a:endParaRPr lang="ca-ES"/>
          </a:p>
        </p:txBody>
      </p:sp>
      <p:sp>
        <p:nvSpPr>
          <p:cNvPr id="8" name="Footer Placeholder 7"/>
          <p:cNvSpPr>
            <a:spLocks noGrp="1"/>
          </p:cNvSpPr>
          <p:nvPr>
            <p:ph type="ftr" sz="quarter" idx="11"/>
          </p:nvPr>
        </p:nvSpPr>
        <p:spPr/>
        <p:txBody>
          <a:bodyPr/>
          <a:lstStyle/>
          <a:p>
            <a:endParaRPr lang="ca-ES"/>
          </a:p>
        </p:txBody>
      </p:sp>
      <p:sp>
        <p:nvSpPr>
          <p:cNvPr id="9" name="Slide Number Placeholder 8"/>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16292054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CABBA61-209D-43A4-A124-8B0BC2C82D4C}" type="datetimeFigureOut">
              <a:rPr lang="ca-ES" smtClean="0"/>
              <a:t>10/4/2019</a:t>
            </a:fld>
            <a:endParaRPr lang="ca-ES"/>
          </a:p>
        </p:txBody>
      </p:sp>
      <p:sp>
        <p:nvSpPr>
          <p:cNvPr id="4" name="Footer Placeholder 3"/>
          <p:cNvSpPr>
            <a:spLocks noGrp="1"/>
          </p:cNvSpPr>
          <p:nvPr>
            <p:ph type="ftr" sz="quarter" idx="11"/>
          </p:nvPr>
        </p:nvSpPr>
        <p:spPr/>
        <p:txBody>
          <a:bodyPr/>
          <a:lstStyle/>
          <a:p>
            <a:endParaRPr lang="ca-ES"/>
          </a:p>
        </p:txBody>
      </p:sp>
      <p:sp>
        <p:nvSpPr>
          <p:cNvPr id="5" name="Slide Number Placeholder 4"/>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24974942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ABBA61-209D-43A4-A124-8B0BC2C82D4C}" type="datetimeFigureOut">
              <a:rPr lang="ca-ES" smtClean="0"/>
              <a:t>10/4/2019</a:t>
            </a:fld>
            <a:endParaRPr lang="ca-ES"/>
          </a:p>
        </p:txBody>
      </p:sp>
      <p:sp>
        <p:nvSpPr>
          <p:cNvPr id="3" name="Footer Placeholder 2"/>
          <p:cNvSpPr>
            <a:spLocks noGrp="1"/>
          </p:cNvSpPr>
          <p:nvPr>
            <p:ph type="ftr" sz="quarter" idx="11"/>
          </p:nvPr>
        </p:nvSpPr>
        <p:spPr/>
        <p:txBody>
          <a:bodyPr/>
          <a:lstStyle/>
          <a:p>
            <a:endParaRPr lang="ca-ES"/>
          </a:p>
        </p:txBody>
      </p:sp>
      <p:sp>
        <p:nvSpPr>
          <p:cNvPr id="4" name="Slide Number Placeholder 3"/>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25376985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CABBA61-209D-43A4-A124-8B0BC2C82D4C}" type="datetimeFigureOut">
              <a:rPr lang="ca-ES" smtClean="0"/>
              <a:t>10/4/2019</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22642301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CABBA61-209D-43A4-A124-8B0BC2C82D4C}" type="datetimeFigureOut">
              <a:rPr lang="ca-ES" smtClean="0"/>
              <a:t>10/4/2019</a:t>
            </a:fld>
            <a:endParaRPr lang="ca-ES"/>
          </a:p>
        </p:txBody>
      </p:sp>
      <p:sp>
        <p:nvSpPr>
          <p:cNvPr id="6" name="Footer Placeholder 5"/>
          <p:cNvSpPr>
            <a:spLocks noGrp="1"/>
          </p:cNvSpPr>
          <p:nvPr>
            <p:ph type="ftr" sz="quarter" idx="11"/>
          </p:nvPr>
        </p:nvSpPr>
        <p:spPr/>
        <p:txBody>
          <a:bodyPr/>
          <a:lstStyle/>
          <a:p>
            <a:endParaRPr lang="ca-ES"/>
          </a:p>
        </p:txBody>
      </p:sp>
      <p:sp>
        <p:nvSpPr>
          <p:cNvPr id="7" name="Slide Number Placeholder 6"/>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26747720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CABBA61-209D-43A4-A124-8B0BC2C82D4C}" type="datetimeFigureOut">
              <a:rPr lang="ca-ES" smtClean="0"/>
              <a:t>10/4/2019</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3544714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ca-E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31094656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CABBA61-209D-43A4-A124-8B0BC2C82D4C}" type="datetimeFigureOut">
              <a:rPr lang="ca-ES" smtClean="0"/>
              <a:t>10/4/2019</a:t>
            </a:fld>
            <a:endParaRPr lang="ca-ES"/>
          </a:p>
        </p:txBody>
      </p:sp>
      <p:sp>
        <p:nvSpPr>
          <p:cNvPr id="5" name="Footer Placeholder 4"/>
          <p:cNvSpPr>
            <a:spLocks noGrp="1"/>
          </p:cNvSpPr>
          <p:nvPr>
            <p:ph type="ftr" sz="quarter" idx="11"/>
          </p:nvPr>
        </p:nvSpPr>
        <p:spPr/>
        <p:txBody>
          <a:bodyPr/>
          <a:lstStyle/>
          <a:p>
            <a:endParaRPr lang="ca-ES"/>
          </a:p>
        </p:txBody>
      </p:sp>
      <p:sp>
        <p:nvSpPr>
          <p:cNvPr id="6" name="Slide Number Placeholder 5"/>
          <p:cNvSpPr>
            <a:spLocks noGrp="1"/>
          </p:cNvSpPr>
          <p:nvPr>
            <p:ph type="sldNum" sz="quarter" idx="12"/>
          </p:nvPr>
        </p:nvSpPr>
        <p:spPr/>
        <p:txBody>
          <a:bodyPr/>
          <a:lstStyle/>
          <a:p>
            <a:fld id="{EA573D42-1874-424A-8EAC-5E8B05F12F37}" type="slidenum">
              <a:rPr lang="ca-ES" smtClean="0"/>
              <a:t>‹Nº›</a:t>
            </a:fld>
            <a:endParaRPr lang="ca-ES"/>
          </a:p>
        </p:txBody>
      </p:sp>
    </p:spTree>
    <p:extLst>
      <p:ext uri="{BB962C8B-B14F-4D97-AF65-F5344CB8AC3E}">
        <p14:creationId xmlns:p14="http://schemas.microsoft.com/office/powerpoint/2010/main" val="2237023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ca-E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2328276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ca-E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3155443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ca-E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3262232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ca-E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332636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ca-E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2783823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ca-E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3198366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0BE71D-891B-4E16-9E62-3228C321E29B}" type="datetimeFigureOut">
              <a:rPr lang="ca-ES" smtClean="0">
                <a:solidFill>
                  <a:prstClr val="black">
                    <a:tint val="75000"/>
                  </a:prstClr>
                </a:solidFill>
              </a:rPr>
              <a:pPr/>
              <a:t>10/4/2019</a:t>
            </a:fld>
            <a:endParaRPr lang="ca-ES" dirty="0">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dirty="0">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8E3A28-B74B-4574-9EF0-509BFA966A50}" type="slidenum">
              <a:rPr lang="ca-ES" smtClean="0">
                <a:solidFill>
                  <a:prstClr val="black">
                    <a:tint val="75000"/>
                  </a:prstClr>
                </a:solidFill>
              </a:rPr>
              <a:pPr/>
              <a:t>‹Nº›</a:t>
            </a:fld>
            <a:endParaRPr lang="ca-ES" dirty="0">
              <a:solidFill>
                <a:prstClr val="black">
                  <a:tint val="75000"/>
                </a:prstClr>
              </a:solidFill>
            </a:endParaRPr>
          </a:p>
        </p:txBody>
      </p:sp>
    </p:spTree>
    <p:extLst>
      <p:ext uri="{BB962C8B-B14F-4D97-AF65-F5344CB8AC3E}">
        <p14:creationId xmlns:p14="http://schemas.microsoft.com/office/powerpoint/2010/main" val="251909575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body" idx="1"/>
          </p:nvPr>
        </p:nvSpPr>
        <p:spPr>
          <a:xfrm>
            <a:off x="609600" y="1428736"/>
            <a:ext cx="10972800" cy="4828814"/>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11" name="Shape 11"/>
          <p:cNvSpPr txBox="1">
            <a:spLocks noGrp="1"/>
          </p:cNvSpPr>
          <p:nvPr>
            <p:ph type="title"/>
          </p:nvPr>
        </p:nvSpPr>
        <p:spPr>
          <a:xfrm>
            <a:off x="609601" y="642919"/>
            <a:ext cx="8948897"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12" name="Shape 12"/>
          <p:cNvSpPr txBox="1">
            <a:spLocks noGrp="1"/>
          </p:cNvSpPr>
          <p:nvPr>
            <p:ph type="sldNum" idx="12"/>
          </p:nvPr>
        </p:nvSpPr>
        <p:spPr>
          <a:xfrm>
            <a:off x="8737601" y="6429396"/>
            <a:ext cx="2844799" cy="292078"/>
          </a:xfrm>
          <a:prstGeom prst="rect">
            <a:avLst/>
          </a:prstGeom>
          <a:noFill/>
          <a:ln>
            <a:noFill/>
          </a:ln>
        </p:spPr>
        <p:txBody>
          <a:bodyPr lIns="91425" tIns="45700" rIns="91425" bIns="45700" anchor="ctr" anchorCtr="0">
            <a:noAutofit/>
          </a:bodyPr>
          <a:lstStyle/>
          <a:p>
            <a:pPr algn="r">
              <a:buClr>
                <a:srgbClr val="888888"/>
              </a:buClr>
              <a:buSzPct val="25000"/>
            </a:pPr>
            <a:fld id="{00000000-1234-1234-1234-123412341234}" type="slidenum">
              <a:rPr lang="en-US" sz="1100" smtClean="0">
                <a:solidFill>
                  <a:srgbClr val="888888"/>
                </a:solidFill>
                <a:ea typeface="Arial"/>
                <a:cs typeface="Arial"/>
                <a:sym typeface="Arial"/>
              </a:rPr>
              <a:pPr algn="r">
                <a:buClr>
                  <a:srgbClr val="888888"/>
                </a:buClr>
                <a:buSzPct val="25000"/>
              </a:pPr>
              <a:t>‹Nº›</a:t>
            </a:fld>
            <a:endParaRPr lang="en-US" sz="1100">
              <a:solidFill>
                <a:srgbClr val="888888"/>
              </a:solidFill>
              <a:ea typeface="Arial"/>
              <a:cs typeface="Arial"/>
              <a:sym typeface="Arial"/>
            </a:endParaRPr>
          </a:p>
        </p:txBody>
      </p:sp>
      <p:pic>
        <p:nvPicPr>
          <p:cNvPr id="13" name="Shape 13" descr="snomed-brand-RGB-small.png"/>
          <p:cNvPicPr preferRelativeResize="0"/>
          <p:nvPr/>
        </p:nvPicPr>
        <p:blipFill rotWithShape="1">
          <a:blip r:embed="rId10">
            <a:alphaModFix/>
          </a:blip>
          <a:srcRect/>
          <a:stretch/>
        </p:blipFill>
        <p:spPr>
          <a:xfrm>
            <a:off x="10456347" y="158739"/>
            <a:ext cx="1418151" cy="1063613"/>
          </a:xfrm>
          <a:prstGeom prst="rect">
            <a:avLst/>
          </a:prstGeom>
          <a:noFill/>
          <a:ln>
            <a:noFill/>
          </a:ln>
        </p:spPr>
      </p:pic>
    </p:spTree>
    <p:extLst>
      <p:ext uri="{BB962C8B-B14F-4D97-AF65-F5344CB8AC3E}">
        <p14:creationId xmlns:p14="http://schemas.microsoft.com/office/powerpoint/2010/main" val="968957763"/>
      </p:ext>
    </p:extLst>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ABBA61-209D-43A4-A124-8B0BC2C82D4C}" type="datetimeFigureOut">
              <a:rPr lang="ca-ES" smtClean="0"/>
              <a:t>10/4/2019</a:t>
            </a:fld>
            <a:endParaRPr lang="ca-E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573D42-1874-424A-8EAC-5E8B05F12F37}" type="slidenum">
              <a:rPr lang="ca-ES" smtClean="0"/>
              <a:t>‹Nº›</a:t>
            </a:fld>
            <a:endParaRPr lang="ca-ES"/>
          </a:p>
        </p:txBody>
      </p:sp>
    </p:spTree>
    <p:extLst>
      <p:ext uri="{BB962C8B-B14F-4D97-AF65-F5344CB8AC3E}">
        <p14:creationId xmlns:p14="http://schemas.microsoft.com/office/powerpoint/2010/main" val="3731754603"/>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1.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6.png"/><Relationship Id="rId7"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5.png"/><Relationship Id="rId9" Type="http://schemas.openxmlformats.org/officeDocument/2006/relationships/image" Target="../media/image4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49.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sv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3.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51.svg"/><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51.sv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1.svg"/><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51.svg"/><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51.svg"/><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51.svg"/><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51.svg"/><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png"/><Relationship Id="rId18" Type="http://schemas.openxmlformats.org/officeDocument/2006/relationships/image" Target="../media/image69.jpg"/><Relationship Id="rId26" Type="http://schemas.openxmlformats.org/officeDocument/2006/relationships/image" Target="../media/image5.png"/><Relationship Id="rId3" Type="http://schemas.openxmlformats.org/officeDocument/2006/relationships/image" Target="../media/image6.png"/><Relationship Id="rId21" Type="http://schemas.openxmlformats.org/officeDocument/2006/relationships/image" Target="../media/image72.png"/><Relationship Id="rId7" Type="http://schemas.openxmlformats.org/officeDocument/2006/relationships/image" Target="../media/image58.png"/><Relationship Id="rId12" Type="http://schemas.openxmlformats.org/officeDocument/2006/relationships/image" Target="../media/image63.svg"/><Relationship Id="rId17" Type="http://schemas.openxmlformats.org/officeDocument/2006/relationships/image" Target="../media/image68.png"/><Relationship Id="rId25" Type="http://schemas.openxmlformats.org/officeDocument/2006/relationships/image" Target="../media/image76.png"/><Relationship Id="rId2" Type="http://schemas.openxmlformats.org/officeDocument/2006/relationships/notesSlide" Target="../notesSlides/notesSlide33.xml"/><Relationship Id="rId16" Type="http://schemas.openxmlformats.org/officeDocument/2006/relationships/image" Target="../media/image67.png"/><Relationship Id="rId20" Type="http://schemas.openxmlformats.org/officeDocument/2006/relationships/image" Target="../media/image71.png"/><Relationship Id="rId1" Type="http://schemas.openxmlformats.org/officeDocument/2006/relationships/slideLayout" Target="../slideLayouts/slideLayout1.xml"/><Relationship Id="rId6" Type="http://schemas.openxmlformats.org/officeDocument/2006/relationships/image" Target="../media/image57.gif"/><Relationship Id="rId11" Type="http://schemas.openxmlformats.org/officeDocument/2006/relationships/image" Target="../media/image62.png"/><Relationship Id="rId24" Type="http://schemas.openxmlformats.org/officeDocument/2006/relationships/image" Target="../media/image75.png"/><Relationship Id="rId5" Type="http://schemas.openxmlformats.org/officeDocument/2006/relationships/image" Target="../media/image51.svg"/><Relationship Id="rId15" Type="http://schemas.openxmlformats.org/officeDocument/2006/relationships/image" Target="../media/image66.svg"/><Relationship Id="rId23" Type="http://schemas.openxmlformats.org/officeDocument/2006/relationships/image" Target="../media/image74.png"/><Relationship Id="rId10" Type="http://schemas.openxmlformats.org/officeDocument/2006/relationships/image" Target="../media/image61.jpg"/><Relationship Id="rId19" Type="http://schemas.openxmlformats.org/officeDocument/2006/relationships/image" Target="../media/image70.png"/><Relationship Id="rId4" Type="http://schemas.openxmlformats.org/officeDocument/2006/relationships/image" Target="../media/image50.png"/><Relationship Id="rId9" Type="http://schemas.openxmlformats.org/officeDocument/2006/relationships/image" Target="../media/image60.svg"/><Relationship Id="rId14" Type="http://schemas.openxmlformats.org/officeDocument/2006/relationships/image" Target="../media/image65.png"/><Relationship Id="rId22" Type="http://schemas.openxmlformats.org/officeDocument/2006/relationships/image" Target="../media/image73.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77.pn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51.svg"/><Relationship Id="rId4" Type="http://schemas.openxmlformats.org/officeDocument/2006/relationships/image" Target="../media/image50.png"/></Relationships>
</file>

<file path=ppt/slides/_rels/slide35.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6.png"/><Relationship Id="rId7" Type="http://schemas.openxmlformats.org/officeDocument/2006/relationships/image" Target="../media/image78.jpe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51.svg"/><Relationship Id="rId4" Type="http://schemas.openxmlformats.org/officeDocument/2006/relationships/image" Target="../media/image50.png"/></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0.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81.pn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1.xml"/><Relationship Id="rId5" Type="http://schemas.openxmlformats.org/officeDocument/2006/relationships/image" Target="../media/image82.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83.png"/><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image" Target="../media/image84.pn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85.pn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image" Target="../media/image86.pn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87.png"/><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88.png"/><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89.png"/><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image" Target="../media/image90.png"/><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8.xml"/><Relationship Id="rId1" Type="http://schemas.openxmlformats.org/officeDocument/2006/relationships/slideLayout" Target="../slideLayouts/slideLayout1.xml"/><Relationship Id="rId5" Type="http://schemas.openxmlformats.org/officeDocument/2006/relationships/image" Target="../media/image91.png"/><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9.xml"/><Relationship Id="rId1" Type="http://schemas.openxmlformats.org/officeDocument/2006/relationships/slideLayout" Target="../slideLayouts/slideLayout1.xml"/><Relationship Id="rId5" Type="http://schemas.openxmlformats.org/officeDocument/2006/relationships/image" Target="../media/image92.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image" Target="../media/image93.png"/><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1.xml"/><Relationship Id="rId1" Type="http://schemas.openxmlformats.org/officeDocument/2006/relationships/slideLayout" Target="../slideLayouts/slideLayout1.xml"/><Relationship Id="rId5" Type="http://schemas.openxmlformats.org/officeDocument/2006/relationships/image" Target="../media/image94.png"/><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7.sv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96.png"/><Relationship Id="rId5" Type="http://schemas.openxmlformats.org/officeDocument/2006/relationships/image" Target="../media/image5.png"/><Relationship Id="rId4" Type="http://schemas.openxmlformats.org/officeDocument/2006/relationships/image" Target="../media/image95.png"/></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8.pn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9.jp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57.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97.sv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5.png"/><Relationship Id="rId4" Type="http://schemas.openxmlformats.org/officeDocument/2006/relationships/image" Target="../media/image101.png"/></Relationships>
</file>

<file path=ppt/slides/_rels/slide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59.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97.sv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5.png"/><Relationship Id="rId4" Type="http://schemas.openxmlformats.org/officeDocument/2006/relationships/image" Target="../media/image102.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100.png"/><Relationship Id="rId7" Type="http://schemas.openxmlformats.org/officeDocument/2006/relationships/image" Target="../media/image103.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61.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05.jpeg"/><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62.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100.png"/><Relationship Id="rId7" Type="http://schemas.openxmlformats.org/officeDocument/2006/relationships/image" Target="../media/image5.png"/><Relationship Id="rId2" Type="http://schemas.openxmlformats.org/officeDocument/2006/relationships/notesSlide" Target="../notesSlides/notesSlide62.xml"/><Relationship Id="rId1" Type="http://schemas.openxmlformats.org/officeDocument/2006/relationships/slideLayout" Target="../slideLayouts/slideLayout2.xml"/><Relationship Id="rId6" Type="http://schemas.openxmlformats.org/officeDocument/2006/relationships/image" Target="../media/image106.emf"/><Relationship Id="rId5" Type="http://schemas.openxmlformats.org/officeDocument/2006/relationships/image" Target="../media/image103.png"/><Relationship Id="rId4" Type="http://schemas.openxmlformats.org/officeDocument/2006/relationships/image" Target="../media/image104.png"/><Relationship Id="rId9" Type="http://schemas.openxmlformats.org/officeDocument/2006/relationships/image" Target="../media/image97.svg"/></Relationships>
</file>

<file path=ppt/slides/_rels/slide6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64.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100.png"/><Relationship Id="rId7" Type="http://schemas.openxmlformats.org/officeDocument/2006/relationships/image" Target="../media/image5.pn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106.emf"/><Relationship Id="rId5" Type="http://schemas.openxmlformats.org/officeDocument/2006/relationships/image" Target="../media/image103.png"/><Relationship Id="rId4" Type="http://schemas.openxmlformats.org/officeDocument/2006/relationships/image" Target="../media/image104.png"/><Relationship Id="rId9" Type="http://schemas.openxmlformats.org/officeDocument/2006/relationships/image" Target="../media/image97.svg"/></Relationships>
</file>

<file path=ppt/slides/_rels/slide65.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100.png"/><Relationship Id="rId7" Type="http://schemas.openxmlformats.org/officeDocument/2006/relationships/image" Target="../media/image5.pn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109.emf"/><Relationship Id="rId5" Type="http://schemas.openxmlformats.org/officeDocument/2006/relationships/image" Target="../media/image108.png"/><Relationship Id="rId4" Type="http://schemas.openxmlformats.org/officeDocument/2006/relationships/image" Target="../media/image107.png"/><Relationship Id="rId9" Type="http://schemas.openxmlformats.org/officeDocument/2006/relationships/image" Target="../media/image97.svg"/></Relationships>
</file>

<file path=ppt/slides/_rels/slide6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6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10.emf"/></Relationships>
</file>

<file path=ppt/slides/_rels/slide6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69.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11.emf"/><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7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image" Target="../media/image97.svg"/><Relationship Id="rId5" Type="http://schemas.openxmlformats.org/officeDocument/2006/relationships/image" Target="../media/image96.png"/><Relationship Id="rId4" Type="http://schemas.openxmlformats.org/officeDocument/2006/relationships/image" Target="../media/image5.png"/></Relationships>
</file>

<file path=ppt/slides/_rels/slide7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2.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6.png"/><Relationship Id="rId7" Type="http://schemas.openxmlformats.org/officeDocument/2006/relationships/image" Target="../media/image113.png"/><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image" Target="../media/image112.png"/><Relationship Id="rId5" Type="http://schemas.openxmlformats.org/officeDocument/2006/relationships/image" Target="../media/image61.jpg"/><Relationship Id="rId4" Type="http://schemas.openxmlformats.org/officeDocument/2006/relationships/image" Target="../media/image5.png"/><Relationship Id="rId9" Type="http://schemas.openxmlformats.org/officeDocument/2006/relationships/image" Target="../media/image115.png"/></Relationships>
</file>

<file path=ppt/slides/_rels/slide73.xml.rels><?xml version="1.0" encoding="UTF-8" standalone="yes"?>
<Relationships xmlns="http://schemas.openxmlformats.org/package/2006/relationships"><Relationship Id="rId8" Type="http://schemas.openxmlformats.org/officeDocument/2006/relationships/image" Target="../media/image117.jpg"/><Relationship Id="rId3" Type="http://schemas.openxmlformats.org/officeDocument/2006/relationships/image" Target="../media/image6.png"/><Relationship Id="rId7" Type="http://schemas.openxmlformats.org/officeDocument/2006/relationships/image" Target="../media/image116.png"/><Relationship Id="rId2" Type="http://schemas.openxmlformats.org/officeDocument/2006/relationships/notesSlide" Target="../notesSlides/notesSlide73.xml"/><Relationship Id="rId1" Type="http://schemas.openxmlformats.org/officeDocument/2006/relationships/slideLayout" Target="../slideLayouts/slideLayout1.xml"/><Relationship Id="rId6" Type="http://schemas.openxmlformats.org/officeDocument/2006/relationships/hyperlink" Target="https://www.hospitalclinic.org/en/clinic/100-years-health" TargetMode="External"/><Relationship Id="rId5" Type="http://schemas.openxmlformats.org/officeDocument/2006/relationships/image" Target="../media/image61.jpg"/><Relationship Id="rId4" Type="http://schemas.openxmlformats.org/officeDocument/2006/relationships/image" Target="../media/image5.png"/><Relationship Id="rId9" Type="http://schemas.openxmlformats.org/officeDocument/2006/relationships/image" Target="../media/image112.png"/></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18.png"/></Relationships>
</file>

<file path=ppt/slides/_rels/slide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5.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18.png"/></Relationships>
</file>

<file path=ppt/slides/_rels/slide7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61.jpg"/></Relationships>
</file>

<file path=ppt/slides/_rels/slide7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1.png"/><Relationship Id="rId2" Type="http://schemas.openxmlformats.org/officeDocument/2006/relationships/notesSlide" Target="../notesSlides/notesSlide77.xml"/><Relationship Id="rId1" Type="http://schemas.openxmlformats.org/officeDocument/2006/relationships/slideLayout" Target="../slideLayouts/slideLayout1.xml"/><Relationship Id="rId6" Type="http://schemas.openxmlformats.org/officeDocument/2006/relationships/image" Target="../media/image120.png"/><Relationship Id="rId5" Type="http://schemas.openxmlformats.org/officeDocument/2006/relationships/image" Target="../media/image119.png"/><Relationship Id="rId4" Type="http://schemas.openxmlformats.org/officeDocument/2006/relationships/image" Target="../media/image5.png"/></Relationships>
</file>

<file path=ppt/slides/_rels/slide7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1.png"/><Relationship Id="rId2" Type="http://schemas.openxmlformats.org/officeDocument/2006/relationships/notesSlide" Target="../notesSlides/notesSlide78.xml"/><Relationship Id="rId1" Type="http://schemas.openxmlformats.org/officeDocument/2006/relationships/slideLayout" Target="../slideLayouts/slideLayout1.xml"/><Relationship Id="rId6" Type="http://schemas.openxmlformats.org/officeDocument/2006/relationships/image" Target="../media/image119.png"/><Relationship Id="rId5" Type="http://schemas.openxmlformats.org/officeDocument/2006/relationships/image" Target="../media/image120.png"/><Relationship Id="rId4" Type="http://schemas.openxmlformats.org/officeDocument/2006/relationships/image" Target="../media/image5.png"/></Relationships>
</file>

<file path=ppt/slides/_rels/slide79.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6.png"/><Relationship Id="rId7" Type="http://schemas.openxmlformats.org/officeDocument/2006/relationships/image" Target="../media/image124.png"/><Relationship Id="rId2" Type="http://schemas.openxmlformats.org/officeDocument/2006/relationships/notesSlide" Target="../notesSlides/notesSlide79.xml"/><Relationship Id="rId1" Type="http://schemas.openxmlformats.org/officeDocument/2006/relationships/slideLayout" Target="../slideLayouts/slideLayout1.xml"/><Relationship Id="rId6" Type="http://schemas.openxmlformats.org/officeDocument/2006/relationships/image" Target="../media/image123.png"/><Relationship Id="rId5" Type="http://schemas.openxmlformats.org/officeDocument/2006/relationships/image" Target="../media/image122.jp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image" Target="../media/image21.jpeg"/><Relationship Id="rId18" Type="http://schemas.openxmlformats.org/officeDocument/2006/relationships/image" Target="../media/image26.jpeg"/><Relationship Id="rId26" Type="http://schemas.openxmlformats.org/officeDocument/2006/relationships/image" Target="../media/image34.png"/><Relationship Id="rId3" Type="http://schemas.openxmlformats.org/officeDocument/2006/relationships/image" Target="../media/image11.jpeg"/><Relationship Id="rId21" Type="http://schemas.openxmlformats.org/officeDocument/2006/relationships/image" Target="../media/image29.png"/><Relationship Id="rId7" Type="http://schemas.openxmlformats.org/officeDocument/2006/relationships/image" Target="../media/image15.png"/><Relationship Id="rId12" Type="http://schemas.openxmlformats.org/officeDocument/2006/relationships/image" Target="../media/image20.jpg"/><Relationship Id="rId17" Type="http://schemas.openxmlformats.org/officeDocument/2006/relationships/image" Target="../media/image25.jpeg"/><Relationship Id="rId25" Type="http://schemas.openxmlformats.org/officeDocument/2006/relationships/image" Target="../media/image33.jpeg"/><Relationship Id="rId2" Type="http://schemas.openxmlformats.org/officeDocument/2006/relationships/notesSlide" Target="../notesSlides/notesSlide8.xml"/><Relationship Id="rId16" Type="http://schemas.openxmlformats.org/officeDocument/2006/relationships/image" Target="../media/image24.jpeg"/><Relationship Id="rId20" Type="http://schemas.openxmlformats.org/officeDocument/2006/relationships/image" Target="../media/image28.png"/><Relationship Id="rId29" Type="http://schemas.openxmlformats.org/officeDocument/2006/relationships/image" Target="../media/image37.png"/><Relationship Id="rId1" Type="http://schemas.openxmlformats.org/officeDocument/2006/relationships/slideLayout" Target="../slideLayouts/slideLayout1.xml"/><Relationship Id="rId6" Type="http://schemas.openxmlformats.org/officeDocument/2006/relationships/image" Target="../media/image14.jpeg"/><Relationship Id="rId11" Type="http://schemas.openxmlformats.org/officeDocument/2006/relationships/image" Target="../media/image19.png"/><Relationship Id="rId24" Type="http://schemas.openxmlformats.org/officeDocument/2006/relationships/image" Target="../media/image32.jpeg"/><Relationship Id="rId5" Type="http://schemas.openxmlformats.org/officeDocument/2006/relationships/image" Target="../media/image13.jpeg"/><Relationship Id="rId15" Type="http://schemas.openxmlformats.org/officeDocument/2006/relationships/image" Target="../media/image23.jpeg"/><Relationship Id="rId23" Type="http://schemas.openxmlformats.org/officeDocument/2006/relationships/image" Target="../media/image31.jpeg"/><Relationship Id="rId28" Type="http://schemas.openxmlformats.org/officeDocument/2006/relationships/image" Target="../media/image36.png"/><Relationship Id="rId10" Type="http://schemas.openxmlformats.org/officeDocument/2006/relationships/image" Target="../media/image18.png"/><Relationship Id="rId19" Type="http://schemas.openxmlformats.org/officeDocument/2006/relationships/image" Target="../media/image27.png"/><Relationship Id="rId31" Type="http://schemas.openxmlformats.org/officeDocument/2006/relationships/image" Target="../media/image39.png"/><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image" Target="../media/image22.jpeg"/><Relationship Id="rId22" Type="http://schemas.openxmlformats.org/officeDocument/2006/relationships/image" Target="../media/image30.jpeg"/><Relationship Id="rId27" Type="http://schemas.openxmlformats.org/officeDocument/2006/relationships/image" Target="../media/image35.png"/><Relationship Id="rId30" Type="http://schemas.openxmlformats.org/officeDocument/2006/relationships/image" Target="../media/image38.png"/></Relationships>
</file>

<file path=ppt/slides/_rels/slide8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0.xml"/><Relationship Id="rId1" Type="http://schemas.openxmlformats.org/officeDocument/2006/relationships/slideLayout" Target="../slideLayouts/slideLayout1.xml"/><Relationship Id="rId5" Type="http://schemas.openxmlformats.org/officeDocument/2006/relationships/image" Target="../media/image113.png"/><Relationship Id="rId4" Type="http://schemas.openxmlformats.org/officeDocument/2006/relationships/image" Target="../media/image5.png"/></Relationships>
</file>

<file path=ppt/slides/_rels/slide8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1.xml"/><Relationship Id="rId1" Type="http://schemas.openxmlformats.org/officeDocument/2006/relationships/slideLayout" Target="../slideLayouts/slideLayout1.xml"/><Relationship Id="rId5" Type="http://schemas.openxmlformats.org/officeDocument/2006/relationships/image" Target="../media/image125.png"/><Relationship Id="rId4" Type="http://schemas.openxmlformats.org/officeDocument/2006/relationships/image" Target="../media/image5.png"/></Relationships>
</file>

<file path=ppt/slides/_rels/slide8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2.xml"/><Relationship Id="rId1" Type="http://schemas.openxmlformats.org/officeDocument/2006/relationships/slideLayout" Target="../slideLayouts/slideLayout1.xml"/><Relationship Id="rId5" Type="http://schemas.openxmlformats.org/officeDocument/2006/relationships/image" Target="../media/image113.png"/><Relationship Id="rId4" Type="http://schemas.openxmlformats.org/officeDocument/2006/relationships/image" Target="../media/image5.png"/></Relationships>
</file>

<file path=ppt/slides/_rels/slide8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26.png"/><Relationship Id="rId2" Type="http://schemas.openxmlformats.org/officeDocument/2006/relationships/notesSlide" Target="../notesSlides/notesSlide83.xml"/><Relationship Id="rId1" Type="http://schemas.openxmlformats.org/officeDocument/2006/relationships/slideLayout" Target="../slideLayouts/slideLayout1.xml"/><Relationship Id="rId6" Type="http://schemas.openxmlformats.org/officeDocument/2006/relationships/hyperlink" Target="http://www.irdirc.org/" TargetMode="External"/><Relationship Id="rId5" Type="http://schemas.openxmlformats.org/officeDocument/2006/relationships/image" Target="../media/image114.png"/><Relationship Id="rId4" Type="http://schemas.openxmlformats.org/officeDocument/2006/relationships/image" Target="../media/image5.png"/></Relationships>
</file>

<file path=ppt/slides/_rels/slide8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4.xml"/><Relationship Id="rId1" Type="http://schemas.openxmlformats.org/officeDocument/2006/relationships/slideLayout" Target="../slideLayouts/slideLayout1.xml"/><Relationship Id="rId6" Type="http://schemas.openxmlformats.org/officeDocument/2006/relationships/image" Target="../media/image114.png"/><Relationship Id="rId5" Type="http://schemas.openxmlformats.org/officeDocument/2006/relationships/image" Target="../media/image127.png"/><Relationship Id="rId4" Type="http://schemas.openxmlformats.org/officeDocument/2006/relationships/image" Target="../media/image5.png"/></Relationships>
</file>

<file path=ppt/slides/_rels/slide85.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image" Target="../media/image6.png"/><Relationship Id="rId7" Type="http://schemas.openxmlformats.org/officeDocument/2006/relationships/image" Target="../media/image130.png"/><Relationship Id="rId2" Type="http://schemas.openxmlformats.org/officeDocument/2006/relationships/notesSlide" Target="../notesSlides/notesSlide85.xml"/><Relationship Id="rId1" Type="http://schemas.openxmlformats.org/officeDocument/2006/relationships/slideLayout" Target="../slideLayouts/slideLayout1.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5.png"/></Relationships>
</file>

<file path=ppt/slides/_rels/slide8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6.xml"/><Relationship Id="rId1" Type="http://schemas.openxmlformats.org/officeDocument/2006/relationships/slideLayout" Target="../slideLayouts/slideLayout1.xml"/><Relationship Id="rId5" Type="http://schemas.openxmlformats.org/officeDocument/2006/relationships/image" Target="../media/image114.png"/><Relationship Id="rId4" Type="http://schemas.openxmlformats.org/officeDocument/2006/relationships/image" Target="../media/image5.png"/></Relationships>
</file>

<file path=ppt/slides/_rels/slide8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7.xml"/><Relationship Id="rId1" Type="http://schemas.openxmlformats.org/officeDocument/2006/relationships/slideLayout" Target="../slideLayouts/slideLayout1.xml"/><Relationship Id="rId6" Type="http://schemas.openxmlformats.org/officeDocument/2006/relationships/image" Target="../media/image132.png"/><Relationship Id="rId5" Type="http://schemas.openxmlformats.org/officeDocument/2006/relationships/image" Target="../media/image115.png"/><Relationship Id="rId4" Type="http://schemas.openxmlformats.org/officeDocument/2006/relationships/image" Target="../media/image5.png"/></Relationships>
</file>

<file path=ppt/slides/_rels/slide8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8.xml"/><Relationship Id="rId1" Type="http://schemas.openxmlformats.org/officeDocument/2006/relationships/slideLayout" Target="../slideLayouts/slideLayout1.xml"/><Relationship Id="rId6" Type="http://schemas.openxmlformats.org/officeDocument/2006/relationships/image" Target="../media/image115.png"/><Relationship Id="rId5" Type="http://schemas.openxmlformats.org/officeDocument/2006/relationships/image" Target="../media/image133.jpeg"/><Relationship Id="rId4" Type="http://schemas.openxmlformats.org/officeDocument/2006/relationships/image" Target="../media/image5.png"/></Relationships>
</file>

<file path=ppt/slides/_rels/slide89.xml.rels><?xml version="1.0" encoding="UTF-8" standalone="yes"?>
<Relationships xmlns="http://schemas.openxmlformats.org/package/2006/relationships"><Relationship Id="rId8" Type="http://schemas.openxmlformats.org/officeDocument/2006/relationships/image" Target="../media/image136.png"/><Relationship Id="rId3" Type="http://schemas.openxmlformats.org/officeDocument/2006/relationships/image" Target="../media/image6.png"/><Relationship Id="rId7" Type="http://schemas.openxmlformats.org/officeDocument/2006/relationships/image" Target="../media/image135.png"/><Relationship Id="rId12" Type="http://schemas.openxmlformats.org/officeDocument/2006/relationships/image" Target="../media/image140.png"/><Relationship Id="rId2" Type="http://schemas.openxmlformats.org/officeDocument/2006/relationships/notesSlide" Target="../notesSlides/notesSlide89.xml"/><Relationship Id="rId1" Type="http://schemas.openxmlformats.org/officeDocument/2006/relationships/slideLayout" Target="../slideLayouts/slideLayout1.xml"/><Relationship Id="rId6" Type="http://schemas.openxmlformats.org/officeDocument/2006/relationships/image" Target="../media/image134.png"/><Relationship Id="rId11" Type="http://schemas.openxmlformats.org/officeDocument/2006/relationships/image" Target="../media/image139.png"/><Relationship Id="rId5" Type="http://schemas.openxmlformats.org/officeDocument/2006/relationships/image" Target="../media/image115.png"/><Relationship Id="rId10" Type="http://schemas.openxmlformats.org/officeDocument/2006/relationships/image" Target="../media/image138.png"/><Relationship Id="rId4" Type="http://schemas.openxmlformats.org/officeDocument/2006/relationships/image" Target="../media/image5.png"/><Relationship Id="rId9" Type="http://schemas.openxmlformats.org/officeDocument/2006/relationships/image" Target="../media/image13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0.xml"/><Relationship Id="rId1" Type="http://schemas.openxmlformats.org/officeDocument/2006/relationships/slideLayout" Target="../slideLayouts/slideLayout1.xml"/><Relationship Id="rId6" Type="http://schemas.openxmlformats.org/officeDocument/2006/relationships/image" Target="../media/image115.png"/><Relationship Id="rId5" Type="http://schemas.openxmlformats.org/officeDocument/2006/relationships/image" Target="../media/image141.png"/><Relationship Id="rId4" Type="http://schemas.openxmlformats.org/officeDocument/2006/relationships/image" Target="../media/image5.png"/></Relationships>
</file>

<file path=ppt/slides/_rels/slide9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100.png"/><Relationship Id="rId5" Type="http://schemas.openxmlformats.org/officeDocument/2006/relationships/image" Target="../media/image142.png"/><Relationship Id="rId4" Type="http://schemas.openxmlformats.org/officeDocument/2006/relationships/image" Target="../media/image1.png"/></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37000"/>
            <a:lum/>
          </a:blip>
          <a:srcRect/>
          <a:stretch>
            <a:fillRect/>
          </a:stretch>
        </a:blipFill>
        <a:effectLst/>
      </p:bgPr>
    </p:bg>
    <p:spTree>
      <p:nvGrpSpPr>
        <p:cNvPr id="1" name=""/>
        <p:cNvGrpSpPr/>
        <p:nvPr/>
      </p:nvGrpSpPr>
      <p:grpSpPr>
        <a:xfrm>
          <a:off x="0" y="0"/>
          <a:ext cx="0" cy="0"/>
          <a:chOff x="0" y="0"/>
          <a:chExt cx="0" cy="0"/>
        </a:xfrm>
      </p:grpSpPr>
      <p:sp>
        <p:nvSpPr>
          <p:cNvPr id="19" name="Rectángulo 2"/>
          <p:cNvSpPr/>
          <p:nvPr/>
        </p:nvSpPr>
        <p:spPr>
          <a:xfrm>
            <a:off x="0" y="1945518"/>
            <a:ext cx="12192000" cy="2486731"/>
          </a:xfrm>
          <a:prstGeom prst="rect">
            <a:avLst/>
          </a:prstGeom>
          <a:solidFill>
            <a:srgbClr val="002060">
              <a:alpha val="7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solidFill>
                <a:prstClr val="white"/>
              </a:solidFill>
            </a:endParaRPr>
          </a:p>
        </p:txBody>
      </p:sp>
      <p:sp>
        <p:nvSpPr>
          <p:cNvPr id="20" name="Título 1"/>
          <p:cNvSpPr txBox="1">
            <a:spLocks/>
          </p:cNvSpPr>
          <p:nvPr/>
        </p:nvSpPr>
        <p:spPr>
          <a:xfrm>
            <a:off x="10001265" y="995188"/>
            <a:ext cx="2190735" cy="553391"/>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1600" b="1" dirty="0">
                <a:solidFill>
                  <a:schemeClr val="tx2">
                    <a:lumMod val="75000"/>
                  </a:schemeClr>
                </a:solidFill>
                <a:latin typeface="Century Gothic" panose="020B0502020202020204" pitchFamily="34" charset="0"/>
                <a:cs typeface="Browallia New" panose="020B0604020202020204" pitchFamily="34" charset="-34"/>
              </a:rPr>
              <a:t>clinical terminology for e-health</a:t>
            </a:r>
          </a:p>
        </p:txBody>
      </p:sp>
      <p:pic>
        <p:nvPicPr>
          <p:cNvPr id="6" name="image5.png">
            <a:extLst>
              <a:ext uri="{FF2B5EF4-FFF2-40B4-BE49-F238E27FC236}">
                <a16:creationId xmlns:a16="http://schemas.microsoft.com/office/drawing/2014/main" id="{CB4243E4-9394-406C-880F-30CE258DC70D}"/>
              </a:ext>
            </a:extLst>
          </p:cNvPr>
          <p:cNvPicPr/>
          <p:nvPr/>
        </p:nvPicPr>
        <p:blipFill>
          <a:blip r:embed="rId5"/>
          <a:srcRect/>
          <a:stretch>
            <a:fillRect/>
          </a:stretch>
        </p:blipFill>
        <p:spPr>
          <a:xfrm>
            <a:off x="3787710" y="6015489"/>
            <a:ext cx="1671529" cy="641331"/>
          </a:xfrm>
          <a:prstGeom prst="rect">
            <a:avLst/>
          </a:prstGeom>
          <a:ln/>
        </p:spPr>
      </p:pic>
      <p:pic>
        <p:nvPicPr>
          <p:cNvPr id="7" name="image3.png">
            <a:extLst>
              <a:ext uri="{FF2B5EF4-FFF2-40B4-BE49-F238E27FC236}">
                <a16:creationId xmlns:a16="http://schemas.microsoft.com/office/drawing/2014/main" id="{DFECCD2E-33ED-4C7A-B8DA-9FBA0B46565A}"/>
              </a:ext>
            </a:extLst>
          </p:cNvPr>
          <p:cNvPicPr/>
          <p:nvPr/>
        </p:nvPicPr>
        <p:blipFill>
          <a:blip r:embed="rId6"/>
          <a:srcRect/>
          <a:stretch>
            <a:fillRect/>
          </a:stretch>
        </p:blipFill>
        <p:spPr>
          <a:xfrm>
            <a:off x="5927447" y="5928942"/>
            <a:ext cx="1846217" cy="727878"/>
          </a:xfrm>
          <a:prstGeom prst="rect">
            <a:avLst/>
          </a:prstGeom>
          <a:ln/>
        </p:spPr>
      </p:pic>
      <p:sp>
        <p:nvSpPr>
          <p:cNvPr id="2" name="Rectángulo 1">
            <a:extLst>
              <a:ext uri="{FF2B5EF4-FFF2-40B4-BE49-F238E27FC236}">
                <a16:creationId xmlns:a16="http://schemas.microsoft.com/office/drawing/2014/main" id="{C2C1CEDE-13F8-4F05-B37D-8CF24531A856}"/>
              </a:ext>
            </a:extLst>
          </p:cNvPr>
          <p:cNvSpPr/>
          <p:nvPr/>
        </p:nvSpPr>
        <p:spPr>
          <a:xfrm>
            <a:off x="1333877" y="2263066"/>
            <a:ext cx="9524246" cy="1945020"/>
          </a:xfrm>
          <a:prstGeom prst="rect">
            <a:avLst/>
          </a:prstGeom>
        </p:spPr>
        <p:txBody>
          <a:bodyPr wrap="square">
            <a:spAutoFit/>
          </a:bodyPr>
          <a:lstStyle/>
          <a:p>
            <a:pPr algn="ctr">
              <a:lnSpc>
                <a:spcPct val="115000"/>
              </a:lnSpc>
              <a:spcAft>
                <a:spcPts val="0"/>
              </a:spcAft>
            </a:pPr>
            <a:r>
              <a:rPr lang="en-US" sz="3600" b="1" dirty="0">
                <a:solidFill>
                  <a:schemeClr val="bg1"/>
                </a:solidFill>
                <a:latin typeface="Century Gothic" panose="020B0502020202020204" pitchFamily="34" charset="0"/>
                <a:ea typeface="+mj-ea"/>
                <a:cs typeface="Browallia New" panose="020B0604020202020204" pitchFamily="34" charset="-34"/>
              </a:rPr>
              <a:t>Genetic and Genomic Terminologies  Clinical vs research scenarios  </a:t>
            </a:r>
          </a:p>
          <a:p>
            <a:pPr algn="ctr">
              <a:lnSpc>
                <a:spcPct val="115000"/>
              </a:lnSpc>
              <a:spcAft>
                <a:spcPts val="0"/>
              </a:spcAft>
            </a:pPr>
            <a:r>
              <a:rPr lang="en-US" sz="3600" b="1" dirty="0">
                <a:solidFill>
                  <a:schemeClr val="bg1"/>
                </a:solidFill>
                <a:latin typeface="Century Gothic" panose="020B0502020202020204" pitchFamily="34" charset="0"/>
                <a:ea typeface="+mj-ea"/>
                <a:cs typeface="Browallia New" panose="020B0604020202020204" pitchFamily="34" charset="-34"/>
              </a:rPr>
              <a:t>About a Spanish Initiative</a:t>
            </a:r>
          </a:p>
        </p:txBody>
      </p:sp>
      <p:pic>
        <p:nvPicPr>
          <p:cNvPr id="9" name="Imagen 8">
            <a:extLst>
              <a:ext uri="{FF2B5EF4-FFF2-40B4-BE49-F238E27FC236}">
                <a16:creationId xmlns:a16="http://schemas.microsoft.com/office/drawing/2014/main" id="{6B378509-E957-4A32-8FE7-F01F3F5AC51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10" name="Rectángulo 9">
            <a:extLst>
              <a:ext uri="{FF2B5EF4-FFF2-40B4-BE49-F238E27FC236}">
                <a16:creationId xmlns:a16="http://schemas.microsoft.com/office/drawing/2014/main" id="{27D82DC8-3B21-47E3-BE56-4D84C80DF60B}"/>
              </a:ext>
            </a:extLst>
          </p:cNvPr>
          <p:cNvSpPr/>
          <p:nvPr/>
        </p:nvSpPr>
        <p:spPr>
          <a:xfrm>
            <a:off x="2767385" y="4661824"/>
            <a:ext cx="6783977" cy="1124090"/>
          </a:xfrm>
          <a:prstGeom prst="rect">
            <a:avLst/>
          </a:prstGeom>
        </p:spPr>
        <p:txBody>
          <a:bodyPr wrap="square">
            <a:spAutoFit/>
          </a:bodyPr>
          <a:lstStyle/>
          <a:p>
            <a:pPr algn="ctr">
              <a:lnSpc>
                <a:spcPct val="115000"/>
              </a:lnSpc>
              <a:spcAft>
                <a:spcPts val="0"/>
              </a:spcAft>
            </a:pPr>
            <a:r>
              <a:rPr lang="en-US" sz="4000" b="1" cap="small" spc="25" dirty="0">
                <a:solidFill>
                  <a:schemeClr val="accent1">
                    <a:lumMod val="50000"/>
                  </a:schemeClr>
                </a:solidFill>
                <a:latin typeface="Arial" panose="020B0604020202020204" pitchFamily="34" charset="0"/>
                <a:ea typeface="Arial" panose="020B0604020202020204" pitchFamily="34" charset="0"/>
              </a:rPr>
              <a:t>Genomics Session</a:t>
            </a:r>
            <a:endParaRPr lang="en-US" sz="2400" dirty="0">
              <a:solidFill>
                <a:schemeClr val="accent1">
                  <a:lumMod val="50000"/>
                </a:schemeClr>
              </a:solidFill>
              <a:latin typeface="Arial" panose="020B0604020202020204" pitchFamily="34" charset="0"/>
              <a:ea typeface="Arial" panose="020B0604020202020204" pitchFamily="34" charset="0"/>
            </a:endParaRPr>
          </a:p>
          <a:p>
            <a:pPr algn="ctr">
              <a:lnSpc>
                <a:spcPct val="115000"/>
              </a:lnSpc>
              <a:spcAft>
                <a:spcPts val="0"/>
              </a:spcAft>
            </a:pPr>
            <a:r>
              <a:rPr lang="en-US" sz="2000" b="1" cap="small" spc="25" dirty="0">
                <a:solidFill>
                  <a:schemeClr val="accent1">
                    <a:lumMod val="50000"/>
                  </a:schemeClr>
                </a:solidFill>
                <a:latin typeface="Arial" panose="020B0604020202020204" pitchFamily="34" charset="0"/>
                <a:ea typeface="Arial" panose="020B0604020202020204" pitchFamily="34" charset="0"/>
              </a:rPr>
              <a:t>April Business Meeting, Thursday, 11th, April 2019</a:t>
            </a:r>
            <a:endParaRPr lang="en-US" dirty="0">
              <a:solidFill>
                <a:schemeClr val="accent1">
                  <a:lumMod val="50000"/>
                </a:schemeClr>
              </a:solidFill>
              <a:effectLst/>
              <a:latin typeface="Arial" panose="020B0604020202020204" pitchFamily="34" charset="0"/>
              <a:ea typeface="Arial" panose="020B0604020202020204" pitchFamily="34" charset="0"/>
            </a:endParaRPr>
          </a:p>
        </p:txBody>
      </p:sp>
    </p:spTree>
    <p:custDataLst>
      <p:tags r:id="rId1"/>
    </p:custDataLst>
    <p:extLst>
      <p:ext uri="{BB962C8B-B14F-4D97-AF65-F5344CB8AC3E}">
        <p14:creationId xmlns:p14="http://schemas.microsoft.com/office/powerpoint/2010/main" val="1499312937"/>
      </p:ext>
    </p:extLst>
  </p:cSld>
  <p:clrMapOvr>
    <a:masterClrMapping/>
  </p:clrMapOvr>
  <mc:AlternateContent xmlns:mc="http://schemas.openxmlformats.org/markup-compatibility/2006" xmlns:p14="http://schemas.microsoft.com/office/powerpoint/2010/main">
    <mc:Choice Requires="p14">
      <p:transition p14:dur="10" advTm="10754"/>
    </mc:Choice>
    <mc:Fallback xmlns="">
      <p:transition advTm="1075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3"/>
          <a:srcRect/>
          <a:stretch>
            <a:fillRect/>
          </a:stretch>
        </p:blipFill>
        <p:spPr>
          <a:xfrm>
            <a:off x="166385" y="6392174"/>
            <a:ext cx="892183" cy="384970"/>
          </a:xfrm>
          <a:prstGeom prst="rect">
            <a:avLst/>
          </a:prstGeom>
          <a:ln/>
        </p:spPr>
      </p:pic>
      <p:pic>
        <p:nvPicPr>
          <p:cNvPr id="10" name="Picture 2">
            <a:extLst>
              <a:ext uri="{FF2B5EF4-FFF2-40B4-BE49-F238E27FC236}">
                <a16:creationId xmlns:a16="http://schemas.microsoft.com/office/drawing/2014/main" id="{3A378DB5-84A4-4D45-BA1E-B96E78BD9F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9533" y="686412"/>
            <a:ext cx="8583608" cy="5335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Tree>
    <p:extLst>
      <p:ext uri="{BB962C8B-B14F-4D97-AF65-F5344CB8AC3E}">
        <p14:creationId xmlns:p14="http://schemas.microsoft.com/office/powerpoint/2010/main" val="14299769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3"/>
          <a:srcRect/>
          <a:stretch>
            <a:fillRect/>
          </a:stretch>
        </p:blipFill>
        <p:spPr>
          <a:xfrm>
            <a:off x="166385" y="6392174"/>
            <a:ext cx="892183" cy="384970"/>
          </a:xfrm>
          <a:prstGeom prst="rect">
            <a:avLst/>
          </a:prstGeom>
          <a:ln/>
        </p:spPr>
      </p:pic>
      <p:pic>
        <p:nvPicPr>
          <p:cNvPr id="13" name="Picture 3">
            <a:extLst>
              <a:ext uri="{FF2B5EF4-FFF2-40B4-BE49-F238E27FC236}">
                <a16:creationId xmlns:a16="http://schemas.microsoft.com/office/drawing/2014/main" id="{53B8B79F-321E-4DCF-B04B-B0A5D1D462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5146" y="284582"/>
            <a:ext cx="9410690" cy="576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Tree>
    <p:extLst>
      <p:ext uri="{BB962C8B-B14F-4D97-AF65-F5344CB8AC3E}">
        <p14:creationId xmlns:p14="http://schemas.microsoft.com/office/powerpoint/2010/main" val="4257202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3"/>
          <a:srcRect/>
          <a:stretch>
            <a:fillRect/>
          </a:stretch>
        </p:blipFill>
        <p:spPr>
          <a:xfrm>
            <a:off x="166385" y="6392174"/>
            <a:ext cx="892183" cy="384970"/>
          </a:xfrm>
          <a:prstGeom prst="rect">
            <a:avLst/>
          </a:prstGeom>
          <a:ln/>
        </p:spPr>
      </p:pic>
      <p:pic>
        <p:nvPicPr>
          <p:cNvPr id="10" name="Picture 2">
            <a:extLst>
              <a:ext uri="{FF2B5EF4-FFF2-40B4-BE49-F238E27FC236}">
                <a16:creationId xmlns:a16="http://schemas.microsoft.com/office/drawing/2014/main" id="{E242ABB7-E5C6-4482-86DF-98B3E55398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8568" y="934490"/>
            <a:ext cx="9946570" cy="517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Tree>
    <p:extLst>
      <p:ext uri="{BB962C8B-B14F-4D97-AF65-F5344CB8AC3E}">
        <p14:creationId xmlns:p14="http://schemas.microsoft.com/office/powerpoint/2010/main" val="5638309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pic>
        <p:nvPicPr>
          <p:cNvPr id="13" name="Picture 2">
            <a:extLst>
              <a:ext uri="{FF2B5EF4-FFF2-40B4-BE49-F238E27FC236}">
                <a16:creationId xmlns:a16="http://schemas.microsoft.com/office/drawing/2014/main" id="{0DD349A2-A9E0-482A-868E-C7F3D30F17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4270" y="127516"/>
            <a:ext cx="4095750" cy="3048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4" name="Picture 3">
            <a:extLst>
              <a:ext uri="{FF2B5EF4-FFF2-40B4-BE49-F238E27FC236}">
                <a16:creationId xmlns:a16="http://schemas.microsoft.com/office/drawing/2014/main" id="{15FAA7A6-ABDC-4869-BFBE-235CFC154D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35953" y="98941"/>
            <a:ext cx="4114800" cy="3076575"/>
          </a:xfrm>
          <a:prstGeom prst="rect">
            <a:avLst/>
          </a:prstGeom>
          <a:noFill/>
          <a:ln w="9525">
            <a:solidFill>
              <a:srgbClr val="77C7C5"/>
            </a:solidFill>
            <a:miter lim="800000"/>
            <a:headEnd/>
            <a:tailEnd/>
          </a:ln>
          <a:extLst>
            <a:ext uri="{909E8E84-426E-40DD-AFC4-6F175D3DCCD1}">
              <a14:hiddenFill xmlns:a14="http://schemas.microsoft.com/office/drawing/2010/main">
                <a:solidFill>
                  <a:schemeClr val="accent1"/>
                </a:solidFill>
              </a14:hiddenFill>
            </a:ext>
          </a:extLst>
        </p:spPr>
      </p:pic>
      <p:pic>
        <p:nvPicPr>
          <p:cNvPr id="15" name="Picture 5">
            <a:extLst>
              <a:ext uri="{FF2B5EF4-FFF2-40B4-BE49-F238E27FC236}">
                <a16:creationId xmlns:a16="http://schemas.microsoft.com/office/drawing/2014/main" id="{865C54F0-6857-4EC2-B674-9DC68708207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46055" y="3505281"/>
            <a:ext cx="3703216" cy="2679285"/>
          </a:xfrm>
          <a:prstGeom prst="rect">
            <a:avLst/>
          </a:prstGeom>
          <a:noFill/>
          <a:ln w="9525">
            <a:solidFill>
              <a:schemeClr val="accent1">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16" name="Picture 6">
            <a:extLst>
              <a:ext uri="{FF2B5EF4-FFF2-40B4-BE49-F238E27FC236}">
                <a16:creationId xmlns:a16="http://schemas.microsoft.com/office/drawing/2014/main" id="{B3A15702-C6E8-45E1-8920-3DD490CB886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2238" y="3390006"/>
            <a:ext cx="3863709" cy="2877797"/>
          </a:xfrm>
          <a:prstGeom prst="rect">
            <a:avLst/>
          </a:prstGeom>
          <a:noFill/>
          <a:ln w="9525">
            <a:solidFill>
              <a:schemeClr val="tx2">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17" name="Picture 4">
            <a:extLst>
              <a:ext uri="{FF2B5EF4-FFF2-40B4-BE49-F238E27FC236}">
                <a16:creationId xmlns:a16="http://schemas.microsoft.com/office/drawing/2014/main" id="{F9A74FC0-072B-4B88-A4BE-F1214A51085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21730" y="2024512"/>
            <a:ext cx="4124325" cy="3067050"/>
          </a:xfrm>
          <a:prstGeom prst="rect">
            <a:avLst/>
          </a:prstGeom>
          <a:noFill/>
          <a:ln w="9525">
            <a:solidFill>
              <a:schemeClr val="accent5">
                <a:lumMod val="40000"/>
                <a:lumOff val="60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7184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562251" y="1133750"/>
            <a:ext cx="8956479" cy="4732213"/>
          </a:xfrm>
          <a:prstGeom prst="rect">
            <a:avLst/>
          </a:prstGeom>
          <a:solidFill>
            <a:schemeClr val="accent5">
              <a:lumMod val="5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800" b="1" dirty="0">
              <a:solidFill>
                <a:schemeClr val="bg1"/>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2" name="CuadroTexto 1">
            <a:extLst>
              <a:ext uri="{FF2B5EF4-FFF2-40B4-BE49-F238E27FC236}">
                <a16:creationId xmlns:a16="http://schemas.microsoft.com/office/drawing/2014/main" id="{6AB4088F-536C-434A-B894-5F7415FB11A0}"/>
              </a:ext>
            </a:extLst>
          </p:cNvPr>
          <p:cNvSpPr txBox="1"/>
          <p:nvPr/>
        </p:nvSpPr>
        <p:spPr>
          <a:xfrm>
            <a:off x="2386148" y="1905506"/>
            <a:ext cx="7419703" cy="3046988"/>
          </a:xfrm>
          <a:prstGeom prst="rect">
            <a:avLst/>
          </a:prstGeom>
          <a:noFill/>
        </p:spPr>
        <p:txBody>
          <a:bodyPr wrap="square" rtlCol="0">
            <a:spAutoFit/>
          </a:bodyPr>
          <a:lstStyle/>
          <a:p>
            <a:r>
              <a:rPr lang="en-US" sz="2400" dirty="0">
                <a:solidFill>
                  <a:schemeClr val="bg1">
                    <a:lumMod val="50000"/>
                  </a:schemeClr>
                </a:solidFill>
              </a:rPr>
              <a:t>BITAC company</a:t>
            </a:r>
          </a:p>
          <a:p>
            <a:r>
              <a:rPr lang="en-US" sz="2400" dirty="0">
                <a:solidFill>
                  <a:schemeClr val="bg1"/>
                </a:solidFill>
              </a:rPr>
              <a:t>Barcelona Health Hub (BHH)</a:t>
            </a:r>
          </a:p>
          <a:p>
            <a:r>
              <a:rPr lang="en-US" sz="2400" dirty="0">
                <a:solidFill>
                  <a:schemeClr val="bg1">
                    <a:lumMod val="50000"/>
                  </a:schemeClr>
                </a:solidFill>
              </a:rPr>
              <a:t>Bioinformatics Barcelona (BIB)</a:t>
            </a:r>
          </a:p>
          <a:p>
            <a:r>
              <a:rPr lang="en-US" sz="2400" dirty="0">
                <a:solidFill>
                  <a:schemeClr val="bg1">
                    <a:lumMod val="50000"/>
                  </a:schemeClr>
                </a:solidFill>
              </a:rPr>
              <a:t>Data Integration Group (DIG)</a:t>
            </a:r>
          </a:p>
          <a:p>
            <a:r>
              <a:rPr lang="en-US" sz="2400" dirty="0">
                <a:solidFill>
                  <a:schemeClr val="bg1">
                    <a:lumMod val="50000"/>
                  </a:schemeClr>
                </a:solidFill>
              </a:rPr>
              <a:t>Overview. Elixir/EGA</a:t>
            </a:r>
          </a:p>
          <a:p>
            <a:r>
              <a:rPr lang="en-US" sz="2400" dirty="0">
                <a:solidFill>
                  <a:schemeClr val="bg1">
                    <a:lumMod val="50000"/>
                  </a:schemeClr>
                </a:solidFill>
              </a:rPr>
              <a:t>Standard Terminologies in Genomics. NHS digital study. </a:t>
            </a:r>
          </a:p>
          <a:p>
            <a:r>
              <a:rPr lang="en-US" sz="2400" dirty="0">
                <a:solidFill>
                  <a:schemeClr val="bg1">
                    <a:lumMod val="50000"/>
                  </a:schemeClr>
                </a:solidFill>
              </a:rPr>
              <a:t>Clinical Genomics use cases (Clinical vs Research scenarios)</a:t>
            </a:r>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4070583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13" name="Imagen 12">
            <a:extLst>
              <a:ext uri="{FF2B5EF4-FFF2-40B4-BE49-F238E27FC236}">
                <a16:creationId xmlns:a16="http://schemas.microsoft.com/office/drawing/2014/main" id="{AC5C69D9-3996-4483-85D6-C310E9DE2708}"/>
              </a:ext>
            </a:extLst>
          </p:cNvPr>
          <p:cNvPicPr>
            <a:picLocks noChangeAspect="1"/>
          </p:cNvPicPr>
          <p:nvPr/>
        </p:nvPicPr>
        <p:blipFill rotWithShape="1">
          <a:blip r:embed="rId4"/>
          <a:srcRect l="5439" t="15599" r="10490" b="5662"/>
          <a:stretch/>
        </p:blipFill>
        <p:spPr>
          <a:xfrm>
            <a:off x="809897" y="1129561"/>
            <a:ext cx="10572206" cy="5569720"/>
          </a:xfrm>
          <a:prstGeom prst="rect">
            <a:avLst/>
          </a:prstGeom>
        </p:spPr>
      </p:pic>
      <p:pic>
        <p:nvPicPr>
          <p:cNvPr id="14" name="Imagen 13">
            <a:extLst>
              <a:ext uri="{FF2B5EF4-FFF2-40B4-BE49-F238E27FC236}">
                <a16:creationId xmlns:a16="http://schemas.microsoft.com/office/drawing/2014/main" id="{9466F475-D3FA-4BED-825F-1E0DD5AE9B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4147209" cy="1271811"/>
          </a:xfrm>
          <a:prstGeom prst="rect">
            <a:avLst/>
          </a:prstGeom>
        </p:spPr>
      </p:pic>
    </p:spTree>
    <p:extLst>
      <p:ext uri="{BB962C8B-B14F-4D97-AF65-F5344CB8AC3E}">
        <p14:creationId xmlns:p14="http://schemas.microsoft.com/office/powerpoint/2010/main" val="12734970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14" name="Imagen 13">
            <a:extLst>
              <a:ext uri="{FF2B5EF4-FFF2-40B4-BE49-F238E27FC236}">
                <a16:creationId xmlns:a16="http://schemas.microsoft.com/office/drawing/2014/main" id="{9466F475-D3FA-4BED-825F-1E0DD5AE9B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534" y="80690"/>
            <a:ext cx="2784130" cy="853800"/>
          </a:xfrm>
          <a:prstGeom prst="rect">
            <a:avLst/>
          </a:prstGeom>
        </p:spPr>
      </p:pic>
      <p:sp>
        <p:nvSpPr>
          <p:cNvPr id="8" name="CuadroTexto 7">
            <a:extLst>
              <a:ext uri="{FF2B5EF4-FFF2-40B4-BE49-F238E27FC236}">
                <a16:creationId xmlns:a16="http://schemas.microsoft.com/office/drawing/2014/main" id="{F2390A81-4C75-4844-97E2-702D92EDEC25}"/>
              </a:ext>
            </a:extLst>
          </p:cNvPr>
          <p:cNvSpPr txBox="1"/>
          <p:nvPr/>
        </p:nvSpPr>
        <p:spPr>
          <a:xfrm>
            <a:off x="639637" y="1893145"/>
            <a:ext cx="4765282" cy="3477875"/>
          </a:xfrm>
          <a:prstGeom prst="rect">
            <a:avLst/>
          </a:prstGeom>
          <a:solidFill>
            <a:schemeClr val="accent3">
              <a:lumMod val="20000"/>
              <a:lumOff val="80000"/>
            </a:schemeClr>
          </a:solidFill>
          <a:ln>
            <a:solidFill>
              <a:schemeClr val="accent2">
                <a:lumMod val="75000"/>
              </a:schemeClr>
            </a:solidFill>
          </a:ln>
        </p:spPr>
        <p:txBody>
          <a:bodyPr wrap="square" rtlCol="0">
            <a:spAutoFit/>
          </a:bodyPr>
          <a:lstStyle/>
          <a:p>
            <a:r>
              <a:rPr lang="en-US" sz="2000" b="1" dirty="0"/>
              <a:t>PURPOSE:</a:t>
            </a:r>
          </a:p>
          <a:p>
            <a:endParaRPr lang="en-US" sz="2000" b="1" dirty="0"/>
          </a:p>
          <a:p>
            <a:r>
              <a:rPr lang="en-US" sz="2000" b="1" dirty="0"/>
              <a:t>Generate</a:t>
            </a:r>
            <a:r>
              <a:rPr lang="en-US" sz="2000" dirty="0"/>
              <a:t> innovation in health through IT.</a:t>
            </a:r>
          </a:p>
          <a:p>
            <a:endParaRPr lang="en-US" sz="2000" b="1" dirty="0"/>
          </a:p>
          <a:p>
            <a:r>
              <a:rPr lang="en-US" sz="2000" b="1" dirty="0"/>
              <a:t>Promote</a:t>
            </a:r>
            <a:r>
              <a:rPr lang="en-US" sz="2000" dirty="0"/>
              <a:t> startups of the health environment so that they reach the public and/or private healthcare reality.</a:t>
            </a:r>
          </a:p>
          <a:p>
            <a:endParaRPr lang="en-US" sz="2000" b="1" dirty="0"/>
          </a:p>
          <a:p>
            <a:r>
              <a:rPr lang="en-US" sz="2000" b="1" dirty="0"/>
              <a:t>Foster</a:t>
            </a:r>
            <a:r>
              <a:rPr lang="en-US" sz="2000" dirty="0"/>
              <a:t> the interaction among startups, health corporations and investors to activate the digital change in healthcare.</a:t>
            </a:r>
          </a:p>
        </p:txBody>
      </p:sp>
      <p:cxnSp>
        <p:nvCxnSpPr>
          <p:cNvPr id="6" name="6 Conector recto">
            <a:extLst>
              <a:ext uri="{FF2B5EF4-FFF2-40B4-BE49-F238E27FC236}">
                <a16:creationId xmlns:a16="http://schemas.microsoft.com/office/drawing/2014/main" id="{16B240E5-6EA4-4CCD-9FF2-1AE6C8D30D17}"/>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9E8F39-5CA4-4830-88D1-9363D48CABF6}"/>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C0264A46-44AD-437F-8AC9-622547A6BB74}"/>
              </a:ext>
            </a:extLst>
          </p:cNvPr>
          <p:cNvPicPr/>
          <p:nvPr/>
        </p:nvPicPr>
        <p:blipFill>
          <a:blip r:embed="rId5"/>
          <a:srcRect/>
          <a:stretch>
            <a:fillRect/>
          </a:stretch>
        </p:blipFill>
        <p:spPr>
          <a:xfrm>
            <a:off x="166385" y="6392174"/>
            <a:ext cx="892183" cy="384970"/>
          </a:xfrm>
          <a:prstGeom prst="rect">
            <a:avLst/>
          </a:prstGeom>
          <a:ln/>
        </p:spPr>
      </p:pic>
      <p:sp>
        <p:nvSpPr>
          <p:cNvPr id="12" name="CuadroTexto 11">
            <a:extLst>
              <a:ext uri="{FF2B5EF4-FFF2-40B4-BE49-F238E27FC236}">
                <a16:creationId xmlns:a16="http://schemas.microsoft.com/office/drawing/2014/main" id="{34796859-6174-45DE-811D-84D3C7CD0BE7}"/>
              </a:ext>
            </a:extLst>
          </p:cNvPr>
          <p:cNvSpPr txBox="1"/>
          <p:nvPr/>
        </p:nvSpPr>
        <p:spPr>
          <a:xfrm>
            <a:off x="5901956" y="1007254"/>
            <a:ext cx="5793006" cy="5324535"/>
          </a:xfrm>
          <a:prstGeom prst="rect">
            <a:avLst/>
          </a:prstGeom>
          <a:solidFill>
            <a:schemeClr val="bg1">
              <a:lumMod val="95000"/>
            </a:schemeClr>
          </a:solidFill>
          <a:ln>
            <a:solidFill>
              <a:schemeClr val="accent2">
                <a:lumMod val="75000"/>
              </a:schemeClr>
            </a:solidFill>
          </a:ln>
        </p:spPr>
        <p:txBody>
          <a:bodyPr wrap="square" rtlCol="0">
            <a:spAutoFit/>
          </a:bodyPr>
          <a:lstStyle/>
          <a:p>
            <a:pPr marR="0" lvl="0" indent="0" fontAlgn="base">
              <a:lnSpc>
                <a:spcPct val="100000"/>
              </a:lnSpc>
              <a:spcBef>
                <a:spcPct val="0"/>
              </a:spcBef>
              <a:spcAft>
                <a:spcPct val="0"/>
              </a:spcAft>
              <a:buClrTx/>
              <a:buSzTx/>
              <a:buFontTx/>
              <a:buNone/>
              <a:tabLst/>
            </a:pPr>
            <a:r>
              <a:rPr lang="en-US" altLang="es-ES" sz="2000" b="1" dirty="0"/>
              <a:t>GOALS:</a:t>
            </a:r>
          </a:p>
          <a:p>
            <a:pPr marR="0" lvl="0" indent="0" fontAlgn="base">
              <a:lnSpc>
                <a:spcPct val="100000"/>
              </a:lnSpc>
              <a:spcBef>
                <a:spcPct val="0"/>
              </a:spcBef>
              <a:spcAft>
                <a:spcPct val="0"/>
              </a:spcAft>
              <a:buClrTx/>
              <a:buSzTx/>
              <a:buFontTx/>
              <a:buChar char="•"/>
              <a:tabLst/>
            </a:pPr>
            <a:r>
              <a:rPr lang="en-US" altLang="es-ES" sz="2000" dirty="0"/>
              <a:t>Being an international reference center in digital medicine, attracting innovation and talent. </a:t>
            </a:r>
          </a:p>
          <a:p>
            <a:pPr marR="0" lvl="0" indent="0" fontAlgn="base">
              <a:lnSpc>
                <a:spcPct val="100000"/>
              </a:lnSpc>
              <a:spcBef>
                <a:spcPct val="0"/>
              </a:spcBef>
              <a:spcAft>
                <a:spcPct val="0"/>
              </a:spcAft>
              <a:buClrTx/>
              <a:buSzTx/>
              <a:tabLst/>
            </a:pPr>
            <a:endParaRPr lang="en-US" altLang="es-ES" sz="2000" dirty="0"/>
          </a:p>
          <a:p>
            <a:pPr marR="0" lvl="0" indent="0" fontAlgn="base">
              <a:lnSpc>
                <a:spcPct val="100000"/>
              </a:lnSpc>
              <a:spcBef>
                <a:spcPct val="0"/>
              </a:spcBef>
              <a:spcAft>
                <a:spcPct val="0"/>
              </a:spcAft>
              <a:buClrTx/>
              <a:buSzTx/>
              <a:buFontTx/>
              <a:buChar char="•"/>
              <a:tabLst/>
            </a:pPr>
            <a:r>
              <a:rPr lang="en-US" altLang="es-ES" sz="2000" dirty="0"/>
              <a:t>Stimulating innovation in health through the adoption of new digital technologies. </a:t>
            </a:r>
          </a:p>
          <a:p>
            <a:pPr marR="0" lvl="0" indent="0" fontAlgn="base">
              <a:lnSpc>
                <a:spcPct val="100000"/>
              </a:lnSpc>
              <a:spcBef>
                <a:spcPct val="0"/>
              </a:spcBef>
              <a:spcAft>
                <a:spcPct val="0"/>
              </a:spcAft>
              <a:buClrTx/>
              <a:buSzTx/>
              <a:tabLst/>
            </a:pPr>
            <a:endParaRPr lang="en-US" altLang="es-ES" sz="2000" dirty="0"/>
          </a:p>
          <a:p>
            <a:pPr marR="0" lvl="0" indent="0" fontAlgn="base">
              <a:lnSpc>
                <a:spcPct val="100000"/>
              </a:lnSpc>
              <a:spcBef>
                <a:spcPct val="0"/>
              </a:spcBef>
              <a:spcAft>
                <a:spcPct val="0"/>
              </a:spcAft>
              <a:buClrTx/>
              <a:buSzTx/>
              <a:buFontTx/>
              <a:buChar char="•"/>
              <a:tabLst/>
            </a:pPr>
            <a:r>
              <a:rPr lang="en-US" altLang="es-ES" sz="2000" dirty="0"/>
              <a:t>Promoting companies and entities that develop their business in the digital health sector, making them more competitive. </a:t>
            </a:r>
          </a:p>
          <a:p>
            <a:pPr marR="0" lvl="0" indent="0" fontAlgn="base">
              <a:lnSpc>
                <a:spcPct val="100000"/>
              </a:lnSpc>
              <a:spcBef>
                <a:spcPct val="0"/>
              </a:spcBef>
              <a:spcAft>
                <a:spcPct val="0"/>
              </a:spcAft>
              <a:buClrTx/>
              <a:buSzTx/>
              <a:tabLst/>
            </a:pPr>
            <a:endParaRPr lang="en-US" altLang="es-ES" sz="2000" dirty="0"/>
          </a:p>
          <a:p>
            <a:pPr marR="0" lvl="0" indent="0" fontAlgn="base">
              <a:lnSpc>
                <a:spcPct val="100000"/>
              </a:lnSpc>
              <a:spcBef>
                <a:spcPct val="0"/>
              </a:spcBef>
              <a:spcAft>
                <a:spcPct val="0"/>
              </a:spcAft>
              <a:buClrTx/>
              <a:buSzTx/>
              <a:buFontTx/>
              <a:buChar char="•"/>
              <a:tabLst/>
            </a:pPr>
            <a:r>
              <a:rPr lang="en-US" altLang="es-ES" sz="2000" dirty="0"/>
              <a:t>Positioning Barcelona as a leader, a global benchmark and European capital of the emerging digital health sector. </a:t>
            </a:r>
          </a:p>
          <a:p>
            <a:pPr marR="0" lvl="0" indent="0" fontAlgn="base">
              <a:lnSpc>
                <a:spcPct val="100000"/>
              </a:lnSpc>
              <a:spcBef>
                <a:spcPct val="0"/>
              </a:spcBef>
              <a:spcAft>
                <a:spcPct val="0"/>
              </a:spcAft>
              <a:buClrTx/>
              <a:buSzTx/>
              <a:tabLst/>
            </a:pPr>
            <a:endParaRPr lang="en-US" altLang="es-ES" sz="2000" dirty="0"/>
          </a:p>
          <a:p>
            <a:pPr marR="0" lvl="0" indent="0" fontAlgn="base">
              <a:lnSpc>
                <a:spcPct val="100000"/>
              </a:lnSpc>
              <a:spcBef>
                <a:spcPct val="0"/>
              </a:spcBef>
              <a:spcAft>
                <a:spcPct val="0"/>
              </a:spcAft>
              <a:buClrTx/>
              <a:buSzTx/>
              <a:buFontTx/>
              <a:buChar char="•"/>
              <a:tabLst/>
            </a:pPr>
            <a:r>
              <a:rPr lang="en-US" altLang="es-ES" sz="2000" dirty="0"/>
              <a:t>Promoting collaboration among all agents in the sector. </a:t>
            </a:r>
          </a:p>
        </p:txBody>
      </p:sp>
    </p:spTree>
    <p:extLst>
      <p:ext uri="{BB962C8B-B14F-4D97-AF65-F5344CB8AC3E}">
        <p14:creationId xmlns:p14="http://schemas.microsoft.com/office/powerpoint/2010/main" val="3921703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562251" y="1133750"/>
            <a:ext cx="8956479" cy="4732213"/>
          </a:xfrm>
          <a:prstGeom prst="rect">
            <a:avLst/>
          </a:prstGeom>
          <a:solidFill>
            <a:schemeClr val="accent5">
              <a:lumMod val="5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800" b="1" dirty="0">
              <a:solidFill>
                <a:schemeClr val="bg1"/>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2" name="CuadroTexto 1">
            <a:extLst>
              <a:ext uri="{FF2B5EF4-FFF2-40B4-BE49-F238E27FC236}">
                <a16:creationId xmlns:a16="http://schemas.microsoft.com/office/drawing/2014/main" id="{6AB4088F-536C-434A-B894-5F7415FB11A0}"/>
              </a:ext>
            </a:extLst>
          </p:cNvPr>
          <p:cNvSpPr txBox="1"/>
          <p:nvPr/>
        </p:nvSpPr>
        <p:spPr>
          <a:xfrm>
            <a:off x="2386148" y="1905506"/>
            <a:ext cx="7419703" cy="3046988"/>
          </a:xfrm>
          <a:prstGeom prst="rect">
            <a:avLst/>
          </a:prstGeom>
          <a:noFill/>
        </p:spPr>
        <p:txBody>
          <a:bodyPr wrap="square" rtlCol="0">
            <a:spAutoFit/>
          </a:bodyPr>
          <a:lstStyle/>
          <a:p>
            <a:r>
              <a:rPr lang="en-US" sz="2400" dirty="0">
                <a:solidFill>
                  <a:schemeClr val="bg1">
                    <a:lumMod val="50000"/>
                  </a:schemeClr>
                </a:solidFill>
              </a:rPr>
              <a:t>BITAC company</a:t>
            </a:r>
          </a:p>
          <a:p>
            <a:r>
              <a:rPr lang="en-US" sz="2400" dirty="0">
                <a:solidFill>
                  <a:schemeClr val="bg1">
                    <a:lumMod val="50000"/>
                  </a:schemeClr>
                </a:solidFill>
              </a:rPr>
              <a:t>Barcelona Health Hub (BHH)</a:t>
            </a:r>
          </a:p>
          <a:p>
            <a:r>
              <a:rPr lang="en-US" sz="2400" dirty="0">
                <a:solidFill>
                  <a:schemeClr val="bg1"/>
                </a:solidFill>
              </a:rPr>
              <a:t>Bioinformatics Barcelona (BIB)</a:t>
            </a:r>
          </a:p>
          <a:p>
            <a:r>
              <a:rPr lang="en-US" sz="2400" dirty="0">
                <a:solidFill>
                  <a:schemeClr val="bg1">
                    <a:lumMod val="50000"/>
                  </a:schemeClr>
                </a:solidFill>
              </a:rPr>
              <a:t>Data Integration Group (DIG)</a:t>
            </a:r>
          </a:p>
          <a:p>
            <a:r>
              <a:rPr lang="en-US" sz="2400" dirty="0">
                <a:solidFill>
                  <a:schemeClr val="bg1">
                    <a:lumMod val="50000"/>
                  </a:schemeClr>
                </a:solidFill>
              </a:rPr>
              <a:t>Overview. Elixir/EGA</a:t>
            </a:r>
          </a:p>
          <a:p>
            <a:r>
              <a:rPr lang="en-US" sz="2400" dirty="0">
                <a:solidFill>
                  <a:schemeClr val="bg1">
                    <a:lumMod val="50000"/>
                  </a:schemeClr>
                </a:solidFill>
              </a:rPr>
              <a:t>Standard Terminologies in Genomics. NHS digital study. </a:t>
            </a:r>
          </a:p>
          <a:p>
            <a:r>
              <a:rPr lang="en-US" sz="2400" dirty="0">
                <a:solidFill>
                  <a:schemeClr val="bg1">
                    <a:lumMod val="50000"/>
                  </a:schemeClr>
                </a:solidFill>
              </a:rPr>
              <a:t>Clinical Genomics use cases (Clinical vs Research scenarios)</a:t>
            </a:r>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2409038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pic>
        <p:nvPicPr>
          <p:cNvPr id="13" name="Imagen 12">
            <a:extLst>
              <a:ext uri="{FF2B5EF4-FFF2-40B4-BE49-F238E27FC236}">
                <a16:creationId xmlns:a16="http://schemas.microsoft.com/office/drawing/2014/main" id="{0D0BF241-9ACF-4BBD-82A7-90EE8E2EE19B}"/>
              </a:ext>
            </a:extLst>
          </p:cNvPr>
          <p:cNvPicPr>
            <a:picLocks noChangeAspect="1"/>
          </p:cNvPicPr>
          <p:nvPr/>
        </p:nvPicPr>
        <p:blipFill rotWithShape="1">
          <a:blip r:embed="rId6">
            <a:alphaModFix amt="91000"/>
          </a:blip>
          <a:srcRect l="2441" t="27649" r="19928" b="10592"/>
          <a:stretch/>
        </p:blipFill>
        <p:spPr>
          <a:xfrm>
            <a:off x="167465" y="1066159"/>
            <a:ext cx="11857070" cy="5306073"/>
          </a:xfrm>
          <a:prstGeom prst="rect">
            <a:avLst/>
          </a:prstGeom>
          <a:effectLst>
            <a:outerShdw dist="50800" dir="5400000" algn="ctr" rotWithShape="0">
              <a:srgbClr val="000000">
                <a:alpha val="0"/>
              </a:srgbClr>
            </a:outerShdw>
          </a:effectLst>
        </p:spPr>
      </p:pic>
      <p:cxnSp>
        <p:nvCxnSpPr>
          <p:cNvPr id="6" name="6 Conector recto">
            <a:extLst>
              <a:ext uri="{FF2B5EF4-FFF2-40B4-BE49-F238E27FC236}">
                <a16:creationId xmlns:a16="http://schemas.microsoft.com/office/drawing/2014/main" id="{908251B8-149D-4FEA-9917-7F0B1615D67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8" name="7 CuadroTexto">
            <a:extLst>
              <a:ext uri="{FF2B5EF4-FFF2-40B4-BE49-F238E27FC236}">
                <a16:creationId xmlns:a16="http://schemas.microsoft.com/office/drawing/2014/main" id="{9F73D5BE-45E9-438D-8666-DF1E52AA1F06}"/>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9" name="image3.png">
            <a:extLst>
              <a:ext uri="{FF2B5EF4-FFF2-40B4-BE49-F238E27FC236}">
                <a16:creationId xmlns:a16="http://schemas.microsoft.com/office/drawing/2014/main" id="{75764B6E-C329-44CD-A4CC-F20A24F3F37C}"/>
              </a:ext>
            </a:extLst>
          </p:cNvPr>
          <p:cNvPicPr/>
          <p:nvPr/>
        </p:nvPicPr>
        <p:blipFill>
          <a:blip r:embed="rId7"/>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21060561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CA8E6E7-1FF6-48D9-84FF-C6337888ED0D}"/>
              </a:ext>
            </a:extLst>
          </p:cNvPr>
          <p:cNvPicPr>
            <a:picLocks noChangeAspect="1"/>
          </p:cNvPicPr>
          <p:nvPr/>
        </p:nvPicPr>
        <p:blipFill rotWithShape="1">
          <a:blip r:embed="rId3"/>
          <a:srcRect l="857" t="23665" r="19715" b="6286"/>
          <a:stretch/>
        </p:blipFill>
        <p:spPr>
          <a:xfrm>
            <a:off x="1" y="405353"/>
            <a:ext cx="12194984" cy="6049650"/>
          </a:xfrm>
          <a:prstGeom prst="rect">
            <a:avLst/>
          </a:prstGeom>
        </p:spPr>
      </p:pic>
      <p:sp>
        <p:nvSpPr>
          <p:cNvPr id="3" name="Forma libre: forma 2">
            <a:extLst>
              <a:ext uri="{FF2B5EF4-FFF2-40B4-BE49-F238E27FC236}">
                <a16:creationId xmlns:a16="http://schemas.microsoft.com/office/drawing/2014/main" id="{8A04FC4B-C107-433D-8B15-5C11AE1E3AC4}"/>
              </a:ext>
            </a:extLst>
          </p:cNvPr>
          <p:cNvSpPr/>
          <p:nvPr/>
        </p:nvSpPr>
        <p:spPr>
          <a:xfrm>
            <a:off x="47134" y="433633"/>
            <a:ext cx="3968685" cy="3308808"/>
          </a:xfrm>
          <a:custGeom>
            <a:avLst/>
            <a:gdLst>
              <a:gd name="connsiteX0" fmla="*/ 0 w 3968685"/>
              <a:gd name="connsiteY0" fmla="*/ 0 h 3308808"/>
              <a:gd name="connsiteX1" fmla="*/ 527901 w 3968685"/>
              <a:gd name="connsiteY1" fmla="*/ 9427 h 3308808"/>
              <a:gd name="connsiteX2" fmla="*/ 801278 w 3968685"/>
              <a:gd name="connsiteY2" fmla="*/ 28280 h 3308808"/>
              <a:gd name="connsiteX3" fmla="*/ 2102177 w 3968685"/>
              <a:gd name="connsiteY3" fmla="*/ 37707 h 3308808"/>
              <a:gd name="connsiteX4" fmla="*/ 2516957 w 3968685"/>
              <a:gd name="connsiteY4" fmla="*/ 47134 h 3308808"/>
              <a:gd name="connsiteX5" fmla="*/ 2733773 w 3968685"/>
              <a:gd name="connsiteY5" fmla="*/ 65988 h 3308808"/>
              <a:gd name="connsiteX6" fmla="*/ 3657600 w 3968685"/>
              <a:gd name="connsiteY6" fmla="*/ 75414 h 3308808"/>
              <a:gd name="connsiteX7" fmla="*/ 3789575 w 3968685"/>
              <a:gd name="connsiteY7" fmla="*/ 103695 h 3308808"/>
              <a:gd name="connsiteX8" fmla="*/ 3846136 w 3968685"/>
              <a:gd name="connsiteY8" fmla="*/ 141402 h 3308808"/>
              <a:gd name="connsiteX9" fmla="*/ 3902697 w 3968685"/>
              <a:gd name="connsiteY9" fmla="*/ 226243 h 3308808"/>
              <a:gd name="connsiteX10" fmla="*/ 3940404 w 3968685"/>
              <a:gd name="connsiteY10" fmla="*/ 282804 h 3308808"/>
              <a:gd name="connsiteX11" fmla="*/ 3959258 w 3968685"/>
              <a:gd name="connsiteY11" fmla="*/ 339365 h 3308808"/>
              <a:gd name="connsiteX12" fmla="*/ 3968685 w 3968685"/>
              <a:gd name="connsiteY12" fmla="*/ 367645 h 3308808"/>
              <a:gd name="connsiteX13" fmla="*/ 3959258 w 3968685"/>
              <a:gd name="connsiteY13" fmla="*/ 433633 h 3308808"/>
              <a:gd name="connsiteX14" fmla="*/ 3912124 w 3968685"/>
              <a:gd name="connsiteY14" fmla="*/ 490194 h 3308808"/>
              <a:gd name="connsiteX15" fmla="*/ 3883843 w 3968685"/>
              <a:gd name="connsiteY15" fmla="*/ 546755 h 3308808"/>
              <a:gd name="connsiteX16" fmla="*/ 3855563 w 3968685"/>
              <a:gd name="connsiteY16" fmla="*/ 603315 h 3308808"/>
              <a:gd name="connsiteX17" fmla="*/ 3817856 w 3968685"/>
              <a:gd name="connsiteY17" fmla="*/ 716437 h 3308808"/>
              <a:gd name="connsiteX18" fmla="*/ 3808429 w 3968685"/>
              <a:gd name="connsiteY18" fmla="*/ 744718 h 3308808"/>
              <a:gd name="connsiteX19" fmla="*/ 3780148 w 3968685"/>
              <a:gd name="connsiteY19" fmla="*/ 801278 h 3308808"/>
              <a:gd name="connsiteX20" fmla="*/ 3770722 w 3968685"/>
              <a:gd name="connsiteY20" fmla="*/ 838986 h 3308808"/>
              <a:gd name="connsiteX21" fmla="*/ 3751868 w 3968685"/>
              <a:gd name="connsiteY21" fmla="*/ 895546 h 3308808"/>
              <a:gd name="connsiteX22" fmla="*/ 3742441 w 3968685"/>
              <a:gd name="connsiteY22" fmla="*/ 923827 h 3308808"/>
              <a:gd name="connsiteX23" fmla="*/ 3733014 w 3968685"/>
              <a:gd name="connsiteY23" fmla="*/ 952107 h 3308808"/>
              <a:gd name="connsiteX24" fmla="*/ 3723588 w 3968685"/>
              <a:gd name="connsiteY24" fmla="*/ 980388 h 3308808"/>
              <a:gd name="connsiteX25" fmla="*/ 3704734 w 3968685"/>
              <a:gd name="connsiteY25" fmla="*/ 1008668 h 3308808"/>
              <a:gd name="connsiteX26" fmla="*/ 3695307 w 3968685"/>
              <a:gd name="connsiteY26" fmla="*/ 1046375 h 3308808"/>
              <a:gd name="connsiteX27" fmla="*/ 3676454 w 3968685"/>
              <a:gd name="connsiteY27" fmla="*/ 1102936 h 3308808"/>
              <a:gd name="connsiteX28" fmla="*/ 3667027 w 3968685"/>
              <a:gd name="connsiteY28" fmla="*/ 1168924 h 3308808"/>
              <a:gd name="connsiteX29" fmla="*/ 3648173 w 3968685"/>
              <a:gd name="connsiteY29" fmla="*/ 1423447 h 3308808"/>
              <a:gd name="connsiteX30" fmla="*/ 3629320 w 3968685"/>
              <a:gd name="connsiteY30" fmla="*/ 1480008 h 3308808"/>
              <a:gd name="connsiteX31" fmla="*/ 3601039 w 3968685"/>
              <a:gd name="connsiteY31" fmla="*/ 1545996 h 3308808"/>
              <a:gd name="connsiteX32" fmla="*/ 3591612 w 3968685"/>
              <a:gd name="connsiteY32" fmla="*/ 1583703 h 3308808"/>
              <a:gd name="connsiteX33" fmla="*/ 3553905 w 3968685"/>
              <a:gd name="connsiteY33" fmla="*/ 1640264 h 3308808"/>
              <a:gd name="connsiteX34" fmla="*/ 3535052 w 3968685"/>
              <a:gd name="connsiteY34" fmla="*/ 1668544 h 3308808"/>
              <a:gd name="connsiteX35" fmla="*/ 3516198 w 3968685"/>
              <a:gd name="connsiteY35" fmla="*/ 1743959 h 3308808"/>
              <a:gd name="connsiteX36" fmla="*/ 3497344 w 3968685"/>
              <a:gd name="connsiteY36" fmla="*/ 1800520 h 3308808"/>
              <a:gd name="connsiteX37" fmla="*/ 3478491 w 3968685"/>
              <a:gd name="connsiteY37" fmla="*/ 1828800 h 3308808"/>
              <a:gd name="connsiteX38" fmla="*/ 3450210 w 3968685"/>
              <a:gd name="connsiteY38" fmla="*/ 1923068 h 3308808"/>
              <a:gd name="connsiteX39" fmla="*/ 3431357 w 3968685"/>
              <a:gd name="connsiteY39" fmla="*/ 1951348 h 3308808"/>
              <a:gd name="connsiteX40" fmla="*/ 3403076 w 3968685"/>
              <a:gd name="connsiteY40" fmla="*/ 2007909 h 3308808"/>
              <a:gd name="connsiteX41" fmla="*/ 3374796 w 3968685"/>
              <a:gd name="connsiteY41" fmla="*/ 2026763 h 3308808"/>
              <a:gd name="connsiteX42" fmla="*/ 3318235 w 3968685"/>
              <a:gd name="connsiteY42" fmla="*/ 2083324 h 3308808"/>
              <a:gd name="connsiteX43" fmla="*/ 3299381 w 3968685"/>
              <a:gd name="connsiteY43" fmla="*/ 2111604 h 3308808"/>
              <a:gd name="connsiteX44" fmla="*/ 3242821 w 3968685"/>
              <a:gd name="connsiteY44" fmla="*/ 2158738 h 3308808"/>
              <a:gd name="connsiteX45" fmla="*/ 3223967 w 3968685"/>
              <a:gd name="connsiteY45" fmla="*/ 2187019 h 3308808"/>
              <a:gd name="connsiteX46" fmla="*/ 3167406 w 3968685"/>
              <a:gd name="connsiteY46" fmla="*/ 2243579 h 3308808"/>
              <a:gd name="connsiteX47" fmla="*/ 3148553 w 3968685"/>
              <a:gd name="connsiteY47" fmla="*/ 2271860 h 3308808"/>
              <a:gd name="connsiteX48" fmla="*/ 3120272 w 3968685"/>
              <a:gd name="connsiteY48" fmla="*/ 2290713 h 3308808"/>
              <a:gd name="connsiteX49" fmla="*/ 3073138 w 3968685"/>
              <a:gd name="connsiteY49" fmla="*/ 2347274 h 3308808"/>
              <a:gd name="connsiteX50" fmla="*/ 3044858 w 3968685"/>
              <a:gd name="connsiteY50" fmla="*/ 2366128 h 3308808"/>
              <a:gd name="connsiteX51" fmla="*/ 3007151 w 3968685"/>
              <a:gd name="connsiteY51" fmla="*/ 2422689 h 3308808"/>
              <a:gd name="connsiteX52" fmla="*/ 2997724 w 3968685"/>
              <a:gd name="connsiteY52" fmla="*/ 2450969 h 3308808"/>
              <a:gd name="connsiteX53" fmla="*/ 2969443 w 3968685"/>
              <a:gd name="connsiteY53" fmla="*/ 2479249 h 3308808"/>
              <a:gd name="connsiteX54" fmla="*/ 2922309 w 3968685"/>
              <a:gd name="connsiteY54" fmla="*/ 2564091 h 3308808"/>
              <a:gd name="connsiteX55" fmla="*/ 2903456 w 3968685"/>
              <a:gd name="connsiteY55" fmla="*/ 2592371 h 3308808"/>
              <a:gd name="connsiteX56" fmla="*/ 2875175 w 3968685"/>
              <a:gd name="connsiteY56" fmla="*/ 2648932 h 3308808"/>
              <a:gd name="connsiteX57" fmla="*/ 2865748 w 3968685"/>
              <a:gd name="connsiteY57" fmla="*/ 2677212 h 3308808"/>
              <a:gd name="connsiteX58" fmla="*/ 2837468 w 3968685"/>
              <a:gd name="connsiteY58" fmla="*/ 2696066 h 3308808"/>
              <a:gd name="connsiteX59" fmla="*/ 2790334 w 3968685"/>
              <a:gd name="connsiteY59" fmla="*/ 2752627 h 3308808"/>
              <a:gd name="connsiteX60" fmla="*/ 2771480 w 3968685"/>
              <a:gd name="connsiteY60" fmla="*/ 2780907 h 3308808"/>
              <a:gd name="connsiteX61" fmla="*/ 2714920 w 3968685"/>
              <a:gd name="connsiteY61" fmla="*/ 2809188 h 3308808"/>
              <a:gd name="connsiteX62" fmla="*/ 2686639 w 3968685"/>
              <a:gd name="connsiteY62" fmla="*/ 2828041 h 3308808"/>
              <a:gd name="connsiteX63" fmla="*/ 2611225 w 3968685"/>
              <a:gd name="connsiteY63" fmla="*/ 2875175 h 3308808"/>
              <a:gd name="connsiteX64" fmla="*/ 2582944 w 3968685"/>
              <a:gd name="connsiteY64" fmla="*/ 2894029 h 3308808"/>
              <a:gd name="connsiteX65" fmla="*/ 2488676 w 3968685"/>
              <a:gd name="connsiteY65" fmla="*/ 2912882 h 3308808"/>
              <a:gd name="connsiteX66" fmla="*/ 2384981 w 3968685"/>
              <a:gd name="connsiteY66" fmla="*/ 2931736 h 3308808"/>
              <a:gd name="connsiteX67" fmla="*/ 2234153 w 3968685"/>
              <a:gd name="connsiteY67" fmla="*/ 2941163 h 3308808"/>
              <a:gd name="connsiteX68" fmla="*/ 1791093 w 3968685"/>
              <a:gd name="connsiteY68" fmla="*/ 2931736 h 3308808"/>
              <a:gd name="connsiteX69" fmla="*/ 1706252 w 3968685"/>
              <a:gd name="connsiteY69" fmla="*/ 2922309 h 3308808"/>
              <a:gd name="connsiteX70" fmla="*/ 1423447 w 3968685"/>
              <a:gd name="connsiteY70" fmla="*/ 2931736 h 3308808"/>
              <a:gd name="connsiteX71" fmla="*/ 1376313 w 3968685"/>
              <a:gd name="connsiteY71" fmla="*/ 2941163 h 3308808"/>
              <a:gd name="connsiteX72" fmla="*/ 1348033 w 3968685"/>
              <a:gd name="connsiteY72" fmla="*/ 2960016 h 3308808"/>
              <a:gd name="connsiteX73" fmla="*/ 1319753 w 3968685"/>
              <a:gd name="connsiteY73" fmla="*/ 2969443 h 3308808"/>
              <a:gd name="connsiteX74" fmla="*/ 1263192 w 3968685"/>
              <a:gd name="connsiteY74" fmla="*/ 3026004 h 3308808"/>
              <a:gd name="connsiteX75" fmla="*/ 1216058 w 3968685"/>
              <a:gd name="connsiteY75" fmla="*/ 3073138 h 3308808"/>
              <a:gd name="connsiteX76" fmla="*/ 1140643 w 3968685"/>
              <a:gd name="connsiteY76" fmla="*/ 3157979 h 3308808"/>
              <a:gd name="connsiteX77" fmla="*/ 1112363 w 3968685"/>
              <a:gd name="connsiteY77" fmla="*/ 3176833 h 3308808"/>
              <a:gd name="connsiteX78" fmla="*/ 1055802 w 3968685"/>
              <a:gd name="connsiteY78" fmla="*/ 3195687 h 3308808"/>
              <a:gd name="connsiteX79" fmla="*/ 1027522 w 3968685"/>
              <a:gd name="connsiteY79" fmla="*/ 3205113 h 3308808"/>
              <a:gd name="connsiteX80" fmla="*/ 952107 w 3968685"/>
              <a:gd name="connsiteY80" fmla="*/ 3214540 h 3308808"/>
              <a:gd name="connsiteX81" fmla="*/ 867266 w 3968685"/>
              <a:gd name="connsiteY81" fmla="*/ 3242821 h 3308808"/>
              <a:gd name="connsiteX82" fmla="*/ 838986 w 3968685"/>
              <a:gd name="connsiteY82" fmla="*/ 3252247 h 3308808"/>
              <a:gd name="connsiteX83" fmla="*/ 810705 w 3968685"/>
              <a:gd name="connsiteY83" fmla="*/ 3261674 h 3308808"/>
              <a:gd name="connsiteX84" fmla="*/ 772998 w 3968685"/>
              <a:gd name="connsiteY84" fmla="*/ 3271101 h 3308808"/>
              <a:gd name="connsiteX85" fmla="*/ 744718 w 3968685"/>
              <a:gd name="connsiteY85" fmla="*/ 3280528 h 3308808"/>
              <a:gd name="connsiteX86" fmla="*/ 697584 w 3968685"/>
              <a:gd name="connsiteY86" fmla="*/ 3289955 h 3308808"/>
              <a:gd name="connsiteX87" fmla="*/ 622169 w 3968685"/>
              <a:gd name="connsiteY87" fmla="*/ 3308808 h 3308808"/>
              <a:gd name="connsiteX88" fmla="*/ 386499 w 3968685"/>
              <a:gd name="connsiteY88" fmla="*/ 3299381 h 3308808"/>
              <a:gd name="connsiteX89" fmla="*/ 329938 w 3968685"/>
              <a:gd name="connsiteY89" fmla="*/ 3280528 h 3308808"/>
              <a:gd name="connsiteX90" fmla="*/ 292231 w 3968685"/>
              <a:gd name="connsiteY90" fmla="*/ 3271101 h 3308808"/>
              <a:gd name="connsiteX91" fmla="*/ 245097 w 3968685"/>
              <a:gd name="connsiteY91" fmla="*/ 3261674 h 3308808"/>
              <a:gd name="connsiteX92" fmla="*/ 160256 w 3968685"/>
              <a:gd name="connsiteY92" fmla="*/ 3233394 h 3308808"/>
              <a:gd name="connsiteX93" fmla="*/ 103695 w 3968685"/>
              <a:gd name="connsiteY93" fmla="*/ 3214540 h 3308808"/>
              <a:gd name="connsiteX94" fmla="*/ 37707 w 3968685"/>
              <a:gd name="connsiteY94" fmla="*/ 3186260 h 3308808"/>
              <a:gd name="connsiteX95" fmla="*/ 9427 w 3968685"/>
              <a:gd name="connsiteY95" fmla="*/ 3120272 h 330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3968685" h="3308808">
                <a:moveTo>
                  <a:pt x="0" y="0"/>
                </a:moveTo>
                <a:lnTo>
                  <a:pt x="527901" y="9427"/>
                </a:lnTo>
                <a:cubicBezTo>
                  <a:pt x="947920" y="21965"/>
                  <a:pt x="172732" y="20222"/>
                  <a:pt x="801278" y="28280"/>
                </a:cubicBezTo>
                <a:lnTo>
                  <a:pt x="2102177" y="37707"/>
                </a:lnTo>
                <a:lnTo>
                  <a:pt x="2516957" y="47134"/>
                </a:lnTo>
                <a:cubicBezTo>
                  <a:pt x="2841769" y="59391"/>
                  <a:pt x="2269407" y="57696"/>
                  <a:pt x="2733773" y="65988"/>
                </a:cubicBezTo>
                <a:lnTo>
                  <a:pt x="3657600" y="75414"/>
                </a:lnTo>
                <a:cubicBezTo>
                  <a:pt x="3764572" y="96809"/>
                  <a:pt x="3720780" y="86496"/>
                  <a:pt x="3789575" y="103695"/>
                </a:cubicBezTo>
                <a:cubicBezTo>
                  <a:pt x="3808429" y="116264"/>
                  <a:pt x="3833567" y="122548"/>
                  <a:pt x="3846136" y="141402"/>
                </a:cubicBezTo>
                <a:lnTo>
                  <a:pt x="3902697" y="226243"/>
                </a:lnTo>
                <a:lnTo>
                  <a:pt x="3940404" y="282804"/>
                </a:lnTo>
                <a:lnTo>
                  <a:pt x="3959258" y="339365"/>
                </a:lnTo>
                <a:lnTo>
                  <a:pt x="3968685" y="367645"/>
                </a:lnTo>
                <a:cubicBezTo>
                  <a:pt x="3965543" y="389641"/>
                  <a:pt x="3965643" y="412351"/>
                  <a:pt x="3959258" y="433633"/>
                </a:cubicBezTo>
                <a:cubicBezTo>
                  <a:pt x="3953634" y="452380"/>
                  <a:pt x="3924145" y="478172"/>
                  <a:pt x="3912124" y="490194"/>
                </a:cubicBezTo>
                <a:cubicBezTo>
                  <a:pt x="3888427" y="561282"/>
                  <a:pt x="3920394" y="473651"/>
                  <a:pt x="3883843" y="546755"/>
                </a:cubicBezTo>
                <a:cubicBezTo>
                  <a:pt x="3844818" y="624807"/>
                  <a:pt x="3909593" y="522272"/>
                  <a:pt x="3855563" y="603315"/>
                </a:cubicBezTo>
                <a:lnTo>
                  <a:pt x="3817856" y="716437"/>
                </a:lnTo>
                <a:cubicBezTo>
                  <a:pt x="3814714" y="725864"/>
                  <a:pt x="3813941" y="736450"/>
                  <a:pt x="3808429" y="744718"/>
                </a:cubicBezTo>
                <a:cubicBezTo>
                  <a:pt x="3787773" y="775701"/>
                  <a:pt x="3789904" y="767130"/>
                  <a:pt x="3780148" y="801278"/>
                </a:cubicBezTo>
                <a:cubicBezTo>
                  <a:pt x="3776589" y="813736"/>
                  <a:pt x="3774445" y="826576"/>
                  <a:pt x="3770722" y="838986"/>
                </a:cubicBezTo>
                <a:cubicBezTo>
                  <a:pt x="3765012" y="858021"/>
                  <a:pt x="3758153" y="876693"/>
                  <a:pt x="3751868" y="895546"/>
                </a:cubicBezTo>
                <a:lnTo>
                  <a:pt x="3742441" y="923827"/>
                </a:lnTo>
                <a:lnTo>
                  <a:pt x="3733014" y="952107"/>
                </a:lnTo>
                <a:cubicBezTo>
                  <a:pt x="3729872" y="961534"/>
                  <a:pt x="3729100" y="972120"/>
                  <a:pt x="3723588" y="980388"/>
                </a:cubicBezTo>
                <a:lnTo>
                  <a:pt x="3704734" y="1008668"/>
                </a:lnTo>
                <a:cubicBezTo>
                  <a:pt x="3701592" y="1021237"/>
                  <a:pt x="3699030" y="1033966"/>
                  <a:pt x="3695307" y="1046375"/>
                </a:cubicBezTo>
                <a:cubicBezTo>
                  <a:pt x="3689596" y="1065410"/>
                  <a:pt x="3676454" y="1102936"/>
                  <a:pt x="3676454" y="1102936"/>
                </a:cubicBezTo>
                <a:cubicBezTo>
                  <a:pt x="3673312" y="1124932"/>
                  <a:pt x="3668668" y="1146765"/>
                  <a:pt x="3667027" y="1168924"/>
                </a:cubicBezTo>
                <a:cubicBezTo>
                  <a:pt x="3664116" y="1208223"/>
                  <a:pt x="3663806" y="1355701"/>
                  <a:pt x="3648173" y="1423447"/>
                </a:cubicBezTo>
                <a:cubicBezTo>
                  <a:pt x="3643704" y="1442812"/>
                  <a:pt x="3634140" y="1460728"/>
                  <a:pt x="3629320" y="1480008"/>
                </a:cubicBezTo>
                <a:cubicBezTo>
                  <a:pt x="3617145" y="1528707"/>
                  <a:pt x="3627080" y="1506935"/>
                  <a:pt x="3601039" y="1545996"/>
                </a:cubicBezTo>
                <a:cubicBezTo>
                  <a:pt x="3597897" y="1558565"/>
                  <a:pt x="3597406" y="1572115"/>
                  <a:pt x="3591612" y="1583703"/>
                </a:cubicBezTo>
                <a:cubicBezTo>
                  <a:pt x="3581478" y="1603970"/>
                  <a:pt x="3566474" y="1621410"/>
                  <a:pt x="3553905" y="1640264"/>
                </a:cubicBezTo>
                <a:cubicBezTo>
                  <a:pt x="3547621" y="1649691"/>
                  <a:pt x="3538635" y="1657796"/>
                  <a:pt x="3535052" y="1668544"/>
                </a:cubicBezTo>
                <a:cubicBezTo>
                  <a:pt x="3506447" y="1754359"/>
                  <a:pt x="3550327" y="1618821"/>
                  <a:pt x="3516198" y="1743959"/>
                </a:cubicBezTo>
                <a:cubicBezTo>
                  <a:pt x="3510969" y="1763132"/>
                  <a:pt x="3508368" y="1783984"/>
                  <a:pt x="3497344" y="1800520"/>
                </a:cubicBezTo>
                <a:lnTo>
                  <a:pt x="3478491" y="1828800"/>
                </a:lnTo>
                <a:cubicBezTo>
                  <a:pt x="3473221" y="1849879"/>
                  <a:pt x="3459390" y="1909297"/>
                  <a:pt x="3450210" y="1923068"/>
                </a:cubicBezTo>
                <a:cubicBezTo>
                  <a:pt x="3443926" y="1932495"/>
                  <a:pt x="3436424" y="1941215"/>
                  <a:pt x="3431357" y="1951348"/>
                </a:cubicBezTo>
                <a:cubicBezTo>
                  <a:pt x="3416022" y="1982018"/>
                  <a:pt x="3430093" y="1980892"/>
                  <a:pt x="3403076" y="2007909"/>
                </a:cubicBezTo>
                <a:cubicBezTo>
                  <a:pt x="3395065" y="2015920"/>
                  <a:pt x="3383264" y="2019236"/>
                  <a:pt x="3374796" y="2026763"/>
                </a:cubicBezTo>
                <a:cubicBezTo>
                  <a:pt x="3354868" y="2044477"/>
                  <a:pt x="3333025" y="2061139"/>
                  <a:pt x="3318235" y="2083324"/>
                </a:cubicBezTo>
                <a:cubicBezTo>
                  <a:pt x="3311950" y="2092751"/>
                  <a:pt x="3307392" y="2103593"/>
                  <a:pt x="3299381" y="2111604"/>
                </a:cubicBezTo>
                <a:cubicBezTo>
                  <a:pt x="3225236" y="2185749"/>
                  <a:pt x="3320028" y="2066089"/>
                  <a:pt x="3242821" y="2158738"/>
                </a:cubicBezTo>
                <a:cubicBezTo>
                  <a:pt x="3235568" y="2167442"/>
                  <a:pt x="3231494" y="2178551"/>
                  <a:pt x="3223967" y="2187019"/>
                </a:cubicBezTo>
                <a:cubicBezTo>
                  <a:pt x="3206253" y="2206947"/>
                  <a:pt x="3182195" y="2221394"/>
                  <a:pt x="3167406" y="2243579"/>
                </a:cubicBezTo>
                <a:cubicBezTo>
                  <a:pt x="3161122" y="2253006"/>
                  <a:pt x="3156564" y="2263849"/>
                  <a:pt x="3148553" y="2271860"/>
                </a:cubicBezTo>
                <a:cubicBezTo>
                  <a:pt x="3140542" y="2279871"/>
                  <a:pt x="3128976" y="2283460"/>
                  <a:pt x="3120272" y="2290713"/>
                </a:cubicBezTo>
                <a:cubicBezTo>
                  <a:pt x="3027628" y="2367916"/>
                  <a:pt x="3147277" y="2273135"/>
                  <a:pt x="3073138" y="2347274"/>
                </a:cubicBezTo>
                <a:cubicBezTo>
                  <a:pt x="3065127" y="2355285"/>
                  <a:pt x="3054285" y="2359843"/>
                  <a:pt x="3044858" y="2366128"/>
                </a:cubicBezTo>
                <a:cubicBezTo>
                  <a:pt x="3032289" y="2384982"/>
                  <a:pt x="3014317" y="2401193"/>
                  <a:pt x="3007151" y="2422689"/>
                </a:cubicBezTo>
                <a:cubicBezTo>
                  <a:pt x="3004009" y="2432116"/>
                  <a:pt x="3003236" y="2442701"/>
                  <a:pt x="2997724" y="2450969"/>
                </a:cubicBezTo>
                <a:cubicBezTo>
                  <a:pt x="2990329" y="2462061"/>
                  <a:pt x="2978870" y="2469822"/>
                  <a:pt x="2969443" y="2479249"/>
                </a:cubicBezTo>
                <a:cubicBezTo>
                  <a:pt x="2952852" y="2529028"/>
                  <a:pt x="2965530" y="2499261"/>
                  <a:pt x="2922309" y="2564091"/>
                </a:cubicBezTo>
                <a:cubicBezTo>
                  <a:pt x="2916025" y="2573518"/>
                  <a:pt x="2907039" y="2581623"/>
                  <a:pt x="2903456" y="2592371"/>
                </a:cubicBezTo>
                <a:cubicBezTo>
                  <a:pt x="2879762" y="2663453"/>
                  <a:pt x="2911723" y="2575839"/>
                  <a:pt x="2875175" y="2648932"/>
                </a:cubicBezTo>
                <a:cubicBezTo>
                  <a:pt x="2870731" y="2657820"/>
                  <a:pt x="2871955" y="2669453"/>
                  <a:pt x="2865748" y="2677212"/>
                </a:cubicBezTo>
                <a:cubicBezTo>
                  <a:pt x="2858670" y="2686059"/>
                  <a:pt x="2846895" y="2689781"/>
                  <a:pt x="2837468" y="2696066"/>
                </a:cubicBezTo>
                <a:cubicBezTo>
                  <a:pt x="2790657" y="2766280"/>
                  <a:pt x="2850820" y="2680044"/>
                  <a:pt x="2790334" y="2752627"/>
                </a:cubicBezTo>
                <a:cubicBezTo>
                  <a:pt x="2783081" y="2761331"/>
                  <a:pt x="2779491" y="2772896"/>
                  <a:pt x="2771480" y="2780907"/>
                </a:cubicBezTo>
                <a:cubicBezTo>
                  <a:pt x="2744464" y="2807923"/>
                  <a:pt x="2745588" y="2793854"/>
                  <a:pt x="2714920" y="2809188"/>
                </a:cubicBezTo>
                <a:cubicBezTo>
                  <a:pt x="2704786" y="2814255"/>
                  <a:pt x="2696066" y="2821757"/>
                  <a:pt x="2686639" y="2828041"/>
                </a:cubicBezTo>
                <a:cubicBezTo>
                  <a:pt x="2641415" y="2895881"/>
                  <a:pt x="2705456" y="2812354"/>
                  <a:pt x="2611225" y="2875175"/>
                </a:cubicBezTo>
                <a:cubicBezTo>
                  <a:pt x="2601798" y="2881460"/>
                  <a:pt x="2593078" y="2888962"/>
                  <a:pt x="2582944" y="2894029"/>
                </a:cubicBezTo>
                <a:cubicBezTo>
                  <a:pt x="2555840" y="2907581"/>
                  <a:pt x="2514736" y="2908539"/>
                  <a:pt x="2488676" y="2912882"/>
                </a:cubicBezTo>
                <a:cubicBezTo>
                  <a:pt x="2454471" y="2918583"/>
                  <a:pt x="2419565" y="2928592"/>
                  <a:pt x="2384981" y="2931736"/>
                </a:cubicBezTo>
                <a:cubicBezTo>
                  <a:pt x="2334814" y="2936297"/>
                  <a:pt x="2284429" y="2938021"/>
                  <a:pt x="2234153" y="2941163"/>
                </a:cubicBezTo>
                <a:lnTo>
                  <a:pt x="1791093" y="2931736"/>
                </a:lnTo>
                <a:cubicBezTo>
                  <a:pt x="1762657" y="2930720"/>
                  <a:pt x="1734706" y="2922309"/>
                  <a:pt x="1706252" y="2922309"/>
                </a:cubicBezTo>
                <a:cubicBezTo>
                  <a:pt x="1611931" y="2922309"/>
                  <a:pt x="1517715" y="2928594"/>
                  <a:pt x="1423447" y="2931736"/>
                </a:cubicBezTo>
                <a:cubicBezTo>
                  <a:pt x="1407736" y="2934878"/>
                  <a:pt x="1391315" y="2935537"/>
                  <a:pt x="1376313" y="2941163"/>
                </a:cubicBezTo>
                <a:cubicBezTo>
                  <a:pt x="1365705" y="2945141"/>
                  <a:pt x="1358166" y="2954949"/>
                  <a:pt x="1348033" y="2960016"/>
                </a:cubicBezTo>
                <a:cubicBezTo>
                  <a:pt x="1339145" y="2964460"/>
                  <a:pt x="1329180" y="2966301"/>
                  <a:pt x="1319753" y="2969443"/>
                </a:cubicBezTo>
                <a:cubicBezTo>
                  <a:pt x="1300899" y="2988297"/>
                  <a:pt x="1277982" y="3003819"/>
                  <a:pt x="1263192" y="3026004"/>
                </a:cubicBezTo>
                <a:cubicBezTo>
                  <a:pt x="1238054" y="3063712"/>
                  <a:pt x="1253765" y="3048000"/>
                  <a:pt x="1216058" y="3073138"/>
                </a:cubicBezTo>
                <a:cubicBezTo>
                  <a:pt x="1193389" y="3107142"/>
                  <a:pt x="1179389" y="3132147"/>
                  <a:pt x="1140643" y="3157979"/>
                </a:cubicBezTo>
                <a:cubicBezTo>
                  <a:pt x="1131216" y="3164264"/>
                  <a:pt x="1122716" y="3172232"/>
                  <a:pt x="1112363" y="3176833"/>
                </a:cubicBezTo>
                <a:cubicBezTo>
                  <a:pt x="1094202" y="3184905"/>
                  <a:pt x="1074656" y="3189403"/>
                  <a:pt x="1055802" y="3195687"/>
                </a:cubicBezTo>
                <a:cubicBezTo>
                  <a:pt x="1046375" y="3198829"/>
                  <a:pt x="1037382" y="3203881"/>
                  <a:pt x="1027522" y="3205113"/>
                </a:cubicBezTo>
                <a:lnTo>
                  <a:pt x="952107" y="3214540"/>
                </a:lnTo>
                <a:lnTo>
                  <a:pt x="867266" y="3242821"/>
                </a:lnTo>
                <a:lnTo>
                  <a:pt x="838986" y="3252247"/>
                </a:lnTo>
                <a:cubicBezTo>
                  <a:pt x="829559" y="3255389"/>
                  <a:pt x="820345" y="3259264"/>
                  <a:pt x="810705" y="3261674"/>
                </a:cubicBezTo>
                <a:cubicBezTo>
                  <a:pt x="798136" y="3264816"/>
                  <a:pt x="785455" y="3267542"/>
                  <a:pt x="772998" y="3271101"/>
                </a:cubicBezTo>
                <a:cubicBezTo>
                  <a:pt x="763444" y="3273831"/>
                  <a:pt x="754358" y="3278118"/>
                  <a:pt x="744718" y="3280528"/>
                </a:cubicBezTo>
                <a:cubicBezTo>
                  <a:pt x="729174" y="3284414"/>
                  <a:pt x="713196" y="3286352"/>
                  <a:pt x="697584" y="3289955"/>
                </a:cubicBezTo>
                <a:cubicBezTo>
                  <a:pt x="672336" y="3295781"/>
                  <a:pt x="622169" y="3308808"/>
                  <a:pt x="622169" y="3308808"/>
                </a:cubicBezTo>
                <a:cubicBezTo>
                  <a:pt x="543612" y="3305666"/>
                  <a:pt x="464753" y="3306954"/>
                  <a:pt x="386499" y="3299381"/>
                </a:cubicBezTo>
                <a:cubicBezTo>
                  <a:pt x="366718" y="3297467"/>
                  <a:pt x="349218" y="3285348"/>
                  <a:pt x="329938" y="3280528"/>
                </a:cubicBezTo>
                <a:cubicBezTo>
                  <a:pt x="317369" y="3277386"/>
                  <a:pt x="304878" y="3273912"/>
                  <a:pt x="292231" y="3271101"/>
                </a:cubicBezTo>
                <a:cubicBezTo>
                  <a:pt x="276590" y="3267625"/>
                  <a:pt x="260555" y="3265890"/>
                  <a:pt x="245097" y="3261674"/>
                </a:cubicBezTo>
                <a:cubicBezTo>
                  <a:pt x="245069" y="3261666"/>
                  <a:pt x="174410" y="3238112"/>
                  <a:pt x="160256" y="3233394"/>
                </a:cubicBezTo>
                <a:cubicBezTo>
                  <a:pt x="160255" y="3233394"/>
                  <a:pt x="103696" y="3214541"/>
                  <a:pt x="103695" y="3214540"/>
                </a:cubicBezTo>
                <a:cubicBezTo>
                  <a:pt x="64634" y="3188501"/>
                  <a:pt x="86405" y="3198435"/>
                  <a:pt x="37707" y="3186260"/>
                </a:cubicBezTo>
                <a:cubicBezTo>
                  <a:pt x="-3645" y="3158691"/>
                  <a:pt x="9427" y="3178736"/>
                  <a:pt x="9427" y="3120272"/>
                </a:cubicBezTo>
              </a:path>
            </a:pathLst>
          </a:custGeom>
          <a:solidFill>
            <a:schemeClr val="accent2">
              <a:lumMod val="60000"/>
              <a:lumOff val="40000"/>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esquinas redondeadas 3">
            <a:extLst>
              <a:ext uri="{FF2B5EF4-FFF2-40B4-BE49-F238E27FC236}">
                <a16:creationId xmlns:a16="http://schemas.microsoft.com/office/drawing/2014/main" id="{2BD48AA5-15FB-4FB1-97EE-8D201D827D71}"/>
              </a:ext>
            </a:extLst>
          </p:cNvPr>
          <p:cNvSpPr/>
          <p:nvPr/>
        </p:nvSpPr>
        <p:spPr>
          <a:xfrm>
            <a:off x="5076826" y="2000250"/>
            <a:ext cx="914400" cy="466725"/>
          </a:xfrm>
          <a:prstGeom prst="roundRect">
            <a:avLst/>
          </a:prstGeom>
          <a:noFill/>
          <a:ln w="571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80624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562251" y="1133750"/>
            <a:ext cx="8956479" cy="4732213"/>
          </a:xfrm>
          <a:prstGeom prst="rect">
            <a:avLst/>
          </a:prstGeom>
          <a:solidFill>
            <a:schemeClr val="accent5">
              <a:lumMod val="5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800" b="1" dirty="0">
              <a:solidFill>
                <a:schemeClr val="bg1"/>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2" name="CuadroTexto 1">
            <a:extLst>
              <a:ext uri="{FF2B5EF4-FFF2-40B4-BE49-F238E27FC236}">
                <a16:creationId xmlns:a16="http://schemas.microsoft.com/office/drawing/2014/main" id="{6AB4088F-536C-434A-B894-5F7415FB11A0}"/>
              </a:ext>
            </a:extLst>
          </p:cNvPr>
          <p:cNvSpPr txBox="1"/>
          <p:nvPr/>
        </p:nvSpPr>
        <p:spPr>
          <a:xfrm>
            <a:off x="2386148" y="1905506"/>
            <a:ext cx="7419703" cy="3046988"/>
          </a:xfrm>
          <a:prstGeom prst="rect">
            <a:avLst/>
          </a:prstGeom>
          <a:noFill/>
        </p:spPr>
        <p:txBody>
          <a:bodyPr wrap="square" rtlCol="0">
            <a:spAutoFit/>
          </a:bodyPr>
          <a:lstStyle/>
          <a:p>
            <a:r>
              <a:rPr lang="en-US" sz="2400" dirty="0">
                <a:solidFill>
                  <a:schemeClr val="bg1"/>
                </a:solidFill>
              </a:rPr>
              <a:t>BITAC company</a:t>
            </a:r>
          </a:p>
          <a:p>
            <a:r>
              <a:rPr lang="en-US" sz="2400" dirty="0">
                <a:solidFill>
                  <a:schemeClr val="bg1">
                    <a:lumMod val="50000"/>
                  </a:schemeClr>
                </a:solidFill>
              </a:rPr>
              <a:t>Barcelona Health Hub (BHH)</a:t>
            </a:r>
          </a:p>
          <a:p>
            <a:r>
              <a:rPr lang="en-US" sz="2400" dirty="0">
                <a:solidFill>
                  <a:schemeClr val="bg1">
                    <a:lumMod val="50000"/>
                  </a:schemeClr>
                </a:solidFill>
              </a:rPr>
              <a:t>Bioinformatics Barcelona (BIB)</a:t>
            </a:r>
          </a:p>
          <a:p>
            <a:r>
              <a:rPr lang="en-US" sz="2400" dirty="0">
                <a:solidFill>
                  <a:schemeClr val="bg1">
                    <a:lumMod val="50000"/>
                  </a:schemeClr>
                </a:solidFill>
              </a:rPr>
              <a:t>Data Integration Group (DIG)</a:t>
            </a:r>
          </a:p>
          <a:p>
            <a:r>
              <a:rPr lang="en-US" sz="2400" dirty="0">
                <a:solidFill>
                  <a:schemeClr val="bg1">
                    <a:lumMod val="50000"/>
                  </a:schemeClr>
                </a:solidFill>
              </a:rPr>
              <a:t>Overview. Elixir/EGA</a:t>
            </a:r>
          </a:p>
          <a:p>
            <a:r>
              <a:rPr lang="en-US" sz="2400" dirty="0">
                <a:solidFill>
                  <a:schemeClr val="bg1">
                    <a:lumMod val="50000"/>
                  </a:schemeClr>
                </a:solidFill>
              </a:rPr>
              <a:t>Standard Terminologies in Genomics. NHS digital study. </a:t>
            </a:r>
          </a:p>
          <a:p>
            <a:r>
              <a:rPr lang="en-US" sz="2400" dirty="0">
                <a:solidFill>
                  <a:schemeClr val="bg1">
                    <a:lumMod val="50000"/>
                  </a:schemeClr>
                </a:solidFill>
              </a:rPr>
              <a:t>Clinical Genomics use cases (Clinical vs Research scenarios)</a:t>
            </a:r>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24432256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CA8E6E7-1FF6-48D9-84FF-C6337888ED0D}"/>
              </a:ext>
            </a:extLst>
          </p:cNvPr>
          <p:cNvPicPr>
            <a:picLocks noChangeAspect="1"/>
          </p:cNvPicPr>
          <p:nvPr/>
        </p:nvPicPr>
        <p:blipFill rotWithShape="1">
          <a:blip r:embed="rId3"/>
          <a:srcRect l="857" t="23665" r="19715" b="6286"/>
          <a:stretch/>
        </p:blipFill>
        <p:spPr>
          <a:xfrm>
            <a:off x="1" y="405353"/>
            <a:ext cx="12194984" cy="6049650"/>
          </a:xfrm>
          <a:prstGeom prst="rect">
            <a:avLst/>
          </a:prstGeom>
        </p:spPr>
      </p:pic>
      <p:sp>
        <p:nvSpPr>
          <p:cNvPr id="5" name="Forma libre: forma 4">
            <a:extLst>
              <a:ext uri="{FF2B5EF4-FFF2-40B4-BE49-F238E27FC236}">
                <a16:creationId xmlns:a16="http://schemas.microsoft.com/office/drawing/2014/main" id="{302C2D8B-2933-4991-B169-24153B9E07B7}"/>
              </a:ext>
            </a:extLst>
          </p:cNvPr>
          <p:cNvSpPr/>
          <p:nvPr/>
        </p:nvSpPr>
        <p:spPr>
          <a:xfrm>
            <a:off x="18854" y="3374796"/>
            <a:ext cx="3526879" cy="2630078"/>
          </a:xfrm>
          <a:custGeom>
            <a:avLst/>
            <a:gdLst>
              <a:gd name="connsiteX0" fmla="*/ 37707 w 3526879"/>
              <a:gd name="connsiteY0" fmla="*/ 414779 h 2630078"/>
              <a:gd name="connsiteX1" fmla="*/ 282804 w 3526879"/>
              <a:gd name="connsiteY1" fmla="*/ 405352 h 2630078"/>
              <a:gd name="connsiteX2" fmla="*/ 405352 w 3526879"/>
              <a:gd name="connsiteY2" fmla="*/ 386499 h 2630078"/>
              <a:gd name="connsiteX3" fmla="*/ 490193 w 3526879"/>
              <a:gd name="connsiteY3" fmla="*/ 377072 h 2630078"/>
              <a:gd name="connsiteX4" fmla="*/ 603315 w 3526879"/>
              <a:gd name="connsiteY4" fmla="*/ 358218 h 2630078"/>
              <a:gd name="connsiteX5" fmla="*/ 659876 w 3526879"/>
              <a:gd name="connsiteY5" fmla="*/ 348792 h 2630078"/>
              <a:gd name="connsiteX6" fmla="*/ 725864 w 3526879"/>
              <a:gd name="connsiteY6" fmla="*/ 329938 h 2630078"/>
              <a:gd name="connsiteX7" fmla="*/ 782424 w 3526879"/>
              <a:gd name="connsiteY7" fmla="*/ 311084 h 2630078"/>
              <a:gd name="connsiteX8" fmla="*/ 848412 w 3526879"/>
              <a:gd name="connsiteY8" fmla="*/ 301658 h 2630078"/>
              <a:gd name="connsiteX9" fmla="*/ 989814 w 3526879"/>
              <a:gd name="connsiteY9" fmla="*/ 254524 h 2630078"/>
              <a:gd name="connsiteX10" fmla="*/ 1046375 w 3526879"/>
              <a:gd name="connsiteY10" fmla="*/ 235670 h 2630078"/>
              <a:gd name="connsiteX11" fmla="*/ 1168923 w 3526879"/>
              <a:gd name="connsiteY11" fmla="*/ 216816 h 2630078"/>
              <a:gd name="connsiteX12" fmla="*/ 1225484 w 3526879"/>
              <a:gd name="connsiteY12" fmla="*/ 197963 h 2630078"/>
              <a:gd name="connsiteX13" fmla="*/ 1282045 w 3526879"/>
              <a:gd name="connsiteY13" fmla="*/ 179109 h 2630078"/>
              <a:gd name="connsiteX14" fmla="*/ 1338606 w 3526879"/>
              <a:gd name="connsiteY14" fmla="*/ 160256 h 2630078"/>
              <a:gd name="connsiteX15" fmla="*/ 1376313 w 3526879"/>
              <a:gd name="connsiteY15" fmla="*/ 150829 h 2630078"/>
              <a:gd name="connsiteX16" fmla="*/ 1432874 w 3526879"/>
              <a:gd name="connsiteY16" fmla="*/ 131975 h 2630078"/>
              <a:gd name="connsiteX17" fmla="*/ 1461154 w 3526879"/>
              <a:gd name="connsiteY17" fmla="*/ 122548 h 2630078"/>
              <a:gd name="connsiteX18" fmla="*/ 1489435 w 3526879"/>
              <a:gd name="connsiteY18" fmla="*/ 113122 h 2630078"/>
              <a:gd name="connsiteX19" fmla="*/ 1517715 w 3526879"/>
              <a:gd name="connsiteY19" fmla="*/ 94268 h 2630078"/>
              <a:gd name="connsiteX20" fmla="*/ 1602556 w 3526879"/>
              <a:gd name="connsiteY20" fmla="*/ 65988 h 2630078"/>
              <a:gd name="connsiteX21" fmla="*/ 1687398 w 3526879"/>
              <a:gd name="connsiteY21" fmla="*/ 37707 h 2630078"/>
              <a:gd name="connsiteX22" fmla="*/ 1715678 w 3526879"/>
              <a:gd name="connsiteY22" fmla="*/ 28280 h 2630078"/>
              <a:gd name="connsiteX23" fmla="*/ 1772239 w 3526879"/>
              <a:gd name="connsiteY23" fmla="*/ 18853 h 2630078"/>
              <a:gd name="connsiteX24" fmla="*/ 1913641 w 3526879"/>
              <a:gd name="connsiteY24" fmla="*/ 0 h 2630078"/>
              <a:gd name="connsiteX25" fmla="*/ 2187018 w 3526879"/>
              <a:gd name="connsiteY25" fmla="*/ 9427 h 2630078"/>
              <a:gd name="connsiteX26" fmla="*/ 2234152 w 3526879"/>
              <a:gd name="connsiteY26" fmla="*/ 18853 h 2630078"/>
              <a:gd name="connsiteX27" fmla="*/ 2573517 w 3526879"/>
              <a:gd name="connsiteY27" fmla="*/ 28280 h 2630078"/>
              <a:gd name="connsiteX28" fmla="*/ 2733773 w 3526879"/>
              <a:gd name="connsiteY28" fmla="*/ 56561 h 2630078"/>
              <a:gd name="connsiteX29" fmla="*/ 2799760 w 3526879"/>
              <a:gd name="connsiteY29" fmla="*/ 84841 h 2630078"/>
              <a:gd name="connsiteX30" fmla="*/ 2884602 w 3526879"/>
              <a:gd name="connsiteY30" fmla="*/ 113122 h 2630078"/>
              <a:gd name="connsiteX31" fmla="*/ 2941162 w 3526879"/>
              <a:gd name="connsiteY31" fmla="*/ 131975 h 2630078"/>
              <a:gd name="connsiteX32" fmla="*/ 2969443 w 3526879"/>
              <a:gd name="connsiteY32" fmla="*/ 141402 h 2630078"/>
              <a:gd name="connsiteX33" fmla="*/ 3054284 w 3526879"/>
              <a:gd name="connsiteY33" fmla="*/ 160256 h 2630078"/>
              <a:gd name="connsiteX34" fmla="*/ 3148552 w 3526879"/>
              <a:gd name="connsiteY34" fmla="*/ 169682 h 2630078"/>
              <a:gd name="connsiteX35" fmla="*/ 3205113 w 3526879"/>
              <a:gd name="connsiteY35" fmla="*/ 188536 h 2630078"/>
              <a:gd name="connsiteX36" fmla="*/ 3223967 w 3526879"/>
              <a:gd name="connsiteY36" fmla="*/ 216816 h 2630078"/>
              <a:gd name="connsiteX37" fmla="*/ 3252247 w 3526879"/>
              <a:gd name="connsiteY37" fmla="*/ 235670 h 2630078"/>
              <a:gd name="connsiteX38" fmla="*/ 3280527 w 3526879"/>
              <a:gd name="connsiteY38" fmla="*/ 263950 h 2630078"/>
              <a:gd name="connsiteX39" fmla="*/ 3289954 w 3526879"/>
              <a:gd name="connsiteY39" fmla="*/ 292231 h 2630078"/>
              <a:gd name="connsiteX40" fmla="*/ 3337088 w 3526879"/>
              <a:gd name="connsiteY40" fmla="*/ 348792 h 2630078"/>
              <a:gd name="connsiteX41" fmla="*/ 3355942 w 3526879"/>
              <a:gd name="connsiteY41" fmla="*/ 405352 h 2630078"/>
              <a:gd name="connsiteX42" fmla="*/ 3384222 w 3526879"/>
              <a:gd name="connsiteY42" fmla="*/ 509047 h 2630078"/>
              <a:gd name="connsiteX43" fmla="*/ 3393649 w 3526879"/>
              <a:gd name="connsiteY43" fmla="*/ 565608 h 2630078"/>
              <a:gd name="connsiteX44" fmla="*/ 3412503 w 3526879"/>
              <a:gd name="connsiteY44" fmla="*/ 622169 h 2630078"/>
              <a:gd name="connsiteX45" fmla="*/ 3421930 w 3526879"/>
              <a:gd name="connsiteY45" fmla="*/ 669303 h 2630078"/>
              <a:gd name="connsiteX46" fmla="*/ 3450210 w 3526879"/>
              <a:gd name="connsiteY46" fmla="*/ 754144 h 2630078"/>
              <a:gd name="connsiteX47" fmla="*/ 3459637 w 3526879"/>
              <a:gd name="connsiteY47" fmla="*/ 782425 h 2630078"/>
              <a:gd name="connsiteX48" fmla="*/ 3487917 w 3526879"/>
              <a:gd name="connsiteY48" fmla="*/ 886119 h 2630078"/>
              <a:gd name="connsiteX49" fmla="*/ 3497344 w 3526879"/>
              <a:gd name="connsiteY49" fmla="*/ 970961 h 2630078"/>
              <a:gd name="connsiteX50" fmla="*/ 3516198 w 3526879"/>
              <a:gd name="connsiteY50" fmla="*/ 1036948 h 2630078"/>
              <a:gd name="connsiteX51" fmla="*/ 3516198 w 3526879"/>
              <a:gd name="connsiteY51" fmla="*/ 1253765 h 2630078"/>
              <a:gd name="connsiteX52" fmla="*/ 3450210 w 3526879"/>
              <a:gd name="connsiteY52" fmla="*/ 1282045 h 2630078"/>
              <a:gd name="connsiteX53" fmla="*/ 3393649 w 3526879"/>
              <a:gd name="connsiteY53" fmla="*/ 1319752 h 2630078"/>
              <a:gd name="connsiteX54" fmla="*/ 3299381 w 3526879"/>
              <a:gd name="connsiteY54" fmla="*/ 1338606 h 2630078"/>
              <a:gd name="connsiteX55" fmla="*/ 3120272 w 3526879"/>
              <a:gd name="connsiteY55" fmla="*/ 1357460 h 2630078"/>
              <a:gd name="connsiteX56" fmla="*/ 2941162 w 3526879"/>
              <a:gd name="connsiteY56" fmla="*/ 1366886 h 2630078"/>
              <a:gd name="connsiteX57" fmla="*/ 2837468 w 3526879"/>
              <a:gd name="connsiteY57" fmla="*/ 1376313 h 2630078"/>
              <a:gd name="connsiteX58" fmla="*/ 2667785 w 3526879"/>
              <a:gd name="connsiteY58" fmla="*/ 1385740 h 2630078"/>
              <a:gd name="connsiteX59" fmla="*/ 2469822 w 3526879"/>
              <a:gd name="connsiteY59" fmla="*/ 1414020 h 2630078"/>
              <a:gd name="connsiteX60" fmla="*/ 2413261 w 3526879"/>
              <a:gd name="connsiteY60" fmla="*/ 1432874 h 2630078"/>
              <a:gd name="connsiteX61" fmla="*/ 2356701 w 3526879"/>
              <a:gd name="connsiteY61" fmla="*/ 1461155 h 2630078"/>
              <a:gd name="connsiteX62" fmla="*/ 2300140 w 3526879"/>
              <a:gd name="connsiteY62" fmla="*/ 1517715 h 2630078"/>
              <a:gd name="connsiteX63" fmla="*/ 2262433 w 3526879"/>
              <a:gd name="connsiteY63" fmla="*/ 1574276 h 2630078"/>
              <a:gd name="connsiteX64" fmla="*/ 2253006 w 3526879"/>
              <a:gd name="connsiteY64" fmla="*/ 1630837 h 2630078"/>
              <a:gd name="connsiteX65" fmla="*/ 2262433 w 3526879"/>
              <a:gd name="connsiteY65" fmla="*/ 1885361 h 2630078"/>
              <a:gd name="connsiteX66" fmla="*/ 2281286 w 3526879"/>
              <a:gd name="connsiteY66" fmla="*/ 1941922 h 2630078"/>
              <a:gd name="connsiteX67" fmla="*/ 2300140 w 3526879"/>
              <a:gd name="connsiteY67" fmla="*/ 1998482 h 2630078"/>
              <a:gd name="connsiteX68" fmla="*/ 2309567 w 3526879"/>
              <a:gd name="connsiteY68" fmla="*/ 2026763 h 2630078"/>
              <a:gd name="connsiteX69" fmla="*/ 2328420 w 3526879"/>
              <a:gd name="connsiteY69" fmla="*/ 2055043 h 2630078"/>
              <a:gd name="connsiteX70" fmla="*/ 2347274 w 3526879"/>
              <a:gd name="connsiteY70" fmla="*/ 2111604 h 2630078"/>
              <a:gd name="connsiteX71" fmla="*/ 2403835 w 3526879"/>
              <a:gd name="connsiteY71" fmla="*/ 2168165 h 2630078"/>
              <a:gd name="connsiteX72" fmla="*/ 2432115 w 3526879"/>
              <a:gd name="connsiteY72" fmla="*/ 2224726 h 2630078"/>
              <a:gd name="connsiteX73" fmla="*/ 2450969 w 3526879"/>
              <a:gd name="connsiteY73" fmla="*/ 2253006 h 2630078"/>
              <a:gd name="connsiteX74" fmla="*/ 2460395 w 3526879"/>
              <a:gd name="connsiteY74" fmla="*/ 2309567 h 2630078"/>
              <a:gd name="connsiteX75" fmla="*/ 2460395 w 3526879"/>
              <a:gd name="connsiteY75" fmla="*/ 2498103 h 2630078"/>
              <a:gd name="connsiteX76" fmla="*/ 2403835 w 3526879"/>
              <a:gd name="connsiteY76" fmla="*/ 2535810 h 2630078"/>
              <a:gd name="connsiteX77" fmla="*/ 2318993 w 3526879"/>
              <a:gd name="connsiteY77" fmla="*/ 2564091 h 2630078"/>
              <a:gd name="connsiteX78" fmla="*/ 2290713 w 3526879"/>
              <a:gd name="connsiteY78" fmla="*/ 2573517 h 2630078"/>
              <a:gd name="connsiteX79" fmla="*/ 2262433 w 3526879"/>
              <a:gd name="connsiteY79" fmla="*/ 2582944 h 2630078"/>
              <a:gd name="connsiteX80" fmla="*/ 2224725 w 3526879"/>
              <a:gd name="connsiteY80" fmla="*/ 2592371 h 2630078"/>
              <a:gd name="connsiteX81" fmla="*/ 1630837 w 3526879"/>
              <a:gd name="connsiteY81" fmla="*/ 2582944 h 2630078"/>
              <a:gd name="connsiteX82" fmla="*/ 1574276 w 3526879"/>
              <a:gd name="connsiteY82" fmla="*/ 2573517 h 2630078"/>
              <a:gd name="connsiteX83" fmla="*/ 1046375 w 3526879"/>
              <a:gd name="connsiteY83" fmla="*/ 2582944 h 2630078"/>
              <a:gd name="connsiteX84" fmla="*/ 952107 w 3526879"/>
              <a:gd name="connsiteY84" fmla="*/ 2601798 h 2630078"/>
              <a:gd name="connsiteX85" fmla="*/ 904973 w 3526879"/>
              <a:gd name="connsiteY85" fmla="*/ 2611225 h 2630078"/>
              <a:gd name="connsiteX86" fmla="*/ 876692 w 3526879"/>
              <a:gd name="connsiteY86" fmla="*/ 2620651 h 2630078"/>
              <a:gd name="connsiteX87" fmla="*/ 838985 w 3526879"/>
              <a:gd name="connsiteY87" fmla="*/ 2630078 h 2630078"/>
              <a:gd name="connsiteX88" fmla="*/ 348791 w 3526879"/>
              <a:gd name="connsiteY88" fmla="*/ 2620651 h 2630078"/>
              <a:gd name="connsiteX89" fmla="*/ 216816 w 3526879"/>
              <a:gd name="connsiteY89" fmla="*/ 2582944 h 2630078"/>
              <a:gd name="connsiteX90" fmla="*/ 160255 w 3526879"/>
              <a:gd name="connsiteY90" fmla="*/ 2573517 h 2630078"/>
              <a:gd name="connsiteX91" fmla="*/ 65987 w 3526879"/>
              <a:gd name="connsiteY91" fmla="*/ 2554664 h 2630078"/>
              <a:gd name="connsiteX92" fmla="*/ 0 w 3526879"/>
              <a:gd name="connsiteY92" fmla="*/ 2554664 h 2630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526879" h="2630078">
                <a:moveTo>
                  <a:pt x="37707" y="414779"/>
                </a:moveTo>
                <a:cubicBezTo>
                  <a:pt x="119406" y="411637"/>
                  <a:pt x="201186" y="410153"/>
                  <a:pt x="282804" y="405352"/>
                </a:cubicBezTo>
                <a:cubicBezTo>
                  <a:pt x="379604" y="399658"/>
                  <a:pt x="329906" y="397277"/>
                  <a:pt x="405352" y="386499"/>
                </a:cubicBezTo>
                <a:cubicBezTo>
                  <a:pt x="433520" y="382475"/>
                  <a:pt x="462025" y="381096"/>
                  <a:pt x="490193" y="377072"/>
                </a:cubicBezTo>
                <a:cubicBezTo>
                  <a:pt x="528036" y="371666"/>
                  <a:pt x="565608" y="364502"/>
                  <a:pt x="603315" y="358218"/>
                </a:cubicBezTo>
                <a:lnTo>
                  <a:pt x="659876" y="348792"/>
                </a:lnTo>
                <a:cubicBezTo>
                  <a:pt x="754915" y="317111"/>
                  <a:pt x="607497" y="365449"/>
                  <a:pt x="725864" y="329938"/>
                </a:cubicBezTo>
                <a:cubicBezTo>
                  <a:pt x="744899" y="324227"/>
                  <a:pt x="762750" y="313894"/>
                  <a:pt x="782424" y="311084"/>
                </a:cubicBezTo>
                <a:lnTo>
                  <a:pt x="848412" y="301658"/>
                </a:lnTo>
                <a:lnTo>
                  <a:pt x="989814" y="254524"/>
                </a:lnTo>
                <a:lnTo>
                  <a:pt x="1046375" y="235670"/>
                </a:lnTo>
                <a:cubicBezTo>
                  <a:pt x="1060330" y="233676"/>
                  <a:pt x="1151483" y="221176"/>
                  <a:pt x="1168923" y="216816"/>
                </a:cubicBezTo>
                <a:cubicBezTo>
                  <a:pt x="1188203" y="211996"/>
                  <a:pt x="1206630" y="204247"/>
                  <a:pt x="1225484" y="197963"/>
                </a:cubicBezTo>
                <a:lnTo>
                  <a:pt x="1282045" y="179109"/>
                </a:lnTo>
                <a:lnTo>
                  <a:pt x="1338606" y="160256"/>
                </a:lnTo>
                <a:cubicBezTo>
                  <a:pt x="1351175" y="157114"/>
                  <a:pt x="1363904" y="154552"/>
                  <a:pt x="1376313" y="150829"/>
                </a:cubicBezTo>
                <a:cubicBezTo>
                  <a:pt x="1395348" y="145118"/>
                  <a:pt x="1414020" y="138260"/>
                  <a:pt x="1432874" y="131975"/>
                </a:cubicBezTo>
                <a:lnTo>
                  <a:pt x="1461154" y="122548"/>
                </a:lnTo>
                <a:lnTo>
                  <a:pt x="1489435" y="113122"/>
                </a:lnTo>
                <a:cubicBezTo>
                  <a:pt x="1498862" y="106837"/>
                  <a:pt x="1507362" y="98869"/>
                  <a:pt x="1517715" y="94268"/>
                </a:cubicBezTo>
                <a:cubicBezTo>
                  <a:pt x="1517735" y="94259"/>
                  <a:pt x="1588405" y="70705"/>
                  <a:pt x="1602556" y="65988"/>
                </a:cubicBezTo>
                <a:lnTo>
                  <a:pt x="1687398" y="37707"/>
                </a:lnTo>
                <a:cubicBezTo>
                  <a:pt x="1696825" y="34565"/>
                  <a:pt x="1705877" y="29914"/>
                  <a:pt x="1715678" y="28280"/>
                </a:cubicBezTo>
                <a:lnTo>
                  <a:pt x="1772239" y="18853"/>
                </a:lnTo>
                <a:cubicBezTo>
                  <a:pt x="1828586" y="10185"/>
                  <a:pt x="1855766" y="7235"/>
                  <a:pt x="1913641" y="0"/>
                </a:cubicBezTo>
                <a:cubicBezTo>
                  <a:pt x="2004767" y="3142"/>
                  <a:pt x="2095996" y="4073"/>
                  <a:pt x="2187018" y="9427"/>
                </a:cubicBezTo>
                <a:cubicBezTo>
                  <a:pt x="2203013" y="10368"/>
                  <a:pt x="2218149" y="18072"/>
                  <a:pt x="2234152" y="18853"/>
                </a:cubicBezTo>
                <a:cubicBezTo>
                  <a:pt x="2347183" y="24367"/>
                  <a:pt x="2460395" y="25138"/>
                  <a:pt x="2573517" y="28280"/>
                </a:cubicBezTo>
                <a:cubicBezTo>
                  <a:pt x="2641686" y="35855"/>
                  <a:pt x="2669388" y="35099"/>
                  <a:pt x="2733773" y="56561"/>
                </a:cubicBezTo>
                <a:cubicBezTo>
                  <a:pt x="2824810" y="86908"/>
                  <a:pt x="2683267" y="38244"/>
                  <a:pt x="2799760" y="84841"/>
                </a:cubicBezTo>
                <a:cubicBezTo>
                  <a:pt x="2799761" y="84841"/>
                  <a:pt x="2870461" y="108409"/>
                  <a:pt x="2884602" y="113122"/>
                </a:cubicBezTo>
                <a:lnTo>
                  <a:pt x="2941162" y="131975"/>
                </a:lnTo>
                <a:cubicBezTo>
                  <a:pt x="2950589" y="135117"/>
                  <a:pt x="2959803" y="138992"/>
                  <a:pt x="2969443" y="141402"/>
                </a:cubicBezTo>
                <a:cubicBezTo>
                  <a:pt x="2995044" y="147802"/>
                  <a:pt x="3028640" y="156837"/>
                  <a:pt x="3054284" y="160256"/>
                </a:cubicBezTo>
                <a:cubicBezTo>
                  <a:pt x="3085586" y="164430"/>
                  <a:pt x="3117129" y="166540"/>
                  <a:pt x="3148552" y="169682"/>
                </a:cubicBezTo>
                <a:cubicBezTo>
                  <a:pt x="3167406" y="175967"/>
                  <a:pt x="3194089" y="172000"/>
                  <a:pt x="3205113" y="188536"/>
                </a:cubicBezTo>
                <a:cubicBezTo>
                  <a:pt x="3211398" y="197963"/>
                  <a:pt x="3215956" y="208805"/>
                  <a:pt x="3223967" y="216816"/>
                </a:cubicBezTo>
                <a:cubicBezTo>
                  <a:pt x="3231978" y="224827"/>
                  <a:pt x="3243543" y="228417"/>
                  <a:pt x="3252247" y="235670"/>
                </a:cubicBezTo>
                <a:cubicBezTo>
                  <a:pt x="3262488" y="244205"/>
                  <a:pt x="3271100" y="254523"/>
                  <a:pt x="3280527" y="263950"/>
                </a:cubicBezTo>
                <a:cubicBezTo>
                  <a:pt x="3283669" y="273377"/>
                  <a:pt x="3284442" y="283963"/>
                  <a:pt x="3289954" y="292231"/>
                </a:cubicBezTo>
                <a:cubicBezTo>
                  <a:pt x="3319559" y="336638"/>
                  <a:pt x="3316523" y="302521"/>
                  <a:pt x="3337088" y="348792"/>
                </a:cubicBezTo>
                <a:cubicBezTo>
                  <a:pt x="3345159" y="366952"/>
                  <a:pt x="3349657" y="386499"/>
                  <a:pt x="3355942" y="405352"/>
                </a:cubicBezTo>
                <a:cubicBezTo>
                  <a:pt x="3368127" y="441906"/>
                  <a:pt x="3377134" y="466520"/>
                  <a:pt x="3384222" y="509047"/>
                </a:cubicBezTo>
                <a:cubicBezTo>
                  <a:pt x="3387364" y="527901"/>
                  <a:pt x="3389013" y="547065"/>
                  <a:pt x="3393649" y="565608"/>
                </a:cubicBezTo>
                <a:cubicBezTo>
                  <a:pt x="3398469" y="584888"/>
                  <a:pt x="3408605" y="602681"/>
                  <a:pt x="3412503" y="622169"/>
                </a:cubicBezTo>
                <a:cubicBezTo>
                  <a:pt x="3415645" y="637880"/>
                  <a:pt x="3417714" y="653845"/>
                  <a:pt x="3421930" y="669303"/>
                </a:cubicBezTo>
                <a:cubicBezTo>
                  <a:pt x="3421938" y="669331"/>
                  <a:pt x="3445492" y="739990"/>
                  <a:pt x="3450210" y="754144"/>
                </a:cubicBezTo>
                <a:cubicBezTo>
                  <a:pt x="3453352" y="763571"/>
                  <a:pt x="3457227" y="772785"/>
                  <a:pt x="3459637" y="782425"/>
                </a:cubicBezTo>
                <a:cubicBezTo>
                  <a:pt x="3480900" y="867479"/>
                  <a:pt x="3470296" y="833257"/>
                  <a:pt x="3487917" y="886119"/>
                </a:cubicBezTo>
                <a:cubicBezTo>
                  <a:pt x="3491059" y="914400"/>
                  <a:pt x="3493017" y="942837"/>
                  <a:pt x="3497344" y="970961"/>
                </a:cubicBezTo>
                <a:cubicBezTo>
                  <a:pt x="3500726" y="992944"/>
                  <a:pt x="3509159" y="1015830"/>
                  <a:pt x="3516198" y="1036948"/>
                </a:cubicBezTo>
                <a:cubicBezTo>
                  <a:pt x="3523557" y="1110540"/>
                  <a:pt x="3536017" y="1179445"/>
                  <a:pt x="3516198" y="1253765"/>
                </a:cubicBezTo>
                <a:cubicBezTo>
                  <a:pt x="3511548" y="1271201"/>
                  <a:pt x="3459558" y="1279708"/>
                  <a:pt x="3450210" y="1282045"/>
                </a:cubicBezTo>
                <a:cubicBezTo>
                  <a:pt x="3431356" y="1294614"/>
                  <a:pt x="3415145" y="1312586"/>
                  <a:pt x="3393649" y="1319752"/>
                </a:cubicBezTo>
                <a:cubicBezTo>
                  <a:pt x="3342214" y="1336898"/>
                  <a:pt x="3379848" y="1326226"/>
                  <a:pt x="3299381" y="1338606"/>
                </a:cubicBezTo>
                <a:cubicBezTo>
                  <a:pt x="3199231" y="1354014"/>
                  <a:pt x="3268687" y="1348184"/>
                  <a:pt x="3120272" y="1357460"/>
                </a:cubicBezTo>
                <a:lnTo>
                  <a:pt x="2941162" y="1366886"/>
                </a:lnTo>
                <a:cubicBezTo>
                  <a:pt x="2906532" y="1369195"/>
                  <a:pt x="2872093" y="1373925"/>
                  <a:pt x="2837468" y="1376313"/>
                </a:cubicBezTo>
                <a:cubicBezTo>
                  <a:pt x="2780954" y="1380211"/>
                  <a:pt x="2724346" y="1382598"/>
                  <a:pt x="2667785" y="1385740"/>
                </a:cubicBezTo>
                <a:cubicBezTo>
                  <a:pt x="2526597" y="1409272"/>
                  <a:pt x="2592657" y="1400373"/>
                  <a:pt x="2469822" y="1414020"/>
                </a:cubicBezTo>
                <a:cubicBezTo>
                  <a:pt x="2450968" y="1420305"/>
                  <a:pt x="2429797" y="1421850"/>
                  <a:pt x="2413261" y="1432874"/>
                </a:cubicBezTo>
                <a:cubicBezTo>
                  <a:pt x="2376713" y="1457240"/>
                  <a:pt x="2395729" y="1448145"/>
                  <a:pt x="2356701" y="1461155"/>
                </a:cubicBezTo>
                <a:cubicBezTo>
                  <a:pt x="2337847" y="1480008"/>
                  <a:pt x="2314930" y="1495530"/>
                  <a:pt x="2300140" y="1517715"/>
                </a:cubicBezTo>
                <a:lnTo>
                  <a:pt x="2262433" y="1574276"/>
                </a:lnTo>
                <a:cubicBezTo>
                  <a:pt x="2259291" y="1593130"/>
                  <a:pt x="2253006" y="1611723"/>
                  <a:pt x="2253006" y="1630837"/>
                </a:cubicBezTo>
                <a:cubicBezTo>
                  <a:pt x="2253006" y="1715737"/>
                  <a:pt x="2254747" y="1800810"/>
                  <a:pt x="2262433" y="1885361"/>
                </a:cubicBezTo>
                <a:cubicBezTo>
                  <a:pt x="2264232" y="1905153"/>
                  <a:pt x="2275002" y="1923068"/>
                  <a:pt x="2281286" y="1941922"/>
                </a:cubicBezTo>
                <a:lnTo>
                  <a:pt x="2300140" y="1998482"/>
                </a:lnTo>
                <a:cubicBezTo>
                  <a:pt x="2303282" y="2007909"/>
                  <a:pt x="2304055" y="2018495"/>
                  <a:pt x="2309567" y="2026763"/>
                </a:cubicBezTo>
                <a:cubicBezTo>
                  <a:pt x="2315851" y="2036190"/>
                  <a:pt x="2323819" y="2044690"/>
                  <a:pt x="2328420" y="2055043"/>
                </a:cubicBezTo>
                <a:cubicBezTo>
                  <a:pt x="2336491" y="2073204"/>
                  <a:pt x="2333221" y="2097551"/>
                  <a:pt x="2347274" y="2111604"/>
                </a:cubicBezTo>
                <a:cubicBezTo>
                  <a:pt x="2366128" y="2130458"/>
                  <a:pt x="2389045" y="2145980"/>
                  <a:pt x="2403835" y="2168165"/>
                </a:cubicBezTo>
                <a:cubicBezTo>
                  <a:pt x="2457870" y="2249219"/>
                  <a:pt x="2393082" y="2146661"/>
                  <a:pt x="2432115" y="2224726"/>
                </a:cubicBezTo>
                <a:cubicBezTo>
                  <a:pt x="2437182" y="2234859"/>
                  <a:pt x="2444684" y="2243579"/>
                  <a:pt x="2450969" y="2253006"/>
                </a:cubicBezTo>
                <a:cubicBezTo>
                  <a:pt x="2454111" y="2271860"/>
                  <a:pt x="2456647" y="2290824"/>
                  <a:pt x="2460395" y="2309567"/>
                </a:cubicBezTo>
                <a:cubicBezTo>
                  <a:pt x="2474881" y="2382001"/>
                  <a:pt x="2498464" y="2389334"/>
                  <a:pt x="2460395" y="2498103"/>
                </a:cubicBezTo>
                <a:cubicBezTo>
                  <a:pt x="2452910" y="2519490"/>
                  <a:pt x="2425331" y="2528644"/>
                  <a:pt x="2403835" y="2535810"/>
                </a:cubicBezTo>
                <a:lnTo>
                  <a:pt x="2318993" y="2564091"/>
                </a:lnTo>
                <a:lnTo>
                  <a:pt x="2290713" y="2573517"/>
                </a:lnTo>
                <a:cubicBezTo>
                  <a:pt x="2281286" y="2576659"/>
                  <a:pt x="2272073" y="2580534"/>
                  <a:pt x="2262433" y="2582944"/>
                </a:cubicBezTo>
                <a:lnTo>
                  <a:pt x="2224725" y="2592371"/>
                </a:lnTo>
                <a:lnTo>
                  <a:pt x="1630837" y="2582944"/>
                </a:lnTo>
                <a:cubicBezTo>
                  <a:pt x="1611731" y="2582390"/>
                  <a:pt x="1593390" y="2573517"/>
                  <a:pt x="1574276" y="2573517"/>
                </a:cubicBezTo>
                <a:cubicBezTo>
                  <a:pt x="1398281" y="2573517"/>
                  <a:pt x="1222342" y="2579802"/>
                  <a:pt x="1046375" y="2582944"/>
                </a:cubicBezTo>
                <a:cubicBezTo>
                  <a:pt x="935541" y="2601417"/>
                  <a:pt x="1036482" y="2583047"/>
                  <a:pt x="952107" y="2601798"/>
                </a:cubicBezTo>
                <a:cubicBezTo>
                  <a:pt x="936466" y="2605274"/>
                  <a:pt x="920517" y="2607339"/>
                  <a:pt x="904973" y="2611225"/>
                </a:cubicBezTo>
                <a:cubicBezTo>
                  <a:pt x="895333" y="2613635"/>
                  <a:pt x="886247" y="2617921"/>
                  <a:pt x="876692" y="2620651"/>
                </a:cubicBezTo>
                <a:cubicBezTo>
                  <a:pt x="864235" y="2624210"/>
                  <a:pt x="851554" y="2626936"/>
                  <a:pt x="838985" y="2630078"/>
                </a:cubicBezTo>
                <a:cubicBezTo>
                  <a:pt x="675587" y="2626936"/>
                  <a:pt x="512015" y="2628812"/>
                  <a:pt x="348791" y="2620651"/>
                </a:cubicBezTo>
                <a:cubicBezTo>
                  <a:pt x="265285" y="2616476"/>
                  <a:pt x="289378" y="2595038"/>
                  <a:pt x="216816" y="2582944"/>
                </a:cubicBezTo>
                <a:cubicBezTo>
                  <a:pt x="197962" y="2579802"/>
                  <a:pt x="178914" y="2577663"/>
                  <a:pt x="160255" y="2573517"/>
                </a:cubicBezTo>
                <a:cubicBezTo>
                  <a:pt x="90592" y="2558037"/>
                  <a:pt x="187212" y="2563323"/>
                  <a:pt x="65987" y="2554664"/>
                </a:cubicBezTo>
                <a:cubicBezTo>
                  <a:pt x="44047" y="2553097"/>
                  <a:pt x="21996" y="2554664"/>
                  <a:pt x="0" y="2554664"/>
                </a:cubicBezTo>
              </a:path>
            </a:pathLst>
          </a:custGeom>
          <a:solidFill>
            <a:schemeClr val="accent5">
              <a:lumMod val="60000"/>
              <a:lumOff val="4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esquinas redondeadas 3">
            <a:extLst>
              <a:ext uri="{FF2B5EF4-FFF2-40B4-BE49-F238E27FC236}">
                <a16:creationId xmlns:a16="http://schemas.microsoft.com/office/drawing/2014/main" id="{C724FFF5-75D1-4FBB-8A27-5ACBD1F82C15}"/>
              </a:ext>
            </a:extLst>
          </p:cNvPr>
          <p:cNvSpPr/>
          <p:nvPr/>
        </p:nvSpPr>
        <p:spPr>
          <a:xfrm>
            <a:off x="4591051" y="2962275"/>
            <a:ext cx="914400" cy="466725"/>
          </a:xfrm>
          <a:prstGeom prst="roundRect">
            <a:avLst/>
          </a:prstGeom>
          <a:noFill/>
          <a:ln w="571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6 Conector recto">
            <a:extLst>
              <a:ext uri="{FF2B5EF4-FFF2-40B4-BE49-F238E27FC236}">
                <a16:creationId xmlns:a16="http://schemas.microsoft.com/office/drawing/2014/main" id="{B810AE74-9ED5-4F62-AA90-319BD9531BC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05058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CA8E6E7-1FF6-48D9-84FF-C6337888ED0D}"/>
              </a:ext>
            </a:extLst>
          </p:cNvPr>
          <p:cNvPicPr>
            <a:picLocks noChangeAspect="1"/>
          </p:cNvPicPr>
          <p:nvPr/>
        </p:nvPicPr>
        <p:blipFill rotWithShape="1">
          <a:blip r:embed="rId3"/>
          <a:srcRect l="857" t="23665" r="19715" b="6286"/>
          <a:stretch/>
        </p:blipFill>
        <p:spPr>
          <a:xfrm>
            <a:off x="1" y="405353"/>
            <a:ext cx="12194984" cy="6049650"/>
          </a:xfrm>
          <a:prstGeom prst="rect">
            <a:avLst/>
          </a:prstGeom>
        </p:spPr>
      </p:pic>
      <p:sp>
        <p:nvSpPr>
          <p:cNvPr id="4" name="Elipse 3">
            <a:extLst>
              <a:ext uri="{FF2B5EF4-FFF2-40B4-BE49-F238E27FC236}">
                <a16:creationId xmlns:a16="http://schemas.microsoft.com/office/drawing/2014/main" id="{C8AC5B26-C137-42D5-AE26-269AEC9D7392}"/>
              </a:ext>
            </a:extLst>
          </p:cNvPr>
          <p:cNvSpPr/>
          <p:nvPr/>
        </p:nvSpPr>
        <p:spPr>
          <a:xfrm>
            <a:off x="2215299" y="4811204"/>
            <a:ext cx="2036189" cy="575035"/>
          </a:xfrm>
          <a:prstGeom prst="ellipse">
            <a:avLst/>
          </a:prstGeom>
          <a:solidFill>
            <a:schemeClr val="accent4">
              <a:lumMod val="7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esquinas redondeadas 4">
            <a:extLst>
              <a:ext uri="{FF2B5EF4-FFF2-40B4-BE49-F238E27FC236}">
                <a16:creationId xmlns:a16="http://schemas.microsoft.com/office/drawing/2014/main" id="{FE6D11DC-07A0-41CB-8181-EC19AA26D1EE}"/>
              </a:ext>
            </a:extLst>
          </p:cNvPr>
          <p:cNvSpPr/>
          <p:nvPr/>
        </p:nvSpPr>
        <p:spPr>
          <a:xfrm>
            <a:off x="5076825" y="3810000"/>
            <a:ext cx="952499" cy="714375"/>
          </a:xfrm>
          <a:prstGeom prst="roundRect">
            <a:avLst/>
          </a:prstGeom>
          <a:noFill/>
          <a:ln w="571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6835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CA8E6E7-1FF6-48D9-84FF-C6337888ED0D}"/>
              </a:ext>
            </a:extLst>
          </p:cNvPr>
          <p:cNvPicPr>
            <a:picLocks noChangeAspect="1"/>
          </p:cNvPicPr>
          <p:nvPr/>
        </p:nvPicPr>
        <p:blipFill rotWithShape="1">
          <a:blip r:embed="rId3"/>
          <a:srcRect l="857" t="23665" r="19715" b="6286"/>
          <a:stretch/>
        </p:blipFill>
        <p:spPr>
          <a:xfrm>
            <a:off x="1" y="405353"/>
            <a:ext cx="12194984" cy="6049650"/>
          </a:xfrm>
          <a:prstGeom prst="rect">
            <a:avLst/>
          </a:prstGeom>
        </p:spPr>
      </p:pic>
      <p:sp>
        <p:nvSpPr>
          <p:cNvPr id="6" name="Forma libre: forma 5">
            <a:extLst>
              <a:ext uri="{FF2B5EF4-FFF2-40B4-BE49-F238E27FC236}">
                <a16:creationId xmlns:a16="http://schemas.microsoft.com/office/drawing/2014/main" id="{F98D2687-65B0-4859-B1D1-66092A59C5BC}"/>
              </a:ext>
            </a:extLst>
          </p:cNvPr>
          <p:cNvSpPr/>
          <p:nvPr/>
        </p:nvSpPr>
        <p:spPr>
          <a:xfrm>
            <a:off x="7870611" y="367645"/>
            <a:ext cx="4327674" cy="2073897"/>
          </a:xfrm>
          <a:custGeom>
            <a:avLst/>
            <a:gdLst>
              <a:gd name="connsiteX0" fmla="*/ 4271113 w 4327674"/>
              <a:gd name="connsiteY0" fmla="*/ 0 h 2073897"/>
              <a:gd name="connsiteX1" fmla="*/ 3601810 w 4327674"/>
              <a:gd name="connsiteY1" fmla="*/ 18854 h 2073897"/>
              <a:gd name="connsiteX2" fmla="*/ 3130469 w 4327674"/>
              <a:gd name="connsiteY2" fmla="*/ 28281 h 2073897"/>
              <a:gd name="connsiteX3" fmla="*/ 2951360 w 4327674"/>
              <a:gd name="connsiteY3" fmla="*/ 47134 h 2073897"/>
              <a:gd name="connsiteX4" fmla="*/ 2725117 w 4327674"/>
              <a:gd name="connsiteY4" fmla="*/ 56561 h 2073897"/>
              <a:gd name="connsiteX5" fmla="*/ 2385752 w 4327674"/>
              <a:gd name="connsiteY5" fmla="*/ 47134 h 2073897"/>
              <a:gd name="connsiteX6" fmla="*/ 1725876 w 4327674"/>
              <a:gd name="connsiteY6" fmla="*/ 37708 h 2073897"/>
              <a:gd name="connsiteX7" fmla="*/ 1650461 w 4327674"/>
              <a:gd name="connsiteY7" fmla="*/ 28281 h 2073897"/>
              <a:gd name="connsiteX8" fmla="*/ 1339377 w 4327674"/>
              <a:gd name="connsiteY8" fmla="*/ 9427 h 2073897"/>
              <a:gd name="connsiteX9" fmla="*/ 915170 w 4327674"/>
              <a:gd name="connsiteY9" fmla="*/ 18854 h 2073897"/>
              <a:gd name="connsiteX10" fmla="*/ 830329 w 4327674"/>
              <a:gd name="connsiteY10" fmla="*/ 37708 h 2073897"/>
              <a:gd name="connsiteX11" fmla="*/ 802049 w 4327674"/>
              <a:gd name="connsiteY11" fmla="*/ 47134 h 2073897"/>
              <a:gd name="connsiteX12" fmla="*/ 736061 w 4327674"/>
              <a:gd name="connsiteY12" fmla="*/ 56561 h 2073897"/>
              <a:gd name="connsiteX13" fmla="*/ 670074 w 4327674"/>
              <a:gd name="connsiteY13" fmla="*/ 75415 h 2073897"/>
              <a:gd name="connsiteX14" fmla="*/ 500391 w 4327674"/>
              <a:gd name="connsiteY14" fmla="*/ 94268 h 2073897"/>
              <a:gd name="connsiteX15" fmla="*/ 415550 w 4327674"/>
              <a:gd name="connsiteY15" fmla="*/ 103695 h 2073897"/>
              <a:gd name="connsiteX16" fmla="*/ 377843 w 4327674"/>
              <a:gd name="connsiteY16" fmla="*/ 113122 h 2073897"/>
              <a:gd name="connsiteX17" fmla="*/ 321282 w 4327674"/>
              <a:gd name="connsiteY17" fmla="*/ 122549 h 2073897"/>
              <a:gd name="connsiteX18" fmla="*/ 293001 w 4327674"/>
              <a:gd name="connsiteY18" fmla="*/ 141402 h 2073897"/>
              <a:gd name="connsiteX19" fmla="*/ 255294 w 4327674"/>
              <a:gd name="connsiteY19" fmla="*/ 150829 h 2073897"/>
              <a:gd name="connsiteX20" fmla="*/ 198733 w 4327674"/>
              <a:gd name="connsiteY20" fmla="*/ 169683 h 2073897"/>
              <a:gd name="connsiteX21" fmla="*/ 142173 w 4327674"/>
              <a:gd name="connsiteY21" fmla="*/ 188536 h 2073897"/>
              <a:gd name="connsiteX22" fmla="*/ 113892 w 4327674"/>
              <a:gd name="connsiteY22" fmla="*/ 197963 h 2073897"/>
              <a:gd name="connsiteX23" fmla="*/ 85612 w 4327674"/>
              <a:gd name="connsiteY23" fmla="*/ 216817 h 2073897"/>
              <a:gd name="connsiteX24" fmla="*/ 29051 w 4327674"/>
              <a:gd name="connsiteY24" fmla="*/ 245097 h 2073897"/>
              <a:gd name="connsiteX25" fmla="*/ 19624 w 4327674"/>
              <a:gd name="connsiteY25" fmla="*/ 273378 h 2073897"/>
              <a:gd name="connsiteX26" fmla="*/ 770 w 4327674"/>
              <a:gd name="connsiteY26" fmla="*/ 301658 h 2073897"/>
              <a:gd name="connsiteX27" fmla="*/ 19624 w 4327674"/>
              <a:gd name="connsiteY27" fmla="*/ 518475 h 2073897"/>
              <a:gd name="connsiteX28" fmla="*/ 29051 w 4327674"/>
              <a:gd name="connsiteY28" fmla="*/ 546755 h 2073897"/>
              <a:gd name="connsiteX29" fmla="*/ 57331 w 4327674"/>
              <a:gd name="connsiteY29" fmla="*/ 575035 h 2073897"/>
              <a:gd name="connsiteX30" fmla="*/ 66758 w 4327674"/>
              <a:gd name="connsiteY30" fmla="*/ 603316 h 2073897"/>
              <a:gd name="connsiteX31" fmla="*/ 85612 w 4327674"/>
              <a:gd name="connsiteY31" fmla="*/ 631596 h 2073897"/>
              <a:gd name="connsiteX32" fmla="*/ 104465 w 4327674"/>
              <a:gd name="connsiteY32" fmla="*/ 697584 h 2073897"/>
              <a:gd name="connsiteX33" fmla="*/ 123319 w 4327674"/>
              <a:gd name="connsiteY33" fmla="*/ 725864 h 2073897"/>
              <a:gd name="connsiteX34" fmla="*/ 161026 w 4327674"/>
              <a:gd name="connsiteY34" fmla="*/ 810706 h 2073897"/>
              <a:gd name="connsiteX35" fmla="*/ 170453 w 4327674"/>
              <a:gd name="connsiteY35" fmla="*/ 857840 h 2073897"/>
              <a:gd name="connsiteX36" fmla="*/ 179880 w 4327674"/>
              <a:gd name="connsiteY36" fmla="*/ 886120 h 2073897"/>
              <a:gd name="connsiteX37" fmla="*/ 189307 w 4327674"/>
              <a:gd name="connsiteY37" fmla="*/ 923827 h 2073897"/>
              <a:gd name="connsiteX38" fmla="*/ 217587 w 4327674"/>
              <a:gd name="connsiteY38" fmla="*/ 1065229 h 2073897"/>
              <a:gd name="connsiteX39" fmla="*/ 236441 w 4327674"/>
              <a:gd name="connsiteY39" fmla="*/ 1121790 h 2073897"/>
              <a:gd name="connsiteX40" fmla="*/ 255294 w 4327674"/>
              <a:gd name="connsiteY40" fmla="*/ 1150070 h 2073897"/>
              <a:gd name="connsiteX41" fmla="*/ 264721 w 4327674"/>
              <a:gd name="connsiteY41" fmla="*/ 1178351 h 2073897"/>
              <a:gd name="connsiteX42" fmla="*/ 311855 w 4327674"/>
              <a:gd name="connsiteY42" fmla="*/ 1234912 h 2073897"/>
              <a:gd name="connsiteX43" fmla="*/ 321282 w 4327674"/>
              <a:gd name="connsiteY43" fmla="*/ 1263192 h 2073897"/>
              <a:gd name="connsiteX44" fmla="*/ 387269 w 4327674"/>
              <a:gd name="connsiteY44" fmla="*/ 1338607 h 2073897"/>
              <a:gd name="connsiteX45" fmla="*/ 415550 w 4327674"/>
              <a:gd name="connsiteY45" fmla="*/ 1395167 h 2073897"/>
              <a:gd name="connsiteX46" fmla="*/ 434403 w 4327674"/>
              <a:gd name="connsiteY46" fmla="*/ 1423448 h 2073897"/>
              <a:gd name="connsiteX47" fmla="*/ 443830 w 4327674"/>
              <a:gd name="connsiteY47" fmla="*/ 1451728 h 2073897"/>
              <a:gd name="connsiteX48" fmla="*/ 490964 w 4327674"/>
              <a:gd name="connsiteY48" fmla="*/ 1508289 h 2073897"/>
              <a:gd name="connsiteX49" fmla="*/ 509818 w 4327674"/>
              <a:gd name="connsiteY49" fmla="*/ 1536569 h 2073897"/>
              <a:gd name="connsiteX50" fmla="*/ 556952 w 4327674"/>
              <a:gd name="connsiteY50" fmla="*/ 1621411 h 2073897"/>
              <a:gd name="connsiteX51" fmla="*/ 594659 w 4327674"/>
              <a:gd name="connsiteY51" fmla="*/ 1677971 h 2073897"/>
              <a:gd name="connsiteX52" fmla="*/ 622940 w 4327674"/>
              <a:gd name="connsiteY52" fmla="*/ 1696825 h 2073897"/>
              <a:gd name="connsiteX53" fmla="*/ 670074 w 4327674"/>
              <a:gd name="connsiteY53" fmla="*/ 1753386 h 2073897"/>
              <a:gd name="connsiteX54" fmla="*/ 688927 w 4327674"/>
              <a:gd name="connsiteY54" fmla="*/ 1781666 h 2073897"/>
              <a:gd name="connsiteX55" fmla="*/ 745488 w 4327674"/>
              <a:gd name="connsiteY55" fmla="*/ 1828800 h 2073897"/>
              <a:gd name="connsiteX56" fmla="*/ 764342 w 4327674"/>
              <a:gd name="connsiteY56" fmla="*/ 1857081 h 2073897"/>
              <a:gd name="connsiteX57" fmla="*/ 792622 w 4327674"/>
              <a:gd name="connsiteY57" fmla="*/ 1875934 h 2073897"/>
              <a:gd name="connsiteX58" fmla="*/ 820902 w 4327674"/>
              <a:gd name="connsiteY58" fmla="*/ 1904215 h 2073897"/>
              <a:gd name="connsiteX59" fmla="*/ 934024 w 4327674"/>
              <a:gd name="connsiteY59" fmla="*/ 1960776 h 2073897"/>
              <a:gd name="connsiteX60" fmla="*/ 962304 w 4327674"/>
              <a:gd name="connsiteY60" fmla="*/ 1970202 h 2073897"/>
              <a:gd name="connsiteX61" fmla="*/ 1018865 w 4327674"/>
              <a:gd name="connsiteY61" fmla="*/ 1998483 h 2073897"/>
              <a:gd name="connsiteX62" fmla="*/ 1103707 w 4327674"/>
              <a:gd name="connsiteY62" fmla="*/ 2036190 h 2073897"/>
              <a:gd name="connsiteX63" fmla="*/ 1207401 w 4327674"/>
              <a:gd name="connsiteY63" fmla="*/ 2045617 h 2073897"/>
              <a:gd name="connsiteX64" fmla="*/ 1235682 w 4327674"/>
              <a:gd name="connsiteY64" fmla="*/ 2055044 h 2073897"/>
              <a:gd name="connsiteX65" fmla="*/ 1697595 w 4327674"/>
              <a:gd name="connsiteY65" fmla="*/ 2055044 h 2073897"/>
              <a:gd name="connsiteX66" fmla="*/ 1999253 w 4327674"/>
              <a:gd name="connsiteY66" fmla="*/ 2036190 h 2073897"/>
              <a:gd name="connsiteX67" fmla="*/ 2084094 w 4327674"/>
              <a:gd name="connsiteY67" fmla="*/ 2026763 h 2073897"/>
              <a:gd name="connsiteX68" fmla="*/ 2244350 w 4327674"/>
              <a:gd name="connsiteY68" fmla="*/ 2017336 h 2073897"/>
              <a:gd name="connsiteX69" fmla="*/ 2696836 w 4327674"/>
              <a:gd name="connsiteY69" fmla="*/ 2026763 h 2073897"/>
              <a:gd name="connsiteX70" fmla="*/ 2743970 w 4327674"/>
              <a:gd name="connsiteY70" fmla="*/ 2036190 h 2073897"/>
              <a:gd name="connsiteX71" fmla="*/ 2819385 w 4327674"/>
              <a:gd name="connsiteY71" fmla="*/ 2045617 h 2073897"/>
              <a:gd name="connsiteX72" fmla="*/ 2904226 w 4327674"/>
              <a:gd name="connsiteY72" fmla="*/ 2064470 h 2073897"/>
              <a:gd name="connsiteX73" fmla="*/ 3007921 w 4327674"/>
              <a:gd name="connsiteY73" fmla="*/ 2073897 h 2073897"/>
              <a:gd name="connsiteX74" fmla="*/ 3479261 w 4327674"/>
              <a:gd name="connsiteY74" fmla="*/ 2064470 h 2073897"/>
              <a:gd name="connsiteX75" fmla="*/ 3554676 w 4327674"/>
              <a:gd name="connsiteY75" fmla="*/ 2045617 h 2073897"/>
              <a:gd name="connsiteX76" fmla="*/ 3620663 w 4327674"/>
              <a:gd name="connsiteY76" fmla="*/ 2026763 h 2073897"/>
              <a:gd name="connsiteX77" fmla="*/ 3658370 w 4327674"/>
              <a:gd name="connsiteY77" fmla="*/ 2017336 h 2073897"/>
              <a:gd name="connsiteX78" fmla="*/ 3714931 w 4327674"/>
              <a:gd name="connsiteY78" fmla="*/ 1998483 h 2073897"/>
              <a:gd name="connsiteX79" fmla="*/ 3762065 w 4327674"/>
              <a:gd name="connsiteY79" fmla="*/ 1989056 h 2073897"/>
              <a:gd name="connsiteX80" fmla="*/ 3799773 w 4327674"/>
              <a:gd name="connsiteY80" fmla="*/ 1979629 h 2073897"/>
              <a:gd name="connsiteX81" fmla="*/ 3875187 w 4327674"/>
              <a:gd name="connsiteY81" fmla="*/ 1970202 h 2073897"/>
              <a:gd name="connsiteX82" fmla="*/ 4327674 w 4327674"/>
              <a:gd name="connsiteY82" fmla="*/ 1979629 h 207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4327674" h="2073897">
                <a:moveTo>
                  <a:pt x="4271113" y="0"/>
                </a:moveTo>
                <a:cubicBezTo>
                  <a:pt x="3997891" y="34153"/>
                  <a:pt x="4231567" y="7708"/>
                  <a:pt x="3601810" y="18854"/>
                </a:cubicBezTo>
                <a:lnTo>
                  <a:pt x="3130469" y="28281"/>
                </a:lnTo>
                <a:cubicBezTo>
                  <a:pt x="3067431" y="36161"/>
                  <a:pt x="3016147" y="43432"/>
                  <a:pt x="2951360" y="47134"/>
                </a:cubicBezTo>
                <a:cubicBezTo>
                  <a:pt x="2876003" y="51440"/>
                  <a:pt x="2800531" y="53419"/>
                  <a:pt x="2725117" y="56561"/>
                </a:cubicBezTo>
                <a:lnTo>
                  <a:pt x="2385752" y="47134"/>
                </a:lnTo>
                <a:lnTo>
                  <a:pt x="1725876" y="37708"/>
                </a:lnTo>
                <a:cubicBezTo>
                  <a:pt x="1700550" y="37059"/>
                  <a:pt x="1675700" y="30476"/>
                  <a:pt x="1650461" y="28281"/>
                </a:cubicBezTo>
                <a:cubicBezTo>
                  <a:pt x="1580426" y="22191"/>
                  <a:pt x="1402861" y="12954"/>
                  <a:pt x="1339377" y="9427"/>
                </a:cubicBezTo>
                <a:lnTo>
                  <a:pt x="915170" y="18854"/>
                </a:lnTo>
                <a:cubicBezTo>
                  <a:pt x="903867" y="19306"/>
                  <a:pt x="844334" y="33707"/>
                  <a:pt x="830329" y="37708"/>
                </a:cubicBezTo>
                <a:cubicBezTo>
                  <a:pt x="820775" y="40438"/>
                  <a:pt x="811793" y="45185"/>
                  <a:pt x="802049" y="47134"/>
                </a:cubicBezTo>
                <a:cubicBezTo>
                  <a:pt x="780261" y="51491"/>
                  <a:pt x="758057" y="53419"/>
                  <a:pt x="736061" y="56561"/>
                </a:cubicBezTo>
                <a:cubicBezTo>
                  <a:pt x="716440" y="63102"/>
                  <a:pt x="690105" y="72684"/>
                  <a:pt x="670074" y="75415"/>
                </a:cubicBezTo>
                <a:cubicBezTo>
                  <a:pt x="613687" y="83104"/>
                  <a:pt x="556952" y="87984"/>
                  <a:pt x="500391" y="94268"/>
                </a:cubicBezTo>
                <a:lnTo>
                  <a:pt x="415550" y="103695"/>
                </a:lnTo>
                <a:cubicBezTo>
                  <a:pt x="402981" y="106837"/>
                  <a:pt x="390547" y="110581"/>
                  <a:pt x="377843" y="113122"/>
                </a:cubicBezTo>
                <a:cubicBezTo>
                  <a:pt x="359100" y="116871"/>
                  <a:pt x="339415" y="116505"/>
                  <a:pt x="321282" y="122549"/>
                </a:cubicBezTo>
                <a:cubicBezTo>
                  <a:pt x="310534" y="126132"/>
                  <a:pt x="303415" y="136939"/>
                  <a:pt x="293001" y="141402"/>
                </a:cubicBezTo>
                <a:cubicBezTo>
                  <a:pt x="281093" y="146505"/>
                  <a:pt x="267703" y="147106"/>
                  <a:pt x="255294" y="150829"/>
                </a:cubicBezTo>
                <a:cubicBezTo>
                  <a:pt x="236259" y="156540"/>
                  <a:pt x="217587" y="163398"/>
                  <a:pt x="198733" y="169683"/>
                </a:cubicBezTo>
                <a:lnTo>
                  <a:pt x="142173" y="188536"/>
                </a:lnTo>
                <a:lnTo>
                  <a:pt x="113892" y="197963"/>
                </a:lnTo>
                <a:cubicBezTo>
                  <a:pt x="104465" y="204248"/>
                  <a:pt x="95745" y="211750"/>
                  <a:pt x="85612" y="216817"/>
                </a:cubicBezTo>
                <a:cubicBezTo>
                  <a:pt x="7547" y="255850"/>
                  <a:pt x="110105" y="191062"/>
                  <a:pt x="29051" y="245097"/>
                </a:cubicBezTo>
                <a:cubicBezTo>
                  <a:pt x="25909" y="254524"/>
                  <a:pt x="24068" y="264490"/>
                  <a:pt x="19624" y="273378"/>
                </a:cubicBezTo>
                <a:cubicBezTo>
                  <a:pt x="14557" y="283511"/>
                  <a:pt x="1309" y="290341"/>
                  <a:pt x="770" y="301658"/>
                </a:cubicBezTo>
                <a:cubicBezTo>
                  <a:pt x="-2102" y="361978"/>
                  <a:pt x="2817" y="451250"/>
                  <a:pt x="19624" y="518475"/>
                </a:cubicBezTo>
                <a:cubicBezTo>
                  <a:pt x="22034" y="528115"/>
                  <a:pt x="23539" y="538487"/>
                  <a:pt x="29051" y="546755"/>
                </a:cubicBezTo>
                <a:cubicBezTo>
                  <a:pt x="36446" y="557847"/>
                  <a:pt x="47904" y="565608"/>
                  <a:pt x="57331" y="575035"/>
                </a:cubicBezTo>
                <a:cubicBezTo>
                  <a:pt x="60473" y="584462"/>
                  <a:pt x="62314" y="594428"/>
                  <a:pt x="66758" y="603316"/>
                </a:cubicBezTo>
                <a:cubicBezTo>
                  <a:pt x="71825" y="613449"/>
                  <a:pt x="81149" y="621182"/>
                  <a:pt x="85612" y="631596"/>
                </a:cubicBezTo>
                <a:cubicBezTo>
                  <a:pt x="103738" y="673890"/>
                  <a:pt x="86117" y="660888"/>
                  <a:pt x="104465" y="697584"/>
                </a:cubicBezTo>
                <a:cubicBezTo>
                  <a:pt x="109532" y="707717"/>
                  <a:pt x="117034" y="716437"/>
                  <a:pt x="123319" y="725864"/>
                </a:cubicBezTo>
                <a:cubicBezTo>
                  <a:pt x="145756" y="793173"/>
                  <a:pt x="131150" y="765889"/>
                  <a:pt x="161026" y="810706"/>
                </a:cubicBezTo>
                <a:cubicBezTo>
                  <a:pt x="164168" y="826417"/>
                  <a:pt x="166567" y="842296"/>
                  <a:pt x="170453" y="857840"/>
                </a:cubicBezTo>
                <a:cubicBezTo>
                  <a:pt x="172863" y="867480"/>
                  <a:pt x="177150" y="876566"/>
                  <a:pt x="179880" y="886120"/>
                </a:cubicBezTo>
                <a:cubicBezTo>
                  <a:pt x="183439" y="898577"/>
                  <a:pt x="186165" y="911258"/>
                  <a:pt x="189307" y="923827"/>
                </a:cubicBezTo>
                <a:cubicBezTo>
                  <a:pt x="200928" y="1028421"/>
                  <a:pt x="189735" y="981673"/>
                  <a:pt x="217587" y="1065229"/>
                </a:cubicBezTo>
                <a:cubicBezTo>
                  <a:pt x="217587" y="1065230"/>
                  <a:pt x="236440" y="1121789"/>
                  <a:pt x="236441" y="1121790"/>
                </a:cubicBezTo>
                <a:cubicBezTo>
                  <a:pt x="242725" y="1131217"/>
                  <a:pt x="250227" y="1139937"/>
                  <a:pt x="255294" y="1150070"/>
                </a:cubicBezTo>
                <a:cubicBezTo>
                  <a:pt x="259738" y="1158958"/>
                  <a:pt x="259209" y="1170083"/>
                  <a:pt x="264721" y="1178351"/>
                </a:cubicBezTo>
                <a:cubicBezTo>
                  <a:pt x="306422" y="1240902"/>
                  <a:pt x="281009" y="1173221"/>
                  <a:pt x="311855" y="1234912"/>
                </a:cubicBezTo>
                <a:cubicBezTo>
                  <a:pt x="316299" y="1243800"/>
                  <a:pt x="316456" y="1254506"/>
                  <a:pt x="321282" y="1263192"/>
                </a:cubicBezTo>
                <a:cubicBezTo>
                  <a:pt x="353629" y="1321417"/>
                  <a:pt x="345958" y="1311065"/>
                  <a:pt x="387269" y="1338607"/>
                </a:cubicBezTo>
                <a:cubicBezTo>
                  <a:pt x="441293" y="1419640"/>
                  <a:pt x="376529" y="1317123"/>
                  <a:pt x="415550" y="1395167"/>
                </a:cubicBezTo>
                <a:cubicBezTo>
                  <a:pt x="420617" y="1405301"/>
                  <a:pt x="429336" y="1413314"/>
                  <a:pt x="434403" y="1423448"/>
                </a:cubicBezTo>
                <a:cubicBezTo>
                  <a:pt x="438847" y="1432336"/>
                  <a:pt x="439386" y="1442840"/>
                  <a:pt x="443830" y="1451728"/>
                </a:cubicBezTo>
                <a:cubicBezTo>
                  <a:pt x="461384" y="1486836"/>
                  <a:pt x="464903" y="1477016"/>
                  <a:pt x="490964" y="1508289"/>
                </a:cubicBezTo>
                <a:cubicBezTo>
                  <a:pt x="498217" y="1516993"/>
                  <a:pt x="503533" y="1527142"/>
                  <a:pt x="509818" y="1536569"/>
                </a:cubicBezTo>
                <a:cubicBezTo>
                  <a:pt x="526411" y="1586347"/>
                  <a:pt x="513733" y="1556582"/>
                  <a:pt x="556952" y="1621411"/>
                </a:cubicBezTo>
                <a:lnTo>
                  <a:pt x="594659" y="1677971"/>
                </a:lnTo>
                <a:lnTo>
                  <a:pt x="622940" y="1696825"/>
                </a:lnTo>
                <a:cubicBezTo>
                  <a:pt x="669745" y="1767036"/>
                  <a:pt x="609592" y="1680809"/>
                  <a:pt x="670074" y="1753386"/>
                </a:cubicBezTo>
                <a:cubicBezTo>
                  <a:pt x="677327" y="1762089"/>
                  <a:pt x="680916" y="1773655"/>
                  <a:pt x="688927" y="1781666"/>
                </a:cubicBezTo>
                <a:cubicBezTo>
                  <a:pt x="763078" y="1855817"/>
                  <a:pt x="668275" y="1736144"/>
                  <a:pt x="745488" y="1828800"/>
                </a:cubicBezTo>
                <a:cubicBezTo>
                  <a:pt x="752741" y="1837504"/>
                  <a:pt x="756331" y="1849070"/>
                  <a:pt x="764342" y="1857081"/>
                </a:cubicBezTo>
                <a:cubicBezTo>
                  <a:pt x="772353" y="1865092"/>
                  <a:pt x="783919" y="1868681"/>
                  <a:pt x="792622" y="1875934"/>
                </a:cubicBezTo>
                <a:cubicBezTo>
                  <a:pt x="802864" y="1884469"/>
                  <a:pt x="810379" y="1896030"/>
                  <a:pt x="820902" y="1904215"/>
                </a:cubicBezTo>
                <a:cubicBezTo>
                  <a:pt x="875721" y="1946852"/>
                  <a:pt x="871997" y="1940101"/>
                  <a:pt x="934024" y="1960776"/>
                </a:cubicBezTo>
                <a:lnTo>
                  <a:pt x="962304" y="1970202"/>
                </a:lnTo>
                <a:cubicBezTo>
                  <a:pt x="1043346" y="2024230"/>
                  <a:pt x="940815" y="1959459"/>
                  <a:pt x="1018865" y="1998483"/>
                </a:cubicBezTo>
                <a:cubicBezTo>
                  <a:pt x="1059198" y="2018649"/>
                  <a:pt x="1044263" y="2030786"/>
                  <a:pt x="1103707" y="2036190"/>
                </a:cubicBezTo>
                <a:lnTo>
                  <a:pt x="1207401" y="2045617"/>
                </a:lnTo>
                <a:cubicBezTo>
                  <a:pt x="1216828" y="2048759"/>
                  <a:pt x="1225794" y="2054055"/>
                  <a:pt x="1235682" y="2055044"/>
                </a:cubicBezTo>
                <a:cubicBezTo>
                  <a:pt x="1414575" y="2072933"/>
                  <a:pt x="1496220" y="2061336"/>
                  <a:pt x="1697595" y="2055044"/>
                </a:cubicBezTo>
                <a:cubicBezTo>
                  <a:pt x="1892081" y="2033434"/>
                  <a:pt x="1658044" y="2057516"/>
                  <a:pt x="1999253" y="2036190"/>
                </a:cubicBezTo>
                <a:cubicBezTo>
                  <a:pt x="2027652" y="2034415"/>
                  <a:pt x="2055723" y="2028945"/>
                  <a:pt x="2084094" y="2026763"/>
                </a:cubicBezTo>
                <a:cubicBezTo>
                  <a:pt x="2137447" y="2022659"/>
                  <a:pt x="2190931" y="2020478"/>
                  <a:pt x="2244350" y="2017336"/>
                </a:cubicBezTo>
                <a:lnTo>
                  <a:pt x="2696836" y="2026763"/>
                </a:lnTo>
                <a:cubicBezTo>
                  <a:pt x="2712847" y="2027367"/>
                  <a:pt x="2728134" y="2033754"/>
                  <a:pt x="2743970" y="2036190"/>
                </a:cubicBezTo>
                <a:cubicBezTo>
                  <a:pt x="2769009" y="2040042"/>
                  <a:pt x="2794247" y="2042475"/>
                  <a:pt x="2819385" y="2045617"/>
                </a:cubicBezTo>
                <a:cubicBezTo>
                  <a:pt x="2843612" y="2051674"/>
                  <a:pt x="2880281" y="2061477"/>
                  <a:pt x="2904226" y="2064470"/>
                </a:cubicBezTo>
                <a:cubicBezTo>
                  <a:pt x="2938666" y="2068775"/>
                  <a:pt x="2973356" y="2070755"/>
                  <a:pt x="3007921" y="2073897"/>
                </a:cubicBezTo>
                <a:cubicBezTo>
                  <a:pt x="3165034" y="2070755"/>
                  <a:pt x="3322326" y="2072587"/>
                  <a:pt x="3479261" y="2064470"/>
                </a:cubicBezTo>
                <a:cubicBezTo>
                  <a:pt x="3505138" y="2063132"/>
                  <a:pt x="3529538" y="2051901"/>
                  <a:pt x="3554676" y="2045617"/>
                </a:cubicBezTo>
                <a:cubicBezTo>
                  <a:pt x="3672518" y="2016157"/>
                  <a:pt x="3526025" y="2053803"/>
                  <a:pt x="3620663" y="2026763"/>
                </a:cubicBezTo>
                <a:cubicBezTo>
                  <a:pt x="3633120" y="2023204"/>
                  <a:pt x="3645961" y="2021059"/>
                  <a:pt x="3658370" y="2017336"/>
                </a:cubicBezTo>
                <a:cubicBezTo>
                  <a:pt x="3677405" y="2011625"/>
                  <a:pt x="3695444" y="2002381"/>
                  <a:pt x="3714931" y="1998483"/>
                </a:cubicBezTo>
                <a:cubicBezTo>
                  <a:pt x="3730642" y="1995341"/>
                  <a:pt x="3746424" y="1992532"/>
                  <a:pt x="3762065" y="1989056"/>
                </a:cubicBezTo>
                <a:cubicBezTo>
                  <a:pt x="3774713" y="1986245"/>
                  <a:pt x="3786993" y="1981759"/>
                  <a:pt x="3799773" y="1979629"/>
                </a:cubicBezTo>
                <a:cubicBezTo>
                  <a:pt x="3824762" y="1975464"/>
                  <a:pt x="3850049" y="1973344"/>
                  <a:pt x="3875187" y="1970202"/>
                </a:cubicBezTo>
                <a:cubicBezTo>
                  <a:pt x="4289961" y="1980078"/>
                  <a:pt x="4139100" y="1979629"/>
                  <a:pt x="4327674" y="1979629"/>
                </a:cubicBezTo>
              </a:path>
            </a:pathLst>
          </a:custGeom>
          <a:solidFill>
            <a:srgbClr val="FF0000">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esquinas redondeadas 3">
            <a:extLst>
              <a:ext uri="{FF2B5EF4-FFF2-40B4-BE49-F238E27FC236}">
                <a16:creationId xmlns:a16="http://schemas.microsoft.com/office/drawing/2014/main" id="{20624422-93E0-4D86-A0CC-619CC2742430}"/>
              </a:ext>
            </a:extLst>
          </p:cNvPr>
          <p:cNvSpPr/>
          <p:nvPr/>
        </p:nvSpPr>
        <p:spPr>
          <a:xfrm>
            <a:off x="6181725" y="1895475"/>
            <a:ext cx="952499" cy="714375"/>
          </a:xfrm>
          <a:prstGeom prst="roundRect">
            <a:avLst/>
          </a:prstGeom>
          <a:noFill/>
          <a:ln w="571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52167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CA8E6E7-1FF6-48D9-84FF-C6337888ED0D}"/>
              </a:ext>
            </a:extLst>
          </p:cNvPr>
          <p:cNvPicPr>
            <a:picLocks noChangeAspect="1"/>
          </p:cNvPicPr>
          <p:nvPr/>
        </p:nvPicPr>
        <p:blipFill rotWithShape="1">
          <a:blip r:embed="rId3"/>
          <a:srcRect l="857" t="23665" r="19715" b="6286"/>
          <a:stretch/>
        </p:blipFill>
        <p:spPr>
          <a:xfrm>
            <a:off x="1" y="405353"/>
            <a:ext cx="12194984" cy="6049650"/>
          </a:xfrm>
          <a:prstGeom prst="rect">
            <a:avLst/>
          </a:prstGeom>
        </p:spPr>
      </p:pic>
      <p:sp>
        <p:nvSpPr>
          <p:cNvPr id="5" name="Forma libre: forma 4">
            <a:extLst>
              <a:ext uri="{FF2B5EF4-FFF2-40B4-BE49-F238E27FC236}">
                <a16:creationId xmlns:a16="http://schemas.microsoft.com/office/drawing/2014/main" id="{910EB75D-28BC-4FEC-B8A3-AE4804CB1615}"/>
              </a:ext>
            </a:extLst>
          </p:cNvPr>
          <p:cNvSpPr/>
          <p:nvPr/>
        </p:nvSpPr>
        <p:spPr>
          <a:xfrm>
            <a:off x="8625526" y="2328421"/>
            <a:ext cx="3582185" cy="2460395"/>
          </a:xfrm>
          <a:custGeom>
            <a:avLst/>
            <a:gdLst>
              <a:gd name="connsiteX0" fmla="*/ 3544478 w 3582185"/>
              <a:gd name="connsiteY0" fmla="*/ 18853 h 2460395"/>
              <a:gd name="connsiteX1" fmla="*/ 3318235 w 3582185"/>
              <a:gd name="connsiteY1" fmla="*/ 28280 h 2460395"/>
              <a:gd name="connsiteX2" fmla="*/ 3280528 w 3582185"/>
              <a:gd name="connsiteY2" fmla="*/ 37707 h 2460395"/>
              <a:gd name="connsiteX3" fmla="*/ 3223967 w 3582185"/>
              <a:gd name="connsiteY3" fmla="*/ 47134 h 2460395"/>
              <a:gd name="connsiteX4" fmla="*/ 3110845 w 3582185"/>
              <a:gd name="connsiteY4" fmla="*/ 65987 h 2460395"/>
              <a:gd name="connsiteX5" fmla="*/ 2780907 w 3582185"/>
              <a:gd name="connsiteY5" fmla="*/ 56560 h 2460395"/>
              <a:gd name="connsiteX6" fmla="*/ 2667785 w 3582185"/>
              <a:gd name="connsiteY6" fmla="*/ 37707 h 2460395"/>
              <a:gd name="connsiteX7" fmla="*/ 2488676 w 3582185"/>
              <a:gd name="connsiteY7" fmla="*/ 18853 h 2460395"/>
              <a:gd name="connsiteX8" fmla="*/ 2403835 w 3582185"/>
              <a:gd name="connsiteY8" fmla="*/ 9426 h 2460395"/>
              <a:gd name="connsiteX9" fmla="*/ 1904214 w 3582185"/>
              <a:gd name="connsiteY9" fmla="*/ 0 h 2460395"/>
              <a:gd name="connsiteX10" fmla="*/ 1291472 w 3582185"/>
              <a:gd name="connsiteY10" fmla="*/ 18853 h 2460395"/>
              <a:gd name="connsiteX11" fmla="*/ 1197204 w 3582185"/>
              <a:gd name="connsiteY11" fmla="*/ 28280 h 2460395"/>
              <a:gd name="connsiteX12" fmla="*/ 1065229 w 3582185"/>
              <a:gd name="connsiteY12" fmla="*/ 37707 h 2460395"/>
              <a:gd name="connsiteX13" fmla="*/ 933253 w 3582185"/>
              <a:gd name="connsiteY13" fmla="*/ 56560 h 2460395"/>
              <a:gd name="connsiteX14" fmla="*/ 490194 w 3582185"/>
              <a:gd name="connsiteY14" fmla="*/ 65987 h 2460395"/>
              <a:gd name="connsiteX15" fmla="*/ 443060 w 3582185"/>
              <a:gd name="connsiteY15" fmla="*/ 113121 h 2460395"/>
              <a:gd name="connsiteX16" fmla="*/ 414779 w 3582185"/>
              <a:gd name="connsiteY16" fmla="*/ 131975 h 2460395"/>
              <a:gd name="connsiteX17" fmla="*/ 386499 w 3582185"/>
              <a:gd name="connsiteY17" fmla="*/ 226243 h 2460395"/>
              <a:gd name="connsiteX18" fmla="*/ 395926 w 3582185"/>
              <a:gd name="connsiteY18" fmla="*/ 414779 h 2460395"/>
              <a:gd name="connsiteX19" fmla="*/ 405352 w 3582185"/>
              <a:gd name="connsiteY19" fmla="*/ 443059 h 2460395"/>
              <a:gd name="connsiteX20" fmla="*/ 414779 w 3582185"/>
              <a:gd name="connsiteY20" fmla="*/ 480767 h 2460395"/>
              <a:gd name="connsiteX21" fmla="*/ 433633 w 3582185"/>
              <a:gd name="connsiteY21" fmla="*/ 537327 h 2460395"/>
              <a:gd name="connsiteX22" fmla="*/ 443060 w 3582185"/>
              <a:gd name="connsiteY22" fmla="*/ 584461 h 2460395"/>
              <a:gd name="connsiteX23" fmla="*/ 471340 w 3582185"/>
              <a:gd name="connsiteY23" fmla="*/ 820132 h 2460395"/>
              <a:gd name="connsiteX24" fmla="*/ 490194 w 3582185"/>
              <a:gd name="connsiteY24" fmla="*/ 876692 h 2460395"/>
              <a:gd name="connsiteX25" fmla="*/ 499620 w 3582185"/>
              <a:gd name="connsiteY25" fmla="*/ 904973 h 2460395"/>
              <a:gd name="connsiteX26" fmla="*/ 471340 w 3582185"/>
              <a:gd name="connsiteY26" fmla="*/ 1074655 h 2460395"/>
              <a:gd name="connsiteX27" fmla="*/ 443060 w 3582185"/>
              <a:gd name="connsiteY27" fmla="*/ 1093509 h 2460395"/>
              <a:gd name="connsiteX28" fmla="*/ 414779 w 3582185"/>
              <a:gd name="connsiteY28" fmla="*/ 1102936 h 2460395"/>
              <a:gd name="connsiteX29" fmla="*/ 395926 w 3582185"/>
              <a:gd name="connsiteY29" fmla="*/ 1131216 h 2460395"/>
              <a:gd name="connsiteX30" fmla="*/ 377072 w 3582185"/>
              <a:gd name="connsiteY30" fmla="*/ 1216057 h 2460395"/>
              <a:gd name="connsiteX31" fmla="*/ 367645 w 3582185"/>
              <a:gd name="connsiteY31" fmla="*/ 1291472 h 2460395"/>
              <a:gd name="connsiteX32" fmla="*/ 358218 w 3582185"/>
              <a:gd name="connsiteY32" fmla="*/ 1414020 h 2460395"/>
              <a:gd name="connsiteX33" fmla="*/ 329938 w 3582185"/>
              <a:gd name="connsiteY33" fmla="*/ 1498861 h 2460395"/>
              <a:gd name="connsiteX34" fmla="*/ 320511 w 3582185"/>
              <a:gd name="connsiteY34" fmla="*/ 1527142 h 2460395"/>
              <a:gd name="connsiteX35" fmla="*/ 301658 w 3582185"/>
              <a:gd name="connsiteY35" fmla="*/ 1555422 h 2460395"/>
              <a:gd name="connsiteX36" fmla="*/ 273377 w 3582185"/>
              <a:gd name="connsiteY36" fmla="*/ 1640264 h 2460395"/>
              <a:gd name="connsiteX37" fmla="*/ 263950 w 3582185"/>
              <a:gd name="connsiteY37" fmla="*/ 1668544 h 2460395"/>
              <a:gd name="connsiteX38" fmla="*/ 235670 w 3582185"/>
              <a:gd name="connsiteY38" fmla="*/ 1725105 h 2460395"/>
              <a:gd name="connsiteX39" fmla="*/ 197963 w 3582185"/>
              <a:gd name="connsiteY39" fmla="*/ 1781666 h 2460395"/>
              <a:gd name="connsiteX40" fmla="*/ 160255 w 3582185"/>
              <a:gd name="connsiteY40" fmla="*/ 1838226 h 2460395"/>
              <a:gd name="connsiteX41" fmla="*/ 141402 w 3582185"/>
              <a:gd name="connsiteY41" fmla="*/ 1866507 h 2460395"/>
              <a:gd name="connsiteX42" fmla="*/ 122548 w 3582185"/>
              <a:gd name="connsiteY42" fmla="*/ 1923068 h 2460395"/>
              <a:gd name="connsiteX43" fmla="*/ 84841 w 3582185"/>
              <a:gd name="connsiteY43" fmla="*/ 1979628 h 2460395"/>
              <a:gd name="connsiteX44" fmla="*/ 65987 w 3582185"/>
              <a:gd name="connsiteY44" fmla="*/ 2007909 h 2460395"/>
              <a:gd name="connsiteX45" fmla="*/ 56561 w 3582185"/>
              <a:gd name="connsiteY45" fmla="*/ 2036189 h 2460395"/>
              <a:gd name="connsiteX46" fmla="*/ 37707 w 3582185"/>
              <a:gd name="connsiteY46" fmla="*/ 2064470 h 2460395"/>
              <a:gd name="connsiteX47" fmla="*/ 28280 w 3582185"/>
              <a:gd name="connsiteY47" fmla="*/ 2111604 h 2460395"/>
              <a:gd name="connsiteX48" fmla="*/ 0 w 3582185"/>
              <a:gd name="connsiteY48" fmla="*/ 2224725 h 2460395"/>
              <a:gd name="connsiteX49" fmla="*/ 9427 w 3582185"/>
              <a:gd name="connsiteY49" fmla="*/ 2309567 h 2460395"/>
              <a:gd name="connsiteX50" fmla="*/ 18853 w 3582185"/>
              <a:gd name="connsiteY50" fmla="*/ 2337847 h 2460395"/>
              <a:gd name="connsiteX51" fmla="*/ 47134 w 3582185"/>
              <a:gd name="connsiteY51" fmla="*/ 2356701 h 2460395"/>
              <a:gd name="connsiteX52" fmla="*/ 75414 w 3582185"/>
              <a:gd name="connsiteY52" fmla="*/ 2366127 h 2460395"/>
              <a:gd name="connsiteX53" fmla="*/ 216816 w 3582185"/>
              <a:gd name="connsiteY53" fmla="*/ 2403835 h 2460395"/>
              <a:gd name="connsiteX54" fmla="*/ 518474 w 3582185"/>
              <a:gd name="connsiteY54" fmla="*/ 2432115 h 2460395"/>
              <a:gd name="connsiteX55" fmla="*/ 810705 w 3582185"/>
              <a:gd name="connsiteY55" fmla="*/ 2450969 h 2460395"/>
              <a:gd name="connsiteX56" fmla="*/ 1461154 w 3582185"/>
              <a:gd name="connsiteY56" fmla="*/ 2460395 h 2460395"/>
              <a:gd name="connsiteX57" fmla="*/ 2300140 w 3582185"/>
              <a:gd name="connsiteY57" fmla="*/ 2441542 h 2460395"/>
              <a:gd name="connsiteX58" fmla="*/ 2516956 w 3582185"/>
              <a:gd name="connsiteY58" fmla="*/ 2422688 h 2460395"/>
              <a:gd name="connsiteX59" fmla="*/ 2582944 w 3582185"/>
              <a:gd name="connsiteY59" fmla="*/ 2413261 h 2460395"/>
              <a:gd name="connsiteX60" fmla="*/ 2630078 w 3582185"/>
              <a:gd name="connsiteY60" fmla="*/ 2403835 h 2460395"/>
              <a:gd name="connsiteX61" fmla="*/ 2733773 w 3582185"/>
              <a:gd name="connsiteY61" fmla="*/ 2394408 h 2460395"/>
              <a:gd name="connsiteX62" fmla="*/ 2790334 w 3582185"/>
              <a:gd name="connsiteY62" fmla="*/ 2375554 h 2460395"/>
              <a:gd name="connsiteX63" fmla="*/ 2894029 w 3582185"/>
              <a:gd name="connsiteY63" fmla="*/ 2356701 h 2460395"/>
              <a:gd name="connsiteX64" fmla="*/ 2969443 w 3582185"/>
              <a:gd name="connsiteY64" fmla="*/ 2347274 h 2460395"/>
              <a:gd name="connsiteX65" fmla="*/ 3044858 w 3582185"/>
              <a:gd name="connsiteY65" fmla="*/ 2328420 h 2460395"/>
              <a:gd name="connsiteX66" fmla="*/ 3101418 w 3582185"/>
              <a:gd name="connsiteY66" fmla="*/ 2318993 h 2460395"/>
              <a:gd name="connsiteX67" fmla="*/ 3195686 w 3582185"/>
              <a:gd name="connsiteY67" fmla="*/ 2290713 h 2460395"/>
              <a:gd name="connsiteX68" fmla="*/ 3242820 w 3582185"/>
              <a:gd name="connsiteY68" fmla="*/ 2281286 h 2460395"/>
              <a:gd name="connsiteX69" fmla="*/ 3582185 w 3582185"/>
              <a:gd name="connsiteY69" fmla="*/ 2281286 h 2460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582185" h="2460395">
                <a:moveTo>
                  <a:pt x="3544478" y="18853"/>
                </a:moveTo>
                <a:cubicBezTo>
                  <a:pt x="3469064" y="21995"/>
                  <a:pt x="3393523" y="22902"/>
                  <a:pt x="3318235" y="28280"/>
                </a:cubicBezTo>
                <a:cubicBezTo>
                  <a:pt x="3305312" y="29203"/>
                  <a:pt x="3293232" y="35166"/>
                  <a:pt x="3280528" y="37707"/>
                </a:cubicBezTo>
                <a:cubicBezTo>
                  <a:pt x="3261785" y="41456"/>
                  <a:pt x="3242772" y="43715"/>
                  <a:pt x="3223967" y="47134"/>
                </a:cubicBezTo>
                <a:cubicBezTo>
                  <a:pt x="3122894" y="65510"/>
                  <a:pt x="3237281" y="47925"/>
                  <a:pt x="3110845" y="65987"/>
                </a:cubicBezTo>
                <a:cubicBezTo>
                  <a:pt x="3000866" y="62845"/>
                  <a:pt x="2890708" y="63568"/>
                  <a:pt x="2780907" y="56560"/>
                </a:cubicBezTo>
                <a:cubicBezTo>
                  <a:pt x="2742757" y="54125"/>
                  <a:pt x="2705855" y="41168"/>
                  <a:pt x="2667785" y="37707"/>
                </a:cubicBezTo>
                <a:cubicBezTo>
                  <a:pt x="2497472" y="22224"/>
                  <a:pt x="2628739" y="35331"/>
                  <a:pt x="2488676" y="18853"/>
                </a:cubicBezTo>
                <a:cubicBezTo>
                  <a:pt x="2460417" y="15528"/>
                  <a:pt x="2432275" y="10343"/>
                  <a:pt x="2403835" y="9426"/>
                </a:cubicBezTo>
                <a:cubicBezTo>
                  <a:pt x="2237352" y="4056"/>
                  <a:pt x="2070754" y="3142"/>
                  <a:pt x="1904214" y="0"/>
                </a:cubicBezTo>
                <a:cubicBezTo>
                  <a:pt x="1681360" y="4844"/>
                  <a:pt x="1503082" y="4259"/>
                  <a:pt x="1291472" y="18853"/>
                </a:cubicBezTo>
                <a:cubicBezTo>
                  <a:pt x="1259967" y="21026"/>
                  <a:pt x="1228674" y="25657"/>
                  <a:pt x="1197204" y="28280"/>
                </a:cubicBezTo>
                <a:cubicBezTo>
                  <a:pt x="1153253" y="31943"/>
                  <a:pt x="1109082" y="33009"/>
                  <a:pt x="1065229" y="37707"/>
                </a:cubicBezTo>
                <a:cubicBezTo>
                  <a:pt x="1021043" y="42441"/>
                  <a:pt x="977682" y="55615"/>
                  <a:pt x="933253" y="56560"/>
                </a:cubicBezTo>
                <a:lnTo>
                  <a:pt x="490194" y="65987"/>
                </a:lnTo>
                <a:cubicBezTo>
                  <a:pt x="414776" y="116265"/>
                  <a:pt x="505906" y="50275"/>
                  <a:pt x="443060" y="113121"/>
                </a:cubicBezTo>
                <a:cubicBezTo>
                  <a:pt x="435049" y="121132"/>
                  <a:pt x="424206" y="125690"/>
                  <a:pt x="414779" y="131975"/>
                </a:cubicBezTo>
                <a:cubicBezTo>
                  <a:pt x="391829" y="200827"/>
                  <a:pt x="400746" y="169256"/>
                  <a:pt x="386499" y="226243"/>
                </a:cubicBezTo>
                <a:cubicBezTo>
                  <a:pt x="389641" y="289088"/>
                  <a:pt x="390475" y="352092"/>
                  <a:pt x="395926" y="414779"/>
                </a:cubicBezTo>
                <a:cubicBezTo>
                  <a:pt x="396787" y="424678"/>
                  <a:pt x="402622" y="433505"/>
                  <a:pt x="405352" y="443059"/>
                </a:cubicBezTo>
                <a:cubicBezTo>
                  <a:pt x="408911" y="455517"/>
                  <a:pt x="411056" y="468357"/>
                  <a:pt x="414779" y="480767"/>
                </a:cubicBezTo>
                <a:cubicBezTo>
                  <a:pt x="420490" y="499802"/>
                  <a:pt x="429735" y="517840"/>
                  <a:pt x="433633" y="537327"/>
                </a:cubicBezTo>
                <a:lnTo>
                  <a:pt x="443060" y="584461"/>
                </a:lnTo>
                <a:cubicBezTo>
                  <a:pt x="449312" y="690758"/>
                  <a:pt x="441781" y="731459"/>
                  <a:pt x="471340" y="820132"/>
                </a:cubicBezTo>
                <a:lnTo>
                  <a:pt x="490194" y="876692"/>
                </a:lnTo>
                <a:lnTo>
                  <a:pt x="499620" y="904973"/>
                </a:lnTo>
                <a:cubicBezTo>
                  <a:pt x="496149" y="957047"/>
                  <a:pt x="514789" y="1031206"/>
                  <a:pt x="471340" y="1074655"/>
                </a:cubicBezTo>
                <a:cubicBezTo>
                  <a:pt x="463329" y="1082666"/>
                  <a:pt x="453193" y="1088442"/>
                  <a:pt x="443060" y="1093509"/>
                </a:cubicBezTo>
                <a:cubicBezTo>
                  <a:pt x="434172" y="1097953"/>
                  <a:pt x="424206" y="1099794"/>
                  <a:pt x="414779" y="1102936"/>
                </a:cubicBezTo>
                <a:cubicBezTo>
                  <a:pt x="408495" y="1112363"/>
                  <a:pt x="400993" y="1121083"/>
                  <a:pt x="395926" y="1131216"/>
                </a:cubicBezTo>
                <a:cubicBezTo>
                  <a:pt x="384699" y="1153670"/>
                  <a:pt x="379969" y="1195781"/>
                  <a:pt x="377072" y="1216057"/>
                </a:cubicBezTo>
                <a:cubicBezTo>
                  <a:pt x="373489" y="1241136"/>
                  <a:pt x="370047" y="1266252"/>
                  <a:pt x="367645" y="1291472"/>
                </a:cubicBezTo>
                <a:cubicBezTo>
                  <a:pt x="363761" y="1332257"/>
                  <a:pt x="364608" y="1373551"/>
                  <a:pt x="358218" y="1414020"/>
                </a:cubicBezTo>
                <a:cubicBezTo>
                  <a:pt x="358216" y="1414030"/>
                  <a:pt x="334653" y="1484716"/>
                  <a:pt x="329938" y="1498861"/>
                </a:cubicBezTo>
                <a:cubicBezTo>
                  <a:pt x="326796" y="1508288"/>
                  <a:pt x="326023" y="1518874"/>
                  <a:pt x="320511" y="1527142"/>
                </a:cubicBezTo>
                <a:cubicBezTo>
                  <a:pt x="314227" y="1536569"/>
                  <a:pt x="306259" y="1545069"/>
                  <a:pt x="301658" y="1555422"/>
                </a:cubicBezTo>
                <a:cubicBezTo>
                  <a:pt x="301656" y="1555427"/>
                  <a:pt x="278091" y="1626121"/>
                  <a:pt x="273377" y="1640264"/>
                </a:cubicBezTo>
                <a:cubicBezTo>
                  <a:pt x="270235" y="1649691"/>
                  <a:pt x="269462" y="1660276"/>
                  <a:pt x="263950" y="1668544"/>
                </a:cubicBezTo>
                <a:cubicBezTo>
                  <a:pt x="180253" y="1794091"/>
                  <a:pt x="300719" y="1608015"/>
                  <a:pt x="235670" y="1725105"/>
                </a:cubicBezTo>
                <a:cubicBezTo>
                  <a:pt x="224666" y="1744913"/>
                  <a:pt x="210532" y="1762812"/>
                  <a:pt x="197963" y="1781666"/>
                </a:cubicBezTo>
                <a:lnTo>
                  <a:pt x="160255" y="1838226"/>
                </a:lnTo>
                <a:cubicBezTo>
                  <a:pt x="153970" y="1847653"/>
                  <a:pt x="144985" y="1855759"/>
                  <a:pt x="141402" y="1866507"/>
                </a:cubicBezTo>
                <a:cubicBezTo>
                  <a:pt x="135117" y="1885361"/>
                  <a:pt x="133572" y="1906532"/>
                  <a:pt x="122548" y="1923068"/>
                </a:cubicBezTo>
                <a:lnTo>
                  <a:pt x="84841" y="1979628"/>
                </a:lnTo>
                <a:lnTo>
                  <a:pt x="65987" y="2007909"/>
                </a:lnTo>
                <a:cubicBezTo>
                  <a:pt x="62845" y="2017336"/>
                  <a:pt x="61005" y="2027301"/>
                  <a:pt x="56561" y="2036189"/>
                </a:cubicBezTo>
                <a:cubicBezTo>
                  <a:pt x="51494" y="2046323"/>
                  <a:pt x="41685" y="2053862"/>
                  <a:pt x="37707" y="2064470"/>
                </a:cubicBezTo>
                <a:cubicBezTo>
                  <a:pt x="32081" y="2079472"/>
                  <a:pt x="32496" y="2096146"/>
                  <a:pt x="28280" y="2111604"/>
                </a:cubicBezTo>
                <a:cubicBezTo>
                  <a:pt x="-3731" y="2228979"/>
                  <a:pt x="19536" y="2107513"/>
                  <a:pt x="0" y="2224725"/>
                </a:cubicBezTo>
                <a:cubicBezTo>
                  <a:pt x="3142" y="2253006"/>
                  <a:pt x="4749" y="2281499"/>
                  <a:pt x="9427" y="2309567"/>
                </a:cubicBezTo>
                <a:cubicBezTo>
                  <a:pt x="11060" y="2319368"/>
                  <a:pt x="12646" y="2330088"/>
                  <a:pt x="18853" y="2337847"/>
                </a:cubicBezTo>
                <a:cubicBezTo>
                  <a:pt x="25931" y="2346694"/>
                  <a:pt x="37000" y="2351634"/>
                  <a:pt x="47134" y="2356701"/>
                </a:cubicBezTo>
                <a:cubicBezTo>
                  <a:pt x="56022" y="2361145"/>
                  <a:pt x="65987" y="2362985"/>
                  <a:pt x="75414" y="2366127"/>
                </a:cubicBezTo>
                <a:cubicBezTo>
                  <a:pt x="153915" y="2418461"/>
                  <a:pt x="30392" y="2341700"/>
                  <a:pt x="216816" y="2403835"/>
                </a:cubicBezTo>
                <a:cubicBezTo>
                  <a:pt x="340044" y="2444906"/>
                  <a:pt x="158972" y="2387176"/>
                  <a:pt x="518474" y="2432115"/>
                </a:cubicBezTo>
                <a:cubicBezTo>
                  <a:pt x="647818" y="2448283"/>
                  <a:pt x="619554" y="2446814"/>
                  <a:pt x="810705" y="2450969"/>
                </a:cubicBezTo>
                <a:lnTo>
                  <a:pt x="1461154" y="2460395"/>
                </a:lnTo>
                <a:cubicBezTo>
                  <a:pt x="1740816" y="2454111"/>
                  <a:pt x="2021231" y="2462997"/>
                  <a:pt x="2300140" y="2441542"/>
                </a:cubicBezTo>
                <a:cubicBezTo>
                  <a:pt x="2378259" y="2435533"/>
                  <a:pt x="2440436" y="2431691"/>
                  <a:pt x="2516956" y="2422688"/>
                </a:cubicBezTo>
                <a:cubicBezTo>
                  <a:pt x="2539023" y="2420092"/>
                  <a:pt x="2561027" y="2416914"/>
                  <a:pt x="2582944" y="2413261"/>
                </a:cubicBezTo>
                <a:cubicBezTo>
                  <a:pt x="2598748" y="2410627"/>
                  <a:pt x="2614179" y="2405822"/>
                  <a:pt x="2630078" y="2403835"/>
                </a:cubicBezTo>
                <a:cubicBezTo>
                  <a:pt x="2664518" y="2399530"/>
                  <a:pt x="2699208" y="2397550"/>
                  <a:pt x="2733773" y="2394408"/>
                </a:cubicBezTo>
                <a:cubicBezTo>
                  <a:pt x="2752627" y="2388123"/>
                  <a:pt x="2770846" y="2379452"/>
                  <a:pt x="2790334" y="2375554"/>
                </a:cubicBezTo>
                <a:cubicBezTo>
                  <a:pt x="2830949" y="2367431"/>
                  <a:pt x="2851798" y="2362734"/>
                  <a:pt x="2894029" y="2356701"/>
                </a:cubicBezTo>
                <a:cubicBezTo>
                  <a:pt x="2919108" y="2353118"/>
                  <a:pt x="2944404" y="2351126"/>
                  <a:pt x="2969443" y="2347274"/>
                </a:cubicBezTo>
                <a:cubicBezTo>
                  <a:pt x="3101850" y="2326903"/>
                  <a:pt x="2954535" y="2348492"/>
                  <a:pt x="3044858" y="2328420"/>
                </a:cubicBezTo>
                <a:cubicBezTo>
                  <a:pt x="3063516" y="2324274"/>
                  <a:pt x="3082875" y="2323629"/>
                  <a:pt x="3101418" y="2318993"/>
                </a:cubicBezTo>
                <a:cubicBezTo>
                  <a:pt x="3289416" y="2271994"/>
                  <a:pt x="3061026" y="2320638"/>
                  <a:pt x="3195686" y="2290713"/>
                </a:cubicBezTo>
                <a:cubicBezTo>
                  <a:pt x="3211327" y="2287237"/>
                  <a:pt x="3226802" y="2281677"/>
                  <a:pt x="3242820" y="2281286"/>
                </a:cubicBezTo>
                <a:cubicBezTo>
                  <a:pt x="3355908" y="2278528"/>
                  <a:pt x="3469063" y="2281286"/>
                  <a:pt x="3582185" y="2281286"/>
                </a:cubicBezTo>
              </a:path>
            </a:pathLst>
          </a:custGeom>
          <a:solidFill>
            <a:srgbClr val="7030A0">
              <a:alpha val="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esquinas redondeadas 3">
            <a:extLst>
              <a:ext uri="{FF2B5EF4-FFF2-40B4-BE49-F238E27FC236}">
                <a16:creationId xmlns:a16="http://schemas.microsoft.com/office/drawing/2014/main" id="{DC7B9C52-AD3B-4914-9ECF-8318887C8D0F}"/>
              </a:ext>
            </a:extLst>
          </p:cNvPr>
          <p:cNvSpPr/>
          <p:nvPr/>
        </p:nvSpPr>
        <p:spPr>
          <a:xfrm>
            <a:off x="6677025" y="2853768"/>
            <a:ext cx="952499" cy="714375"/>
          </a:xfrm>
          <a:prstGeom prst="roundRect">
            <a:avLst/>
          </a:prstGeom>
          <a:noFill/>
          <a:ln w="571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69369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3CA8E6E7-1FF6-48D9-84FF-C6337888ED0D}"/>
              </a:ext>
            </a:extLst>
          </p:cNvPr>
          <p:cNvPicPr>
            <a:picLocks noChangeAspect="1"/>
          </p:cNvPicPr>
          <p:nvPr/>
        </p:nvPicPr>
        <p:blipFill rotWithShape="1">
          <a:blip r:embed="rId3"/>
          <a:srcRect l="857" t="23665" r="19715" b="6286"/>
          <a:stretch/>
        </p:blipFill>
        <p:spPr>
          <a:xfrm>
            <a:off x="1" y="405353"/>
            <a:ext cx="12194984" cy="6049650"/>
          </a:xfrm>
          <a:prstGeom prst="rect">
            <a:avLst/>
          </a:prstGeom>
        </p:spPr>
      </p:pic>
      <p:sp>
        <p:nvSpPr>
          <p:cNvPr id="4" name="Elipse 3">
            <a:extLst>
              <a:ext uri="{FF2B5EF4-FFF2-40B4-BE49-F238E27FC236}">
                <a16:creationId xmlns:a16="http://schemas.microsoft.com/office/drawing/2014/main" id="{C8AC5B26-C137-42D5-AE26-269AEC9D7392}"/>
              </a:ext>
            </a:extLst>
          </p:cNvPr>
          <p:cNvSpPr/>
          <p:nvPr/>
        </p:nvSpPr>
        <p:spPr>
          <a:xfrm>
            <a:off x="2413261" y="5386239"/>
            <a:ext cx="2036189" cy="575035"/>
          </a:xfrm>
          <a:prstGeom prst="ellipse">
            <a:avLst/>
          </a:prstGeom>
          <a:solidFill>
            <a:srgbClr val="92D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Forma libre: forma 2">
            <a:extLst>
              <a:ext uri="{FF2B5EF4-FFF2-40B4-BE49-F238E27FC236}">
                <a16:creationId xmlns:a16="http://schemas.microsoft.com/office/drawing/2014/main" id="{2A29961A-6232-4284-A54B-9517870AF02A}"/>
              </a:ext>
            </a:extLst>
          </p:cNvPr>
          <p:cNvSpPr/>
          <p:nvPr/>
        </p:nvSpPr>
        <p:spPr>
          <a:xfrm>
            <a:off x="7956223" y="4647414"/>
            <a:ext cx="4235777" cy="1404594"/>
          </a:xfrm>
          <a:custGeom>
            <a:avLst/>
            <a:gdLst>
              <a:gd name="connsiteX0" fmla="*/ 4213781 w 4289196"/>
              <a:gd name="connsiteY0" fmla="*/ 0 h 1404594"/>
              <a:gd name="connsiteX1" fmla="*/ 4072379 w 4289196"/>
              <a:gd name="connsiteY1" fmla="*/ 9427 h 1404594"/>
              <a:gd name="connsiteX2" fmla="*/ 4044099 w 4289196"/>
              <a:gd name="connsiteY2" fmla="*/ 18854 h 1404594"/>
              <a:gd name="connsiteX3" fmla="*/ 3968684 w 4289196"/>
              <a:gd name="connsiteY3" fmla="*/ 28281 h 1404594"/>
              <a:gd name="connsiteX4" fmla="*/ 3874416 w 4289196"/>
              <a:gd name="connsiteY4" fmla="*/ 56561 h 1404594"/>
              <a:gd name="connsiteX5" fmla="*/ 3846136 w 4289196"/>
              <a:gd name="connsiteY5" fmla="*/ 65988 h 1404594"/>
              <a:gd name="connsiteX6" fmla="*/ 3789575 w 4289196"/>
              <a:gd name="connsiteY6" fmla="*/ 75415 h 1404594"/>
              <a:gd name="connsiteX7" fmla="*/ 3761295 w 4289196"/>
              <a:gd name="connsiteY7" fmla="*/ 84842 h 1404594"/>
              <a:gd name="connsiteX8" fmla="*/ 3186259 w 4289196"/>
              <a:gd name="connsiteY8" fmla="*/ 84842 h 1404594"/>
              <a:gd name="connsiteX9" fmla="*/ 3016577 w 4289196"/>
              <a:gd name="connsiteY9" fmla="*/ 75415 h 1404594"/>
              <a:gd name="connsiteX10" fmla="*/ 2960016 w 4289196"/>
              <a:gd name="connsiteY10" fmla="*/ 65988 h 1404594"/>
              <a:gd name="connsiteX11" fmla="*/ 2894029 w 4289196"/>
              <a:gd name="connsiteY11" fmla="*/ 56561 h 1404594"/>
              <a:gd name="connsiteX12" fmla="*/ 2809187 w 4289196"/>
              <a:gd name="connsiteY12" fmla="*/ 37708 h 1404594"/>
              <a:gd name="connsiteX13" fmla="*/ 2422688 w 4289196"/>
              <a:gd name="connsiteY13" fmla="*/ 18854 h 1404594"/>
              <a:gd name="connsiteX14" fmla="*/ 2205872 w 4289196"/>
              <a:gd name="connsiteY14" fmla="*/ 28281 h 1404594"/>
              <a:gd name="connsiteX15" fmla="*/ 1800519 w 4289196"/>
              <a:gd name="connsiteY15" fmla="*/ 47134 h 1404594"/>
              <a:gd name="connsiteX16" fmla="*/ 1762812 w 4289196"/>
              <a:gd name="connsiteY16" fmla="*/ 56561 h 1404594"/>
              <a:gd name="connsiteX17" fmla="*/ 1706251 w 4289196"/>
              <a:gd name="connsiteY17" fmla="*/ 75415 h 1404594"/>
              <a:gd name="connsiteX18" fmla="*/ 1649690 w 4289196"/>
              <a:gd name="connsiteY18" fmla="*/ 94268 h 1404594"/>
              <a:gd name="connsiteX19" fmla="*/ 1621410 w 4289196"/>
              <a:gd name="connsiteY19" fmla="*/ 103695 h 1404594"/>
              <a:gd name="connsiteX20" fmla="*/ 1593130 w 4289196"/>
              <a:gd name="connsiteY20" fmla="*/ 113122 h 1404594"/>
              <a:gd name="connsiteX21" fmla="*/ 1150070 w 4289196"/>
              <a:gd name="connsiteY21" fmla="*/ 103695 h 1404594"/>
              <a:gd name="connsiteX22" fmla="*/ 1102936 w 4289196"/>
              <a:gd name="connsiteY22" fmla="*/ 94268 h 1404594"/>
              <a:gd name="connsiteX23" fmla="*/ 1018095 w 4289196"/>
              <a:gd name="connsiteY23" fmla="*/ 84842 h 1404594"/>
              <a:gd name="connsiteX24" fmla="*/ 942680 w 4289196"/>
              <a:gd name="connsiteY24" fmla="*/ 75415 h 1404594"/>
              <a:gd name="connsiteX25" fmla="*/ 593888 w 4289196"/>
              <a:gd name="connsiteY25" fmla="*/ 84842 h 1404594"/>
              <a:gd name="connsiteX26" fmla="*/ 527901 w 4289196"/>
              <a:gd name="connsiteY26" fmla="*/ 94268 h 1404594"/>
              <a:gd name="connsiteX27" fmla="*/ 471340 w 4289196"/>
              <a:gd name="connsiteY27" fmla="*/ 113122 h 1404594"/>
              <a:gd name="connsiteX28" fmla="*/ 414779 w 4289196"/>
              <a:gd name="connsiteY28" fmla="*/ 141402 h 1404594"/>
              <a:gd name="connsiteX29" fmla="*/ 358218 w 4289196"/>
              <a:gd name="connsiteY29" fmla="*/ 179110 h 1404594"/>
              <a:gd name="connsiteX30" fmla="*/ 329938 w 4289196"/>
              <a:gd name="connsiteY30" fmla="*/ 207390 h 1404594"/>
              <a:gd name="connsiteX31" fmla="*/ 273377 w 4289196"/>
              <a:gd name="connsiteY31" fmla="*/ 245097 h 1404594"/>
              <a:gd name="connsiteX32" fmla="*/ 188536 w 4289196"/>
              <a:gd name="connsiteY32" fmla="*/ 329939 h 1404594"/>
              <a:gd name="connsiteX33" fmla="*/ 160255 w 4289196"/>
              <a:gd name="connsiteY33" fmla="*/ 358219 h 1404594"/>
              <a:gd name="connsiteX34" fmla="*/ 122548 w 4289196"/>
              <a:gd name="connsiteY34" fmla="*/ 414780 h 1404594"/>
              <a:gd name="connsiteX35" fmla="*/ 103695 w 4289196"/>
              <a:gd name="connsiteY35" fmla="*/ 443060 h 1404594"/>
              <a:gd name="connsiteX36" fmla="*/ 84841 w 4289196"/>
              <a:gd name="connsiteY36" fmla="*/ 471341 h 1404594"/>
              <a:gd name="connsiteX37" fmla="*/ 56561 w 4289196"/>
              <a:gd name="connsiteY37" fmla="*/ 556182 h 1404594"/>
              <a:gd name="connsiteX38" fmla="*/ 37707 w 4289196"/>
              <a:gd name="connsiteY38" fmla="*/ 612743 h 1404594"/>
              <a:gd name="connsiteX39" fmla="*/ 28280 w 4289196"/>
              <a:gd name="connsiteY39" fmla="*/ 659877 h 1404594"/>
              <a:gd name="connsiteX40" fmla="*/ 18853 w 4289196"/>
              <a:gd name="connsiteY40" fmla="*/ 791852 h 1404594"/>
              <a:gd name="connsiteX41" fmla="*/ 9426 w 4289196"/>
              <a:gd name="connsiteY41" fmla="*/ 838986 h 1404594"/>
              <a:gd name="connsiteX42" fmla="*/ 0 w 4289196"/>
              <a:gd name="connsiteY42" fmla="*/ 999242 h 1404594"/>
              <a:gd name="connsiteX43" fmla="*/ 28280 w 4289196"/>
              <a:gd name="connsiteY43" fmla="*/ 1206631 h 1404594"/>
              <a:gd name="connsiteX44" fmla="*/ 37707 w 4289196"/>
              <a:gd name="connsiteY44" fmla="*/ 1234912 h 1404594"/>
              <a:gd name="connsiteX45" fmla="*/ 75414 w 4289196"/>
              <a:gd name="connsiteY45" fmla="*/ 1291473 h 1404594"/>
              <a:gd name="connsiteX46" fmla="*/ 103695 w 4289196"/>
              <a:gd name="connsiteY46" fmla="*/ 1310326 h 1404594"/>
              <a:gd name="connsiteX47" fmla="*/ 150829 w 4289196"/>
              <a:gd name="connsiteY47" fmla="*/ 1357460 h 1404594"/>
              <a:gd name="connsiteX48" fmla="*/ 207389 w 4289196"/>
              <a:gd name="connsiteY48" fmla="*/ 1404594 h 1404594"/>
              <a:gd name="connsiteX49" fmla="*/ 424206 w 4289196"/>
              <a:gd name="connsiteY49" fmla="*/ 1395167 h 1404594"/>
              <a:gd name="connsiteX50" fmla="*/ 471340 w 4289196"/>
              <a:gd name="connsiteY50" fmla="*/ 1385741 h 1404594"/>
              <a:gd name="connsiteX51" fmla="*/ 612742 w 4289196"/>
              <a:gd name="connsiteY51" fmla="*/ 1376314 h 1404594"/>
              <a:gd name="connsiteX52" fmla="*/ 659876 w 4289196"/>
              <a:gd name="connsiteY52" fmla="*/ 1366887 h 1404594"/>
              <a:gd name="connsiteX53" fmla="*/ 688156 w 4289196"/>
              <a:gd name="connsiteY53" fmla="*/ 1357460 h 1404594"/>
              <a:gd name="connsiteX54" fmla="*/ 886119 w 4289196"/>
              <a:gd name="connsiteY54" fmla="*/ 1348033 h 1404594"/>
              <a:gd name="connsiteX55" fmla="*/ 1150070 w 4289196"/>
              <a:gd name="connsiteY55" fmla="*/ 1329180 h 1404594"/>
              <a:gd name="connsiteX56" fmla="*/ 1244338 w 4289196"/>
              <a:gd name="connsiteY56" fmla="*/ 1319753 h 1404594"/>
              <a:gd name="connsiteX57" fmla="*/ 1545996 w 4289196"/>
              <a:gd name="connsiteY57" fmla="*/ 1329180 h 1404594"/>
              <a:gd name="connsiteX58" fmla="*/ 1913641 w 4289196"/>
              <a:gd name="connsiteY58" fmla="*/ 1357460 h 1404594"/>
              <a:gd name="connsiteX59" fmla="*/ 2922309 w 4289196"/>
              <a:gd name="connsiteY59" fmla="*/ 1366887 h 1404594"/>
              <a:gd name="connsiteX60" fmla="*/ 3327662 w 4289196"/>
              <a:gd name="connsiteY60" fmla="*/ 1357460 h 1404594"/>
              <a:gd name="connsiteX61" fmla="*/ 3403076 w 4289196"/>
              <a:gd name="connsiteY61" fmla="*/ 1338607 h 1404594"/>
              <a:gd name="connsiteX62" fmla="*/ 3469064 w 4289196"/>
              <a:gd name="connsiteY62" fmla="*/ 1329180 h 1404594"/>
              <a:gd name="connsiteX63" fmla="*/ 3582185 w 4289196"/>
              <a:gd name="connsiteY63" fmla="*/ 1319753 h 1404594"/>
              <a:gd name="connsiteX64" fmla="*/ 3742441 w 4289196"/>
              <a:gd name="connsiteY64" fmla="*/ 1300899 h 1404594"/>
              <a:gd name="connsiteX65" fmla="*/ 4100659 w 4289196"/>
              <a:gd name="connsiteY65" fmla="*/ 1310326 h 1404594"/>
              <a:gd name="connsiteX66" fmla="*/ 4289196 w 4289196"/>
              <a:gd name="connsiteY66" fmla="*/ 1319753 h 1404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289196" h="1404594">
                <a:moveTo>
                  <a:pt x="4213781" y="0"/>
                </a:moveTo>
                <a:cubicBezTo>
                  <a:pt x="4166647" y="3142"/>
                  <a:pt x="4119329" y="4210"/>
                  <a:pt x="4072379" y="9427"/>
                </a:cubicBezTo>
                <a:cubicBezTo>
                  <a:pt x="4062503" y="10524"/>
                  <a:pt x="4053875" y="17076"/>
                  <a:pt x="4044099" y="18854"/>
                </a:cubicBezTo>
                <a:cubicBezTo>
                  <a:pt x="4019174" y="23386"/>
                  <a:pt x="3993822" y="25139"/>
                  <a:pt x="3968684" y="28281"/>
                </a:cubicBezTo>
                <a:cubicBezTo>
                  <a:pt x="3911701" y="42527"/>
                  <a:pt x="3943262" y="33613"/>
                  <a:pt x="3874416" y="56561"/>
                </a:cubicBezTo>
                <a:cubicBezTo>
                  <a:pt x="3864989" y="59703"/>
                  <a:pt x="3855937" y="64354"/>
                  <a:pt x="3846136" y="65988"/>
                </a:cubicBezTo>
                <a:lnTo>
                  <a:pt x="3789575" y="75415"/>
                </a:lnTo>
                <a:cubicBezTo>
                  <a:pt x="3780148" y="78557"/>
                  <a:pt x="3770935" y="82432"/>
                  <a:pt x="3761295" y="84842"/>
                </a:cubicBezTo>
                <a:cubicBezTo>
                  <a:pt x="3582605" y="129513"/>
                  <a:pt x="3279575" y="86508"/>
                  <a:pt x="3186259" y="84842"/>
                </a:cubicBezTo>
                <a:cubicBezTo>
                  <a:pt x="3129698" y="81700"/>
                  <a:pt x="3073029" y="80119"/>
                  <a:pt x="3016577" y="75415"/>
                </a:cubicBezTo>
                <a:cubicBezTo>
                  <a:pt x="2997529" y="73828"/>
                  <a:pt x="2978907" y="68894"/>
                  <a:pt x="2960016" y="65988"/>
                </a:cubicBezTo>
                <a:cubicBezTo>
                  <a:pt x="2938055" y="62609"/>
                  <a:pt x="2915890" y="60536"/>
                  <a:pt x="2894029" y="56561"/>
                </a:cubicBezTo>
                <a:cubicBezTo>
                  <a:pt x="2865564" y="51386"/>
                  <a:pt x="2838372" y="39611"/>
                  <a:pt x="2809187" y="37708"/>
                </a:cubicBezTo>
                <a:cubicBezTo>
                  <a:pt x="2680474" y="29314"/>
                  <a:pt x="2422688" y="18854"/>
                  <a:pt x="2422688" y="18854"/>
                </a:cubicBezTo>
                <a:lnTo>
                  <a:pt x="2205872" y="28281"/>
                </a:lnTo>
                <a:cubicBezTo>
                  <a:pt x="1827406" y="41332"/>
                  <a:pt x="1990452" y="23395"/>
                  <a:pt x="1800519" y="47134"/>
                </a:cubicBezTo>
                <a:cubicBezTo>
                  <a:pt x="1787950" y="50276"/>
                  <a:pt x="1775221" y="52838"/>
                  <a:pt x="1762812" y="56561"/>
                </a:cubicBezTo>
                <a:cubicBezTo>
                  <a:pt x="1743777" y="62272"/>
                  <a:pt x="1725105" y="69130"/>
                  <a:pt x="1706251" y="75415"/>
                </a:cubicBezTo>
                <a:lnTo>
                  <a:pt x="1649690" y="94268"/>
                </a:lnTo>
                <a:lnTo>
                  <a:pt x="1621410" y="103695"/>
                </a:lnTo>
                <a:lnTo>
                  <a:pt x="1593130" y="113122"/>
                </a:lnTo>
                <a:lnTo>
                  <a:pt x="1150070" y="103695"/>
                </a:lnTo>
                <a:cubicBezTo>
                  <a:pt x="1134059" y="103079"/>
                  <a:pt x="1118797" y="96534"/>
                  <a:pt x="1102936" y="94268"/>
                </a:cubicBezTo>
                <a:cubicBezTo>
                  <a:pt x="1074768" y="90244"/>
                  <a:pt x="1046354" y="88167"/>
                  <a:pt x="1018095" y="84842"/>
                </a:cubicBezTo>
                <a:lnTo>
                  <a:pt x="942680" y="75415"/>
                </a:lnTo>
                <a:lnTo>
                  <a:pt x="593888" y="84842"/>
                </a:lnTo>
                <a:cubicBezTo>
                  <a:pt x="571692" y="85851"/>
                  <a:pt x="549551" y="89272"/>
                  <a:pt x="527901" y="94268"/>
                </a:cubicBezTo>
                <a:cubicBezTo>
                  <a:pt x="508536" y="98737"/>
                  <a:pt x="487876" y="102098"/>
                  <a:pt x="471340" y="113122"/>
                </a:cubicBezTo>
                <a:cubicBezTo>
                  <a:pt x="434791" y="137488"/>
                  <a:pt x="453808" y="128393"/>
                  <a:pt x="414779" y="141402"/>
                </a:cubicBezTo>
                <a:cubicBezTo>
                  <a:pt x="395925" y="153971"/>
                  <a:pt x="374241" y="163087"/>
                  <a:pt x="358218" y="179110"/>
                </a:cubicBezTo>
                <a:cubicBezTo>
                  <a:pt x="348791" y="188537"/>
                  <a:pt x="340461" y="199205"/>
                  <a:pt x="329938" y="207390"/>
                </a:cubicBezTo>
                <a:cubicBezTo>
                  <a:pt x="312052" y="221301"/>
                  <a:pt x="289399" y="229075"/>
                  <a:pt x="273377" y="245097"/>
                </a:cubicBezTo>
                <a:lnTo>
                  <a:pt x="188536" y="329939"/>
                </a:lnTo>
                <a:cubicBezTo>
                  <a:pt x="179109" y="339366"/>
                  <a:pt x="167650" y="347126"/>
                  <a:pt x="160255" y="358219"/>
                </a:cubicBezTo>
                <a:lnTo>
                  <a:pt x="122548" y="414780"/>
                </a:lnTo>
                <a:lnTo>
                  <a:pt x="103695" y="443060"/>
                </a:lnTo>
                <a:cubicBezTo>
                  <a:pt x="97410" y="452487"/>
                  <a:pt x="88424" y="460593"/>
                  <a:pt x="84841" y="471341"/>
                </a:cubicBezTo>
                <a:lnTo>
                  <a:pt x="56561" y="556182"/>
                </a:lnTo>
                <a:cubicBezTo>
                  <a:pt x="56560" y="556186"/>
                  <a:pt x="37708" y="612740"/>
                  <a:pt x="37707" y="612743"/>
                </a:cubicBezTo>
                <a:lnTo>
                  <a:pt x="28280" y="659877"/>
                </a:lnTo>
                <a:cubicBezTo>
                  <a:pt x="25138" y="703869"/>
                  <a:pt x="23470" y="747991"/>
                  <a:pt x="18853" y="791852"/>
                </a:cubicBezTo>
                <a:cubicBezTo>
                  <a:pt x="17176" y="807786"/>
                  <a:pt x="10877" y="823029"/>
                  <a:pt x="9426" y="838986"/>
                </a:cubicBezTo>
                <a:cubicBezTo>
                  <a:pt x="4582" y="892277"/>
                  <a:pt x="3142" y="945823"/>
                  <a:pt x="0" y="999242"/>
                </a:cubicBezTo>
                <a:cubicBezTo>
                  <a:pt x="10666" y="1169909"/>
                  <a:pt x="-6504" y="1102280"/>
                  <a:pt x="28280" y="1206631"/>
                </a:cubicBezTo>
                <a:cubicBezTo>
                  <a:pt x="31422" y="1216058"/>
                  <a:pt x="32195" y="1226644"/>
                  <a:pt x="37707" y="1234912"/>
                </a:cubicBezTo>
                <a:cubicBezTo>
                  <a:pt x="50276" y="1253766"/>
                  <a:pt x="56560" y="1278904"/>
                  <a:pt x="75414" y="1291473"/>
                </a:cubicBezTo>
                <a:lnTo>
                  <a:pt x="103695" y="1310326"/>
                </a:lnTo>
                <a:cubicBezTo>
                  <a:pt x="138260" y="1362176"/>
                  <a:pt x="103693" y="1318180"/>
                  <a:pt x="150829" y="1357460"/>
                </a:cubicBezTo>
                <a:cubicBezTo>
                  <a:pt x="223417" y="1417950"/>
                  <a:pt x="137170" y="1357782"/>
                  <a:pt x="207389" y="1404594"/>
                </a:cubicBezTo>
                <a:cubicBezTo>
                  <a:pt x="279661" y="1401452"/>
                  <a:pt x="352049" y="1400321"/>
                  <a:pt x="424206" y="1395167"/>
                </a:cubicBezTo>
                <a:cubicBezTo>
                  <a:pt x="440188" y="1394025"/>
                  <a:pt x="455397" y="1387335"/>
                  <a:pt x="471340" y="1385741"/>
                </a:cubicBezTo>
                <a:cubicBezTo>
                  <a:pt x="518344" y="1381041"/>
                  <a:pt x="565608" y="1379456"/>
                  <a:pt x="612742" y="1376314"/>
                </a:cubicBezTo>
                <a:cubicBezTo>
                  <a:pt x="628453" y="1373172"/>
                  <a:pt x="644332" y="1370773"/>
                  <a:pt x="659876" y="1366887"/>
                </a:cubicBezTo>
                <a:cubicBezTo>
                  <a:pt x="669516" y="1364477"/>
                  <a:pt x="678254" y="1358285"/>
                  <a:pt x="688156" y="1357460"/>
                </a:cubicBezTo>
                <a:cubicBezTo>
                  <a:pt x="753990" y="1351974"/>
                  <a:pt x="820153" y="1351599"/>
                  <a:pt x="886119" y="1348033"/>
                </a:cubicBezTo>
                <a:cubicBezTo>
                  <a:pt x="986824" y="1342590"/>
                  <a:pt x="1052764" y="1338026"/>
                  <a:pt x="1150070" y="1329180"/>
                </a:cubicBezTo>
                <a:lnTo>
                  <a:pt x="1244338" y="1319753"/>
                </a:lnTo>
                <a:cubicBezTo>
                  <a:pt x="1344891" y="1322895"/>
                  <a:pt x="1445549" y="1323600"/>
                  <a:pt x="1545996" y="1329180"/>
                </a:cubicBezTo>
                <a:cubicBezTo>
                  <a:pt x="1717950" y="1338733"/>
                  <a:pt x="1752488" y="1354861"/>
                  <a:pt x="1913641" y="1357460"/>
                </a:cubicBezTo>
                <a:lnTo>
                  <a:pt x="2922309" y="1366887"/>
                </a:lnTo>
                <a:cubicBezTo>
                  <a:pt x="3057427" y="1363745"/>
                  <a:pt x="3192741" y="1365396"/>
                  <a:pt x="3327662" y="1357460"/>
                </a:cubicBezTo>
                <a:cubicBezTo>
                  <a:pt x="3353529" y="1355938"/>
                  <a:pt x="3377425" y="1342272"/>
                  <a:pt x="3403076" y="1338607"/>
                </a:cubicBezTo>
                <a:cubicBezTo>
                  <a:pt x="3425072" y="1335465"/>
                  <a:pt x="3446967" y="1331506"/>
                  <a:pt x="3469064" y="1329180"/>
                </a:cubicBezTo>
                <a:cubicBezTo>
                  <a:pt x="3506694" y="1325219"/>
                  <a:pt x="3544503" y="1323179"/>
                  <a:pt x="3582185" y="1319753"/>
                </a:cubicBezTo>
                <a:cubicBezTo>
                  <a:pt x="3678196" y="1311024"/>
                  <a:pt x="3659520" y="1312745"/>
                  <a:pt x="3742441" y="1300899"/>
                </a:cubicBezTo>
                <a:lnTo>
                  <a:pt x="4100659" y="1310326"/>
                </a:lnTo>
                <a:cubicBezTo>
                  <a:pt x="4425046" y="1324430"/>
                  <a:pt x="3835858" y="1319753"/>
                  <a:pt x="4289196" y="1319753"/>
                </a:cubicBezTo>
              </a:path>
            </a:pathLst>
          </a:custGeom>
          <a:solidFill>
            <a:srgbClr val="92D05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esquinas redondeadas 4">
            <a:extLst>
              <a:ext uri="{FF2B5EF4-FFF2-40B4-BE49-F238E27FC236}">
                <a16:creationId xmlns:a16="http://schemas.microsoft.com/office/drawing/2014/main" id="{880D33B9-4154-4F3F-85BF-2779C22609A6}"/>
              </a:ext>
            </a:extLst>
          </p:cNvPr>
          <p:cNvSpPr/>
          <p:nvPr/>
        </p:nvSpPr>
        <p:spPr>
          <a:xfrm>
            <a:off x="6096000" y="3815793"/>
            <a:ext cx="952499" cy="714375"/>
          </a:xfrm>
          <a:prstGeom prst="roundRect">
            <a:avLst/>
          </a:prstGeom>
          <a:noFill/>
          <a:ln w="5715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89919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pic>
        <p:nvPicPr>
          <p:cNvPr id="10" name="Imagen 9">
            <a:extLst>
              <a:ext uri="{FF2B5EF4-FFF2-40B4-BE49-F238E27FC236}">
                <a16:creationId xmlns:a16="http://schemas.microsoft.com/office/drawing/2014/main" id="{C8505752-2150-48C7-A126-1C95A538C0DA}"/>
              </a:ext>
            </a:extLst>
          </p:cNvPr>
          <p:cNvPicPr>
            <a:picLocks noChangeAspect="1"/>
          </p:cNvPicPr>
          <p:nvPr/>
        </p:nvPicPr>
        <p:blipFill rotWithShape="1">
          <a:blip r:embed="rId6">
            <a:alphaModFix/>
          </a:blip>
          <a:srcRect l="1000" t="30940" r="20857" b="6886"/>
          <a:stretch/>
        </p:blipFill>
        <p:spPr>
          <a:xfrm>
            <a:off x="-14231" y="1385740"/>
            <a:ext cx="12206231" cy="5462833"/>
          </a:xfrm>
          <a:prstGeom prst="rect">
            <a:avLst/>
          </a:prstGeom>
        </p:spPr>
      </p:pic>
      <p:cxnSp>
        <p:nvCxnSpPr>
          <p:cNvPr id="6" name="6 Conector recto">
            <a:extLst>
              <a:ext uri="{FF2B5EF4-FFF2-40B4-BE49-F238E27FC236}">
                <a16:creationId xmlns:a16="http://schemas.microsoft.com/office/drawing/2014/main" id="{548D528A-5A8D-45A0-AF77-51E8A69C285E}"/>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8" name="7 CuadroTexto">
            <a:extLst>
              <a:ext uri="{FF2B5EF4-FFF2-40B4-BE49-F238E27FC236}">
                <a16:creationId xmlns:a16="http://schemas.microsoft.com/office/drawing/2014/main" id="{DF85C3F6-277B-4FA9-80E4-ECD27FCFC478}"/>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9" name="image3.png">
            <a:extLst>
              <a:ext uri="{FF2B5EF4-FFF2-40B4-BE49-F238E27FC236}">
                <a16:creationId xmlns:a16="http://schemas.microsoft.com/office/drawing/2014/main" id="{0F4C8F1F-3714-4DDF-8E04-47688AE6CE5C}"/>
              </a:ext>
            </a:extLst>
          </p:cNvPr>
          <p:cNvPicPr/>
          <p:nvPr/>
        </p:nvPicPr>
        <p:blipFill>
          <a:blip r:embed="rId7"/>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643980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pic>
        <p:nvPicPr>
          <p:cNvPr id="8" name="Imagen 7">
            <a:extLst>
              <a:ext uri="{FF2B5EF4-FFF2-40B4-BE49-F238E27FC236}">
                <a16:creationId xmlns:a16="http://schemas.microsoft.com/office/drawing/2014/main" id="{BF9F027C-14D9-4218-8F9B-699A6112745F}"/>
              </a:ext>
            </a:extLst>
          </p:cNvPr>
          <p:cNvPicPr>
            <a:picLocks noChangeAspect="1"/>
          </p:cNvPicPr>
          <p:nvPr/>
        </p:nvPicPr>
        <p:blipFill rotWithShape="1">
          <a:blip r:embed="rId6">
            <a:alphaModFix amt="86000"/>
          </a:blip>
          <a:srcRect l="3554" t="28343" r="20924" b="9317"/>
          <a:stretch/>
        </p:blipFill>
        <p:spPr>
          <a:xfrm>
            <a:off x="339165" y="929349"/>
            <a:ext cx="11570031" cy="5372247"/>
          </a:xfrm>
          <a:prstGeom prst="rect">
            <a:avLst/>
          </a:prstGeom>
        </p:spPr>
      </p:pic>
      <p:pic>
        <p:nvPicPr>
          <p:cNvPr id="9" name="Imagen 8">
            <a:extLst>
              <a:ext uri="{FF2B5EF4-FFF2-40B4-BE49-F238E27FC236}">
                <a16:creationId xmlns:a16="http://schemas.microsoft.com/office/drawing/2014/main" id="{A1F2F293-23CC-4B89-B5EF-78C6F5AC81AB}"/>
              </a:ext>
            </a:extLst>
          </p:cNvPr>
          <p:cNvPicPr>
            <a:picLocks noChangeAspect="1"/>
          </p:cNvPicPr>
          <p:nvPr/>
        </p:nvPicPr>
        <p:blipFill rotWithShape="1">
          <a:blip r:embed="rId6">
            <a:alphaModFix amt="96000"/>
          </a:blip>
          <a:srcRect l="17685" t="18629" r="19786" b="74481"/>
          <a:stretch/>
        </p:blipFill>
        <p:spPr>
          <a:xfrm>
            <a:off x="3088773" y="465826"/>
            <a:ext cx="6661810" cy="412950"/>
          </a:xfrm>
          <a:prstGeom prst="rect">
            <a:avLst/>
          </a:prstGeom>
        </p:spPr>
      </p:pic>
      <p:cxnSp>
        <p:nvCxnSpPr>
          <p:cNvPr id="10" name="6 Conector recto">
            <a:extLst>
              <a:ext uri="{FF2B5EF4-FFF2-40B4-BE49-F238E27FC236}">
                <a16:creationId xmlns:a16="http://schemas.microsoft.com/office/drawing/2014/main" id="{459FFFB2-9DB0-4624-8A11-BDA6F318C551}"/>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2" name="7 CuadroTexto">
            <a:extLst>
              <a:ext uri="{FF2B5EF4-FFF2-40B4-BE49-F238E27FC236}">
                <a16:creationId xmlns:a16="http://schemas.microsoft.com/office/drawing/2014/main" id="{AA9ABC78-9DD7-463E-BCD1-2EE6D9D80775}"/>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3" name="image3.png">
            <a:extLst>
              <a:ext uri="{FF2B5EF4-FFF2-40B4-BE49-F238E27FC236}">
                <a16:creationId xmlns:a16="http://schemas.microsoft.com/office/drawing/2014/main" id="{71B89607-4435-42D1-867F-C9AE0179FE4F}"/>
              </a:ext>
            </a:extLst>
          </p:cNvPr>
          <p:cNvPicPr/>
          <p:nvPr/>
        </p:nvPicPr>
        <p:blipFill>
          <a:blip r:embed="rId7"/>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14592102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8"/>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pic>
        <p:nvPicPr>
          <p:cNvPr id="10" name="Imagen 9">
            <a:extLst>
              <a:ext uri="{FF2B5EF4-FFF2-40B4-BE49-F238E27FC236}">
                <a16:creationId xmlns:a16="http://schemas.microsoft.com/office/drawing/2014/main" id="{E0A367DA-BD24-4F88-B7B0-2D5548D83106}"/>
              </a:ext>
            </a:extLst>
          </p:cNvPr>
          <p:cNvPicPr>
            <a:picLocks noChangeAspect="1"/>
          </p:cNvPicPr>
          <p:nvPr/>
        </p:nvPicPr>
        <p:blipFill rotWithShape="1">
          <a:blip r:embed="rId6"/>
          <a:srcRect l="1072" t="30785" r="69767" b="15470"/>
          <a:stretch/>
        </p:blipFill>
        <p:spPr>
          <a:xfrm>
            <a:off x="783887" y="1470582"/>
            <a:ext cx="4400855" cy="4562574"/>
          </a:xfrm>
          <a:prstGeom prst="rect">
            <a:avLst/>
          </a:prstGeom>
        </p:spPr>
      </p:pic>
      <p:cxnSp>
        <p:nvCxnSpPr>
          <p:cNvPr id="3" name="Conector recto 2">
            <a:extLst>
              <a:ext uri="{FF2B5EF4-FFF2-40B4-BE49-F238E27FC236}">
                <a16:creationId xmlns:a16="http://schemas.microsoft.com/office/drawing/2014/main" id="{0DBE4F16-1AEA-47BF-9D6D-6C2AF2D37C6A}"/>
              </a:ext>
            </a:extLst>
          </p:cNvPr>
          <p:cNvCxnSpPr>
            <a:cxnSpLocks/>
          </p:cNvCxnSpPr>
          <p:nvPr/>
        </p:nvCxnSpPr>
        <p:spPr>
          <a:xfrm>
            <a:off x="5184742" y="1989055"/>
            <a:ext cx="6127423" cy="0"/>
          </a:xfrm>
          <a:prstGeom prst="line">
            <a:avLst/>
          </a:prstGeom>
          <a:ln/>
        </p:spPr>
        <p:style>
          <a:lnRef idx="3">
            <a:schemeClr val="accent5"/>
          </a:lnRef>
          <a:fillRef idx="0">
            <a:schemeClr val="accent5"/>
          </a:fillRef>
          <a:effectRef idx="2">
            <a:schemeClr val="accent5"/>
          </a:effectRef>
          <a:fontRef idx="minor">
            <a:schemeClr val="tx1"/>
          </a:fontRef>
        </p:style>
      </p:cxnSp>
      <p:cxnSp>
        <p:nvCxnSpPr>
          <p:cNvPr id="14" name="Conector recto 13">
            <a:extLst>
              <a:ext uri="{FF2B5EF4-FFF2-40B4-BE49-F238E27FC236}">
                <a16:creationId xmlns:a16="http://schemas.microsoft.com/office/drawing/2014/main" id="{150F358A-CA00-4C83-AD3A-93CDA0657209}"/>
              </a:ext>
            </a:extLst>
          </p:cNvPr>
          <p:cNvCxnSpPr>
            <a:cxnSpLocks/>
          </p:cNvCxnSpPr>
          <p:nvPr/>
        </p:nvCxnSpPr>
        <p:spPr>
          <a:xfrm>
            <a:off x="5184742" y="2791905"/>
            <a:ext cx="6127423" cy="0"/>
          </a:xfrm>
          <a:prstGeom prst="line">
            <a:avLst/>
          </a:prstGeom>
          <a:ln>
            <a:solidFill>
              <a:srgbClr val="7030A0"/>
            </a:solidFill>
          </a:ln>
        </p:spPr>
        <p:style>
          <a:lnRef idx="3">
            <a:schemeClr val="accent5"/>
          </a:lnRef>
          <a:fillRef idx="0">
            <a:schemeClr val="accent5"/>
          </a:fillRef>
          <a:effectRef idx="2">
            <a:schemeClr val="accent5"/>
          </a:effectRef>
          <a:fontRef idx="minor">
            <a:schemeClr val="tx1"/>
          </a:fontRef>
        </p:style>
      </p:cxnSp>
      <p:cxnSp>
        <p:nvCxnSpPr>
          <p:cNvPr id="15" name="Conector recto 14">
            <a:extLst>
              <a:ext uri="{FF2B5EF4-FFF2-40B4-BE49-F238E27FC236}">
                <a16:creationId xmlns:a16="http://schemas.microsoft.com/office/drawing/2014/main" id="{2A5F906B-F1C4-4E00-8DC2-D608C5CC16ED}"/>
              </a:ext>
            </a:extLst>
          </p:cNvPr>
          <p:cNvCxnSpPr>
            <a:cxnSpLocks/>
          </p:cNvCxnSpPr>
          <p:nvPr/>
        </p:nvCxnSpPr>
        <p:spPr>
          <a:xfrm>
            <a:off x="5184742" y="3604181"/>
            <a:ext cx="6127423" cy="0"/>
          </a:xfrm>
          <a:prstGeom prst="line">
            <a:avLst/>
          </a:prstGeom>
          <a:ln/>
        </p:spPr>
        <p:style>
          <a:lnRef idx="3">
            <a:schemeClr val="accent2"/>
          </a:lnRef>
          <a:fillRef idx="0">
            <a:schemeClr val="accent2"/>
          </a:fillRef>
          <a:effectRef idx="2">
            <a:schemeClr val="accent2"/>
          </a:effectRef>
          <a:fontRef idx="minor">
            <a:schemeClr val="tx1"/>
          </a:fontRef>
        </p:style>
      </p:cxnSp>
      <p:cxnSp>
        <p:nvCxnSpPr>
          <p:cNvPr id="16" name="Conector recto 15">
            <a:extLst>
              <a:ext uri="{FF2B5EF4-FFF2-40B4-BE49-F238E27FC236}">
                <a16:creationId xmlns:a16="http://schemas.microsoft.com/office/drawing/2014/main" id="{39E82F76-B2AC-4A67-AB22-1B2AAA17EB98}"/>
              </a:ext>
            </a:extLst>
          </p:cNvPr>
          <p:cNvCxnSpPr>
            <a:cxnSpLocks/>
          </p:cNvCxnSpPr>
          <p:nvPr/>
        </p:nvCxnSpPr>
        <p:spPr>
          <a:xfrm>
            <a:off x="5184742" y="4322189"/>
            <a:ext cx="6127423" cy="0"/>
          </a:xfrm>
          <a:prstGeom prst="line">
            <a:avLst/>
          </a:prstGeom>
          <a:ln>
            <a:solidFill>
              <a:srgbClr val="C00000"/>
            </a:solidFill>
          </a:ln>
        </p:spPr>
        <p:style>
          <a:lnRef idx="3">
            <a:schemeClr val="accent5"/>
          </a:lnRef>
          <a:fillRef idx="0">
            <a:schemeClr val="accent5"/>
          </a:fillRef>
          <a:effectRef idx="2">
            <a:schemeClr val="accent5"/>
          </a:effectRef>
          <a:fontRef idx="minor">
            <a:schemeClr val="tx1"/>
          </a:fontRef>
        </p:style>
      </p:cxnSp>
      <p:cxnSp>
        <p:nvCxnSpPr>
          <p:cNvPr id="17" name="Conector recto 16">
            <a:extLst>
              <a:ext uri="{FF2B5EF4-FFF2-40B4-BE49-F238E27FC236}">
                <a16:creationId xmlns:a16="http://schemas.microsoft.com/office/drawing/2014/main" id="{E659B81E-6A2B-4F74-9BB8-A70C075CC9B3}"/>
              </a:ext>
            </a:extLst>
          </p:cNvPr>
          <p:cNvCxnSpPr>
            <a:cxnSpLocks/>
          </p:cNvCxnSpPr>
          <p:nvPr/>
        </p:nvCxnSpPr>
        <p:spPr>
          <a:xfrm>
            <a:off x="5184742" y="5257014"/>
            <a:ext cx="6127423" cy="0"/>
          </a:xfrm>
          <a:prstGeom prst="line">
            <a:avLst/>
          </a:prstGeom>
          <a:ln/>
        </p:spPr>
        <p:style>
          <a:lnRef idx="3">
            <a:schemeClr val="accent6"/>
          </a:lnRef>
          <a:fillRef idx="0">
            <a:schemeClr val="accent6"/>
          </a:fillRef>
          <a:effectRef idx="2">
            <a:schemeClr val="accent6"/>
          </a:effectRef>
          <a:fontRef idx="minor">
            <a:schemeClr val="tx1"/>
          </a:fontRef>
        </p:style>
      </p:cxnSp>
      <p:sp>
        <p:nvSpPr>
          <p:cNvPr id="19" name="CuadroTexto 18">
            <a:extLst>
              <a:ext uri="{FF2B5EF4-FFF2-40B4-BE49-F238E27FC236}">
                <a16:creationId xmlns:a16="http://schemas.microsoft.com/office/drawing/2014/main" id="{7C876999-5491-49AF-8DE1-5B37FC3C813D}"/>
              </a:ext>
            </a:extLst>
          </p:cNvPr>
          <p:cNvSpPr txBox="1"/>
          <p:nvPr/>
        </p:nvSpPr>
        <p:spPr>
          <a:xfrm>
            <a:off x="5184742" y="1681842"/>
            <a:ext cx="2620651" cy="369332"/>
          </a:xfrm>
          <a:prstGeom prst="rect">
            <a:avLst/>
          </a:prstGeom>
          <a:noFill/>
        </p:spPr>
        <p:txBody>
          <a:bodyPr wrap="square" rtlCol="0">
            <a:spAutoFit/>
          </a:bodyPr>
          <a:lstStyle/>
          <a:p>
            <a:r>
              <a:rPr lang="es-ES" b="1" dirty="0">
                <a:solidFill>
                  <a:srgbClr val="002060"/>
                </a:solidFill>
              </a:rPr>
              <a:t>TRAINING AND WORK</a:t>
            </a:r>
          </a:p>
        </p:txBody>
      </p:sp>
      <p:sp>
        <p:nvSpPr>
          <p:cNvPr id="20" name="CuadroTexto 19">
            <a:extLst>
              <a:ext uri="{FF2B5EF4-FFF2-40B4-BE49-F238E27FC236}">
                <a16:creationId xmlns:a16="http://schemas.microsoft.com/office/drawing/2014/main" id="{80072ABC-2D8C-4022-BF0F-6E099420D413}"/>
              </a:ext>
            </a:extLst>
          </p:cNvPr>
          <p:cNvSpPr txBox="1"/>
          <p:nvPr/>
        </p:nvSpPr>
        <p:spPr>
          <a:xfrm>
            <a:off x="5184740" y="2446984"/>
            <a:ext cx="5439267" cy="369332"/>
          </a:xfrm>
          <a:prstGeom prst="rect">
            <a:avLst/>
          </a:prstGeom>
          <a:noFill/>
        </p:spPr>
        <p:txBody>
          <a:bodyPr wrap="square" rtlCol="0">
            <a:spAutoFit/>
          </a:bodyPr>
          <a:lstStyle/>
          <a:p>
            <a:r>
              <a:rPr lang="es-ES" b="1" dirty="0">
                <a:solidFill>
                  <a:srgbClr val="7030A0"/>
                </a:solidFill>
              </a:rPr>
              <a:t>ETHICS, SECURITY AND REGULATION ON DATA ACCESS</a:t>
            </a:r>
          </a:p>
        </p:txBody>
      </p:sp>
      <p:sp>
        <p:nvSpPr>
          <p:cNvPr id="21" name="CuadroTexto 20">
            <a:extLst>
              <a:ext uri="{FF2B5EF4-FFF2-40B4-BE49-F238E27FC236}">
                <a16:creationId xmlns:a16="http://schemas.microsoft.com/office/drawing/2014/main" id="{89D09A93-0F69-4173-9764-0AD0EB9891FC}"/>
              </a:ext>
            </a:extLst>
          </p:cNvPr>
          <p:cNvSpPr txBox="1"/>
          <p:nvPr/>
        </p:nvSpPr>
        <p:spPr>
          <a:xfrm>
            <a:off x="5176887" y="3273514"/>
            <a:ext cx="2620651" cy="369332"/>
          </a:xfrm>
          <a:prstGeom prst="rect">
            <a:avLst/>
          </a:prstGeom>
          <a:noFill/>
        </p:spPr>
        <p:txBody>
          <a:bodyPr wrap="square" rtlCol="0">
            <a:spAutoFit/>
          </a:bodyPr>
          <a:lstStyle/>
          <a:p>
            <a:r>
              <a:rPr lang="es-ES" b="1" dirty="0">
                <a:solidFill>
                  <a:schemeClr val="accent2">
                    <a:lumMod val="75000"/>
                  </a:schemeClr>
                </a:solidFill>
              </a:rPr>
              <a:t>DATA INTEGRATION</a:t>
            </a:r>
          </a:p>
        </p:txBody>
      </p:sp>
      <p:sp>
        <p:nvSpPr>
          <p:cNvPr id="22" name="CuadroTexto 21">
            <a:extLst>
              <a:ext uri="{FF2B5EF4-FFF2-40B4-BE49-F238E27FC236}">
                <a16:creationId xmlns:a16="http://schemas.microsoft.com/office/drawing/2014/main" id="{FEC035D8-1DDD-4992-9180-3F9326CBE02E}"/>
              </a:ext>
            </a:extLst>
          </p:cNvPr>
          <p:cNvSpPr txBox="1"/>
          <p:nvPr/>
        </p:nvSpPr>
        <p:spPr>
          <a:xfrm>
            <a:off x="5184741" y="3971013"/>
            <a:ext cx="2620651" cy="369332"/>
          </a:xfrm>
          <a:prstGeom prst="rect">
            <a:avLst/>
          </a:prstGeom>
          <a:noFill/>
        </p:spPr>
        <p:txBody>
          <a:bodyPr wrap="square" rtlCol="0">
            <a:spAutoFit/>
          </a:bodyPr>
          <a:lstStyle/>
          <a:p>
            <a:r>
              <a:rPr lang="es-ES" b="1" dirty="0">
                <a:solidFill>
                  <a:srgbClr val="C00000"/>
                </a:solidFill>
              </a:rPr>
              <a:t>BIB COMPANIES</a:t>
            </a:r>
          </a:p>
        </p:txBody>
      </p:sp>
      <p:sp>
        <p:nvSpPr>
          <p:cNvPr id="23" name="CuadroTexto 22">
            <a:extLst>
              <a:ext uri="{FF2B5EF4-FFF2-40B4-BE49-F238E27FC236}">
                <a16:creationId xmlns:a16="http://schemas.microsoft.com/office/drawing/2014/main" id="{8DF8A8D3-BDC8-45DA-8CCF-B84FBB9575E5}"/>
              </a:ext>
            </a:extLst>
          </p:cNvPr>
          <p:cNvSpPr txBox="1"/>
          <p:nvPr/>
        </p:nvSpPr>
        <p:spPr>
          <a:xfrm>
            <a:off x="5169031" y="4916079"/>
            <a:ext cx="3654458" cy="369332"/>
          </a:xfrm>
          <a:prstGeom prst="rect">
            <a:avLst/>
          </a:prstGeom>
          <a:noFill/>
        </p:spPr>
        <p:txBody>
          <a:bodyPr wrap="square" rtlCol="0">
            <a:spAutoFit/>
          </a:bodyPr>
          <a:lstStyle/>
          <a:p>
            <a:r>
              <a:rPr lang="es-ES" b="1" dirty="0">
                <a:solidFill>
                  <a:schemeClr val="accent6">
                    <a:lumMod val="50000"/>
                  </a:schemeClr>
                </a:solidFill>
              </a:rPr>
              <a:t>VISIBILITY AND COMMUNICATION</a:t>
            </a:r>
          </a:p>
        </p:txBody>
      </p:sp>
      <p:sp>
        <p:nvSpPr>
          <p:cNvPr id="24" name="CuadroTexto 23">
            <a:extLst>
              <a:ext uri="{FF2B5EF4-FFF2-40B4-BE49-F238E27FC236}">
                <a16:creationId xmlns:a16="http://schemas.microsoft.com/office/drawing/2014/main" id="{9AA5D769-9A06-4D3C-AF54-9CFF4C341283}"/>
              </a:ext>
            </a:extLst>
          </p:cNvPr>
          <p:cNvSpPr txBox="1"/>
          <p:nvPr/>
        </p:nvSpPr>
        <p:spPr>
          <a:xfrm>
            <a:off x="5169031" y="1994802"/>
            <a:ext cx="6454217" cy="461665"/>
          </a:xfrm>
          <a:prstGeom prst="rect">
            <a:avLst/>
          </a:prstGeom>
          <a:noFill/>
        </p:spPr>
        <p:txBody>
          <a:bodyPr wrap="square" rtlCol="0">
            <a:spAutoFit/>
          </a:bodyPr>
          <a:lstStyle/>
          <a:p>
            <a:r>
              <a:rPr lang="en-US" sz="1200" dirty="0"/>
              <a:t>Improves the training and occupation of students of all levels in bioinformatics, analyze the strengths and differentiation of research groups and companies in the field of bioinformatics.</a:t>
            </a:r>
            <a:endParaRPr lang="es-ES" sz="1200" dirty="0"/>
          </a:p>
        </p:txBody>
      </p:sp>
      <p:sp>
        <p:nvSpPr>
          <p:cNvPr id="25" name="CuadroTexto 24">
            <a:extLst>
              <a:ext uri="{FF2B5EF4-FFF2-40B4-BE49-F238E27FC236}">
                <a16:creationId xmlns:a16="http://schemas.microsoft.com/office/drawing/2014/main" id="{6E1B0AC3-481E-4013-ADAB-87792F997D89}"/>
              </a:ext>
            </a:extLst>
          </p:cNvPr>
          <p:cNvSpPr txBox="1"/>
          <p:nvPr/>
        </p:nvSpPr>
        <p:spPr>
          <a:xfrm>
            <a:off x="5184740" y="2758950"/>
            <a:ext cx="6438508" cy="461665"/>
          </a:xfrm>
          <a:prstGeom prst="rect">
            <a:avLst/>
          </a:prstGeom>
          <a:noFill/>
        </p:spPr>
        <p:txBody>
          <a:bodyPr wrap="square" rtlCol="0">
            <a:spAutoFit/>
          </a:bodyPr>
          <a:lstStyle/>
          <a:p>
            <a:r>
              <a:rPr lang="en-US" sz="1200" dirty="0"/>
              <a:t>Establish recommendations on the ethical aspects of data and generate proposals for the regulation of access to health data and bioinformatics.</a:t>
            </a:r>
            <a:endParaRPr lang="es-ES" sz="1200" dirty="0"/>
          </a:p>
        </p:txBody>
      </p:sp>
      <p:sp>
        <p:nvSpPr>
          <p:cNvPr id="26" name="CuadroTexto 25">
            <a:extLst>
              <a:ext uri="{FF2B5EF4-FFF2-40B4-BE49-F238E27FC236}">
                <a16:creationId xmlns:a16="http://schemas.microsoft.com/office/drawing/2014/main" id="{94EB0131-22D8-4F42-8DF0-9D749E612A46}"/>
              </a:ext>
            </a:extLst>
          </p:cNvPr>
          <p:cNvSpPr txBox="1"/>
          <p:nvPr/>
        </p:nvSpPr>
        <p:spPr>
          <a:xfrm>
            <a:off x="5169031" y="3587991"/>
            <a:ext cx="6438508" cy="461665"/>
          </a:xfrm>
          <a:prstGeom prst="rect">
            <a:avLst/>
          </a:prstGeom>
          <a:noFill/>
        </p:spPr>
        <p:txBody>
          <a:bodyPr wrap="square" rtlCol="0">
            <a:spAutoFit/>
          </a:bodyPr>
          <a:lstStyle/>
          <a:p>
            <a:r>
              <a:rPr lang="en-US" sz="1200" dirty="0"/>
              <a:t>Analyze the problems associated with the integration of bioinformatics and health data, search for standards and enhance collaboration among the members of the pilot project.</a:t>
            </a:r>
            <a:endParaRPr lang="es-ES" sz="1200" dirty="0"/>
          </a:p>
        </p:txBody>
      </p:sp>
      <p:sp>
        <p:nvSpPr>
          <p:cNvPr id="27" name="CuadroTexto 26">
            <a:extLst>
              <a:ext uri="{FF2B5EF4-FFF2-40B4-BE49-F238E27FC236}">
                <a16:creationId xmlns:a16="http://schemas.microsoft.com/office/drawing/2014/main" id="{DB851FF3-5646-4FE4-870F-ED6A4254717A}"/>
              </a:ext>
            </a:extLst>
          </p:cNvPr>
          <p:cNvSpPr txBox="1"/>
          <p:nvPr/>
        </p:nvSpPr>
        <p:spPr>
          <a:xfrm>
            <a:off x="5169031" y="4346091"/>
            <a:ext cx="6438508" cy="646331"/>
          </a:xfrm>
          <a:prstGeom prst="rect">
            <a:avLst/>
          </a:prstGeom>
          <a:noFill/>
        </p:spPr>
        <p:txBody>
          <a:bodyPr wrap="square" rtlCol="0">
            <a:spAutoFit/>
          </a:bodyPr>
          <a:lstStyle/>
          <a:p>
            <a:r>
              <a:rPr lang="en-US" sz="1200" dirty="0"/>
              <a:t>Improve the capacities and projection of the members of the BIB, and establish new collaborative projects. Work to increase the number of industrial </a:t>
            </a:r>
            <a:r>
              <a:rPr lang="en-US" sz="1200" dirty="0" err="1"/>
              <a:t>Phds</a:t>
            </a:r>
            <a:r>
              <a:rPr lang="en-US" sz="1200" dirty="0"/>
              <a:t> in bioinformatics, as well as professional training programs for students.</a:t>
            </a:r>
            <a:endParaRPr lang="es-ES" sz="1200" dirty="0"/>
          </a:p>
        </p:txBody>
      </p:sp>
      <p:sp>
        <p:nvSpPr>
          <p:cNvPr id="28" name="CuadroTexto 27">
            <a:extLst>
              <a:ext uri="{FF2B5EF4-FFF2-40B4-BE49-F238E27FC236}">
                <a16:creationId xmlns:a16="http://schemas.microsoft.com/office/drawing/2014/main" id="{7CCC750C-26D7-4816-9130-B2EB31F58B12}"/>
              </a:ext>
            </a:extLst>
          </p:cNvPr>
          <p:cNvSpPr txBox="1"/>
          <p:nvPr/>
        </p:nvSpPr>
        <p:spPr>
          <a:xfrm>
            <a:off x="5176887" y="5257014"/>
            <a:ext cx="6438508" cy="461665"/>
          </a:xfrm>
          <a:prstGeom prst="rect">
            <a:avLst/>
          </a:prstGeom>
          <a:noFill/>
        </p:spPr>
        <p:txBody>
          <a:bodyPr wrap="square" rtlCol="0">
            <a:spAutoFit/>
          </a:bodyPr>
          <a:lstStyle/>
          <a:p>
            <a:r>
              <a:rPr lang="en-US" sz="1200" dirty="0"/>
              <a:t>Propose improvements for the visibility and internal communication of the BIB associated entities, and improve the external communication of both the BIB and partners.</a:t>
            </a:r>
            <a:endParaRPr lang="es-ES" sz="1200" dirty="0"/>
          </a:p>
        </p:txBody>
      </p:sp>
      <p:sp>
        <p:nvSpPr>
          <p:cNvPr id="2" name="CuadroTexto 1">
            <a:extLst>
              <a:ext uri="{FF2B5EF4-FFF2-40B4-BE49-F238E27FC236}">
                <a16:creationId xmlns:a16="http://schemas.microsoft.com/office/drawing/2014/main" id="{740F8E0F-038C-4EE7-9482-822F2C80056F}"/>
              </a:ext>
            </a:extLst>
          </p:cNvPr>
          <p:cNvSpPr txBox="1"/>
          <p:nvPr/>
        </p:nvSpPr>
        <p:spPr>
          <a:xfrm>
            <a:off x="4538804" y="301624"/>
            <a:ext cx="3114392"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r>
              <a:rPr lang="en-US" dirty="0"/>
              <a:t>WORKING GROUPS</a:t>
            </a:r>
          </a:p>
        </p:txBody>
      </p:sp>
      <p:cxnSp>
        <p:nvCxnSpPr>
          <p:cNvPr id="29" name="6 Conector recto">
            <a:extLst>
              <a:ext uri="{FF2B5EF4-FFF2-40B4-BE49-F238E27FC236}">
                <a16:creationId xmlns:a16="http://schemas.microsoft.com/office/drawing/2014/main" id="{55B50B94-7908-495C-8CD1-5A6CCAC8B4CE}"/>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30" name="7 CuadroTexto">
            <a:extLst>
              <a:ext uri="{FF2B5EF4-FFF2-40B4-BE49-F238E27FC236}">
                <a16:creationId xmlns:a16="http://schemas.microsoft.com/office/drawing/2014/main" id="{E70952C4-3BC0-48C6-9591-FBA41AD5F7F9}"/>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31" name="image3.png">
            <a:extLst>
              <a:ext uri="{FF2B5EF4-FFF2-40B4-BE49-F238E27FC236}">
                <a16:creationId xmlns:a16="http://schemas.microsoft.com/office/drawing/2014/main" id="{8F6E5F78-31A5-4B51-A30A-1DB6E8BD08EE}"/>
              </a:ext>
            </a:extLst>
          </p:cNvPr>
          <p:cNvPicPr/>
          <p:nvPr/>
        </p:nvPicPr>
        <p:blipFill>
          <a:blip r:embed="rId7"/>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41952221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8"/>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sp>
        <p:nvSpPr>
          <p:cNvPr id="18" name="Rectángulo 17">
            <a:extLst>
              <a:ext uri="{FF2B5EF4-FFF2-40B4-BE49-F238E27FC236}">
                <a16:creationId xmlns:a16="http://schemas.microsoft.com/office/drawing/2014/main" id="{284BF3A0-4582-42E0-9820-D11F085C4C14}"/>
              </a:ext>
            </a:extLst>
          </p:cNvPr>
          <p:cNvSpPr/>
          <p:nvPr/>
        </p:nvSpPr>
        <p:spPr>
          <a:xfrm>
            <a:off x="1543110" y="1917063"/>
            <a:ext cx="9312920" cy="3610989"/>
          </a:xfrm>
          <a:prstGeom prst="rect">
            <a:avLst/>
          </a:prstGeom>
          <a:solidFill>
            <a:schemeClr val="bg1">
              <a:lumMod val="95000"/>
            </a:schemeClr>
          </a:solidFill>
          <a:ln w="19050">
            <a:solidFill>
              <a:schemeClr val="accent6">
                <a:lumMod val="60000"/>
                <a:lumOff val="40000"/>
              </a:schemeClr>
            </a:solidFill>
          </a:ln>
        </p:spPr>
        <p:txBody>
          <a:bodyPr wrap="square">
            <a:spAutoFit/>
          </a:bodyPr>
          <a:lstStyle/>
          <a:p>
            <a:pPr marL="457200" marR="0" lvl="0" indent="-457200" algn="l" defTabSz="914400" rtl="0" eaLnBrk="1" fontAlgn="auto" latinLnBrk="0" hangingPunct="1">
              <a:lnSpc>
                <a:spcPct val="115000"/>
              </a:lnSpc>
              <a:spcBef>
                <a:spcPts val="0"/>
              </a:spcBef>
              <a:spcAft>
                <a:spcPts val="0"/>
              </a:spcAft>
              <a:buClr>
                <a:srgbClr val="5AAF53"/>
              </a:buClr>
              <a:buSzTx/>
              <a:buFont typeface="Arial" panose="020B0604020202020204" pitchFamily="34" charset="0"/>
              <a:buChar char="•"/>
              <a:tabLst/>
              <a:defRPr/>
            </a:pPr>
            <a:r>
              <a:rPr kumimoji="0" lang="en-US" sz="2000"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Each Working Group meets face to face three times per year</a:t>
            </a:r>
          </a:p>
          <a:p>
            <a:pPr marL="457200" marR="0" lvl="0" indent="-457200" algn="l" defTabSz="914400" rtl="0" eaLnBrk="1" fontAlgn="auto" latinLnBrk="0" hangingPunct="1">
              <a:lnSpc>
                <a:spcPct val="115000"/>
              </a:lnSpc>
              <a:spcBef>
                <a:spcPts val="0"/>
              </a:spcBef>
              <a:spcAft>
                <a:spcPts val="0"/>
              </a:spcAft>
              <a:buClr>
                <a:srgbClr val="5AAF53"/>
              </a:buClr>
              <a:buSzTx/>
              <a:buFont typeface="Arial" panose="020B0604020202020204" pitchFamily="34" charset="0"/>
              <a:buChar char="•"/>
              <a:tabLst/>
              <a:defRPr/>
            </a:pPr>
            <a:endParaRPr kumimoji="0" lang="en-US" sz="2000"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gn="l" defTabSz="914400" rtl="0" eaLnBrk="1" fontAlgn="auto" latinLnBrk="0" hangingPunct="1">
              <a:lnSpc>
                <a:spcPct val="115000"/>
              </a:lnSpc>
              <a:spcBef>
                <a:spcPts val="0"/>
              </a:spcBef>
              <a:spcAft>
                <a:spcPts val="0"/>
              </a:spcAft>
              <a:buClr>
                <a:srgbClr val="5AAF53"/>
              </a:buClr>
              <a:buSzTx/>
              <a:buFont typeface="Arial" panose="020B0604020202020204" pitchFamily="34" charset="0"/>
              <a:buChar char="•"/>
              <a:tabLst/>
              <a:defRPr/>
            </a:pPr>
            <a:r>
              <a:rPr kumimoji="0" lang="en-US" sz="2000"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Working Groups documentation is available (Dropbox) to all Working Group members</a:t>
            </a:r>
          </a:p>
          <a:p>
            <a:pPr marR="0" lvl="0" algn="l" defTabSz="914400" rtl="0" eaLnBrk="1" fontAlgn="auto" latinLnBrk="0" hangingPunct="1">
              <a:lnSpc>
                <a:spcPct val="115000"/>
              </a:lnSpc>
              <a:spcBef>
                <a:spcPts val="0"/>
              </a:spcBef>
              <a:spcAft>
                <a:spcPts val="0"/>
              </a:spcAft>
              <a:buClr>
                <a:srgbClr val="5AAF53"/>
              </a:buClr>
              <a:buSzTx/>
              <a:tabLst/>
              <a:defRPr/>
            </a:pPr>
            <a:endParaRPr kumimoji="0" lang="en-US" sz="2000"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gn="l" defTabSz="914400" rtl="0" eaLnBrk="1" fontAlgn="auto" latinLnBrk="0" hangingPunct="1">
              <a:lnSpc>
                <a:spcPct val="115000"/>
              </a:lnSpc>
              <a:spcBef>
                <a:spcPts val="0"/>
              </a:spcBef>
              <a:spcAft>
                <a:spcPts val="0"/>
              </a:spcAft>
              <a:buClr>
                <a:srgbClr val="5AAF53"/>
              </a:buClr>
              <a:buSzTx/>
              <a:buFont typeface="Arial" panose="020B0604020202020204" pitchFamily="34" charset="0"/>
              <a:buChar char="•"/>
              <a:tabLst/>
              <a:defRPr/>
            </a:pPr>
            <a:r>
              <a:rPr kumimoji="0" lang="en-US" sz="2000"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BIB organizes regular symposiums / workshops for Working Groups</a:t>
            </a:r>
          </a:p>
          <a:p>
            <a:pPr marR="0" lvl="0" algn="l" defTabSz="914400" rtl="0" eaLnBrk="1" fontAlgn="auto" latinLnBrk="0" hangingPunct="1">
              <a:lnSpc>
                <a:spcPct val="115000"/>
              </a:lnSpc>
              <a:spcBef>
                <a:spcPts val="0"/>
              </a:spcBef>
              <a:spcAft>
                <a:spcPts val="0"/>
              </a:spcAft>
              <a:buClr>
                <a:srgbClr val="5AAF53"/>
              </a:buClr>
              <a:buSzTx/>
              <a:tabLst/>
              <a:defRPr/>
            </a:pPr>
            <a:endParaRPr kumimoji="0" lang="en-US" sz="2000" b="0"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gn="l" defTabSz="914400" rtl="0" eaLnBrk="1" fontAlgn="auto" latinLnBrk="0" hangingPunct="1">
              <a:lnSpc>
                <a:spcPct val="115000"/>
              </a:lnSpc>
              <a:spcBef>
                <a:spcPts val="0"/>
              </a:spcBef>
              <a:spcAft>
                <a:spcPts val="0"/>
              </a:spcAft>
              <a:buClr>
                <a:srgbClr val="5AAF53"/>
              </a:buClr>
              <a:buSzTx/>
              <a:buFont typeface="Arial" panose="020B0604020202020204" pitchFamily="34" charset="0"/>
              <a:buChar char="•"/>
              <a:tabLst/>
              <a:defRPr/>
            </a:pPr>
            <a:r>
              <a:rPr kumimoji="0" lang="en-US" sz="2000" b="0" i="1" u="none" strike="noStrike" kern="1200" cap="none" spc="0" normalizeH="0" baseline="0" dirty="0">
                <a:ln>
                  <a:noFill/>
                </a:ln>
                <a:solidFill>
                  <a:prstClr val="black"/>
                </a:solidFill>
                <a:effectLst/>
                <a:uLnTx/>
                <a:uFillTx/>
                <a:latin typeface="Calibri" panose="020F0502020204030204"/>
                <a:ea typeface="+mn-ea"/>
                <a:cs typeface="+mn-cs"/>
              </a:rPr>
              <a:t>The BIB Working Groups are a resource of the BIB community to discuss and move forward actions of interest for the BIB entities, in each of their fields. Currently around 75 people from 35 BIB entities participate in the Working Groups</a:t>
            </a:r>
          </a:p>
        </p:txBody>
      </p:sp>
      <p:cxnSp>
        <p:nvCxnSpPr>
          <p:cNvPr id="6" name="6 Conector recto">
            <a:extLst>
              <a:ext uri="{FF2B5EF4-FFF2-40B4-BE49-F238E27FC236}">
                <a16:creationId xmlns:a16="http://schemas.microsoft.com/office/drawing/2014/main" id="{AE7826ED-727B-45B4-B277-D0949B05DFA2}"/>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8" name="7 CuadroTexto">
            <a:extLst>
              <a:ext uri="{FF2B5EF4-FFF2-40B4-BE49-F238E27FC236}">
                <a16:creationId xmlns:a16="http://schemas.microsoft.com/office/drawing/2014/main" id="{C347EB56-BC83-4E95-BDFD-247F3283DC26}"/>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9" name="image3.png">
            <a:extLst>
              <a:ext uri="{FF2B5EF4-FFF2-40B4-BE49-F238E27FC236}">
                <a16:creationId xmlns:a16="http://schemas.microsoft.com/office/drawing/2014/main" id="{C05A872B-87D0-4906-B839-A410E9CB0249}"/>
              </a:ext>
            </a:extLst>
          </p:cNvPr>
          <p:cNvPicPr/>
          <p:nvPr/>
        </p:nvPicPr>
        <p:blipFill>
          <a:blip r:embed="rId6"/>
          <a:srcRect/>
          <a:stretch>
            <a:fillRect/>
          </a:stretch>
        </p:blipFill>
        <p:spPr>
          <a:xfrm>
            <a:off x="166385" y="6392174"/>
            <a:ext cx="892183" cy="384970"/>
          </a:xfrm>
          <a:prstGeom prst="rect">
            <a:avLst/>
          </a:prstGeom>
          <a:ln/>
        </p:spPr>
      </p:pic>
      <p:sp>
        <p:nvSpPr>
          <p:cNvPr id="12" name="CuadroTexto 11">
            <a:extLst>
              <a:ext uri="{FF2B5EF4-FFF2-40B4-BE49-F238E27FC236}">
                <a16:creationId xmlns:a16="http://schemas.microsoft.com/office/drawing/2014/main" id="{DAC30F08-8FCE-427E-A4B1-C86F9EA780CF}"/>
              </a:ext>
            </a:extLst>
          </p:cNvPr>
          <p:cNvSpPr txBox="1"/>
          <p:nvPr/>
        </p:nvSpPr>
        <p:spPr>
          <a:xfrm>
            <a:off x="4538804" y="301624"/>
            <a:ext cx="3114392"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r>
              <a:rPr lang="en-US" dirty="0"/>
              <a:t>WORKING GROUPS</a:t>
            </a:r>
          </a:p>
        </p:txBody>
      </p:sp>
    </p:spTree>
    <p:extLst>
      <p:ext uri="{BB962C8B-B14F-4D97-AF65-F5344CB8AC3E}">
        <p14:creationId xmlns:p14="http://schemas.microsoft.com/office/powerpoint/2010/main" val="36830896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562251" y="1133750"/>
            <a:ext cx="8956479" cy="4732213"/>
          </a:xfrm>
          <a:prstGeom prst="rect">
            <a:avLst/>
          </a:prstGeom>
          <a:solidFill>
            <a:schemeClr val="accent5">
              <a:lumMod val="5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800" b="1" dirty="0">
              <a:solidFill>
                <a:schemeClr val="bg1"/>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2" name="CuadroTexto 1">
            <a:extLst>
              <a:ext uri="{FF2B5EF4-FFF2-40B4-BE49-F238E27FC236}">
                <a16:creationId xmlns:a16="http://schemas.microsoft.com/office/drawing/2014/main" id="{6AB4088F-536C-434A-B894-5F7415FB11A0}"/>
              </a:ext>
            </a:extLst>
          </p:cNvPr>
          <p:cNvSpPr txBox="1"/>
          <p:nvPr/>
        </p:nvSpPr>
        <p:spPr>
          <a:xfrm>
            <a:off x="2386148" y="1905506"/>
            <a:ext cx="7419703" cy="3046988"/>
          </a:xfrm>
          <a:prstGeom prst="rect">
            <a:avLst/>
          </a:prstGeom>
          <a:noFill/>
        </p:spPr>
        <p:txBody>
          <a:bodyPr wrap="square" rtlCol="0">
            <a:spAutoFit/>
          </a:bodyPr>
          <a:lstStyle/>
          <a:p>
            <a:r>
              <a:rPr lang="en-US" sz="2400" dirty="0">
                <a:solidFill>
                  <a:schemeClr val="bg1">
                    <a:lumMod val="50000"/>
                  </a:schemeClr>
                </a:solidFill>
              </a:rPr>
              <a:t>BITAC company</a:t>
            </a:r>
          </a:p>
          <a:p>
            <a:r>
              <a:rPr lang="en-US" sz="2400" dirty="0">
                <a:solidFill>
                  <a:schemeClr val="bg1">
                    <a:lumMod val="50000"/>
                  </a:schemeClr>
                </a:solidFill>
              </a:rPr>
              <a:t>Barcelona Health Hub (BHH)</a:t>
            </a:r>
          </a:p>
          <a:p>
            <a:r>
              <a:rPr lang="en-US" sz="2400" dirty="0">
                <a:solidFill>
                  <a:schemeClr val="bg1">
                    <a:lumMod val="50000"/>
                  </a:schemeClr>
                </a:solidFill>
              </a:rPr>
              <a:t>Bioinformatics Barcelona (BIB)</a:t>
            </a:r>
          </a:p>
          <a:p>
            <a:r>
              <a:rPr lang="en-US" sz="2400" dirty="0">
                <a:solidFill>
                  <a:schemeClr val="bg1"/>
                </a:solidFill>
              </a:rPr>
              <a:t>Data Integration Group (DIG)</a:t>
            </a:r>
          </a:p>
          <a:p>
            <a:r>
              <a:rPr lang="en-US" sz="2400" dirty="0">
                <a:solidFill>
                  <a:schemeClr val="bg1">
                    <a:lumMod val="50000"/>
                  </a:schemeClr>
                </a:solidFill>
              </a:rPr>
              <a:t>Overview. Elixir/EGA</a:t>
            </a:r>
          </a:p>
          <a:p>
            <a:r>
              <a:rPr lang="en-US" sz="2400" dirty="0">
                <a:solidFill>
                  <a:schemeClr val="bg1">
                    <a:lumMod val="50000"/>
                  </a:schemeClr>
                </a:solidFill>
              </a:rPr>
              <a:t>Standard Terminologies in Genomics. NHS digital study. </a:t>
            </a:r>
          </a:p>
          <a:p>
            <a:r>
              <a:rPr lang="en-US" sz="2400" dirty="0">
                <a:solidFill>
                  <a:schemeClr val="bg1">
                    <a:lumMod val="50000"/>
                  </a:schemeClr>
                </a:solidFill>
              </a:rPr>
              <a:t>Clinical Genomics use cases (Clinical vs Research scenarios)</a:t>
            </a:r>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2862119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3"/>
          <a:srcRect/>
          <a:stretch>
            <a:fillRect/>
          </a:stretch>
        </p:blipFill>
        <p:spPr>
          <a:xfrm>
            <a:off x="166385" y="6392174"/>
            <a:ext cx="892183" cy="384970"/>
          </a:xfrm>
          <a:prstGeom prst="rect">
            <a:avLst/>
          </a:prstGeom>
          <a:ln/>
        </p:spPr>
      </p:pic>
      <p:sp>
        <p:nvSpPr>
          <p:cNvPr id="14" name="Rectángulo 13">
            <a:extLst>
              <a:ext uri="{FF2B5EF4-FFF2-40B4-BE49-F238E27FC236}">
                <a16:creationId xmlns:a16="http://schemas.microsoft.com/office/drawing/2014/main" id="{A5349F33-D0EF-4074-8900-5D3BCBE9C852}"/>
              </a:ext>
            </a:extLst>
          </p:cNvPr>
          <p:cNvSpPr/>
          <p:nvPr/>
        </p:nvSpPr>
        <p:spPr>
          <a:xfrm>
            <a:off x="1281632" y="650141"/>
            <a:ext cx="9719743" cy="5449953"/>
          </a:xfrm>
          <a:prstGeom prst="rect">
            <a:avLst/>
          </a:prstGeom>
        </p:spPr>
        <p:txBody>
          <a:bodyPr wrap="square">
            <a:spAutoFit/>
          </a:bodyPr>
          <a:lstStyle/>
          <a:p>
            <a:pPr algn="ctr">
              <a:lnSpc>
                <a:spcPct val="107000"/>
              </a:lnSpc>
              <a:spcAft>
                <a:spcPts val="800"/>
              </a:spcAft>
            </a:pPr>
            <a:endParaRPr lang="es-ES" sz="3200" b="1" dirty="0">
              <a:solidFill>
                <a:schemeClr val="tx1">
                  <a:lumMod val="65000"/>
                  <a:lumOff val="35000"/>
                </a:schemeClr>
              </a:solidFill>
              <a:effectLst/>
              <a:latin typeface="Raleway" panose="020B0503030101060003"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Global company based in Barcelona </a:t>
            </a: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Activity since 2008</a:t>
            </a:r>
          </a:p>
          <a:p>
            <a:pPr algn="ctr">
              <a:lnSpc>
                <a:spcPct val="107000"/>
              </a:lnSpc>
              <a:spcAft>
                <a:spcPts val="800"/>
              </a:spcAft>
            </a:pPr>
            <a:endPar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We offer a SAAS platform of services combining a team of clinical terminology experts (strong background LOINC, SNOMED CT, ICD10, OMIM…) and a set of tools for Computer assisted coding. </a:t>
            </a:r>
          </a:p>
          <a:p>
            <a:pPr algn="ctr">
              <a:lnSpc>
                <a:spcPct val="107000"/>
              </a:lnSpc>
              <a:spcAft>
                <a:spcPts val="800"/>
              </a:spcAft>
            </a:pPr>
            <a:endParaRPr lang="en-US" sz="3200" dirty="0">
              <a:solidFill>
                <a:schemeClr val="tx1">
                  <a:lumMod val="65000"/>
                  <a:lumOff val="35000"/>
                </a:schemeClr>
              </a:solidFill>
              <a:effectLst/>
              <a:latin typeface="Raleway" panose="020B0503030101060003" pitchFamily="34" charset="0"/>
              <a:ea typeface="Calibri" panose="020F0502020204030204" pitchFamily="34" charset="0"/>
              <a:cs typeface="Times New Roman" panose="02020603050405020304" pitchFamily="18" charset="0"/>
            </a:endParaRPr>
          </a:p>
        </p:txBody>
      </p:sp>
      <p:pic>
        <p:nvPicPr>
          <p:cNvPr id="15" name="Picture 3" descr="C:\toni\DOC\GRAFICOS\imagen corporativa\Logos &amp; Marcas\LOGOS_BITAC\LOGO BITAC.png">
            <a:extLst>
              <a:ext uri="{FF2B5EF4-FFF2-40B4-BE49-F238E27FC236}">
                <a16:creationId xmlns:a16="http://schemas.microsoft.com/office/drawing/2014/main" id="{77E6A1ED-0C97-4A50-A356-6F86345CF64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6199" y="757906"/>
            <a:ext cx="2431378" cy="1064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83311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sp>
        <p:nvSpPr>
          <p:cNvPr id="6" name="Rectangle 7">
            <a:extLst>
              <a:ext uri="{FF2B5EF4-FFF2-40B4-BE49-F238E27FC236}">
                <a16:creationId xmlns:a16="http://schemas.microsoft.com/office/drawing/2014/main" id="{1C082EC6-2344-44AD-9A29-67701C3F12B8}"/>
              </a:ext>
            </a:extLst>
          </p:cNvPr>
          <p:cNvSpPr/>
          <p:nvPr/>
        </p:nvSpPr>
        <p:spPr>
          <a:xfrm>
            <a:off x="2055043" y="271011"/>
            <a:ext cx="7618625" cy="523220"/>
          </a:xfrm>
          <a:prstGeom prst="rect">
            <a:avLst/>
          </a:prstGeom>
        </p:spPr>
        <p:txBody>
          <a:bodyPr wrap="square"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5AAF53"/>
                </a:solidFill>
                <a:effectLst/>
                <a:uLnTx/>
                <a:uFillTx/>
                <a:latin typeface="Calibri" panose="020F0502020204030204"/>
                <a:ea typeface="+mn-ea"/>
                <a:cs typeface="Avenir Black"/>
              </a:rPr>
              <a:t>DATA INTEGRATION - WORKING GROUP BIB</a:t>
            </a:r>
            <a:endParaRPr kumimoji="0" lang="ca-E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sp>
        <p:nvSpPr>
          <p:cNvPr id="8" name="Rectángulo 7">
            <a:extLst>
              <a:ext uri="{FF2B5EF4-FFF2-40B4-BE49-F238E27FC236}">
                <a16:creationId xmlns:a16="http://schemas.microsoft.com/office/drawing/2014/main" id="{37575E40-1612-4E46-B5FD-9DCCCADA7552}"/>
              </a:ext>
            </a:extLst>
          </p:cNvPr>
          <p:cNvSpPr/>
          <p:nvPr/>
        </p:nvSpPr>
        <p:spPr>
          <a:xfrm>
            <a:off x="450569" y="1709209"/>
            <a:ext cx="4764227" cy="3973986"/>
          </a:xfrm>
          <a:prstGeom prst="rect">
            <a:avLst/>
          </a:prstGeom>
          <a:solidFill>
            <a:schemeClr val="bg1">
              <a:lumMod val="95000"/>
            </a:schemeClr>
          </a:solidFill>
          <a:ln w="19050">
            <a:solidFill>
              <a:schemeClr val="accent6">
                <a:lumMod val="60000"/>
                <a:lumOff val="40000"/>
              </a:schemeClr>
            </a:solidFill>
          </a:ln>
        </p:spPr>
        <p:txBody>
          <a:bodyPr wrap="square">
            <a:spAutoFit/>
          </a:bodyPr>
          <a:lstStyle/>
          <a:p>
            <a:pPr marL="457200" marR="0" lvl="0" indent="-457200" algn="l" defTabSz="914400" rtl="0" eaLnBrk="1" fontAlgn="auto" latinLnBrk="0" hangingPunct="1">
              <a:lnSpc>
                <a:spcPct val="115000"/>
              </a:lnSpc>
              <a:spcBef>
                <a:spcPts val="0"/>
              </a:spcBef>
              <a:spcAft>
                <a:spcPts val="0"/>
              </a:spcAft>
              <a:buClr>
                <a:srgbClr val="5AAF53"/>
              </a:buClr>
              <a:buSzTx/>
              <a:buFontTx/>
              <a:buAutoNum type="alphaLcParenR"/>
              <a:tabLst/>
              <a:defRPr/>
            </a:pP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Analyze current status for </a:t>
            </a:r>
            <a:r>
              <a:rPr kumimoji="0" lang="en-US" sz="2000" b="1"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integration of omics data into the Electronic Health Records </a:t>
            </a: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(EHR), and propose solutions to optimize this integration. </a:t>
            </a:r>
          </a:p>
          <a:p>
            <a:pPr marL="457200" marR="0" lvl="0" indent="-457200" algn="l" defTabSz="914400" rtl="0" eaLnBrk="1" fontAlgn="auto" latinLnBrk="0" hangingPunct="1">
              <a:lnSpc>
                <a:spcPct val="115000"/>
              </a:lnSpc>
              <a:spcBef>
                <a:spcPts val="0"/>
              </a:spcBef>
              <a:spcAft>
                <a:spcPts val="0"/>
              </a:spcAft>
              <a:buClr>
                <a:srgbClr val="5AAF53"/>
              </a:buClr>
              <a:buSzTx/>
              <a:buFontTx/>
              <a:buAutoNum type="alphaLcParenR"/>
              <a:tabLst/>
              <a:defRPr/>
            </a:pPr>
            <a:endParaRPr kumimoji="0" lang="en-US" sz="2000" b="0" i="0" u="none" strike="noStrike" kern="1200" cap="none" spc="0" normalizeH="0" baseline="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gn="l" defTabSz="914400" rtl="0" eaLnBrk="1" fontAlgn="auto" latinLnBrk="0" hangingPunct="1">
              <a:lnSpc>
                <a:spcPct val="115000"/>
              </a:lnSpc>
              <a:spcBef>
                <a:spcPts val="0"/>
              </a:spcBef>
              <a:spcAft>
                <a:spcPts val="0"/>
              </a:spcAft>
              <a:buClr>
                <a:srgbClr val="5AAF53"/>
              </a:buClr>
              <a:buSzTx/>
              <a:buFontTx/>
              <a:buAutoNum type="alphaLcParenR"/>
              <a:tabLst/>
              <a:defRPr/>
            </a:pP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Analyze current status of </a:t>
            </a:r>
            <a:r>
              <a:rPr kumimoji="0" lang="en-US" sz="2000" b="1"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integration of different omics data </a:t>
            </a: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(genomics, transcriptomics, proteomics, metabolomics, etc.) with phenotype data, and propose solutions to optimize this integration.</a:t>
            </a:r>
          </a:p>
        </p:txBody>
      </p:sp>
      <p:cxnSp>
        <p:nvCxnSpPr>
          <p:cNvPr id="9" name="6 Conector recto">
            <a:extLst>
              <a:ext uri="{FF2B5EF4-FFF2-40B4-BE49-F238E27FC236}">
                <a16:creationId xmlns:a16="http://schemas.microsoft.com/office/drawing/2014/main" id="{9A59FCCE-20C8-4CB8-BD51-144FB870C03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0" name="7 CuadroTexto">
            <a:extLst>
              <a:ext uri="{FF2B5EF4-FFF2-40B4-BE49-F238E27FC236}">
                <a16:creationId xmlns:a16="http://schemas.microsoft.com/office/drawing/2014/main" id="{BD6AFEDB-C0A8-419F-B100-3C8A4A4C2FF8}"/>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F7FFE614-380D-4159-8BD7-B04B95C44AD5}"/>
              </a:ext>
            </a:extLst>
          </p:cNvPr>
          <p:cNvPicPr/>
          <p:nvPr/>
        </p:nvPicPr>
        <p:blipFill>
          <a:blip r:embed="rId6"/>
          <a:srcRect/>
          <a:stretch>
            <a:fillRect/>
          </a:stretch>
        </p:blipFill>
        <p:spPr>
          <a:xfrm>
            <a:off x="166385" y="6392174"/>
            <a:ext cx="892183" cy="384970"/>
          </a:xfrm>
          <a:prstGeom prst="rect">
            <a:avLst/>
          </a:prstGeom>
          <a:ln/>
        </p:spPr>
      </p:pic>
      <p:sp>
        <p:nvSpPr>
          <p:cNvPr id="13" name="Rectángulo 12">
            <a:extLst>
              <a:ext uri="{FF2B5EF4-FFF2-40B4-BE49-F238E27FC236}">
                <a16:creationId xmlns:a16="http://schemas.microsoft.com/office/drawing/2014/main" id="{2F01D001-291A-489C-B86B-6442FB6A8B1A}"/>
              </a:ext>
            </a:extLst>
          </p:cNvPr>
          <p:cNvSpPr/>
          <p:nvPr/>
        </p:nvSpPr>
        <p:spPr>
          <a:xfrm>
            <a:off x="5495452" y="1718262"/>
            <a:ext cx="6110175" cy="3964932"/>
          </a:xfrm>
          <a:prstGeom prst="rect">
            <a:avLst/>
          </a:prstGeom>
          <a:solidFill>
            <a:schemeClr val="bg1">
              <a:lumMod val="95000"/>
            </a:schemeClr>
          </a:solidFill>
          <a:ln w="19050">
            <a:solidFill>
              <a:schemeClr val="accent6">
                <a:lumMod val="60000"/>
                <a:lumOff val="40000"/>
              </a:schemeClr>
            </a:solidFill>
          </a:ln>
        </p:spPr>
        <p:txBody>
          <a:bodyPr wrap="square">
            <a:spAutoFit/>
          </a:bodyPr>
          <a:lstStyle/>
          <a:p>
            <a:pPr marL="342900" marR="0" lvl="0" indent="-342900" algn="l" defTabSz="914400" rtl="0" eaLnBrk="1" fontAlgn="auto" latinLnBrk="0" hangingPunct="1">
              <a:lnSpc>
                <a:spcPct val="115000"/>
              </a:lnSpc>
              <a:spcBef>
                <a:spcPts val="0"/>
              </a:spcBef>
              <a:spcAft>
                <a:spcPts val="0"/>
              </a:spcAft>
              <a:buClr>
                <a:srgbClr val="5AAF53"/>
              </a:buClr>
              <a:buSzTx/>
              <a:buFont typeface="Arial" panose="020B0604020202020204" pitchFamily="34" charset="0"/>
              <a:buChar char="•"/>
              <a:tabLst/>
              <a:defRPr/>
            </a:pP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The </a:t>
            </a:r>
            <a:r>
              <a:rPr kumimoji="0" lang="en-US" sz="2000" b="1"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Data Integration BIB Working Group </a:t>
            </a: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has held </a:t>
            </a:r>
            <a:r>
              <a:rPr kumimoji="0" lang="en-US" sz="2000" b="1"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two workshops </a:t>
            </a: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(July 2018 and February 2019) to discuss and plan actions on </a:t>
            </a:r>
            <a:r>
              <a:rPr kumimoji="0" lang="en-US" sz="2000" b="1"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EHR / omics integration</a:t>
            </a:r>
          </a:p>
          <a:p>
            <a:pPr marL="342900" marR="0" lvl="0" indent="-342900" algn="l" defTabSz="914400" rtl="0" eaLnBrk="1" fontAlgn="auto" latinLnBrk="0" hangingPunct="1">
              <a:lnSpc>
                <a:spcPct val="115000"/>
              </a:lnSpc>
              <a:spcBef>
                <a:spcPts val="0"/>
              </a:spcBef>
              <a:spcAft>
                <a:spcPts val="0"/>
              </a:spcAft>
              <a:buClr>
                <a:srgbClr val="5AAF53"/>
              </a:buClr>
              <a:buSzTx/>
              <a:buFont typeface="Arial" panose="020B0604020202020204" pitchFamily="34" charset="0"/>
              <a:buChar char="•"/>
              <a:tabLst/>
              <a:defRPr/>
            </a:pPr>
            <a:endParaRPr kumimoji="0" lang="en-US" sz="2000" b="1"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endParaRPr>
          </a:p>
          <a:p>
            <a:pPr marL="342900" marR="0" lvl="0" indent="-342900" algn="l" defTabSz="914400" rtl="0" eaLnBrk="1" fontAlgn="auto" latinLnBrk="0" hangingPunct="1">
              <a:lnSpc>
                <a:spcPct val="115000"/>
              </a:lnSpc>
              <a:spcBef>
                <a:spcPts val="0"/>
              </a:spcBef>
              <a:spcAft>
                <a:spcPts val="0"/>
              </a:spcAft>
              <a:buClr>
                <a:srgbClr val="5AAF53"/>
              </a:buClr>
              <a:buSzTx/>
              <a:buFont typeface="Arial" panose="020B0604020202020204" pitchFamily="34" charset="0"/>
              <a:buChar char="•"/>
              <a:tabLst/>
              <a:defRPr/>
            </a:pP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The </a:t>
            </a:r>
            <a:r>
              <a:rPr kumimoji="0" lang="en-US" sz="2000" b="1"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Data Integration BIB Working Group </a:t>
            </a: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is </a:t>
            </a:r>
            <a:r>
              <a:rPr kumimoji="0" lang="en-US" sz="2000" b="1"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composed by around 30 people </a:t>
            </a: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from:</a:t>
            </a:r>
          </a:p>
          <a:p>
            <a:pPr marL="342900" marR="0" lvl="0" indent="-342900" algn="l" defTabSz="914400" rtl="0" eaLnBrk="1" fontAlgn="auto" latinLnBrk="0" hangingPunct="1">
              <a:lnSpc>
                <a:spcPct val="115000"/>
              </a:lnSpc>
              <a:spcBef>
                <a:spcPts val="0"/>
              </a:spcBef>
              <a:spcAft>
                <a:spcPts val="0"/>
              </a:spcAft>
              <a:buClr>
                <a:srgbClr val="5AAF53"/>
              </a:buClr>
              <a:buSzTx/>
              <a:buFontTx/>
              <a:buChar char="-"/>
              <a:tabLst/>
              <a:defRPr/>
            </a:pP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7 Research Institutes / Universities / Research Infrastructures</a:t>
            </a:r>
          </a:p>
          <a:p>
            <a:pPr marL="342900" marR="0" lvl="0" indent="-342900" algn="l" defTabSz="914400" rtl="0" eaLnBrk="1" fontAlgn="auto" latinLnBrk="0" hangingPunct="1">
              <a:lnSpc>
                <a:spcPct val="115000"/>
              </a:lnSpc>
              <a:spcBef>
                <a:spcPts val="0"/>
              </a:spcBef>
              <a:spcAft>
                <a:spcPts val="0"/>
              </a:spcAft>
              <a:buClr>
                <a:srgbClr val="5AAF53"/>
              </a:buClr>
              <a:buSzTx/>
              <a:buFontTx/>
              <a:buChar char="-"/>
              <a:tabLst/>
              <a:defRPr/>
            </a:pP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7 Hospitals / Hospital Research Institutes</a:t>
            </a:r>
          </a:p>
          <a:p>
            <a:pPr marL="342900" marR="0" lvl="0" indent="-342900" algn="l" defTabSz="914400" rtl="0" eaLnBrk="1" fontAlgn="auto" latinLnBrk="0" hangingPunct="1">
              <a:lnSpc>
                <a:spcPct val="115000"/>
              </a:lnSpc>
              <a:spcBef>
                <a:spcPts val="0"/>
              </a:spcBef>
              <a:spcAft>
                <a:spcPts val="0"/>
              </a:spcAft>
              <a:buClr>
                <a:srgbClr val="5AAF53"/>
              </a:buClr>
              <a:buSzTx/>
              <a:buFontTx/>
              <a:buChar char="-"/>
              <a:tabLst/>
              <a:defRPr/>
            </a:pPr>
            <a:r>
              <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rPr>
              <a:t>6 BIB companies</a:t>
            </a:r>
          </a:p>
          <a:p>
            <a:pPr marR="0" lvl="0" algn="l" defTabSz="914400" rtl="0" eaLnBrk="1" fontAlgn="auto" latinLnBrk="0" hangingPunct="1">
              <a:lnSpc>
                <a:spcPct val="115000"/>
              </a:lnSpc>
              <a:spcBef>
                <a:spcPts val="0"/>
              </a:spcBef>
              <a:spcAft>
                <a:spcPts val="0"/>
              </a:spcAft>
              <a:buClr>
                <a:srgbClr val="5AAF53"/>
              </a:buClr>
              <a:buSzTx/>
              <a:tabLst/>
              <a:defRPr/>
            </a:pPr>
            <a:endParaRPr kumimoji="0" lang="en-US" sz="2000" b="0" i="0" u="none" strike="noStrike" kern="1200" cap="none" spc="0" normalizeH="0" baseline="0" dirty="0">
              <a:ln>
                <a:noFill/>
              </a:ln>
              <a:solidFill>
                <a:prstClr val="black"/>
              </a:solidFill>
              <a:effectLst/>
              <a:uLnTx/>
              <a:uFillTx/>
              <a:latin typeface="Calibri" panose="020F0502020204030204" pitchFamily="34" charset="0"/>
              <a:ea typeface="+mn-ea"/>
              <a:cs typeface="Times New Roman" panose="02020603050405020304" pitchFamily="18" charset="0"/>
            </a:endParaRPr>
          </a:p>
        </p:txBody>
      </p:sp>
      <p:sp>
        <p:nvSpPr>
          <p:cNvPr id="14" name="CuadroTexto 13">
            <a:extLst>
              <a:ext uri="{FF2B5EF4-FFF2-40B4-BE49-F238E27FC236}">
                <a16:creationId xmlns:a16="http://schemas.microsoft.com/office/drawing/2014/main" id="{55BF4B94-20EC-483A-B8B2-B79C35C2DBA0}"/>
              </a:ext>
            </a:extLst>
          </p:cNvPr>
          <p:cNvSpPr txBox="1"/>
          <p:nvPr/>
        </p:nvSpPr>
        <p:spPr>
          <a:xfrm>
            <a:off x="2040910" y="1331610"/>
            <a:ext cx="1578752" cy="369332"/>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r>
              <a:rPr lang="en-US" sz="1800" dirty="0"/>
              <a:t>OBJECTIVES</a:t>
            </a:r>
          </a:p>
        </p:txBody>
      </p:sp>
      <p:sp>
        <p:nvSpPr>
          <p:cNvPr id="15" name="CuadroTexto 14">
            <a:extLst>
              <a:ext uri="{FF2B5EF4-FFF2-40B4-BE49-F238E27FC236}">
                <a16:creationId xmlns:a16="http://schemas.microsoft.com/office/drawing/2014/main" id="{416BD0B6-EF54-470C-9A0D-D8C63A528BBC}"/>
              </a:ext>
            </a:extLst>
          </p:cNvPr>
          <p:cNvSpPr txBox="1"/>
          <p:nvPr/>
        </p:nvSpPr>
        <p:spPr>
          <a:xfrm>
            <a:off x="7255706" y="1339877"/>
            <a:ext cx="1578752" cy="369332"/>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r>
              <a:rPr lang="en-US" sz="1800" dirty="0"/>
              <a:t>COMMUNITY</a:t>
            </a:r>
          </a:p>
        </p:txBody>
      </p:sp>
    </p:spTree>
    <p:extLst>
      <p:ext uri="{BB962C8B-B14F-4D97-AF65-F5344CB8AC3E}">
        <p14:creationId xmlns:p14="http://schemas.microsoft.com/office/powerpoint/2010/main" val="38097390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sp>
        <p:nvSpPr>
          <p:cNvPr id="6" name="Rectangle 7">
            <a:extLst>
              <a:ext uri="{FF2B5EF4-FFF2-40B4-BE49-F238E27FC236}">
                <a16:creationId xmlns:a16="http://schemas.microsoft.com/office/drawing/2014/main" id="{1C082EC6-2344-44AD-9A29-67701C3F12B8}"/>
              </a:ext>
            </a:extLst>
          </p:cNvPr>
          <p:cNvSpPr/>
          <p:nvPr/>
        </p:nvSpPr>
        <p:spPr>
          <a:xfrm>
            <a:off x="2092750" y="271469"/>
            <a:ext cx="7618625" cy="523220"/>
          </a:xfrm>
          <a:prstGeom prst="rect">
            <a:avLst/>
          </a:prstGeom>
        </p:spPr>
        <p:txBody>
          <a:bodyPr wrap="square"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5AAF53"/>
                </a:solidFill>
                <a:effectLst/>
                <a:uLnTx/>
                <a:uFillTx/>
                <a:latin typeface="Calibri" panose="020F0502020204030204"/>
                <a:ea typeface="+mn-ea"/>
                <a:cs typeface="Avenir Black"/>
              </a:rPr>
              <a:t>DATA INTEGRATION - WORKING GROUP BIB</a:t>
            </a:r>
            <a:endParaRPr kumimoji="0" lang="ca-E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sp>
        <p:nvSpPr>
          <p:cNvPr id="9" name="Rectangle 7">
            <a:extLst>
              <a:ext uri="{FF2B5EF4-FFF2-40B4-BE49-F238E27FC236}">
                <a16:creationId xmlns:a16="http://schemas.microsoft.com/office/drawing/2014/main" id="{5AB7DB46-B656-4B3F-893E-E3105961FBC0}"/>
              </a:ext>
            </a:extLst>
          </p:cNvPr>
          <p:cNvSpPr/>
          <p:nvPr/>
        </p:nvSpPr>
        <p:spPr>
          <a:xfrm>
            <a:off x="705243" y="812680"/>
            <a:ext cx="1387507" cy="523220"/>
          </a:xfrm>
          <a:prstGeom prst="rect">
            <a:avLst/>
          </a:prstGeom>
        </p:spPr>
        <p:txBody>
          <a:bodyPr wrap="square"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a:ln>
                  <a:noFill/>
                </a:ln>
                <a:solidFill>
                  <a:srgbClr val="5AAF53"/>
                </a:solidFill>
                <a:effectLst/>
                <a:uLnTx/>
                <a:uFillTx/>
                <a:latin typeface="Calibri" panose="020F0502020204030204"/>
                <a:ea typeface="+mn-ea"/>
                <a:cs typeface="Avenir Black"/>
              </a:rPr>
              <a:t>History</a:t>
            </a:r>
            <a:endParaRPr kumimoji="0" lang="en-US" sz="2400" b="1" i="0" u="none" strike="noStrike" kern="1200" cap="none" spc="0" normalizeH="0" baseline="0">
              <a:ln>
                <a:noFill/>
              </a:ln>
              <a:solidFill>
                <a:srgbClr val="5AAF53"/>
              </a:solidFill>
              <a:effectLst/>
              <a:uLnTx/>
              <a:uFillTx/>
              <a:latin typeface="Calibri" panose="020F0502020204030204"/>
              <a:ea typeface="+mn-ea"/>
              <a:cs typeface="Avenir Black"/>
            </a:endParaRPr>
          </a:p>
        </p:txBody>
      </p:sp>
      <p:sp>
        <p:nvSpPr>
          <p:cNvPr id="3" name="CuadroTexto 2">
            <a:extLst>
              <a:ext uri="{FF2B5EF4-FFF2-40B4-BE49-F238E27FC236}">
                <a16:creationId xmlns:a16="http://schemas.microsoft.com/office/drawing/2014/main" id="{E0AEC342-5F91-4A76-9947-A3A656600F41}"/>
              </a:ext>
            </a:extLst>
          </p:cNvPr>
          <p:cNvSpPr txBox="1"/>
          <p:nvPr/>
        </p:nvSpPr>
        <p:spPr>
          <a:xfrm>
            <a:off x="864124" y="1331453"/>
            <a:ext cx="10463752" cy="5355312"/>
          </a:xfrm>
          <a:prstGeom prst="rect">
            <a:avLst/>
          </a:prstGeom>
          <a:solidFill>
            <a:schemeClr val="bg1">
              <a:lumMod val="95000"/>
            </a:schemeClr>
          </a:solidFill>
          <a:ln w="19050">
            <a:solidFill>
              <a:schemeClr val="accent6">
                <a:lumMod val="60000"/>
                <a:lumOff val="40000"/>
              </a:schemeClr>
            </a:solidFill>
          </a:ln>
        </p:spPr>
        <p:txBody>
          <a:bodyPr wrap="square" rtlCol="0">
            <a:spAutoFit/>
          </a:bodyPr>
          <a:lstStyle/>
          <a:p>
            <a:r>
              <a:rPr lang="en-US" b="1" dirty="0"/>
              <a:t>Trigger</a:t>
            </a:r>
            <a:r>
              <a:rPr lang="en-US" dirty="0"/>
              <a:t>: BIB detected the need for their associates to get involved in knowing/Using international standards</a:t>
            </a:r>
          </a:p>
          <a:p>
            <a:endParaRPr lang="en-US" dirty="0"/>
          </a:p>
          <a:p>
            <a:r>
              <a:rPr lang="en-US" b="1" dirty="0"/>
              <a:t>Idea</a:t>
            </a:r>
            <a:r>
              <a:rPr lang="en-US" dirty="0"/>
              <a:t>: Original idea was to create and disseminate a kind of catalog of standards.</a:t>
            </a:r>
          </a:p>
          <a:p>
            <a:endParaRPr lang="en-US" dirty="0"/>
          </a:p>
          <a:p>
            <a:r>
              <a:rPr lang="en-US" b="1" dirty="0"/>
              <a:t>Consideration</a:t>
            </a:r>
            <a:r>
              <a:rPr lang="en-US" dirty="0"/>
              <a:t>: At least for genomics, such catalog is being covered by well know organizations: GA4GH/Elixir are defining, reaching consensus and fostering international standards.</a:t>
            </a:r>
          </a:p>
          <a:p>
            <a:endParaRPr lang="en-US" dirty="0"/>
          </a:p>
          <a:p>
            <a:r>
              <a:rPr lang="en-US" b="1" dirty="0"/>
              <a:t>Fact:</a:t>
            </a:r>
            <a:r>
              <a:rPr lang="en-US" dirty="0"/>
              <a:t> BIB has a </a:t>
            </a:r>
            <a:r>
              <a:rPr lang="en-US" b="1" dirty="0">
                <a:solidFill>
                  <a:srgbClr val="5AAF53"/>
                </a:solidFill>
                <a:latin typeface="Calibri" panose="020F0502020204030204"/>
              </a:rPr>
              <a:t>rich</a:t>
            </a:r>
            <a:r>
              <a:rPr lang="en-US" dirty="0"/>
              <a:t> and </a:t>
            </a:r>
            <a:r>
              <a:rPr lang="en-US" b="1" dirty="0">
                <a:solidFill>
                  <a:srgbClr val="5AAF53"/>
                </a:solidFill>
                <a:latin typeface="Calibri" panose="020F0502020204030204"/>
              </a:rPr>
              <a:t>diverse ecosystem</a:t>
            </a:r>
            <a:r>
              <a:rPr lang="en-US" dirty="0"/>
              <a:t>, we see this as an strength that other communities could be lacking</a:t>
            </a:r>
          </a:p>
          <a:p>
            <a:endParaRPr lang="en-US" dirty="0"/>
          </a:p>
          <a:p>
            <a:r>
              <a:rPr lang="en-US" b="1" dirty="0"/>
              <a:t>New idea</a:t>
            </a:r>
            <a:r>
              <a:rPr lang="en-US" dirty="0"/>
              <a:t>: look for an example Project where that strength could flourish </a:t>
            </a:r>
          </a:p>
          <a:p>
            <a:endParaRPr lang="en-US" dirty="0"/>
          </a:p>
          <a:p>
            <a:r>
              <a:rPr lang="en-US" b="1" dirty="0"/>
              <a:t>Consideration</a:t>
            </a:r>
            <a:r>
              <a:rPr lang="en-US" dirty="0"/>
              <a:t>: Should be light on workload &amp; fun, useful/applicable in the very short term for a broader audience</a:t>
            </a:r>
          </a:p>
          <a:p>
            <a:endParaRPr lang="en-US" dirty="0"/>
          </a:p>
          <a:p>
            <a:r>
              <a:rPr lang="en-US" b="1" dirty="0"/>
              <a:t>New idea</a:t>
            </a:r>
            <a:r>
              <a:rPr lang="en-US" dirty="0"/>
              <a:t>: Systems integrative approach seems attractive. </a:t>
            </a:r>
          </a:p>
          <a:p>
            <a:pPr lvl="1"/>
            <a:r>
              <a:rPr lang="en-US" dirty="0"/>
              <a:t>- Gather the types of data that BIB Partners could manage/bring to the table</a:t>
            </a:r>
          </a:p>
          <a:p>
            <a:pPr lvl="1"/>
            <a:r>
              <a:rPr lang="en-US" dirty="0"/>
              <a:t>- Look at the current standards (or lack of) used in such fields</a:t>
            </a:r>
          </a:p>
          <a:p>
            <a:pPr lvl="1"/>
            <a:r>
              <a:rPr lang="en-US" dirty="0"/>
              <a:t>- Explore (play with) how to integrate such standards into “EHR”</a:t>
            </a:r>
          </a:p>
          <a:p>
            <a:pPr lvl="1"/>
            <a:r>
              <a:rPr lang="en-US" dirty="0"/>
              <a:t>- Demonstrate the added value of Using such standards in such context</a:t>
            </a:r>
          </a:p>
        </p:txBody>
      </p:sp>
    </p:spTree>
    <p:extLst>
      <p:ext uri="{BB962C8B-B14F-4D97-AF65-F5344CB8AC3E}">
        <p14:creationId xmlns:p14="http://schemas.microsoft.com/office/powerpoint/2010/main" val="41865901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sp>
        <p:nvSpPr>
          <p:cNvPr id="6" name="Rectangle 7">
            <a:extLst>
              <a:ext uri="{FF2B5EF4-FFF2-40B4-BE49-F238E27FC236}">
                <a16:creationId xmlns:a16="http://schemas.microsoft.com/office/drawing/2014/main" id="{1C082EC6-2344-44AD-9A29-67701C3F12B8}"/>
              </a:ext>
            </a:extLst>
          </p:cNvPr>
          <p:cNvSpPr/>
          <p:nvPr/>
        </p:nvSpPr>
        <p:spPr>
          <a:xfrm>
            <a:off x="2092750" y="271469"/>
            <a:ext cx="7618625" cy="523220"/>
          </a:xfrm>
          <a:prstGeom prst="rect">
            <a:avLst/>
          </a:prstGeom>
        </p:spPr>
        <p:txBody>
          <a:bodyPr wrap="square"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5AAF53"/>
                </a:solidFill>
                <a:effectLst/>
                <a:uLnTx/>
                <a:uFillTx/>
                <a:latin typeface="Calibri" panose="020F0502020204030204"/>
                <a:ea typeface="+mn-ea"/>
                <a:cs typeface="Avenir Black"/>
              </a:rPr>
              <a:t>DATA INTEGRATION - WORKING GROUP BIB</a:t>
            </a:r>
            <a:endParaRPr kumimoji="0" lang="ca-E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sp>
        <p:nvSpPr>
          <p:cNvPr id="9" name="Rectangle 7">
            <a:extLst>
              <a:ext uri="{FF2B5EF4-FFF2-40B4-BE49-F238E27FC236}">
                <a16:creationId xmlns:a16="http://schemas.microsoft.com/office/drawing/2014/main" id="{5AB7DB46-B656-4B3F-893E-E3105961FBC0}"/>
              </a:ext>
            </a:extLst>
          </p:cNvPr>
          <p:cNvSpPr/>
          <p:nvPr/>
        </p:nvSpPr>
        <p:spPr>
          <a:xfrm>
            <a:off x="705243" y="851213"/>
            <a:ext cx="11147592" cy="523220"/>
          </a:xfrm>
          <a:prstGeom prst="rect">
            <a:avLst/>
          </a:prstGeom>
        </p:spPr>
        <p:txBody>
          <a:bodyPr wrap="square" anchor="ctr">
            <a:spAutoFit/>
          </a:bodyPr>
          <a:lstStyle/>
          <a:p>
            <a:pPr lvl="0">
              <a:defRPr/>
            </a:pPr>
            <a:r>
              <a:rPr kumimoji="0" lang="en-US" sz="2800" b="1" i="0" u="none" strike="noStrike" kern="1200" cap="none" spc="0" normalizeH="0" baseline="0" noProof="0">
                <a:ln>
                  <a:noFill/>
                </a:ln>
                <a:solidFill>
                  <a:srgbClr val="5AAF53"/>
                </a:solidFill>
                <a:effectLst/>
                <a:uLnTx/>
                <a:uFillTx/>
                <a:latin typeface="Calibri" panose="020F0502020204030204"/>
                <a:ea typeface="+mn-ea"/>
                <a:cs typeface="Avenir Black"/>
              </a:rPr>
              <a:t>“Data Integration: Electronic Health Record – Omics Data”. </a:t>
            </a:r>
            <a:r>
              <a:rPr lang="en-US" sz="2400" b="1">
                <a:solidFill>
                  <a:srgbClr val="5AAF53"/>
                </a:solidFill>
                <a:cs typeface="Avenir Black"/>
              </a:rPr>
              <a:t>5th July 2018</a:t>
            </a:r>
            <a:endParaRPr kumimoji="0" lang="en-U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sp>
        <p:nvSpPr>
          <p:cNvPr id="3" name="CuadroTexto 2">
            <a:extLst>
              <a:ext uri="{FF2B5EF4-FFF2-40B4-BE49-F238E27FC236}">
                <a16:creationId xmlns:a16="http://schemas.microsoft.com/office/drawing/2014/main" id="{E0AEC342-5F91-4A76-9947-A3A656600F41}"/>
              </a:ext>
            </a:extLst>
          </p:cNvPr>
          <p:cNvSpPr txBox="1"/>
          <p:nvPr/>
        </p:nvSpPr>
        <p:spPr>
          <a:xfrm>
            <a:off x="395812" y="1654034"/>
            <a:ext cx="11457023" cy="4862870"/>
          </a:xfrm>
          <a:prstGeom prst="rect">
            <a:avLst/>
          </a:prstGeom>
          <a:solidFill>
            <a:schemeClr val="bg1">
              <a:lumMod val="95000"/>
            </a:schemeClr>
          </a:solidFill>
          <a:ln w="19050">
            <a:solidFill>
              <a:schemeClr val="accent6">
                <a:lumMod val="60000"/>
                <a:lumOff val="40000"/>
              </a:schemeClr>
            </a:solidFill>
          </a:ln>
        </p:spPr>
        <p:txBody>
          <a:bodyPr wrap="square" rtlCol="0">
            <a:spAutoFit/>
          </a:bodyPr>
          <a:lstStyle/>
          <a:p>
            <a:r>
              <a:rPr lang="en-US" b="1" i="1" dirty="0"/>
              <a:t>Big Data: how to overcome the challenge of the regulated environment </a:t>
            </a:r>
            <a:r>
              <a:rPr lang="en-US" sz="1600" b="1" i="1" dirty="0"/>
              <a:t>.</a:t>
            </a:r>
            <a:r>
              <a:rPr lang="en-US" sz="1600" dirty="0"/>
              <a:t> Toni Manzano, CSO &amp; co-founder, Bigfinite </a:t>
            </a:r>
            <a:endParaRPr lang="es-ES" sz="1600" b="1" dirty="0"/>
          </a:p>
          <a:p>
            <a:endParaRPr lang="en-US" sz="1600" b="1" i="1" dirty="0"/>
          </a:p>
          <a:p>
            <a:r>
              <a:rPr lang="en-US" b="1" i="1" dirty="0"/>
              <a:t>Strategic vision of a University Hospital about the secondary use of clinical data for Advanced research. </a:t>
            </a:r>
            <a:r>
              <a:rPr lang="en-US" sz="1600" dirty="0"/>
              <a:t>Raimundo Lozano, Medical Informatics, Hospital Clínic</a:t>
            </a:r>
            <a:endParaRPr lang="es-ES" sz="1600" b="1" dirty="0"/>
          </a:p>
          <a:p>
            <a:endParaRPr lang="en-US" sz="1600" b="1" i="1" dirty="0"/>
          </a:p>
          <a:p>
            <a:r>
              <a:rPr lang="en-US" b="1" i="1" dirty="0"/>
              <a:t>The Liquid Hospital project: experience in the Integration of data from different origins in a hospital cloud platform</a:t>
            </a:r>
            <a:r>
              <a:rPr lang="en-US" dirty="0"/>
              <a:t>. </a:t>
            </a:r>
            <a:r>
              <a:rPr lang="en-US" sz="1600" dirty="0"/>
              <a:t>Arnau Valls, Innovation Department, Hospital Sant Joan de Déu</a:t>
            </a:r>
            <a:endParaRPr lang="es-ES" sz="1600" dirty="0"/>
          </a:p>
          <a:p>
            <a:pPr lvl="0"/>
            <a:endParaRPr lang="en-US" sz="1600" b="1" i="1" dirty="0"/>
          </a:p>
          <a:p>
            <a:pPr lvl="0"/>
            <a:r>
              <a:rPr lang="en-US" b="1" i="1" dirty="0"/>
              <a:t>Transactional genomics framework for the implementation of precision medicine in clinical Settings. </a:t>
            </a:r>
            <a:r>
              <a:rPr lang="en-US" sz="1600" dirty="0">
                <a:solidFill>
                  <a:prstClr val="black"/>
                </a:solidFill>
              </a:rPr>
              <a:t>Oscar Flores, Genomcore / Made of Genes</a:t>
            </a:r>
            <a:endParaRPr lang="es-ES" sz="1600" dirty="0">
              <a:solidFill>
                <a:prstClr val="black"/>
              </a:solidFill>
            </a:endParaRPr>
          </a:p>
          <a:p>
            <a:endParaRPr lang="es-ES" sz="1600" b="1" dirty="0"/>
          </a:p>
          <a:p>
            <a:pPr lvl="0"/>
            <a:r>
              <a:rPr lang="en-US" b="1" i="1" dirty="0"/>
              <a:t>Standard terminologies used in the Genetics, Genomics and Research environments. </a:t>
            </a:r>
            <a:r>
              <a:rPr lang="en-US" sz="1600" dirty="0">
                <a:solidFill>
                  <a:srgbClr val="0070C0"/>
                </a:solidFill>
              </a:rPr>
              <a:t>Gloria González / Mireia Rodríguez, Bitac</a:t>
            </a:r>
            <a:endParaRPr lang="es-ES" sz="1600" dirty="0">
              <a:solidFill>
                <a:srgbClr val="0070C0"/>
              </a:solidFill>
            </a:endParaRPr>
          </a:p>
          <a:p>
            <a:r>
              <a:rPr lang="en-US" sz="1600" b="1" i="1" dirty="0"/>
              <a:t> </a:t>
            </a:r>
            <a:endParaRPr lang="es-ES" sz="1600" b="1" dirty="0"/>
          </a:p>
          <a:p>
            <a:pPr lvl="0"/>
            <a:r>
              <a:rPr lang="en-US" b="1" i="1" dirty="0"/>
              <a:t>From the Shared Health Record to the longitudinal Electronic Health Record. </a:t>
            </a:r>
            <a:r>
              <a:rPr lang="en-US" sz="1600" dirty="0">
                <a:solidFill>
                  <a:prstClr val="black"/>
                </a:solidFill>
              </a:rPr>
              <a:t>Pol Pérez, Departament de Salut, Generalitat de Catalunya</a:t>
            </a:r>
            <a:endParaRPr lang="es-ES" sz="1600" dirty="0">
              <a:solidFill>
                <a:prstClr val="black"/>
              </a:solidFill>
            </a:endParaRPr>
          </a:p>
          <a:p>
            <a:endParaRPr lang="es-ES" sz="1600" b="1" dirty="0"/>
          </a:p>
          <a:p>
            <a:pPr lvl="0"/>
            <a:r>
              <a:rPr lang="en-US" b="1" i="1" dirty="0"/>
              <a:t>Real World Data for Health research and translational knowledge . </a:t>
            </a:r>
            <a:r>
              <a:rPr lang="en-US" sz="1600" dirty="0">
                <a:solidFill>
                  <a:prstClr val="black"/>
                </a:solidFill>
              </a:rPr>
              <a:t>Maria García, IDIAP JordiGol</a:t>
            </a:r>
            <a:endParaRPr lang="es-ES" sz="1600" dirty="0">
              <a:solidFill>
                <a:prstClr val="black"/>
              </a:solidFill>
            </a:endParaRPr>
          </a:p>
        </p:txBody>
      </p:sp>
    </p:spTree>
    <p:extLst>
      <p:ext uri="{BB962C8B-B14F-4D97-AF65-F5344CB8AC3E}">
        <p14:creationId xmlns:p14="http://schemas.microsoft.com/office/powerpoint/2010/main" val="13446845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sp>
        <p:nvSpPr>
          <p:cNvPr id="6" name="Rectangle 7">
            <a:extLst>
              <a:ext uri="{FF2B5EF4-FFF2-40B4-BE49-F238E27FC236}">
                <a16:creationId xmlns:a16="http://schemas.microsoft.com/office/drawing/2014/main" id="{1C082EC6-2344-44AD-9A29-67701C3F12B8}"/>
              </a:ext>
            </a:extLst>
          </p:cNvPr>
          <p:cNvSpPr/>
          <p:nvPr/>
        </p:nvSpPr>
        <p:spPr>
          <a:xfrm>
            <a:off x="2092750" y="211508"/>
            <a:ext cx="7618625" cy="523220"/>
          </a:xfrm>
          <a:prstGeom prst="rect">
            <a:avLst/>
          </a:prstGeom>
        </p:spPr>
        <p:txBody>
          <a:bodyPr wrap="square"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5AAF53"/>
                </a:solidFill>
                <a:effectLst/>
                <a:uLnTx/>
                <a:uFillTx/>
                <a:latin typeface="Calibri" panose="020F0502020204030204"/>
                <a:ea typeface="+mn-ea"/>
                <a:cs typeface="Avenir Black"/>
              </a:rPr>
              <a:t>DATA INTEGRATION - WORKING GROUP BIB</a:t>
            </a:r>
            <a:endParaRPr kumimoji="0" lang="ca-E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sp>
        <p:nvSpPr>
          <p:cNvPr id="3" name="CuadroTexto 2">
            <a:extLst>
              <a:ext uri="{FF2B5EF4-FFF2-40B4-BE49-F238E27FC236}">
                <a16:creationId xmlns:a16="http://schemas.microsoft.com/office/drawing/2014/main" id="{E0AEC342-5F91-4A76-9947-A3A656600F41}"/>
              </a:ext>
            </a:extLst>
          </p:cNvPr>
          <p:cNvSpPr txBox="1"/>
          <p:nvPr/>
        </p:nvSpPr>
        <p:spPr>
          <a:xfrm>
            <a:off x="884872" y="1654460"/>
            <a:ext cx="10716535" cy="1015663"/>
          </a:xfrm>
          <a:prstGeom prst="rect">
            <a:avLst/>
          </a:prstGeom>
          <a:solidFill>
            <a:schemeClr val="accent6">
              <a:lumMod val="20000"/>
              <a:lumOff val="80000"/>
            </a:schemeClr>
          </a:solidFill>
          <a:ln>
            <a:solidFill>
              <a:schemeClr val="accent6">
                <a:lumMod val="50000"/>
              </a:schemeClr>
            </a:solidFill>
          </a:ln>
        </p:spPr>
        <p:txBody>
          <a:bodyPr wrap="square" rtlCol="0">
            <a:spAutoFit/>
          </a:bodyPr>
          <a:lstStyle/>
          <a:p>
            <a:r>
              <a:rPr lang="en-US" sz="2000" b="1" dirty="0"/>
              <a:t>Consideration</a:t>
            </a:r>
            <a:r>
              <a:rPr lang="en-US" sz="2000" dirty="0"/>
              <a:t>: This new approach must be considered from a Clinical and Genomic point of view   </a:t>
            </a:r>
          </a:p>
          <a:p>
            <a:endParaRPr lang="en-US" sz="2000" b="1" dirty="0"/>
          </a:p>
          <a:p>
            <a:r>
              <a:rPr lang="en-US" sz="2000" b="1" dirty="0"/>
              <a:t>New idea</a:t>
            </a:r>
            <a:r>
              <a:rPr lang="en-US" sz="2000" dirty="0"/>
              <a:t>: To Create a multidisciplinary team (Clinician, Geneticist consultant and Bioinformatician) </a:t>
            </a:r>
          </a:p>
        </p:txBody>
      </p:sp>
      <p:sp>
        <p:nvSpPr>
          <p:cNvPr id="8" name="Rectángulo: esquinas redondeadas 7">
            <a:extLst>
              <a:ext uri="{FF2B5EF4-FFF2-40B4-BE49-F238E27FC236}">
                <a16:creationId xmlns:a16="http://schemas.microsoft.com/office/drawing/2014/main" id="{5D1CFC2B-9903-41AF-977F-6E639BB631C6}"/>
              </a:ext>
            </a:extLst>
          </p:cNvPr>
          <p:cNvSpPr/>
          <p:nvPr/>
        </p:nvSpPr>
        <p:spPr>
          <a:xfrm>
            <a:off x="1906563" y="2829545"/>
            <a:ext cx="1489435" cy="4765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sz="2000" b="1" dirty="0"/>
              <a:t>HOSPITALS</a:t>
            </a:r>
          </a:p>
        </p:txBody>
      </p:sp>
      <p:pic>
        <p:nvPicPr>
          <p:cNvPr id="12" name="Imagen 11">
            <a:extLst>
              <a:ext uri="{FF2B5EF4-FFF2-40B4-BE49-F238E27FC236}">
                <a16:creationId xmlns:a16="http://schemas.microsoft.com/office/drawing/2014/main" id="{9522EA96-4B57-47C0-A5FF-A1489516740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0035" y="4177185"/>
            <a:ext cx="2194236" cy="502723"/>
          </a:xfrm>
          <a:prstGeom prst="rect">
            <a:avLst/>
          </a:prstGeom>
        </p:spPr>
      </p:pic>
      <p:grpSp>
        <p:nvGrpSpPr>
          <p:cNvPr id="13" name="Grupo 12">
            <a:extLst>
              <a:ext uri="{FF2B5EF4-FFF2-40B4-BE49-F238E27FC236}">
                <a16:creationId xmlns:a16="http://schemas.microsoft.com/office/drawing/2014/main" id="{DDBD7EFB-A0EA-4469-B51F-9A6E89A4C9EF}"/>
              </a:ext>
            </a:extLst>
          </p:cNvPr>
          <p:cNvGrpSpPr/>
          <p:nvPr/>
        </p:nvGrpSpPr>
        <p:grpSpPr>
          <a:xfrm>
            <a:off x="1015246" y="5657497"/>
            <a:ext cx="1827968" cy="614072"/>
            <a:chOff x="10226854" y="1023784"/>
            <a:chExt cx="1827968" cy="614072"/>
          </a:xfrm>
        </p:grpSpPr>
        <p:pic>
          <p:nvPicPr>
            <p:cNvPr id="14" name="Imagen 13">
              <a:extLst>
                <a:ext uri="{FF2B5EF4-FFF2-40B4-BE49-F238E27FC236}">
                  <a16:creationId xmlns:a16="http://schemas.microsoft.com/office/drawing/2014/main" id="{936AB76A-F1A8-4E58-A036-962B76FAFF8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26854" y="1277590"/>
              <a:ext cx="1660051" cy="360266"/>
            </a:xfrm>
            <a:prstGeom prst="rect">
              <a:avLst/>
            </a:prstGeom>
          </p:spPr>
        </p:pic>
        <p:pic>
          <p:nvPicPr>
            <p:cNvPr id="15" name="Gráfico 14">
              <a:extLst>
                <a:ext uri="{FF2B5EF4-FFF2-40B4-BE49-F238E27FC236}">
                  <a16:creationId xmlns:a16="http://schemas.microsoft.com/office/drawing/2014/main" id="{51CFAF82-1E90-422C-9AA3-8AF89F4884D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301068" y="1023784"/>
              <a:ext cx="753754" cy="319387"/>
            </a:xfrm>
            <a:prstGeom prst="rect">
              <a:avLst/>
            </a:prstGeom>
          </p:spPr>
        </p:pic>
      </p:grpSp>
      <p:pic>
        <p:nvPicPr>
          <p:cNvPr id="16" name="Imagen 15">
            <a:extLst>
              <a:ext uri="{FF2B5EF4-FFF2-40B4-BE49-F238E27FC236}">
                <a16:creationId xmlns:a16="http://schemas.microsoft.com/office/drawing/2014/main" id="{452D71A0-B69D-440C-907A-88D6F7C272C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93294" y="3666606"/>
            <a:ext cx="861374" cy="505339"/>
          </a:xfrm>
          <a:prstGeom prst="rect">
            <a:avLst/>
          </a:prstGeom>
        </p:spPr>
      </p:pic>
      <p:pic>
        <p:nvPicPr>
          <p:cNvPr id="17" name="Gráfico 16">
            <a:extLst>
              <a:ext uri="{FF2B5EF4-FFF2-40B4-BE49-F238E27FC236}">
                <a16:creationId xmlns:a16="http://schemas.microsoft.com/office/drawing/2014/main" id="{4F8FC3E2-DE5D-41C6-A437-DC2BA349641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07303" y="5092355"/>
            <a:ext cx="1798520" cy="343940"/>
          </a:xfrm>
          <a:prstGeom prst="rect">
            <a:avLst/>
          </a:prstGeom>
        </p:spPr>
      </p:pic>
      <p:pic>
        <p:nvPicPr>
          <p:cNvPr id="18" name="Imagen 17">
            <a:extLst>
              <a:ext uri="{FF2B5EF4-FFF2-40B4-BE49-F238E27FC236}">
                <a16:creationId xmlns:a16="http://schemas.microsoft.com/office/drawing/2014/main" id="{F144154B-8309-4567-9521-A98603607C2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23459" y="3617249"/>
            <a:ext cx="1362075" cy="444155"/>
          </a:xfrm>
          <a:prstGeom prst="rect">
            <a:avLst/>
          </a:prstGeom>
        </p:spPr>
      </p:pic>
      <p:pic>
        <p:nvPicPr>
          <p:cNvPr id="19" name="Gráfico 18">
            <a:extLst>
              <a:ext uri="{FF2B5EF4-FFF2-40B4-BE49-F238E27FC236}">
                <a16:creationId xmlns:a16="http://schemas.microsoft.com/office/drawing/2014/main" id="{F774B29E-5CCD-4A69-AF3B-6090CA8A4BFF}"/>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757907" y="5377261"/>
            <a:ext cx="1810849" cy="1052954"/>
          </a:xfrm>
          <a:prstGeom prst="rect">
            <a:avLst/>
          </a:prstGeom>
        </p:spPr>
      </p:pic>
      <p:pic>
        <p:nvPicPr>
          <p:cNvPr id="20" name="Imagen 19">
            <a:extLst>
              <a:ext uri="{FF2B5EF4-FFF2-40B4-BE49-F238E27FC236}">
                <a16:creationId xmlns:a16="http://schemas.microsoft.com/office/drawing/2014/main" id="{1DF485A8-3CE9-43C7-8685-8BD208A8578C}"/>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643164" y="4724851"/>
            <a:ext cx="1660050" cy="409327"/>
          </a:xfrm>
          <a:prstGeom prst="rect">
            <a:avLst/>
          </a:prstGeom>
        </p:spPr>
      </p:pic>
      <p:sp>
        <p:nvSpPr>
          <p:cNvPr id="21" name="Rectángulo: esquinas redondeadas 20">
            <a:extLst>
              <a:ext uri="{FF2B5EF4-FFF2-40B4-BE49-F238E27FC236}">
                <a16:creationId xmlns:a16="http://schemas.microsoft.com/office/drawing/2014/main" id="{EA46E33C-687A-40A2-985F-6AE0D66E9EC9}"/>
              </a:ext>
            </a:extLst>
          </p:cNvPr>
          <p:cNvSpPr/>
          <p:nvPr/>
        </p:nvSpPr>
        <p:spPr>
          <a:xfrm>
            <a:off x="4836082" y="2803772"/>
            <a:ext cx="2677213" cy="58336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sz="2000" b="1" dirty="0"/>
              <a:t>RESEARCH CENTERS AND UNIVERSITIES</a:t>
            </a:r>
          </a:p>
        </p:txBody>
      </p:sp>
      <p:sp>
        <p:nvSpPr>
          <p:cNvPr id="22" name="Rectángulo: esquinas redondeadas 21">
            <a:extLst>
              <a:ext uri="{FF2B5EF4-FFF2-40B4-BE49-F238E27FC236}">
                <a16:creationId xmlns:a16="http://schemas.microsoft.com/office/drawing/2014/main" id="{131F1956-43B3-4EB0-BA96-E5574A17DF69}"/>
              </a:ext>
            </a:extLst>
          </p:cNvPr>
          <p:cNvSpPr/>
          <p:nvPr/>
        </p:nvSpPr>
        <p:spPr>
          <a:xfrm>
            <a:off x="8727801" y="2796033"/>
            <a:ext cx="2061328" cy="47658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s-ES" sz="2000" b="1" dirty="0"/>
              <a:t>COMPANIES</a:t>
            </a:r>
          </a:p>
        </p:txBody>
      </p:sp>
      <p:pic>
        <p:nvPicPr>
          <p:cNvPr id="29" name="Imagen 28">
            <a:extLst>
              <a:ext uri="{FF2B5EF4-FFF2-40B4-BE49-F238E27FC236}">
                <a16:creationId xmlns:a16="http://schemas.microsoft.com/office/drawing/2014/main" id="{1DCCDC0D-46E8-479D-99BB-EBE1ED3AA47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005545" y="3810103"/>
            <a:ext cx="1237596" cy="626631"/>
          </a:xfrm>
          <a:prstGeom prst="rect">
            <a:avLst/>
          </a:prstGeom>
        </p:spPr>
      </p:pic>
      <p:pic>
        <p:nvPicPr>
          <p:cNvPr id="30" name="Imagen 29">
            <a:extLst>
              <a:ext uri="{FF2B5EF4-FFF2-40B4-BE49-F238E27FC236}">
                <a16:creationId xmlns:a16="http://schemas.microsoft.com/office/drawing/2014/main" id="{58BCC127-B30A-434F-A7E8-78A74418A23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614227" y="4715842"/>
            <a:ext cx="1434314" cy="263729"/>
          </a:xfrm>
          <a:prstGeom prst="rect">
            <a:avLst/>
          </a:prstGeom>
        </p:spPr>
      </p:pic>
      <p:pic>
        <p:nvPicPr>
          <p:cNvPr id="31" name="Imagen 30">
            <a:extLst>
              <a:ext uri="{FF2B5EF4-FFF2-40B4-BE49-F238E27FC236}">
                <a16:creationId xmlns:a16="http://schemas.microsoft.com/office/drawing/2014/main" id="{1057D665-B482-4A1B-986C-E28EB97A0FCA}"/>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729040" y="5823535"/>
            <a:ext cx="1254748" cy="399685"/>
          </a:xfrm>
          <a:prstGeom prst="rect">
            <a:avLst/>
          </a:prstGeom>
        </p:spPr>
      </p:pic>
      <p:pic>
        <p:nvPicPr>
          <p:cNvPr id="32" name="Imagen 31">
            <a:extLst>
              <a:ext uri="{FF2B5EF4-FFF2-40B4-BE49-F238E27FC236}">
                <a16:creationId xmlns:a16="http://schemas.microsoft.com/office/drawing/2014/main" id="{73F11E68-5A2D-446F-99D2-65BBF4F45FF5}"/>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359716" y="5192294"/>
            <a:ext cx="1766849" cy="369934"/>
          </a:xfrm>
          <a:prstGeom prst="rect">
            <a:avLst/>
          </a:prstGeom>
        </p:spPr>
      </p:pic>
      <p:pic>
        <p:nvPicPr>
          <p:cNvPr id="33" name="Imagen 32">
            <a:extLst>
              <a:ext uri="{FF2B5EF4-FFF2-40B4-BE49-F238E27FC236}">
                <a16:creationId xmlns:a16="http://schemas.microsoft.com/office/drawing/2014/main" id="{7C24B2ED-D04E-4925-9EC0-C4CE620AD0DB}"/>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482851" y="4016235"/>
            <a:ext cx="983283" cy="311039"/>
          </a:xfrm>
          <a:prstGeom prst="rect">
            <a:avLst/>
          </a:prstGeom>
        </p:spPr>
      </p:pic>
      <p:pic>
        <p:nvPicPr>
          <p:cNvPr id="34" name="Imagen 33">
            <a:extLst>
              <a:ext uri="{FF2B5EF4-FFF2-40B4-BE49-F238E27FC236}">
                <a16:creationId xmlns:a16="http://schemas.microsoft.com/office/drawing/2014/main" id="{C560DE85-5A9D-457D-9126-E69C33762787}"/>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8759420" y="3579644"/>
            <a:ext cx="1766884" cy="412502"/>
          </a:xfrm>
          <a:prstGeom prst="rect">
            <a:avLst/>
          </a:prstGeom>
        </p:spPr>
      </p:pic>
      <p:pic>
        <p:nvPicPr>
          <p:cNvPr id="35" name="Imagen 34">
            <a:extLst>
              <a:ext uri="{FF2B5EF4-FFF2-40B4-BE49-F238E27FC236}">
                <a16:creationId xmlns:a16="http://schemas.microsoft.com/office/drawing/2014/main" id="{6EC3F259-5151-473C-8ACA-0E20F9BDC4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11954" y="4085846"/>
            <a:ext cx="1159333" cy="569382"/>
          </a:xfrm>
          <a:prstGeom prst="rect">
            <a:avLst/>
          </a:prstGeom>
        </p:spPr>
      </p:pic>
      <p:pic>
        <p:nvPicPr>
          <p:cNvPr id="36" name="Imagen 35">
            <a:extLst>
              <a:ext uri="{FF2B5EF4-FFF2-40B4-BE49-F238E27FC236}">
                <a16:creationId xmlns:a16="http://schemas.microsoft.com/office/drawing/2014/main" id="{CEACB8A6-CF0A-44B7-84EC-6C0BEA53555C}"/>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9234486" y="5252624"/>
            <a:ext cx="1940410" cy="321989"/>
          </a:xfrm>
          <a:prstGeom prst="rect">
            <a:avLst/>
          </a:prstGeom>
        </p:spPr>
      </p:pic>
      <p:pic>
        <p:nvPicPr>
          <p:cNvPr id="37" name="Imagen 36">
            <a:extLst>
              <a:ext uri="{FF2B5EF4-FFF2-40B4-BE49-F238E27FC236}">
                <a16:creationId xmlns:a16="http://schemas.microsoft.com/office/drawing/2014/main" id="{D8AAA855-60C2-4F86-88B4-A9640211D7F9}"/>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8906352" y="5728006"/>
            <a:ext cx="1766848" cy="505319"/>
          </a:xfrm>
          <a:prstGeom prst="rect">
            <a:avLst/>
          </a:prstGeom>
        </p:spPr>
      </p:pic>
      <p:pic>
        <p:nvPicPr>
          <p:cNvPr id="38" name="Imagen 37">
            <a:extLst>
              <a:ext uri="{FF2B5EF4-FFF2-40B4-BE49-F238E27FC236}">
                <a16:creationId xmlns:a16="http://schemas.microsoft.com/office/drawing/2014/main" id="{BD971DF0-BDFE-47A4-AA21-B9A524463770}"/>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759420" y="4592863"/>
            <a:ext cx="2103417" cy="441717"/>
          </a:xfrm>
          <a:prstGeom prst="rect">
            <a:avLst/>
          </a:prstGeom>
        </p:spPr>
      </p:pic>
      <p:cxnSp>
        <p:nvCxnSpPr>
          <p:cNvPr id="39" name="6 Conector recto">
            <a:extLst>
              <a:ext uri="{FF2B5EF4-FFF2-40B4-BE49-F238E27FC236}">
                <a16:creationId xmlns:a16="http://schemas.microsoft.com/office/drawing/2014/main" id="{B5A56104-77DC-430F-8A56-ACEB3609C66D}"/>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40" name="7 CuadroTexto">
            <a:extLst>
              <a:ext uri="{FF2B5EF4-FFF2-40B4-BE49-F238E27FC236}">
                <a16:creationId xmlns:a16="http://schemas.microsoft.com/office/drawing/2014/main" id="{60A049C1-4FDF-4EAE-B735-F50B306BA9F8}"/>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41" name="image3.png">
            <a:extLst>
              <a:ext uri="{FF2B5EF4-FFF2-40B4-BE49-F238E27FC236}">
                <a16:creationId xmlns:a16="http://schemas.microsoft.com/office/drawing/2014/main" id="{EF3CBA19-AF54-4209-A845-A44FED1494C2}"/>
              </a:ext>
            </a:extLst>
          </p:cNvPr>
          <p:cNvPicPr/>
          <p:nvPr/>
        </p:nvPicPr>
        <p:blipFill>
          <a:blip r:embed="rId26"/>
          <a:srcRect/>
          <a:stretch>
            <a:fillRect/>
          </a:stretch>
        </p:blipFill>
        <p:spPr>
          <a:xfrm>
            <a:off x="166385" y="6392174"/>
            <a:ext cx="892183" cy="384970"/>
          </a:xfrm>
          <a:prstGeom prst="rect">
            <a:avLst/>
          </a:prstGeom>
          <a:ln/>
        </p:spPr>
      </p:pic>
      <p:sp>
        <p:nvSpPr>
          <p:cNvPr id="42" name="Rectangle 7">
            <a:extLst>
              <a:ext uri="{FF2B5EF4-FFF2-40B4-BE49-F238E27FC236}">
                <a16:creationId xmlns:a16="http://schemas.microsoft.com/office/drawing/2014/main" id="{9C363FDA-DA25-418B-8630-952A3F6AA570}"/>
              </a:ext>
            </a:extLst>
          </p:cNvPr>
          <p:cNvSpPr/>
          <p:nvPr/>
        </p:nvSpPr>
        <p:spPr>
          <a:xfrm>
            <a:off x="686184" y="1001586"/>
            <a:ext cx="10176653" cy="523220"/>
          </a:xfrm>
          <a:prstGeom prst="rect">
            <a:avLst/>
          </a:prstGeom>
        </p:spPr>
        <p:txBody>
          <a:bodyPr wrap="square" anchor="ctr">
            <a:spAutoFit/>
          </a:bodyPr>
          <a:lstStyle/>
          <a:p>
            <a:pPr lvl="0">
              <a:defRPr/>
            </a:pPr>
            <a:r>
              <a:rPr kumimoji="0" lang="en-US" sz="2800" b="1" i="0" u="none" strike="noStrike" kern="1200" cap="none" spc="0" normalizeH="0" baseline="0" noProof="0">
                <a:ln>
                  <a:noFill/>
                </a:ln>
                <a:solidFill>
                  <a:srgbClr val="5AAF53"/>
                </a:solidFill>
                <a:effectLst/>
                <a:uLnTx/>
                <a:uFillTx/>
                <a:latin typeface="Calibri" panose="020F0502020204030204"/>
                <a:ea typeface="+mn-ea"/>
                <a:cs typeface="Avenir Black"/>
              </a:rPr>
              <a:t>“Genomic Data Integration Challenges”. 28</a:t>
            </a:r>
            <a:r>
              <a:rPr lang="en-US" sz="2400" b="1">
                <a:solidFill>
                  <a:srgbClr val="5AAF53"/>
                </a:solidFill>
                <a:cs typeface="Avenir Black"/>
              </a:rPr>
              <a:t>th Feb 2019</a:t>
            </a:r>
            <a:endParaRPr kumimoji="0" lang="en-U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spTree>
    <p:extLst>
      <p:ext uri="{BB962C8B-B14F-4D97-AF65-F5344CB8AC3E}">
        <p14:creationId xmlns:p14="http://schemas.microsoft.com/office/powerpoint/2010/main" val="35570286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48675"/>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sp>
        <p:nvSpPr>
          <p:cNvPr id="6" name="Rectangle 7">
            <a:extLst>
              <a:ext uri="{FF2B5EF4-FFF2-40B4-BE49-F238E27FC236}">
                <a16:creationId xmlns:a16="http://schemas.microsoft.com/office/drawing/2014/main" id="{1C082EC6-2344-44AD-9A29-67701C3F12B8}"/>
              </a:ext>
            </a:extLst>
          </p:cNvPr>
          <p:cNvSpPr/>
          <p:nvPr/>
        </p:nvSpPr>
        <p:spPr>
          <a:xfrm>
            <a:off x="2092750" y="271469"/>
            <a:ext cx="7618625" cy="523220"/>
          </a:xfrm>
          <a:prstGeom prst="rect">
            <a:avLst/>
          </a:prstGeom>
        </p:spPr>
        <p:txBody>
          <a:bodyPr wrap="square"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5AAF53"/>
                </a:solidFill>
                <a:effectLst/>
                <a:uLnTx/>
                <a:uFillTx/>
                <a:latin typeface="Calibri" panose="020F0502020204030204"/>
                <a:ea typeface="+mn-ea"/>
                <a:cs typeface="Avenir Black"/>
              </a:rPr>
              <a:t>DATA INTEGRATION - WORKING GROUP BIB</a:t>
            </a:r>
            <a:endParaRPr kumimoji="0" lang="ca-E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sp>
        <p:nvSpPr>
          <p:cNvPr id="36" name="CuadroTexto 35">
            <a:extLst>
              <a:ext uri="{FF2B5EF4-FFF2-40B4-BE49-F238E27FC236}">
                <a16:creationId xmlns:a16="http://schemas.microsoft.com/office/drawing/2014/main" id="{CA4BA54F-4101-4B1E-985D-53E0621BFDD4}"/>
              </a:ext>
            </a:extLst>
          </p:cNvPr>
          <p:cNvSpPr txBox="1"/>
          <p:nvPr/>
        </p:nvSpPr>
        <p:spPr>
          <a:xfrm>
            <a:off x="763717" y="2285749"/>
            <a:ext cx="4332599" cy="2767489"/>
          </a:xfrm>
          <a:prstGeom prst="rect">
            <a:avLst/>
          </a:prstGeom>
          <a:solidFill>
            <a:schemeClr val="bg1">
              <a:lumMod val="95000"/>
            </a:schemeClr>
          </a:solidFill>
          <a:ln>
            <a:solidFill>
              <a:schemeClr val="accent6"/>
            </a:solidFill>
          </a:ln>
        </p:spPr>
        <p:txBody>
          <a:bodyPr wrap="square" rtlCol="0">
            <a:spAutoFit/>
          </a:bodyPr>
          <a:lstStyle/>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 Patient data sets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 Genomics data sets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 Genomic interpretation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 Data storage and privacy</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 Data access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 Data for EHR and archetypes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 Problems in the workflow and solutions</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37" name="Rectangle 7">
            <a:extLst>
              <a:ext uri="{FF2B5EF4-FFF2-40B4-BE49-F238E27FC236}">
                <a16:creationId xmlns:a16="http://schemas.microsoft.com/office/drawing/2014/main" id="{5C2B33E5-DA04-42F9-851D-C5F14350AD23}"/>
              </a:ext>
            </a:extLst>
          </p:cNvPr>
          <p:cNvSpPr/>
          <p:nvPr/>
        </p:nvSpPr>
        <p:spPr>
          <a:xfrm rot="2371316">
            <a:off x="3027569" y="2913378"/>
            <a:ext cx="2147776" cy="523220"/>
          </a:xfrm>
          <a:prstGeom prst="rect">
            <a:avLst/>
          </a:prstGeom>
        </p:spPr>
        <p:txBody>
          <a:bodyPr wrap="square"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5AAF53"/>
                </a:solidFill>
                <a:effectLst/>
                <a:uLnTx/>
                <a:uFillTx/>
                <a:latin typeface="Calibri" panose="020F0502020204030204"/>
                <a:ea typeface="+mn-ea"/>
                <a:cs typeface="Avenir Black"/>
              </a:rPr>
              <a:t>We </a:t>
            </a:r>
            <a:r>
              <a:rPr kumimoji="0" lang="en-US" sz="2800" b="1" i="0" u="none" strike="noStrike" kern="1200" cap="none" spc="0" normalizeH="0" baseline="0" dirty="0">
                <a:ln>
                  <a:noFill/>
                </a:ln>
                <a:solidFill>
                  <a:srgbClr val="5AAF53"/>
                </a:solidFill>
                <a:effectLst/>
                <a:uLnTx/>
                <a:uFillTx/>
                <a:latin typeface="Calibri" panose="020F0502020204030204"/>
                <a:ea typeface="+mn-ea"/>
                <a:cs typeface="Avenir Black"/>
              </a:rPr>
              <a:t>discuss</a:t>
            </a:r>
            <a:r>
              <a:rPr kumimoji="0" lang="en-US" sz="2800" b="1" i="0" u="none" strike="noStrike" kern="1200" cap="none" spc="0" normalizeH="0" baseline="0" noProof="0" dirty="0">
                <a:ln>
                  <a:noFill/>
                </a:ln>
                <a:solidFill>
                  <a:srgbClr val="5AAF53"/>
                </a:solidFill>
                <a:effectLst/>
                <a:uLnTx/>
                <a:uFillTx/>
                <a:latin typeface="Calibri" panose="020F0502020204030204"/>
                <a:ea typeface="+mn-ea"/>
                <a:cs typeface="Avenir Black"/>
              </a:rPr>
              <a:t>:</a:t>
            </a:r>
            <a:endParaRPr kumimoji="0" lang="en-U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cxnSp>
        <p:nvCxnSpPr>
          <p:cNvPr id="9" name="6 Conector recto">
            <a:extLst>
              <a:ext uri="{FF2B5EF4-FFF2-40B4-BE49-F238E27FC236}">
                <a16:creationId xmlns:a16="http://schemas.microsoft.com/office/drawing/2014/main" id="{DF44D822-EB9A-4E5E-A438-0454B397B967}"/>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0" name="7 CuadroTexto">
            <a:extLst>
              <a:ext uri="{FF2B5EF4-FFF2-40B4-BE49-F238E27FC236}">
                <a16:creationId xmlns:a16="http://schemas.microsoft.com/office/drawing/2014/main" id="{EBB2540D-D010-4126-96A7-E47BF08F20C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6D6651D0-9DB2-4D55-B89E-9278BDB28FB8}"/>
              </a:ext>
            </a:extLst>
          </p:cNvPr>
          <p:cNvPicPr/>
          <p:nvPr/>
        </p:nvPicPr>
        <p:blipFill>
          <a:blip r:embed="rId6"/>
          <a:srcRect/>
          <a:stretch>
            <a:fillRect/>
          </a:stretch>
        </p:blipFill>
        <p:spPr>
          <a:xfrm>
            <a:off x="166385" y="6392174"/>
            <a:ext cx="892183" cy="384970"/>
          </a:xfrm>
          <a:prstGeom prst="rect">
            <a:avLst/>
          </a:prstGeom>
          <a:ln/>
        </p:spPr>
      </p:pic>
      <p:pic>
        <p:nvPicPr>
          <p:cNvPr id="13" name="Imagen 12">
            <a:extLst>
              <a:ext uri="{FF2B5EF4-FFF2-40B4-BE49-F238E27FC236}">
                <a16:creationId xmlns:a16="http://schemas.microsoft.com/office/drawing/2014/main" id="{5DAA780A-C212-4E57-97C8-CED2921A8A27}"/>
              </a:ext>
            </a:extLst>
          </p:cNvPr>
          <p:cNvPicPr>
            <a:picLocks noChangeAspect="1"/>
          </p:cNvPicPr>
          <p:nvPr/>
        </p:nvPicPr>
        <p:blipFill>
          <a:blip r:embed="rId7"/>
          <a:stretch>
            <a:fillRect/>
          </a:stretch>
        </p:blipFill>
        <p:spPr>
          <a:xfrm>
            <a:off x="5860033" y="1362875"/>
            <a:ext cx="4995997" cy="4995997"/>
          </a:xfrm>
          <a:prstGeom prst="rect">
            <a:avLst/>
          </a:prstGeom>
          <a:ln>
            <a:solidFill>
              <a:schemeClr val="accent6">
                <a:lumMod val="75000"/>
              </a:schemeClr>
            </a:solidFill>
          </a:ln>
        </p:spPr>
      </p:pic>
      <p:sp>
        <p:nvSpPr>
          <p:cNvPr id="14" name="Rectangle 7">
            <a:extLst>
              <a:ext uri="{FF2B5EF4-FFF2-40B4-BE49-F238E27FC236}">
                <a16:creationId xmlns:a16="http://schemas.microsoft.com/office/drawing/2014/main" id="{4084FA47-A39B-40CC-B088-5BFA138B8405}"/>
              </a:ext>
            </a:extLst>
          </p:cNvPr>
          <p:cNvSpPr/>
          <p:nvPr/>
        </p:nvSpPr>
        <p:spPr>
          <a:xfrm>
            <a:off x="1408684" y="817172"/>
            <a:ext cx="10176653" cy="523220"/>
          </a:xfrm>
          <a:prstGeom prst="rect">
            <a:avLst/>
          </a:prstGeom>
        </p:spPr>
        <p:txBody>
          <a:bodyPr wrap="square" anchor="ctr">
            <a:spAutoFit/>
          </a:bodyPr>
          <a:lstStyle/>
          <a:p>
            <a:pPr lvl="0">
              <a:defRPr/>
            </a:pPr>
            <a:r>
              <a:rPr kumimoji="0" lang="en-US" sz="2800" b="1" i="0" u="none" strike="noStrike" kern="1200" cap="none" spc="0" normalizeH="0" baseline="0" noProof="0">
                <a:ln>
                  <a:noFill/>
                </a:ln>
                <a:solidFill>
                  <a:srgbClr val="5AAF53"/>
                </a:solidFill>
                <a:effectLst/>
                <a:uLnTx/>
                <a:uFillTx/>
                <a:latin typeface="Calibri" panose="020F0502020204030204"/>
                <a:ea typeface="+mn-ea"/>
                <a:cs typeface="Avenir Black"/>
              </a:rPr>
              <a:t>“Genomic Data Integration Challenges”. 28</a:t>
            </a:r>
            <a:r>
              <a:rPr lang="en-US" sz="2400" b="1">
                <a:solidFill>
                  <a:srgbClr val="5AAF53"/>
                </a:solidFill>
                <a:cs typeface="Avenir Black"/>
              </a:rPr>
              <a:t>th Feb 2019</a:t>
            </a:r>
            <a:endParaRPr kumimoji="0" lang="en-U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spTree>
    <p:extLst>
      <p:ext uri="{BB962C8B-B14F-4D97-AF65-F5344CB8AC3E}">
        <p14:creationId xmlns:p14="http://schemas.microsoft.com/office/powerpoint/2010/main" val="33309003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4" name="Gráfico 3">
            <a:extLst>
              <a:ext uri="{FF2B5EF4-FFF2-40B4-BE49-F238E27FC236}">
                <a16:creationId xmlns:a16="http://schemas.microsoft.com/office/drawing/2014/main" id="{C711803C-29CD-4228-866E-25F8FF22C3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 y="131669"/>
            <a:ext cx="2761706" cy="802821"/>
          </a:xfrm>
          <a:prstGeom prst="rect">
            <a:avLst/>
          </a:prstGeom>
        </p:spPr>
      </p:pic>
      <p:sp>
        <p:nvSpPr>
          <p:cNvPr id="6" name="Rectangle 7">
            <a:extLst>
              <a:ext uri="{FF2B5EF4-FFF2-40B4-BE49-F238E27FC236}">
                <a16:creationId xmlns:a16="http://schemas.microsoft.com/office/drawing/2014/main" id="{1C082EC6-2344-44AD-9A29-67701C3F12B8}"/>
              </a:ext>
            </a:extLst>
          </p:cNvPr>
          <p:cNvSpPr/>
          <p:nvPr/>
        </p:nvSpPr>
        <p:spPr>
          <a:xfrm>
            <a:off x="2092750" y="271469"/>
            <a:ext cx="7618625" cy="523220"/>
          </a:xfrm>
          <a:prstGeom prst="rect">
            <a:avLst/>
          </a:prstGeom>
        </p:spPr>
        <p:txBody>
          <a:bodyPr wrap="square" anchor="ctr">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2800" b="1" i="0" u="none" strike="noStrike" kern="1200" cap="none" spc="0" normalizeH="0" baseline="0" noProof="0" dirty="0">
                <a:ln>
                  <a:noFill/>
                </a:ln>
                <a:solidFill>
                  <a:srgbClr val="5AAF53"/>
                </a:solidFill>
                <a:effectLst/>
                <a:uLnTx/>
                <a:uFillTx/>
                <a:latin typeface="Calibri" panose="020F0502020204030204"/>
                <a:ea typeface="+mn-ea"/>
                <a:cs typeface="Avenir Black"/>
              </a:rPr>
              <a:t>DATA INTEGRATION - WORKING GROUP BIB</a:t>
            </a:r>
            <a:endParaRPr kumimoji="0" lang="ca-ES" sz="2400" b="1" i="0" u="none" strike="noStrike" kern="1200" cap="none" spc="0" normalizeH="0" baseline="0" noProof="0" dirty="0">
              <a:ln>
                <a:noFill/>
              </a:ln>
              <a:solidFill>
                <a:srgbClr val="5AAF53"/>
              </a:solidFill>
              <a:effectLst/>
              <a:uLnTx/>
              <a:uFillTx/>
              <a:latin typeface="Calibri" panose="020F0502020204030204"/>
              <a:ea typeface="+mn-ea"/>
              <a:cs typeface="Avenir Black"/>
            </a:endParaRPr>
          </a:p>
        </p:txBody>
      </p:sp>
      <p:sp>
        <p:nvSpPr>
          <p:cNvPr id="36" name="CuadroTexto 35">
            <a:extLst>
              <a:ext uri="{FF2B5EF4-FFF2-40B4-BE49-F238E27FC236}">
                <a16:creationId xmlns:a16="http://schemas.microsoft.com/office/drawing/2014/main" id="{CA4BA54F-4101-4B1E-985D-53E0621BFDD4}"/>
              </a:ext>
            </a:extLst>
          </p:cNvPr>
          <p:cNvSpPr txBox="1"/>
          <p:nvPr/>
        </p:nvSpPr>
        <p:spPr>
          <a:xfrm>
            <a:off x="2616999" y="1926624"/>
            <a:ext cx="7478767" cy="3552832"/>
          </a:xfrm>
          <a:prstGeom prst="rect">
            <a:avLst/>
          </a:prstGeom>
          <a:solidFill>
            <a:schemeClr val="bg1">
              <a:lumMod val="95000"/>
            </a:schemeClr>
          </a:solidFill>
          <a:ln w="19050">
            <a:solidFill>
              <a:schemeClr val="accent6">
                <a:lumMod val="60000"/>
                <a:lumOff val="40000"/>
              </a:schemeClr>
            </a:solidFill>
          </a:ln>
        </p:spPr>
        <p:txBody>
          <a:bodyPr wrap="square" rtlCol="0">
            <a:spAutoFit/>
          </a:bodyPr>
          <a:lstStyle/>
          <a:p>
            <a:pPr>
              <a:lnSpc>
                <a:spcPct val="107000"/>
              </a:lnSpc>
              <a:spcAft>
                <a:spcPts val="800"/>
              </a:spcAft>
            </a:pPr>
            <a:r>
              <a:rPr lang="en-US" sz="2800" b="1" dirty="0">
                <a:solidFill>
                  <a:srgbClr val="5AAF53"/>
                </a:solidFill>
                <a:latin typeface="Calibri" panose="020F0502020204030204"/>
              </a:rPr>
              <a:t>NEXT STEPS:</a:t>
            </a:r>
          </a:p>
          <a:p>
            <a:pPr algn="ctr">
              <a:lnSpc>
                <a:spcPct val="107000"/>
              </a:lnSpc>
              <a:spcAft>
                <a:spcPts val="800"/>
              </a:spcAft>
            </a:pPr>
            <a:r>
              <a:rPr lang="en-US" sz="2000" dirty="0">
                <a:latin typeface="Arial" panose="020B0604020202020204" pitchFamily="34" charset="0"/>
                <a:ea typeface="Calibri" panose="020F0502020204030204" pitchFamily="34" charset="0"/>
                <a:cs typeface="Times New Roman" panose="02020603050405020304" pitchFamily="18" charset="0"/>
              </a:rPr>
              <a:t>“Task Force” with representants of the multidisciplinary team</a:t>
            </a:r>
          </a:p>
          <a:p>
            <a:pPr marL="342900" indent="-342900">
              <a:lnSpc>
                <a:spcPct val="107000"/>
              </a:lnSpc>
              <a:spcAft>
                <a:spcPts val="800"/>
              </a:spcAft>
              <a:buFontTx/>
              <a:buChar char="-"/>
            </a:pPr>
            <a:endParaRPr lang="en-US" sz="2000" dirty="0">
              <a:latin typeface="Arial"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2000" dirty="0">
              <a:latin typeface="Arial" panose="020B060402020202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Tx/>
              <a:buChar char="-"/>
            </a:pPr>
            <a:endParaRPr lang="en-US" sz="2000" dirty="0">
              <a:latin typeface="Arial" panose="020B060402020202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Tx/>
              <a:buChar char="-"/>
            </a:pPr>
            <a:endParaRPr lang="en-US" sz="2000" dirty="0">
              <a:latin typeface="Arial" panose="020B060402020202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Tx/>
              <a:buChar char="-"/>
            </a:pPr>
            <a:endParaRPr lang="en-US" sz="2000" dirty="0">
              <a:latin typeface="Arial" panose="020B060402020202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Tx/>
              <a:buChar char="-"/>
            </a:pPr>
            <a:endParaRPr lang="en-US" sz="2000" dirty="0">
              <a:latin typeface="Arial" panose="020B0604020202020204" pitchFamily="34" charset="0"/>
              <a:ea typeface="Calibri" panose="020F0502020204030204" pitchFamily="34" charset="0"/>
              <a:cs typeface="Times New Roman" panose="02020603050405020304" pitchFamily="18" charset="0"/>
            </a:endParaRPr>
          </a:p>
        </p:txBody>
      </p:sp>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6"/>
          <a:srcRect/>
          <a:stretch>
            <a:fillRect/>
          </a:stretch>
        </p:blipFill>
        <p:spPr>
          <a:xfrm>
            <a:off x="166385" y="6392174"/>
            <a:ext cx="892183" cy="384970"/>
          </a:xfrm>
          <a:prstGeom prst="rect">
            <a:avLst/>
          </a:prstGeom>
          <a:ln/>
        </p:spPr>
      </p:pic>
      <p:pic>
        <p:nvPicPr>
          <p:cNvPr id="4098" name="Picture 2" descr="Resultado de imagen de documento">
            <a:extLst>
              <a:ext uri="{FF2B5EF4-FFF2-40B4-BE49-F238E27FC236}">
                <a16:creationId xmlns:a16="http://schemas.microsoft.com/office/drawing/2014/main" id="{CE6798FD-C9BF-49C3-B219-0F67C7197A8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42346" y="2944973"/>
            <a:ext cx="950553" cy="954797"/>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sultado de imagen de solutions">
            <a:extLst>
              <a:ext uri="{FF2B5EF4-FFF2-40B4-BE49-F238E27FC236}">
                <a16:creationId xmlns:a16="http://schemas.microsoft.com/office/drawing/2014/main" id="{F366CEBF-4449-47D9-AE27-C83909C2525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99103" y="2865675"/>
            <a:ext cx="1336714" cy="954797"/>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9AF79FDD-814C-431C-AC22-AD5D421CA887}"/>
              </a:ext>
            </a:extLst>
          </p:cNvPr>
          <p:cNvSpPr txBox="1"/>
          <p:nvPr/>
        </p:nvSpPr>
        <p:spPr>
          <a:xfrm>
            <a:off x="2830286" y="4076528"/>
            <a:ext cx="3444845" cy="1200329"/>
          </a:xfrm>
          <a:prstGeom prst="rect">
            <a:avLst/>
          </a:prstGeom>
          <a:noFill/>
        </p:spPr>
        <p:txBody>
          <a:bodyPr wrap="square" rtlCol="0">
            <a:spAutoFit/>
          </a:bodyPr>
          <a:lstStyle/>
          <a:p>
            <a:r>
              <a:rPr lang="en-US" dirty="0">
                <a:latin typeface="Arial" panose="020B0604020202020204" pitchFamily="34" charset="0"/>
                <a:ea typeface="Calibri" panose="020F0502020204030204" pitchFamily="34" charset="0"/>
                <a:cs typeface="Times New Roman" panose="02020603050405020304" pitchFamily="18" charset="0"/>
              </a:rPr>
              <a:t>Hospital team will elaborate a document of common needs to integrate genomic data into EHR before may 2019</a:t>
            </a:r>
            <a:endParaRPr lang="en-US" dirty="0"/>
          </a:p>
        </p:txBody>
      </p:sp>
      <p:sp>
        <p:nvSpPr>
          <p:cNvPr id="13" name="CuadroTexto 12">
            <a:extLst>
              <a:ext uri="{FF2B5EF4-FFF2-40B4-BE49-F238E27FC236}">
                <a16:creationId xmlns:a16="http://schemas.microsoft.com/office/drawing/2014/main" id="{E94C108F-6C28-4461-88C9-A5AA11899A66}"/>
              </a:ext>
            </a:extLst>
          </p:cNvPr>
          <p:cNvSpPr txBox="1"/>
          <p:nvPr/>
        </p:nvSpPr>
        <p:spPr>
          <a:xfrm>
            <a:off x="6356383" y="4065387"/>
            <a:ext cx="3444845" cy="1256306"/>
          </a:xfrm>
          <a:prstGeom prst="rect">
            <a:avLst/>
          </a:prstGeom>
          <a:noFill/>
        </p:spPr>
        <p:txBody>
          <a:bodyPr wrap="square" rtlCol="0">
            <a:spAutoFit/>
          </a:bodyPr>
          <a:lstStyle/>
          <a:p>
            <a:pPr>
              <a:lnSpc>
                <a:spcPct val="107000"/>
              </a:lnSpc>
              <a:spcAft>
                <a:spcPts val="800"/>
              </a:spcAft>
            </a:pPr>
            <a:r>
              <a:rPr lang="en-US" dirty="0">
                <a:latin typeface="Arial" panose="020B0604020202020204" pitchFamily="34" charset="0"/>
                <a:ea typeface="Calibri" panose="020F0502020204030204" pitchFamily="34" charset="0"/>
                <a:cs typeface="Times New Roman" panose="02020603050405020304" pitchFamily="18" charset="0"/>
              </a:rPr>
              <a:t>Universities/ Research centers and companies will study the document to offer possible solutions.</a:t>
            </a:r>
          </a:p>
        </p:txBody>
      </p:sp>
    </p:spTree>
    <p:extLst>
      <p:ext uri="{BB962C8B-B14F-4D97-AF65-F5344CB8AC3E}">
        <p14:creationId xmlns:p14="http://schemas.microsoft.com/office/powerpoint/2010/main" val="42104693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562251" y="1133750"/>
            <a:ext cx="8956479" cy="4732213"/>
          </a:xfrm>
          <a:prstGeom prst="rect">
            <a:avLst/>
          </a:prstGeom>
          <a:solidFill>
            <a:schemeClr val="accent5">
              <a:lumMod val="5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800" b="1" dirty="0">
              <a:solidFill>
                <a:schemeClr val="bg1"/>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2" name="CuadroTexto 1">
            <a:extLst>
              <a:ext uri="{FF2B5EF4-FFF2-40B4-BE49-F238E27FC236}">
                <a16:creationId xmlns:a16="http://schemas.microsoft.com/office/drawing/2014/main" id="{6AB4088F-536C-434A-B894-5F7415FB11A0}"/>
              </a:ext>
            </a:extLst>
          </p:cNvPr>
          <p:cNvSpPr txBox="1"/>
          <p:nvPr/>
        </p:nvSpPr>
        <p:spPr>
          <a:xfrm>
            <a:off x="2386148" y="1905506"/>
            <a:ext cx="7419703" cy="3046988"/>
          </a:xfrm>
          <a:prstGeom prst="rect">
            <a:avLst/>
          </a:prstGeom>
          <a:noFill/>
        </p:spPr>
        <p:txBody>
          <a:bodyPr wrap="square" rtlCol="0">
            <a:spAutoFit/>
          </a:bodyPr>
          <a:lstStyle/>
          <a:p>
            <a:r>
              <a:rPr lang="en-US" sz="2400" dirty="0">
                <a:solidFill>
                  <a:schemeClr val="bg1">
                    <a:lumMod val="50000"/>
                  </a:schemeClr>
                </a:solidFill>
              </a:rPr>
              <a:t>BITAC company</a:t>
            </a:r>
          </a:p>
          <a:p>
            <a:r>
              <a:rPr lang="en-US" sz="2400" dirty="0">
                <a:solidFill>
                  <a:schemeClr val="bg1">
                    <a:lumMod val="50000"/>
                  </a:schemeClr>
                </a:solidFill>
              </a:rPr>
              <a:t>Barcelona Health Hub (BHH)</a:t>
            </a:r>
          </a:p>
          <a:p>
            <a:r>
              <a:rPr lang="en-US" sz="2400" dirty="0">
                <a:solidFill>
                  <a:schemeClr val="bg1">
                    <a:lumMod val="50000"/>
                  </a:schemeClr>
                </a:solidFill>
              </a:rPr>
              <a:t>Bioinformatics Barcelona (BIB)</a:t>
            </a:r>
          </a:p>
          <a:p>
            <a:r>
              <a:rPr lang="en-US" sz="2400" dirty="0">
                <a:solidFill>
                  <a:schemeClr val="bg1">
                    <a:lumMod val="50000"/>
                  </a:schemeClr>
                </a:solidFill>
              </a:rPr>
              <a:t>Data Integration Group (DIG)</a:t>
            </a:r>
          </a:p>
          <a:p>
            <a:r>
              <a:rPr lang="en-US" sz="2400" dirty="0">
                <a:solidFill>
                  <a:schemeClr val="bg1"/>
                </a:solidFill>
              </a:rPr>
              <a:t>Overview. Elixir/EGA</a:t>
            </a:r>
          </a:p>
          <a:p>
            <a:r>
              <a:rPr lang="en-US" sz="2400" dirty="0">
                <a:solidFill>
                  <a:schemeClr val="bg1">
                    <a:lumMod val="50000"/>
                  </a:schemeClr>
                </a:solidFill>
              </a:rPr>
              <a:t>Standard Terminologies in Genomics. NHS digital study. </a:t>
            </a:r>
          </a:p>
          <a:p>
            <a:r>
              <a:rPr lang="en-US" sz="2400" dirty="0">
                <a:solidFill>
                  <a:schemeClr val="bg1">
                    <a:lumMod val="50000"/>
                  </a:schemeClr>
                </a:solidFill>
              </a:rPr>
              <a:t>Clinical Genomics use cases (Clinical vs Research scenarios)</a:t>
            </a:r>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20486704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3"/>
          <a:srcRect/>
          <a:stretch>
            <a:fillRect/>
          </a:stretch>
        </p:blipFill>
        <p:spPr>
          <a:xfrm>
            <a:off x="166385" y="6392174"/>
            <a:ext cx="892183" cy="384970"/>
          </a:xfrm>
          <a:prstGeom prst="rect">
            <a:avLst/>
          </a:prstGeom>
          <a:ln/>
        </p:spPr>
      </p:pic>
      <p:pic>
        <p:nvPicPr>
          <p:cNvPr id="14" name="Imagen 13">
            <a:extLst>
              <a:ext uri="{FF2B5EF4-FFF2-40B4-BE49-F238E27FC236}">
                <a16:creationId xmlns:a16="http://schemas.microsoft.com/office/drawing/2014/main" id="{CCBE5558-D476-498A-88F3-7A2F14DF04E3}"/>
              </a:ext>
            </a:extLst>
          </p:cNvPr>
          <p:cNvPicPr>
            <a:picLocks noChangeAspect="1"/>
          </p:cNvPicPr>
          <p:nvPr/>
        </p:nvPicPr>
        <p:blipFill rotWithShape="1">
          <a:blip r:embed="rId4"/>
          <a:srcRect l="4500" t="17778" r="20286" b="9587"/>
          <a:stretch/>
        </p:blipFill>
        <p:spPr>
          <a:xfrm>
            <a:off x="968936" y="465826"/>
            <a:ext cx="10254127" cy="5570143"/>
          </a:xfrm>
          <a:prstGeom prst="rect">
            <a:avLst/>
          </a:prstGeom>
        </p:spPr>
      </p:pic>
      <p:pic>
        <p:nvPicPr>
          <p:cNvPr id="11" name="Imagen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Tree>
    <p:extLst>
      <p:ext uri="{BB962C8B-B14F-4D97-AF65-F5344CB8AC3E}">
        <p14:creationId xmlns:p14="http://schemas.microsoft.com/office/powerpoint/2010/main" val="42429917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2" name="Imagen 11">
            <a:extLst>
              <a:ext uri="{FF2B5EF4-FFF2-40B4-BE49-F238E27FC236}">
                <a16:creationId xmlns:a16="http://schemas.microsoft.com/office/drawing/2014/main" id="{117216EB-75BF-44B1-9A45-B7EF8CBE9BD9}"/>
              </a:ext>
            </a:extLst>
          </p:cNvPr>
          <p:cNvPicPr>
            <a:picLocks noChangeAspect="1"/>
          </p:cNvPicPr>
          <p:nvPr/>
        </p:nvPicPr>
        <p:blipFill rotWithShape="1">
          <a:blip r:embed="rId5"/>
          <a:srcRect l="1929" t="15365" r="20214" b="6413"/>
          <a:stretch/>
        </p:blipFill>
        <p:spPr>
          <a:xfrm>
            <a:off x="1294319" y="934490"/>
            <a:ext cx="9277814" cy="5243243"/>
          </a:xfrm>
          <a:prstGeom prst="rect">
            <a:avLst/>
          </a:prstGeom>
        </p:spPr>
      </p:pic>
    </p:spTree>
    <p:extLst>
      <p:ext uri="{BB962C8B-B14F-4D97-AF65-F5344CB8AC3E}">
        <p14:creationId xmlns:p14="http://schemas.microsoft.com/office/powerpoint/2010/main" val="33328949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3" name="Imagen 12">
            <a:extLst>
              <a:ext uri="{FF2B5EF4-FFF2-40B4-BE49-F238E27FC236}">
                <a16:creationId xmlns:a16="http://schemas.microsoft.com/office/drawing/2014/main" id="{A4D64CBB-D134-4F21-8482-99E181A044E9}"/>
              </a:ext>
            </a:extLst>
          </p:cNvPr>
          <p:cNvPicPr>
            <a:picLocks noChangeAspect="1"/>
          </p:cNvPicPr>
          <p:nvPr/>
        </p:nvPicPr>
        <p:blipFill rotWithShape="1">
          <a:blip r:embed="rId5"/>
          <a:srcRect l="9374" t="15557" r="27969" b="13102"/>
          <a:stretch/>
        </p:blipFill>
        <p:spPr>
          <a:xfrm>
            <a:off x="996188" y="428735"/>
            <a:ext cx="9105167" cy="5831625"/>
          </a:xfrm>
          <a:prstGeom prst="rect">
            <a:avLst/>
          </a:prstGeom>
        </p:spPr>
      </p:pic>
    </p:spTree>
    <p:extLst>
      <p:ext uri="{BB962C8B-B14F-4D97-AF65-F5344CB8AC3E}">
        <p14:creationId xmlns:p14="http://schemas.microsoft.com/office/powerpoint/2010/main" val="219222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3"/>
          <a:srcRect/>
          <a:stretch>
            <a:fillRect/>
          </a:stretch>
        </p:blipFill>
        <p:spPr>
          <a:xfrm>
            <a:off x="166385" y="6392174"/>
            <a:ext cx="892183" cy="384970"/>
          </a:xfrm>
          <a:prstGeom prst="rect">
            <a:avLst/>
          </a:prstGeom>
          <a:ln/>
        </p:spPr>
      </p:pic>
      <p:sp>
        <p:nvSpPr>
          <p:cNvPr id="10" name="Rectángulo 9">
            <a:extLst>
              <a:ext uri="{FF2B5EF4-FFF2-40B4-BE49-F238E27FC236}">
                <a16:creationId xmlns:a16="http://schemas.microsoft.com/office/drawing/2014/main" id="{C023F91D-09A3-4E51-9B62-5F8DD699B8DA}"/>
              </a:ext>
            </a:extLst>
          </p:cNvPr>
          <p:cNvSpPr/>
          <p:nvPr/>
        </p:nvSpPr>
        <p:spPr>
          <a:xfrm>
            <a:off x="1519757" y="650141"/>
            <a:ext cx="9834043" cy="5351273"/>
          </a:xfrm>
          <a:prstGeom prst="rect">
            <a:avLst/>
          </a:prstGeom>
        </p:spPr>
        <p:txBody>
          <a:bodyPr wrap="square">
            <a:spAutoFit/>
          </a:bodyPr>
          <a:lstStyle/>
          <a:p>
            <a:pPr algn="ctr">
              <a:lnSpc>
                <a:spcPct val="107000"/>
              </a:lnSpc>
              <a:spcAft>
                <a:spcPts val="800"/>
              </a:spcAft>
            </a:pPr>
            <a:endParaRPr lang="es-ES" sz="3200" b="1" dirty="0">
              <a:solidFill>
                <a:schemeClr val="tx1">
                  <a:lumMod val="65000"/>
                  <a:lumOff val="35000"/>
                </a:schemeClr>
              </a:solidFill>
              <a:effectLst/>
              <a:latin typeface="Raleway" panose="020B0503030101060003" pitchFamily="34" charset="0"/>
              <a:ea typeface="Calibri" panose="020F0502020204030204" pitchFamily="34" charset="0"/>
              <a:cs typeface="Times New Roman" panose="02020603050405020304" pitchFamily="18" charset="0"/>
            </a:endParaRPr>
          </a:p>
          <a:p>
            <a:pPr algn="ctr">
              <a:lnSpc>
                <a:spcPct val="107000"/>
              </a:lnSpc>
              <a:spcAft>
                <a:spcPts val="800"/>
              </a:spcAft>
            </a:pPr>
            <a:endParaRPr lang="es-E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Our experts come from clinical lab background, biochemistry, cancer research  and collaborate with specialists of several clinical domains.</a:t>
            </a: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(radiology, pathology, infectious diseases)</a:t>
            </a: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Our expertise:</a:t>
            </a:r>
          </a:p>
          <a:p>
            <a:pPr algn="ctr">
              <a:lnSpc>
                <a:spcPct val="107000"/>
              </a:lnSpc>
              <a:spcAft>
                <a:spcPts val="800"/>
              </a:spcAft>
            </a:pPr>
            <a:endParaRPr lang="en-US" sz="2800" b="1"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2800" b="1"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Clinical terminology Normalization and  implementation in digital health environments</a:t>
            </a:r>
          </a:p>
        </p:txBody>
      </p:sp>
      <p:pic>
        <p:nvPicPr>
          <p:cNvPr id="16" name="Picture 3" descr="C:\toni\DOC\GRAFICOS\imagen corporativa\Logos &amp; Marcas\LOGOS_BITAC\LOGO BITAC.png">
            <a:extLst>
              <a:ext uri="{FF2B5EF4-FFF2-40B4-BE49-F238E27FC236}">
                <a16:creationId xmlns:a16="http://schemas.microsoft.com/office/drawing/2014/main" id="{510FDF5E-37F8-4EA4-B743-B80535C7BF8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6199" y="757906"/>
            <a:ext cx="2431378" cy="1064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83310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2" name="Imagen 11">
            <a:extLst>
              <a:ext uri="{FF2B5EF4-FFF2-40B4-BE49-F238E27FC236}">
                <a16:creationId xmlns:a16="http://schemas.microsoft.com/office/drawing/2014/main" id="{B87AB8B0-48A9-4CF4-9F8B-DC13A1BF6EB1}"/>
              </a:ext>
            </a:extLst>
          </p:cNvPr>
          <p:cNvPicPr>
            <a:picLocks noChangeAspect="1"/>
          </p:cNvPicPr>
          <p:nvPr/>
        </p:nvPicPr>
        <p:blipFill rotWithShape="1">
          <a:blip r:embed="rId5"/>
          <a:srcRect l="9375" t="12500" r="27594" b="4353"/>
          <a:stretch/>
        </p:blipFill>
        <p:spPr>
          <a:xfrm>
            <a:off x="1729777" y="98941"/>
            <a:ext cx="8347673" cy="6194130"/>
          </a:xfrm>
          <a:prstGeom prst="rect">
            <a:avLst/>
          </a:prstGeom>
        </p:spPr>
      </p:pic>
    </p:spTree>
    <p:extLst>
      <p:ext uri="{BB962C8B-B14F-4D97-AF65-F5344CB8AC3E}">
        <p14:creationId xmlns:p14="http://schemas.microsoft.com/office/powerpoint/2010/main" val="41855840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3" name="Imagen 12">
            <a:extLst>
              <a:ext uri="{FF2B5EF4-FFF2-40B4-BE49-F238E27FC236}">
                <a16:creationId xmlns:a16="http://schemas.microsoft.com/office/drawing/2014/main" id="{29A52F57-4D0E-4110-B5CC-77C6C03A6813}"/>
              </a:ext>
            </a:extLst>
          </p:cNvPr>
          <p:cNvPicPr>
            <a:picLocks noChangeAspect="1"/>
          </p:cNvPicPr>
          <p:nvPr/>
        </p:nvPicPr>
        <p:blipFill rotWithShape="1">
          <a:blip r:embed="rId5"/>
          <a:srcRect l="10047" t="16608" r="27969" b="5047"/>
          <a:stretch/>
        </p:blipFill>
        <p:spPr>
          <a:xfrm>
            <a:off x="1501176" y="132757"/>
            <a:ext cx="8519123" cy="6056849"/>
          </a:xfrm>
          <a:prstGeom prst="rect">
            <a:avLst/>
          </a:prstGeom>
        </p:spPr>
      </p:pic>
    </p:spTree>
    <p:extLst>
      <p:ext uri="{BB962C8B-B14F-4D97-AF65-F5344CB8AC3E}">
        <p14:creationId xmlns:p14="http://schemas.microsoft.com/office/powerpoint/2010/main" val="32070949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2" name="Imagen 11">
            <a:extLst>
              <a:ext uri="{FF2B5EF4-FFF2-40B4-BE49-F238E27FC236}">
                <a16:creationId xmlns:a16="http://schemas.microsoft.com/office/drawing/2014/main" id="{E3F12F07-FEA6-4A45-90F1-27D401DEC0E8}"/>
              </a:ext>
            </a:extLst>
          </p:cNvPr>
          <p:cNvPicPr>
            <a:picLocks noChangeAspect="1"/>
          </p:cNvPicPr>
          <p:nvPr/>
        </p:nvPicPr>
        <p:blipFill rotWithShape="1">
          <a:blip r:embed="rId5"/>
          <a:srcRect l="12426" t="14325" r="29293" b="4398"/>
          <a:stretch/>
        </p:blipFill>
        <p:spPr>
          <a:xfrm>
            <a:off x="1885015" y="58748"/>
            <a:ext cx="7939555" cy="6228098"/>
          </a:xfrm>
          <a:prstGeom prst="rect">
            <a:avLst/>
          </a:prstGeom>
        </p:spPr>
      </p:pic>
    </p:spTree>
    <p:extLst>
      <p:ext uri="{BB962C8B-B14F-4D97-AF65-F5344CB8AC3E}">
        <p14:creationId xmlns:p14="http://schemas.microsoft.com/office/powerpoint/2010/main" val="22302979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3" name="Imagen 12">
            <a:extLst>
              <a:ext uri="{FF2B5EF4-FFF2-40B4-BE49-F238E27FC236}">
                <a16:creationId xmlns:a16="http://schemas.microsoft.com/office/drawing/2014/main" id="{89024AF6-1288-4CFE-846E-730F132B6DA9}"/>
              </a:ext>
            </a:extLst>
          </p:cNvPr>
          <p:cNvPicPr>
            <a:picLocks noChangeAspect="1"/>
          </p:cNvPicPr>
          <p:nvPr/>
        </p:nvPicPr>
        <p:blipFill rotWithShape="1">
          <a:blip r:embed="rId5"/>
          <a:srcRect l="10047" t="15000" r="27344" b="5325"/>
          <a:stretch/>
        </p:blipFill>
        <p:spPr>
          <a:xfrm>
            <a:off x="1635087" y="136873"/>
            <a:ext cx="8528648" cy="6105030"/>
          </a:xfrm>
          <a:prstGeom prst="rect">
            <a:avLst/>
          </a:prstGeom>
        </p:spPr>
      </p:pic>
    </p:spTree>
    <p:extLst>
      <p:ext uri="{BB962C8B-B14F-4D97-AF65-F5344CB8AC3E}">
        <p14:creationId xmlns:p14="http://schemas.microsoft.com/office/powerpoint/2010/main" val="33758634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2" name="Imagen 11">
            <a:extLst>
              <a:ext uri="{FF2B5EF4-FFF2-40B4-BE49-F238E27FC236}">
                <a16:creationId xmlns:a16="http://schemas.microsoft.com/office/drawing/2014/main" id="{1BE24D0F-E228-4A3B-A861-2EEFFD42517B}"/>
              </a:ext>
            </a:extLst>
          </p:cNvPr>
          <p:cNvPicPr>
            <a:picLocks noChangeAspect="1"/>
          </p:cNvPicPr>
          <p:nvPr/>
        </p:nvPicPr>
        <p:blipFill rotWithShape="1">
          <a:blip r:embed="rId5"/>
          <a:srcRect l="2188" t="15278" r="20078" b="7834"/>
          <a:stretch/>
        </p:blipFill>
        <p:spPr>
          <a:xfrm>
            <a:off x="1412455" y="969013"/>
            <a:ext cx="9443575" cy="5254190"/>
          </a:xfrm>
          <a:prstGeom prst="rect">
            <a:avLst/>
          </a:prstGeom>
        </p:spPr>
      </p:pic>
    </p:spTree>
    <p:extLst>
      <p:ext uri="{BB962C8B-B14F-4D97-AF65-F5344CB8AC3E}">
        <p14:creationId xmlns:p14="http://schemas.microsoft.com/office/powerpoint/2010/main" val="25197717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5" name="Imagen 14">
            <a:extLst>
              <a:ext uri="{FF2B5EF4-FFF2-40B4-BE49-F238E27FC236}">
                <a16:creationId xmlns:a16="http://schemas.microsoft.com/office/drawing/2014/main" id="{DFE6CB46-77BD-480F-B644-5D6A03BDD1F5}"/>
              </a:ext>
            </a:extLst>
          </p:cNvPr>
          <p:cNvPicPr>
            <a:picLocks noChangeAspect="1"/>
          </p:cNvPicPr>
          <p:nvPr/>
        </p:nvPicPr>
        <p:blipFill rotWithShape="1">
          <a:blip r:embed="rId5"/>
          <a:srcRect l="1364" t="14722" r="20469" b="7083"/>
          <a:stretch/>
        </p:blipFill>
        <p:spPr>
          <a:xfrm>
            <a:off x="1224952" y="897785"/>
            <a:ext cx="9530066" cy="5362575"/>
          </a:xfrm>
          <a:prstGeom prst="rect">
            <a:avLst/>
          </a:prstGeom>
        </p:spPr>
      </p:pic>
    </p:spTree>
    <p:extLst>
      <p:ext uri="{BB962C8B-B14F-4D97-AF65-F5344CB8AC3E}">
        <p14:creationId xmlns:p14="http://schemas.microsoft.com/office/powerpoint/2010/main" val="22199537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2" name="Imagen 11">
            <a:extLst>
              <a:ext uri="{FF2B5EF4-FFF2-40B4-BE49-F238E27FC236}">
                <a16:creationId xmlns:a16="http://schemas.microsoft.com/office/drawing/2014/main" id="{8B349F1E-1841-41C7-8ACB-DD74644FC053}"/>
              </a:ext>
            </a:extLst>
          </p:cNvPr>
          <p:cNvPicPr>
            <a:picLocks noChangeAspect="1"/>
          </p:cNvPicPr>
          <p:nvPr/>
        </p:nvPicPr>
        <p:blipFill rotWithShape="1">
          <a:blip r:embed="rId5"/>
          <a:srcRect l="1563" t="15556" r="20235" b="6805"/>
          <a:stretch/>
        </p:blipFill>
        <p:spPr>
          <a:xfrm>
            <a:off x="1273228" y="962371"/>
            <a:ext cx="9534525" cy="5324475"/>
          </a:xfrm>
          <a:prstGeom prst="rect">
            <a:avLst/>
          </a:prstGeom>
        </p:spPr>
      </p:pic>
    </p:spTree>
    <p:extLst>
      <p:ext uri="{BB962C8B-B14F-4D97-AF65-F5344CB8AC3E}">
        <p14:creationId xmlns:p14="http://schemas.microsoft.com/office/powerpoint/2010/main" val="331653789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3" name="Imagen 12">
            <a:extLst>
              <a:ext uri="{FF2B5EF4-FFF2-40B4-BE49-F238E27FC236}">
                <a16:creationId xmlns:a16="http://schemas.microsoft.com/office/drawing/2014/main" id="{CA6CF6B0-D874-405F-BF5E-867AC2E83C48}"/>
              </a:ext>
            </a:extLst>
          </p:cNvPr>
          <p:cNvPicPr>
            <a:picLocks noChangeAspect="1"/>
          </p:cNvPicPr>
          <p:nvPr/>
        </p:nvPicPr>
        <p:blipFill rotWithShape="1">
          <a:blip r:embed="rId5"/>
          <a:srcRect l="1875" t="14861" r="20469" b="7500"/>
          <a:stretch/>
        </p:blipFill>
        <p:spPr>
          <a:xfrm>
            <a:off x="1362075" y="1007313"/>
            <a:ext cx="9467850" cy="5324476"/>
          </a:xfrm>
          <a:prstGeom prst="rect">
            <a:avLst/>
          </a:prstGeom>
        </p:spPr>
      </p:pic>
    </p:spTree>
    <p:extLst>
      <p:ext uri="{BB962C8B-B14F-4D97-AF65-F5344CB8AC3E}">
        <p14:creationId xmlns:p14="http://schemas.microsoft.com/office/powerpoint/2010/main" val="19184549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2" name="Imagen 11">
            <a:extLst>
              <a:ext uri="{FF2B5EF4-FFF2-40B4-BE49-F238E27FC236}">
                <a16:creationId xmlns:a16="http://schemas.microsoft.com/office/drawing/2014/main" id="{545CAD73-E297-4029-B91D-29B5922C7C44}"/>
              </a:ext>
            </a:extLst>
          </p:cNvPr>
          <p:cNvPicPr>
            <a:picLocks noChangeAspect="1"/>
          </p:cNvPicPr>
          <p:nvPr/>
        </p:nvPicPr>
        <p:blipFill rotWithShape="1">
          <a:blip r:embed="rId5"/>
          <a:srcRect l="1328" t="16111" r="19922" b="8472"/>
          <a:stretch/>
        </p:blipFill>
        <p:spPr>
          <a:xfrm>
            <a:off x="1295400" y="1069828"/>
            <a:ext cx="9601200" cy="5172075"/>
          </a:xfrm>
          <a:prstGeom prst="rect">
            <a:avLst/>
          </a:prstGeom>
        </p:spPr>
      </p:pic>
    </p:spTree>
    <p:extLst>
      <p:ext uri="{BB962C8B-B14F-4D97-AF65-F5344CB8AC3E}">
        <p14:creationId xmlns:p14="http://schemas.microsoft.com/office/powerpoint/2010/main" val="326439826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3" name="Imagen 12">
            <a:extLst>
              <a:ext uri="{FF2B5EF4-FFF2-40B4-BE49-F238E27FC236}">
                <a16:creationId xmlns:a16="http://schemas.microsoft.com/office/drawing/2014/main" id="{4B10A09E-5B0C-464B-85F9-C405AA41E81B}"/>
              </a:ext>
            </a:extLst>
          </p:cNvPr>
          <p:cNvPicPr>
            <a:picLocks noChangeAspect="1"/>
          </p:cNvPicPr>
          <p:nvPr/>
        </p:nvPicPr>
        <p:blipFill rotWithShape="1">
          <a:blip r:embed="rId5"/>
          <a:srcRect l="1365" t="15556" r="19765" b="6793"/>
          <a:stretch/>
        </p:blipFill>
        <p:spPr>
          <a:xfrm>
            <a:off x="1288105" y="1006415"/>
            <a:ext cx="9615790" cy="5325374"/>
          </a:xfrm>
          <a:prstGeom prst="rect">
            <a:avLst/>
          </a:prstGeom>
        </p:spPr>
      </p:pic>
    </p:spTree>
    <p:extLst>
      <p:ext uri="{BB962C8B-B14F-4D97-AF65-F5344CB8AC3E}">
        <p14:creationId xmlns:p14="http://schemas.microsoft.com/office/powerpoint/2010/main" val="3107493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14" name="Rectángulo 13">
            <a:extLst>
              <a:ext uri="{FF2B5EF4-FFF2-40B4-BE49-F238E27FC236}">
                <a16:creationId xmlns:a16="http://schemas.microsoft.com/office/drawing/2014/main" id="{D49D6144-0378-4BA5-B17C-7EFF9E485982}"/>
              </a:ext>
            </a:extLst>
          </p:cNvPr>
          <p:cNvSpPr/>
          <p:nvPr/>
        </p:nvSpPr>
        <p:spPr>
          <a:xfrm>
            <a:off x="810330" y="934490"/>
            <a:ext cx="10045700" cy="5061194"/>
          </a:xfrm>
          <a:prstGeom prst="rect">
            <a:avLst/>
          </a:prstGeom>
          <a:solidFill>
            <a:schemeClr val="bg1">
              <a:lumMod val="95000"/>
            </a:schemeClr>
          </a:solidFill>
        </p:spPr>
        <p:txBody>
          <a:bodyPr wrap="square">
            <a:spAutoFit/>
          </a:bodyPr>
          <a:lstStyle/>
          <a:p>
            <a:pPr algn="ctr">
              <a:lnSpc>
                <a:spcPct val="107000"/>
              </a:lnSpc>
              <a:spcAft>
                <a:spcPts val="800"/>
              </a:spcAft>
            </a:pPr>
            <a:r>
              <a:rPr lang="en-US" sz="3200" b="1"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Our offer</a:t>
            </a:r>
            <a:endParaRPr lang="en-US" sz="32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endParaRPr>
          </a:p>
          <a:p>
            <a:pPr marL="1714500" lvl="3" indent="-342900">
              <a:lnSpc>
                <a:spcPct val="107000"/>
              </a:lnSpc>
              <a:spcAft>
                <a:spcPts val="800"/>
              </a:spcAft>
              <a:buFont typeface="Arial" panose="020B0604020202020204" pitchFamily="34" charset="0"/>
              <a:buChar char="•"/>
            </a:pPr>
            <a:r>
              <a:rPr lang="en-US" sz="20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Clinical lab			LOINC/SNOMED CT</a:t>
            </a:r>
          </a:p>
          <a:p>
            <a:pPr marL="1714500" lvl="3" indent="-342900">
              <a:lnSpc>
                <a:spcPct val="107000"/>
              </a:lnSpc>
              <a:spcAft>
                <a:spcPts val="800"/>
              </a:spcAft>
              <a:buFont typeface="Arial" panose="020B0604020202020204" pitchFamily="34" charset="0"/>
              <a:buChar char="•"/>
            </a:pPr>
            <a:r>
              <a:rPr lang="en-US" sz="20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Radiology			LOINC/SNOMED CT</a:t>
            </a:r>
          </a:p>
          <a:p>
            <a:pPr marL="1714500" lvl="3" indent="-342900">
              <a:lnSpc>
                <a:spcPct val="107000"/>
              </a:lnSpc>
              <a:spcAft>
                <a:spcPts val="800"/>
              </a:spcAft>
              <a:buFont typeface="Arial" panose="020B0604020202020204" pitchFamily="34" charset="0"/>
              <a:buChar char="•"/>
            </a:pPr>
            <a:r>
              <a:rPr lang="en-US" sz="20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Nuclear Medicine		LOINC</a:t>
            </a:r>
          </a:p>
          <a:p>
            <a:pPr marL="1714500" lvl="3" indent="-342900">
              <a:lnSpc>
                <a:spcPct val="107000"/>
              </a:lnSpc>
              <a:spcAft>
                <a:spcPts val="800"/>
              </a:spcAft>
              <a:buFont typeface="Arial" panose="020B0604020202020204" pitchFamily="34" charset="0"/>
              <a:buChar char="•"/>
            </a:pPr>
            <a:r>
              <a:rPr lang="en-US" sz="20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Diagnoses  and Procedures          ICD10MC/ SNOMED CT</a:t>
            </a:r>
          </a:p>
          <a:p>
            <a:pPr algn="ctr">
              <a:lnSpc>
                <a:spcPct val="107000"/>
              </a:lnSpc>
              <a:spcAft>
                <a:spcPts val="800"/>
              </a:spcAft>
            </a:pPr>
            <a:endParaRPr lang="en-US" sz="10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2400" b="1"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Digital health Consultancy services</a:t>
            </a:r>
          </a:p>
          <a:p>
            <a:pPr marL="800100" lvl="1" indent="-342900">
              <a:buFont typeface="Arial" panose="020B0604020202020204" pitchFamily="34" charset="0"/>
              <a:buChar char="•"/>
            </a:pPr>
            <a:r>
              <a:rPr lang="en-US" sz="24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Semantic interoperability for governments and clinical organizations (either public or private)</a:t>
            </a:r>
          </a:p>
          <a:p>
            <a:pPr lvl="1"/>
            <a:endParaRPr lang="en-US" sz="24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endParaRPr>
          </a:p>
          <a:p>
            <a:pPr marL="800100" lvl="1" indent="-342900">
              <a:buFont typeface="Arial" panose="020B0604020202020204" pitchFamily="34" charset="0"/>
              <a:buChar char="•"/>
            </a:pPr>
            <a:r>
              <a:rPr lang="en-US" sz="24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Business Opportunities related to management of clinical data</a:t>
            </a:r>
          </a:p>
          <a:p>
            <a:pPr lvl="1"/>
            <a:r>
              <a:rPr lang="en-US" sz="24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		Converting data into clinical knowledge</a:t>
            </a:r>
          </a:p>
        </p:txBody>
      </p:sp>
    </p:spTree>
    <p:extLst>
      <p:ext uri="{BB962C8B-B14F-4D97-AF65-F5344CB8AC3E}">
        <p14:creationId xmlns:p14="http://schemas.microsoft.com/office/powerpoint/2010/main" val="12974930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2" name="Imagen 11">
            <a:extLst>
              <a:ext uri="{FF2B5EF4-FFF2-40B4-BE49-F238E27FC236}">
                <a16:creationId xmlns:a16="http://schemas.microsoft.com/office/drawing/2014/main" id="{F82FE1C4-33BF-4AE0-9FFA-F51602083686}"/>
              </a:ext>
            </a:extLst>
          </p:cNvPr>
          <p:cNvPicPr>
            <a:picLocks noChangeAspect="1"/>
          </p:cNvPicPr>
          <p:nvPr/>
        </p:nvPicPr>
        <p:blipFill rotWithShape="1">
          <a:blip r:embed="rId5"/>
          <a:srcRect l="1328" t="15556" r="19453" b="6527"/>
          <a:stretch/>
        </p:blipFill>
        <p:spPr>
          <a:xfrm>
            <a:off x="1197680" y="988264"/>
            <a:ext cx="9658350" cy="5343525"/>
          </a:xfrm>
          <a:prstGeom prst="rect">
            <a:avLst/>
          </a:prstGeom>
        </p:spPr>
      </p:pic>
    </p:spTree>
    <p:extLst>
      <p:ext uri="{BB962C8B-B14F-4D97-AF65-F5344CB8AC3E}">
        <p14:creationId xmlns:p14="http://schemas.microsoft.com/office/powerpoint/2010/main" val="34116323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9427"/>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40B5B11-60C0-477B-8AFE-246C5FC3FC5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7B6878B-B089-4753-893B-1458E47F1D8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B37224C5-2546-4115-B925-28CA230243A0}"/>
              </a:ext>
            </a:extLst>
          </p:cNvPr>
          <p:cNvPicPr/>
          <p:nvPr/>
        </p:nvPicPr>
        <p:blipFill>
          <a:blip r:embed="rId4"/>
          <a:srcRect/>
          <a:stretch>
            <a:fillRect/>
          </a:stretch>
        </p:blipFill>
        <p:spPr>
          <a:xfrm>
            <a:off x="166385" y="6392174"/>
            <a:ext cx="892183" cy="384970"/>
          </a:xfrm>
          <a:prstGeom prst="rect">
            <a:avLst/>
          </a:prstGeom>
          <a:ln/>
        </p:spPr>
      </p:pic>
      <p:pic>
        <p:nvPicPr>
          <p:cNvPr id="13" name="Imagen 12">
            <a:extLst>
              <a:ext uri="{FF2B5EF4-FFF2-40B4-BE49-F238E27FC236}">
                <a16:creationId xmlns:a16="http://schemas.microsoft.com/office/drawing/2014/main" id="{774BDE8A-7A96-457A-A3BD-D0E4F447075C}"/>
              </a:ext>
            </a:extLst>
          </p:cNvPr>
          <p:cNvPicPr>
            <a:picLocks noChangeAspect="1"/>
          </p:cNvPicPr>
          <p:nvPr/>
        </p:nvPicPr>
        <p:blipFill rotWithShape="1">
          <a:blip r:embed="rId5"/>
          <a:srcRect l="1406" t="15833" r="19609" b="6805"/>
          <a:stretch/>
        </p:blipFill>
        <p:spPr>
          <a:xfrm>
            <a:off x="1281112" y="936478"/>
            <a:ext cx="9629775" cy="5305425"/>
          </a:xfrm>
          <a:prstGeom prst="rect">
            <a:avLst/>
          </a:prstGeom>
        </p:spPr>
      </p:pic>
    </p:spTree>
    <p:extLst>
      <p:ext uri="{BB962C8B-B14F-4D97-AF65-F5344CB8AC3E}">
        <p14:creationId xmlns:p14="http://schemas.microsoft.com/office/powerpoint/2010/main" val="14835552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562251" y="1133750"/>
            <a:ext cx="8956479" cy="4732213"/>
          </a:xfrm>
          <a:prstGeom prst="rect">
            <a:avLst/>
          </a:prstGeom>
          <a:solidFill>
            <a:schemeClr val="accent5">
              <a:lumMod val="5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800" b="1" dirty="0">
              <a:solidFill>
                <a:schemeClr val="bg1"/>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2" name="CuadroTexto 1">
            <a:extLst>
              <a:ext uri="{FF2B5EF4-FFF2-40B4-BE49-F238E27FC236}">
                <a16:creationId xmlns:a16="http://schemas.microsoft.com/office/drawing/2014/main" id="{6AB4088F-536C-434A-B894-5F7415FB11A0}"/>
              </a:ext>
            </a:extLst>
          </p:cNvPr>
          <p:cNvSpPr txBox="1"/>
          <p:nvPr/>
        </p:nvSpPr>
        <p:spPr>
          <a:xfrm>
            <a:off x="2386148" y="1905506"/>
            <a:ext cx="7419703" cy="3046988"/>
          </a:xfrm>
          <a:prstGeom prst="rect">
            <a:avLst/>
          </a:prstGeom>
          <a:noFill/>
        </p:spPr>
        <p:txBody>
          <a:bodyPr wrap="square" rtlCol="0">
            <a:spAutoFit/>
          </a:bodyPr>
          <a:lstStyle/>
          <a:p>
            <a:r>
              <a:rPr lang="en-US" sz="2400" dirty="0">
                <a:solidFill>
                  <a:schemeClr val="bg1">
                    <a:lumMod val="50000"/>
                  </a:schemeClr>
                </a:solidFill>
              </a:rPr>
              <a:t>BITAC company</a:t>
            </a:r>
          </a:p>
          <a:p>
            <a:r>
              <a:rPr lang="en-US" sz="2400" dirty="0">
                <a:solidFill>
                  <a:schemeClr val="bg1">
                    <a:lumMod val="50000"/>
                  </a:schemeClr>
                </a:solidFill>
              </a:rPr>
              <a:t>Barcelona Health Hub (BHH)</a:t>
            </a:r>
          </a:p>
          <a:p>
            <a:r>
              <a:rPr lang="en-US" sz="2400" dirty="0">
                <a:solidFill>
                  <a:schemeClr val="bg1">
                    <a:lumMod val="50000"/>
                  </a:schemeClr>
                </a:solidFill>
              </a:rPr>
              <a:t>Bioinformatics Barcelona (BIB)</a:t>
            </a:r>
          </a:p>
          <a:p>
            <a:r>
              <a:rPr lang="en-US" sz="2400" dirty="0">
                <a:solidFill>
                  <a:schemeClr val="bg1">
                    <a:lumMod val="50000"/>
                  </a:schemeClr>
                </a:solidFill>
              </a:rPr>
              <a:t>Data Integration Group (DIG)</a:t>
            </a:r>
          </a:p>
          <a:p>
            <a:r>
              <a:rPr lang="en-US" sz="2400" dirty="0">
                <a:solidFill>
                  <a:schemeClr val="bg1">
                    <a:lumMod val="50000"/>
                  </a:schemeClr>
                </a:solidFill>
              </a:rPr>
              <a:t>Overview. Elixir/EGA</a:t>
            </a:r>
          </a:p>
          <a:p>
            <a:r>
              <a:rPr lang="en-US" sz="2400" dirty="0">
                <a:solidFill>
                  <a:schemeClr val="bg1"/>
                </a:solidFill>
              </a:rPr>
              <a:t>Standard Terminologies in Genomics. NHS digital study. </a:t>
            </a:r>
          </a:p>
          <a:p>
            <a:r>
              <a:rPr lang="en-US" sz="2400" dirty="0">
                <a:solidFill>
                  <a:schemeClr val="bg1">
                    <a:lumMod val="50000"/>
                  </a:schemeClr>
                </a:solidFill>
              </a:rPr>
              <a:t>Clinical Genomics use cases (Clinical vs Research scenarios)</a:t>
            </a:r>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14607041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562251" y="1133750"/>
            <a:ext cx="8956479" cy="4732213"/>
          </a:xfrm>
          <a:prstGeom prst="rect">
            <a:avLst/>
          </a:prstGeom>
          <a:solidFill>
            <a:schemeClr val="accent3">
              <a:lumMod val="60000"/>
              <a:lumOff val="4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800" b="1" dirty="0">
              <a:solidFill>
                <a:schemeClr val="bg1"/>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0123" y="1441541"/>
            <a:ext cx="6623539" cy="41824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 name="CuadroTexto 2">
            <a:extLst>
              <a:ext uri="{FF2B5EF4-FFF2-40B4-BE49-F238E27FC236}">
                <a16:creationId xmlns:a16="http://schemas.microsoft.com/office/drawing/2014/main" id="{5C1442C1-47B0-46CA-8B5C-E3A80B5DD3CC}"/>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cxnSp>
        <p:nvCxnSpPr>
          <p:cNvPr id="8" name="6 Conector recto">
            <a:extLst>
              <a:ext uri="{FF2B5EF4-FFF2-40B4-BE49-F238E27FC236}">
                <a16:creationId xmlns:a16="http://schemas.microsoft.com/office/drawing/2014/main" id="{C3CA9BA8-E1FE-4EFC-AD83-0B7D8191F2D6}"/>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E738922-1133-41F8-9D90-E3F0C2D31001}"/>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00ED23CE-B6E8-43FC-803D-4A48B1FCF60A}"/>
              </a:ext>
            </a:extLst>
          </p:cNvPr>
          <p:cNvPicPr/>
          <p:nvPr/>
        </p:nvPicPr>
        <p:blipFill>
          <a:blip r:embed="rId5"/>
          <a:srcRect/>
          <a:stretch>
            <a:fillRect/>
          </a:stretch>
        </p:blipFill>
        <p:spPr>
          <a:xfrm>
            <a:off x="166385" y="6392174"/>
            <a:ext cx="892183" cy="384970"/>
          </a:xfrm>
          <a:prstGeom prst="rect">
            <a:avLst/>
          </a:prstGeom>
          <a:ln/>
        </p:spPr>
      </p:pic>
      <p:pic>
        <p:nvPicPr>
          <p:cNvPr id="4" name="Gráfico 3">
            <a:extLst>
              <a:ext uri="{FF2B5EF4-FFF2-40B4-BE49-F238E27FC236}">
                <a16:creationId xmlns:a16="http://schemas.microsoft.com/office/drawing/2014/main" id="{9DB99C6C-6BA1-4C02-BDCE-712D5EEE9AE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11726400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617764" y="1973687"/>
            <a:ext cx="8956479" cy="2984679"/>
          </a:xfrm>
          <a:prstGeom prst="rect">
            <a:avLst/>
          </a:prstGeom>
          <a:solidFill>
            <a:schemeClr val="accent3">
              <a:lumMod val="60000"/>
              <a:lumOff val="4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2000" dirty="0">
                <a:solidFill>
                  <a:srgbClr val="002060"/>
                </a:solidFill>
              </a:rPr>
              <a:t>The goal of this project has been researching the  </a:t>
            </a:r>
            <a:r>
              <a:rPr lang="en-GB" sz="2000" b="1" dirty="0">
                <a:solidFill>
                  <a:srgbClr val="002060"/>
                </a:solidFill>
              </a:rPr>
              <a:t>standard international terminologies </a:t>
            </a:r>
            <a:r>
              <a:rPr lang="en-GB" sz="2000" dirty="0">
                <a:solidFill>
                  <a:srgbClr val="002060"/>
                </a:solidFill>
              </a:rPr>
              <a:t>involving </a:t>
            </a:r>
            <a:r>
              <a:rPr lang="en-GB" sz="2000" b="1" dirty="0">
                <a:solidFill>
                  <a:srgbClr val="002060"/>
                </a:solidFill>
              </a:rPr>
              <a:t>genomics</a:t>
            </a:r>
            <a:r>
              <a:rPr lang="en-GB" sz="2000" dirty="0">
                <a:solidFill>
                  <a:srgbClr val="002060"/>
                </a:solidFill>
              </a:rPr>
              <a:t> to develop a  </a:t>
            </a:r>
            <a:r>
              <a:rPr lang="en-GB" sz="2000" b="1" dirty="0">
                <a:solidFill>
                  <a:srgbClr val="002060"/>
                </a:solidFill>
              </a:rPr>
              <a:t>national terminology strategy </a:t>
            </a:r>
            <a:r>
              <a:rPr lang="en-GB" sz="2000" dirty="0">
                <a:solidFill>
                  <a:srgbClr val="002060"/>
                </a:solidFill>
              </a:rPr>
              <a:t>for an optimum use of genetic and genomic data towards a better personalized care and research. </a:t>
            </a:r>
          </a:p>
          <a:p>
            <a:endParaRPr lang="en-GB" sz="2000" dirty="0">
              <a:solidFill>
                <a:srgbClr val="002060"/>
              </a:solidFill>
            </a:endParaRPr>
          </a:p>
          <a:p>
            <a:r>
              <a:rPr lang="en-GB" sz="2000" dirty="0">
                <a:solidFill>
                  <a:srgbClr val="002060"/>
                </a:solidFill>
              </a:rPr>
              <a:t>It is well known that SNOMED CT is one of the most preferred clinical terminology worldwide  but the language of </a:t>
            </a:r>
            <a:r>
              <a:rPr lang="en-GB" sz="2000" b="1" dirty="0">
                <a:solidFill>
                  <a:srgbClr val="002060"/>
                </a:solidFill>
              </a:rPr>
              <a:t>genetic and genomic medicine extends beyond SNOMED CT’s current scope.</a:t>
            </a:r>
            <a:endParaRPr lang="ca-ES" sz="2000" b="1" dirty="0">
              <a:solidFill>
                <a:srgbClr val="002060"/>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EE8B7380-6AF4-47FB-8C28-234E154B2059}"/>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3C85A70-8BC5-4F3D-8938-FC41082A59C3}"/>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FAF1D863-669A-4C74-8307-3609305BCA59}"/>
              </a:ext>
            </a:extLst>
          </p:cNvPr>
          <p:cNvPicPr/>
          <p:nvPr/>
        </p:nvPicPr>
        <p:blipFill>
          <a:blip r:embed="rId4"/>
          <a:srcRect/>
          <a:stretch>
            <a:fillRect/>
          </a:stretch>
        </p:blipFill>
        <p:spPr>
          <a:xfrm>
            <a:off x="166385" y="6392174"/>
            <a:ext cx="892183" cy="384970"/>
          </a:xfrm>
          <a:prstGeom prst="rect">
            <a:avLst/>
          </a:prstGeom>
          <a:ln/>
        </p:spPr>
      </p:pic>
      <p:sp>
        <p:nvSpPr>
          <p:cNvPr id="13" name="CuadroTexto 12">
            <a:extLst>
              <a:ext uri="{FF2B5EF4-FFF2-40B4-BE49-F238E27FC236}">
                <a16:creationId xmlns:a16="http://schemas.microsoft.com/office/drawing/2014/main" id="{0395CF03-E9F4-4D3C-8532-A29A1CF9DC92}"/>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4" name="Gráfico 13">
            <a:extLst>
              <a:ext uri="{FF2B5EF4-FFF2-40B4-BE49-F238E27FC236}">
                <a16:creationId xmlns:a16="http://schemas.microsoft.com/office/drawing/2014/main" id="{D06A77B8-EF11-4C73-B986-0C156086FCE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13641159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2"/>
            <a:ext cx="12192000" cy="6858001"/>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2802577" y="1475445"/>
            <a:ext cx="7232051" cy="4471374"/>
          </a:xfrm>
          <a:prstGeom prst="rect">
            <a:avLst/>
          </a:prstGeom>
          <a:solidFill>
            <a:schemeClr val="accent3">
              <a:lumMod val="60000"/>
              <a:lumOff val="4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5F69C77A-BDD5-4ADC-B290-500416EE1110}"/>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1E971903-C0EC-4613-9D5B-F10E1C18383E}"/>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ADAC9470-4E13-4963-867F-AD0EB973AB6E}"/>
              </a:ext>
            </a:extLst>
          </p:cNvPr>
          <p:cNvPicPr/>
          <p:nvPr/>
        </p:nvPicPr>
        <p:blipFill>
          <a:blip r:embed="rId4"/>
          <a:srcRect/>
          <a:stretch>
            <a:fillRect/>
          </a:stretch>
        </p:blipFill>
        <p:spPr>
          <a:xfrm>
            <a:off x="166385" y="6392174"/>
            <a:ext cx="892183" cy="384970"/>
          </a:xfrm>
          <a:prstGeom prst="rect">
            <a:avLst/>
          </a:prstGeom>
          <a:ln/>
        </p:spPr>
      </p:pic>
      <p:sp>
        <p:nvSpPr>
          <p:cNvPr id="13" name="CuadroTexto 12">
            <a:extLst>
              <a:ext uri="{FF2B5EF4-FFF2-40B4-BE49-F238E27FC236}">
                <a16:creationId xmlns:a16="http://schemas.microsoft.com/office/drawing/2014/main" id="{B164DBE6-8571-432F-B0D9-71008CEAD424}"/>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4" name="Gráfico 13">
            <a:extLst>
              <a:ext uri="{FF2B5EF4-FFF2-40B4-BE49-F238E27FC236}">
                <a16:creationId xmlns:a16="http://schemas.microsoft.com/office/drawing/2014/main" id="{D9A79F21-463E-48A6-9E40-4F7FA394343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pic>
        <p:nvPicPr>
          <p:cNvPr id="5" name="Imagen 4">
            <a:extLst>
              <a:ext uri="{FF2B5EF4-FFF2-40B4-BE49-F238E27FC236}">
                <a16:creationId xmlns:a16="http://schemas.microsoft.com/office/drawing/2014/main" id="{0DF97885-CF73-44A9-971D-26B48D99DCFD}"/>
              </a:ext>
            </a:extLst>
          </p:cNvPr>
          <p:cNvPicPr>
            <a:picLocks noChangeAspect="1"/>
          </p:cNvPicPr>
          <p:nvPr/>
        </p:nvPicPr>
        <p:blipFill>
          <a:blip r:embed="rId7"/>
          <a:stretch>
            <a:fillRect/>
          </a:stretch>
        </p:blipFill>
        <p:spPr>
          <a:xfrm>
            <a:off x="4407007" y="4810982"/>
            <a:ext cx="4155102" cy="1019015"/>
          </a:xfrm>
          <a:prstGeom prst="rect">
            <a:avLst/>
          </a:prstGeom>
        </p:spPr>
      </p:pic>
      <p:sp>
        <p:nvSpPr>
          <p:cNvPr id="10" name="CuadroTexto 9">
            <a:extLst>
              <a:ext uri="{FF2B5EF4-FFF2-40B4-BE49-F238E27FC236}">
                <a16:creationId xmlns:a16="http://schemas.microsoft.com/office/drawing/2014/main" id="{9178A09F-7422-46C6-9A21-83FECD32C6EE}"/>
              </a:ext>
            </a:extLst>
          </p:cNvPr>
          <p:cNvSpPr txBox="1"/>
          <p:nvPr/>
        </p:nvSpPr>
        <p:spPr>
          <a:xfrm>
            <a:off x="3513114" y="1703866"/>
            <a:ext cx="6400800" cy="3231654"/>
          </a:xfrm>
          <a:prstGeom prst="rect">
            <a:avLst/>
          </a:prstGeom>
          <a:noFill/>
        </p:spPr>
        <p:txBody>
          <a:bodyPr wrap="square" rtlCol="0">
            <a:spAutoFit/>
          </a:bodyPr>
          <a:lstStyle/>
          <a:p>
            <a:r>
              <a:rPr lang="en-GB" sz="2400" b="1" dirty="0">
                <a:solidFill>
                  <a:srgbClr val="002060"/>
                </a:solidFill>
              </a:rPr>
              <a:t>EHR  and genetic data, what is the scope?</a:t>
            </a:r>
            <a:r>
              <a:rPr lang="en-GB" sz="2400" dirty="0">
                <a:solidFill>
                  <a:srgbClr val="002060"/>
                </a:solidFill>
              </a:rPr>
              <a:t>:</a:t>
            </a:r>
          </a:p>
          <a:p>
            <a:endParaRPr lang="en-GB" sz="2000" dirty="0">
              <a:solidFill>
                <a:srgbClr val="002060"/>
              </a:solidFill>
            </a:endParaRPr>
          </a:p>
          <a:p>
            <a:pPr marL="285750" indent="-285750">
              <a:buFont typeface="Courier New" panose="02070309020205020404" pitchFamily="49" charset="0"/>
              <a:buChar char="o"/>
            </a:pPr>
            <a:r>
              <a:rPr lang="en-GB" sz="2000" b="1" dirty="0">
                <a:solidFill>
                  <a:srgbClr val="002060"/>
                </a:solidFill>
              </a:rPr>
              <a:t>Requesting </a:t>
            </a:r>
            <a:r>
              <a:rPr lang="en-GB" sz="2000" dirty="0">
                <a:solidFill>
                  <a:srgbClr val="002060"/>
                </a:solidFill>
              </a:rPr>
              <a:t> a genomic test</a:t>
            </a:r>
          </a:p>
          <a:p>
            <a:pPr marL="285750" indent="-285750">
              <a:buFont typeface="Courier New" panose="02070309020205020404" pitchFamily="49" charset="0"/>
              <a:buChar char="o"/>
            </a:pPr>
            <a:r>
              <a:rPr lang="en-GB" sz="2000" dirty="0">
                <a:solidFill>
                  <a:srgbClr val="002060"/>
                </a:solidFill>
              </a:rPr>
              <a:t>Sharing and comparing </a:t>
            </a:r>
            <a:r>
              <a:rPr lang="en-GB" sz="2000" b="1" dirty="0">
                <a:solidFill>
                  <a:srgbClr val="002060"/>
                </a:solidFill>
              </a:rPr>
              <a:t>test results </a:t>
            </a:r>
          </a:p>
          <a:p>
            <a:pPr marL="285750" indent="-285750">
              <a:buFont typeface="Courier New" panose="02070309020205020404" pitchFamily="49" charset="0"/>
              <a:buChar char="o"/>
            </a:pPr>
            <a:r>
              <a:rPr lang="en-GB" sz="2000" dirty="0">
                <a:solidFill>
                  <a:srgbClr val="002060"/>
                </a:solidFill>
              </a:rPr>
              <a:t>Representation of </a:t>
            </a:r>
            <a:r>
              <a:rPr lang="en-GB" sz="2000" b="1" dirty="0">
                <a:solidFill>
                  <a:srgbClr val="002060"/>
                </a:solidFill>
              </a:rPr>
              <a:t>genomic information  reports </a:t>
            </a:r>
            <a:r>
              <a:rPr lang="en-GB" sz="2000" dirty="0">
                <a:solidFill>
                  <a:srgbClr val="002060"/>
                </a:solidFill>
              </a:rPr>
              <a:t>in  any clinical information system. </a:t>
            </a:r>
          </a:p>
          <a:p>
            <a:endParaRPr lang="en-GB" sz="2000" b="1" dirty="0">
              <a:solidFill>
                <a:srgbClr val="002060"/>
              </a:solidFill>
            </a:endParaRPr>
          </a:p>
          <a:p>
            <a:r>
              <a:rPr lang="en-GB" sz="2000" b="1" dirty="0">
                <a:solidFill>
                  <a:srgbClr val="002060"/>
                </a:solidFill>
              </a:rPr>
              <a:t>THEN: Which terminologies are involved beyond the most used clinical standards?</a:t>
            </a:r>
            <a:endParaRPr lang="ca-ES" sz="2000" b="1" dirty="0">
              <a:solidFill>
                <a:srgbClr val="002060"/>
              </a:solidFill>
            </a:endParaRPr>
          </a:p>
          <a:p>
            <a:endParaRPr lang="en-GB" sz="2000" dirty="0">
              <a:solidFill>
                <a:srgbClr val="002060"/>
              </a:solidFill>
            </a:endParaRPr>
          </a:p>
        </p:txBody>
      </p:sp>
    </p:spTree>
    <p:extLst>
      <p:ext uri="{BB962C8B-B14F-4D97-AF65-F5344CB8AC3E}">
        <p14:creationId xmlns:p14="http://schemas.microsoft.com/office/powerpoint/2010/main" val="22922666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2114550" y="1537596"/>
            <a:ext cx="8049185" cy="3782808"/>
          </a:xfrm>
          <a:prstGeom prst="rect">
            <a:avLst/>
          </a:prstGeom>
          <a:solidFill>
            <a:schemeClr val="bg1">
              <a:lumMod val="75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GB" sz="2000" dirty="0">
              <a:solidFill>
                <a:srgbClr val="002060"/>
              </a:solidFill>
            </a:endParaRPr>
          </a:p>
          <a:p>
            <a:pPr algn="l"/>
            <a:r>
              <a:rPr lang="en-GB" b="1" dirty="0">
                <a:solidFill>
                  <a:srgbClr val="002060"/>
                </a:solidFill>
              </a:rPr>
              <a:t>Terminologies involved in reporting Genomic lab test results:</a:t>
            </a:r>
          </a:p>
          <a:p>
            <a:pPr algn="l"/>
            <a:r>
              <a:rPr lang="en-GB" sz="2000" dirty="0">
                <a:solidFill>
                  <a:srgbClr val="002060"/>
                </a:solidFill>
              </a:rPr>
              <a:t>Next generation sequencing is expanding as gold standard test for genomics</a:t>
            </a:r>
          </a:p>
          <a:p>
            <a:pPr algn="l"/>
            <a:r>
              <a:rPr lang="en-GB" sz="2000" dirty="0">
                <a:solidFill>
                  <a:srgbClr val="002060"/>
                </a:solidFill>
              </a:rPr>
              <a:t>Many laboratory workflows must cope with :</a:t>
            </a:r>
          </a:p>
          <a:p>
            <a:pPr marL="285750" indent="-285750" algn="l">
              <a:buFont typeface="Arial" panose="020B0604020202020204" pitchFamily="34" charset="0"/>
              <a:buChar char="•"/>
            </a:pPr>
            <a:r>
              <a:rPr lang="en-GB" sz="2000" dirty="0">
                <a:solidFill>
                  <a:srgbClr val="002060"/>
                </a:solidFill>
              </a:rPr>
              <a:t>Identification of sequence</a:t>
            </a:r>
          </a:p>
          <a:p>
            <a:pPr marL="285750" indent="-285750" algn="l">
              <a:buFont typeface="Arial" panose="020B0604020202020204" pitchFamily="34" charset="0"/>
              <a:buChar char="•"/>
            </a:pPr>
            <a:r>
              <a:rPr lang="en-GB" sz="2000" dirty="0">
                <a:solidFill>
                  <a:srgbClr val="002060"/>
                </a:solidFill>
              </a:rPr>
              <a:t>Report of sequence interpretation </a:t>
            </a:r>
          </a:p>
          <a:p>
            <a:pPr marL="285750" indent="-285750" algn="l">
              <a:buFont typeface="Arial" panose="020B0604020202020204" pitchFamily="34" charset="0"/>
              <a:buChar char="•"/>
            </a:pPr>
            <a:r>
              <a:rPr lang="en-GB" sz="2000" dirty="0">
                <a:solidFill>
                  <a:srgbClr val="002060"/>
                </a:solidFill>
              </a:rPr>
              <a:t>Report of clinical significant variants</a:t>
            </a:r>
          </a:p>
          <a:p>
            <a:pPr algn="l"/>
            <a:endParaRPr lang="en-GB" sz="2000" b="1" dirty="0">
              <a:solidFill>
                <a:srgbClr val="002060"/>
              </a:solidFill>
            </a:endParaRPr>
          </a:p>
          <a:p>
            <a:pPr algn="l"/>
            <a:r>
              <a:rPr lang="en-GB" sz="2000" b="1" dirty="0">
                <a:solidFill>
                  <a:srgbClr val="002060"/>
                </a:solidFill>
              </a:rPr>
              <a:t>Genomic standards appear to be required to support this 3 items</a:t>
            </a:r>
          </a:p>
          <a:p>
            <a:endParaRPr lang="ca-ES" sz="2000" dirty="0">
              <a:solidFill>
                <a:srgbClr val="002060"/>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D2F9FB37-A2E9-47F1-ACDB-94C8E89FADE6}"/>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82231F2D-EEB1-4624-9E7B-CB866B391ECC}"/>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7FE1B543-A337-42D7-A42C-55E4AD1A4542}"/>
              </a:ext>
            </a:extLst>
          </p:cNvPr>
          <p:cNvPicPr/>
          <p:nvPr/>
        </p:nvPicPr>
        <p:blipFill>
          <a:blip r:embed="rId4"/>
          <a:srcRect/>
          <a:stretch>
            <a:fillRect/>
          </a:stretch>
        </p:blipFill>
        <p:spPr>
          <a:xfrm>
            <a:off x="166385" y="6392174"/>
            <a:ext cx="892183" cy="384970"/>
          </a:xfrm>
          <a:prstGeom prst="rect">
            <a:avLst/>
          </a:prstGeom>
          <a:ln/>
        </p:spPr>
      </p:pic>
      <p:sp>
        <p:nvSpPr>
          <p:cNvPr id="13" name="CuadroTexto 12">
            <a:extLst>
              <a:ext uri="{FF2B5EF4-FFF2-40B4-BE49-F238E27FC236}">
                <a16:creationId xmlns:a16="http://schemas.microsoft.com/office/drawing/2014/main" id="{D251338C-CB57-449A-ACA7-3BFD4C25C6E0}"/>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4" name="Gráfico 13">
            <a:extLst>
              <a:ext uri="{FF2B5EF4-FFF2-40B4-BE49-F238E27FC236}">
                <a16:creationId xmlns:a16="http://schemas.microsoft.com/office/drawing/2014/main" id="{644CC066-14AF-4027-84F5-4CF4A7FDE88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pic>
        <p:nvPicPr>
          <p:cNvPr id="3" name="Imagen 2">
            <a:extLst>
              <a:ext uri="{FF2B5EF4-FFF2-40B4-BE49-F238E27FC236}">
                <a16:creationId xmlns:a16="http://schemas.microsoft.com/office/drawing/2014/main" id="{1C739025-F944-4821-A192-41EFDAC21D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53300" y="3193610"/>
            <a:ext cx="1929520" cy="1350664"/>
          </a:xfrm>
          <a:prstGeom prst="rect">
            <a:avLst/>
          </a:prstGeom>
        </p:spPr>
      </p:pic>
    </p:spTree>
    <p:extLst>
      <p:ext uri="{BB962C8B-B14F-4D97-AF65-F5344CB8AC3E}">
        <p14:creationId xmlns:p14="http://schemas.microsoft.com/office/powerpoint/2010/main" val="999649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5"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tx1"/>
              </a:solidFill>
            </a:endParaRPr>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pic>
        <p:nvPicPr>
          <p:cNvPr id="15" name="Imagen 14">
            <a:extLst>
              <a:ext uri="{FF2B5EF4-FFF2-40B4-BE49-F238E27FC236}">
                <a16:creationId xmlns:a16="http://schemas.microsoft.com/office/drawing/2014/main" id="{F2B09967-B74D-474F-A9B0-28901518303C}"/>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2476" y="1588117"/>
            <a:ext cx="6605890" cy="4140094"/>
          </a:xfrm>
          <a:prstGeom prst="rect">
            <a:avLst/>
          </a:prstGeom>
          <a:noFill/>
        </p:spPr>
      </p:pic>
      <p:sp>
        <p:nvSpPr>
          <p:cNvPr id="3" name="CuadroTexto 2">
            <a:extLst>
              <a:ext uri="{FF2B5EF4-FFF2-40B4-BE49-F238E27FC236}">
                <a16:creationId xmlns:a16="http://schemas.microsoft.com/office/drawing/2014/main" id="{81C74D8E-2F91-4B20-9267-D96A644C0E27}"/>
              </a:ext>
            </a:extLst>
          </p:cNvPr>
          <p:cNvSpPr txBox="1"/>
          <p:nvPr/>
        </p:nvSpPr>
        <p:spPr>
          <a:xfrm>
            <a:off x="1491211" y="1056063"/>
            <a:ext cx="9633992" cy="400110"/>
          </a:xfrm>
          <a:prstGeom prst="rect">
            <a:avLst/>
          </a:prstGeom>
          <a:noFill/>
        </p:spPr>
        <p:txBody>
          <a:bodyPr wrap="square" rtlCol="0">
            <a:spAutoFit/>
          </a:bodyPr>
          <a:lstStyle/>
          <a:p>
            <a:r>
              <a:rPr lang="en-US" sz="2000" b="1" dirty="0"/>
              <a:t>Recommendations to Extend Healthcare IT (HIT) Standards for Personalized Medicine</a:t>
            </a:r>
          </a:p>
        </p:txBody>
      </p:sp>
      <p:sp>
        <p:nvSpPr>
          <p:cNvPr id="12" name="CuadroTexto 11">
            <a:extLst>
              <a:ext uri="{FF2B5EF4-FFF2-40B4-BE49-F238E27FC236}">
                <a16:creationId xmlns:a16="http://schemas.microsoft.com/office/drawing/2014/main" id="{2A3C3010-20D9-42B8-929E-892151C493C2}"/>
              </a:ext>
            </a:extLst>
          </p:cNvPr>
          <p:cNvSpPr txBox="1"/>
          <p:nvPr/>
        </p:nvSpPr>
        <p:spPr>
          <a:xfrm>
            <a:off x="7629525" y="2079891"/>
            <a:ext cx="4057650" cy="3156546"/>
          </a:xfrm>
          <a:prstGeom prst="rect">
            <a:avLst/>
          </a:prstGeom>
          <a:solidFill>
            <a:schemeClr val="accent3">
              <a:lumMod val="60000"/>
              <a:lumOff val="40000"/>
              <a:alpha val="75000"/>
            </a:schemeClr>
          </a:solidFill>
          <a:ln>
            <a:noFill/>
          </a:ln>
        </p:spPr>
        <p:txBody>
          <a:bodyPr vert="horz" lIns="91440" tIns="45720" rIns="91440" bIns="45720" rtlCol="0" anchor="ctr">
            <a:noAutofit/>
          </a:bodyPr>
          <a:lstStyle>
            <a:defPPr>
              <a:defRPr lang="es-ES"/>
            </a:defPPr>
            <a:lvl1pPr algn="ctr">
              <a:lnSpc>
                <a:spcPct val="90000"/>
              </a:lnSpc>
              <a:spcBef>
                <a:spcPts val="1000"/>
              </a:spcBef>
              <a:defRPr sz="1600" b="1">
                <a:solidFill>
                  <a:schemeClr val="bg1"/>
                </a:solidFill>
              </a:defRPr>
            </a:lvl1pPr>
          </a:lstStyle>
          <a:p>
            <a:pPr algn="l"/>
            <a:r>
              <a:rPr lang="en-US" sz="1800" b="0" dirty="0">
                <a:solidFill>
                  <a:srgbClr val="002060"/>
                </a:solidFill>
              </a:rPr>
              <a:t>• Standard(s) for coding </a:t>
            </a:r>
            <a:r>
              <a:rPr lang="en-US" sz="1800" dirty="0">
                <a:solidFill>
                  <a:srgbClr val="002060"/>
                </a:solidFill>
              </a:rPr>
              <a:t>genetic based disease.</a:t>
            </a:r>
          </a:p>
          <a:p>
            <a:pPr algn="l"/>
            <a:r>
              <a:rPr lang="en-US" sz="1800" b="0" dirty="0">
                <a:solidFill>
                  <a:srgbClr val="002060"/>
                </a:solidFill>
              </a:rPr>
              <a:t>• Standard(s) for representation of </a:t>
            </a:r>
            <a:r>
              <a:rPr lang="en-US" sz="1800" dirty="0">
                <a:solidFill>
                  <a:srgbClr val="002060"/>
                </a:solidFill>
              </a:rPr>
              <a:t>genetic data </a:t>
            </a:r>
            <a:r>
              <a:rPr lang="en-US" sz="1800" b="0" dirty="0">
                <a:solidFill>
                  <a:srgbClr val="002060"/>
                </a:solidFill>
              </a:rPr>
              <a:t>(for human and computer consumption)</a:t>
            </a:r>
          </a:p>
          <a:p>
            <a:pPr algn="l"/>
            <a:r>
              <a:rPr lang="en-US" sz="1800" b="0" dirty="0">
                <a:solidFill>
                  <a:srgbClr val="002060"/>
                </a:solidFill>
              </a:rPr>
              <a:t>• </a:t>
            </a:r>
            <a:r>
              <a:rPr lang="en-US" sz="1800" dirty="0">
                <a:solidFill>
                  <a:srgbClr val="002060"/>
                </a:solidFill>
              </a:rPr>
              <a:t>Minimal core data sets</a:t>
            </a:r>
          </a:p>
          <a:p>
            <a:pPr algn="l"/>
            <a:r>
              <a:rPr lang="en-US" sz="1800" b="0" dirty="0">
                <a:solidFill>
                  <a:srgbClr val="002060"/>
                </a:solidFill>
              </a:rPr>
              <a:t>• Standard(s) for representation of </a:t>
            </a:r>
            <a:r>
              <a:rPr lang="en-US" sz="1800" dirty="0">
                <a:solidFill>
                  <a:srgbClr val="002060"/>
                </a:solidFill>
              </a:rPr>
              <a:t>clinical associations</a:t>
            </a:r>
          </a:p>
          <a:p>
            <a:pPr algn="l"/>
            <a:r>
              <a:rPr lang="en-US" sz="1800" b="0" dirty="0">
                <a:solidFill>
                  <a:srgbClr val="002060"/>
                </a:solidFill>
              </a:rPr>
              <a:t>• Standard(s) for representation of </a:t>
            </a:r>
            <a:r>
              <a:rPr lang="en-US" sz="1800" dirty="0">
                <a:solidFill>
                  <a:srgbClr val="002060"/>
                </a:solidFill>
              </a:rPr>
              <a:t>clinical decision support rules</a:t>
            </a:r>
          </a:p>
        </p:txBody>
      </p:sp>
      <p:cxnSp>
        <p:nvCxnSpPr>
          <p:cNvPr id="9" name="6 Conector recto">
            <a:extLst>
              <a:ext uri="{FF2B5EF4-FFF2-40B4-BE49-F238E27FC236}">
                <a16:creationId xmlns:a16="http://schemas.microsoft.com/office/drawing/2014/main" id="{548DFC4B-1075-4AC0-A12C-6A3C282F0859}"/>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0" name="7 CuadroTexto">
            <a:extLst>
              <a:ext uri="{FF2B5EF4-FFF2-40B4-BE49-F238E27FC236}">
                <a16:creationId xmlns:a16="http://schemas.microsoft.com/office/drawing/2014/main" id="{B418EAFF-6A2C-4C95-B846-93E939E76F67}"/>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4" name="image3.png">
            <a:extLst>
              <a:ext uri="{FF2B5EF4-FFF2-40B4-BE49-F238E27FC236}">
                <a16:creationId xmlns:a16="http://schemas.microsoft.com/office/drawing/2014/main" id="{25474E4C-594A-4C46-B273-0EEB8171FC0F}"/>
              </a:ext>
            </a:extLst>
          </p:cNvPr>
          <p:cNvPicPr/>
          <p:nvPr/>
        </p:nvPicPr>
        <p:blipFill>
          <a:blip r:embed="rId5"/>
          <a:srcRect/>
          <a:stretch>
            <a:fillRect/>
          </a:stretch>
        </p:blipFill>
        <p:spPr>
          <a:xfrm>
            <a:off x="166385" y="6392174"/>
            <a:ext cx="892183" cy="384970"/>
          </a:xfrm>
          <a:prstGeom prst="rect">
            <a:avLst/>
          </a:prstGeom>
          <a:ln/>
        </p:spPr>
      </p:pic>
      <p:sp>
        <p:nvSpPr>
          <p:cNvPr id="16" name="CuadroTexto 15">
            <a:extLst>
              <a:ext uri="{FF2B5EF4-FFF2-40B4-BE49-F238E27FC236}">
                <a16:creationId xmlns:a16="http://schemas.microsoft.com/office/drawing/2014/main" id="{E45AF898-293A-4AB6-B0A4-3305148A7EDD}"/>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7" name="Gráfico 16">
            <a:extLst>
              <a:ext uri="{FF2B5EF4-FFF2-40B4-BE49-F238E27FC236}">
                <a16:creationId xmlns:a16="http://schemas.microsoft.com/office/drawing/2014/main" id="{516895F6-5C1E-414D-B172-543CF9DD4CC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383676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948177" y="1552755"/>
            <a:ext cx="8295645" cy="3752490"/>
          </a:xfrm>
          <a:prstGeom prst="rect">
            <a:avLst/>
          </a:prstGeom>
          <a:solidFill>
            <a:schemeClr val="accent3">
              <a:lumMod val="60000"/>
              <a:lumOff val="4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2000" b="1" dirty="0">
                <a:solidFill>
                  <a:srgbClr val="002060"/>
                </a:solidFill>
              </a:rPr>
              <a:t>As an answer to all this challenges the project aimed to:</a:t>
            </a:r>
          </a:p>
          <a:p>
            <a:endParaRPr lang="ca-ES" sz="2000" dirty="0">
              <a:solidFill>
                <a:srgbClr val="002060"/>
              </a:solidFill>
            </a:endParaRPr>
          </a:p>
          <a:p>
            <a:pPr marL="285750" indent="-285750" algn="just">
              <a:buFont typeface="Courier New" panose="02070309020205020404" pitchFamily="49" charset="0"/>
              <a:buChar char="o"/>
            </a:pPr>
            <a:r>
              <a:rPr lang="en-GB" sz="2000" dirty="0">
                <a:solidFill>
                  <a:srgbClr val="002060"/>
                </a:solidFill>
              </a:rPr>
              <a:t>Evaluate the existing </a:t>
            </a:r>
            <a:r>
              <a:rPr lang="en-GB" sz="2000" b="1" dirty="0">
                <a:solidFill>
                  <a:srgbClr val="002060"/>
                </a:solidFill>
              </a:rPr>
              <a:t>terminologies</a:t>
            </a:r>
            <a:r>
              <a:rPr lang="en-GB" sz="2000" dirty="0">
                <a:solidFill>
                  <a:srgbClr val="002060"/>
                </a:solidFill>
              </a:rPr>
              <a:t> to represent </a:t>
            </a:r>
            <a:r>
              <a:rPr lang="en-GB" sz="2000" b="1" dirty="0">
                <a:solidFill>
                  <a:srgbClr val="002060"/>
                </a:solidFill>
              </a:rPr>
              <a:t>relevant data </a:t>
            </a:r>
            <a:r>
              <a:rPr lang="en-GB" sz="2000" dirty="0">
                <a:solidFill>
                  <a:srgbClr val="002060"/>
                </a:solidFill>
              </a:rPr>
              <a:t>(</a:t>
            </a:r>
            <a:r>
              <a:rPr lang="en-GB" sz="2000" b="1" dirty="0">
                <a:solidFill>
                  <a:srgbClr val="002060"/>
                </a:solidFill>
              </a:rPr>
              <a:t>phenotype</a:t>
            </a:r>
            <a:r>
              <a:rPr lang="en-GB" sz="2000" dirty="0">
                <a:solidFill>
                  <a:srgbClr val="002060"/>
                </a:solidFill>
              </a:rPr>
              <a:t> and </a:t>
            </a:r>
            <a:r>
              <a:rPr lang="en-GB" sz="2000" b="1" dirty="0">
                <a:solidFill>
                  <a:srgbClr val="002060"/>
                </a:solidFill>
              </a:rPr>
              <a:t>genomic</a:t>
            </a:r>
            <a:r>
              <a:rPr lang="en-GB" sz="2000" dirty="0">
                <a:solidFill>
                  <a:srgbClr val="002060"/>
                </a:solidFill>
              </a:rPr>
              <a:t> data) </a:t>
            </a:r>
          </a:p>
          <a:p>
            <a:pPr marL="285750" indent="-285750" algn="just">
              <a:buFont typeface="Courier New" panose="02070309020205020404" pitchFamily="49" charset="0"/>
              <a:buChar char="o"/>
            </a:pPr>
            <a:r>
              <a:rPr lang="en-GB" sz="2000" dirty="0">
                <a:solidFill>
                  <a:srgbClr val="002060"/>
                </a:solidFill>
              </a:rPr>
              <a:t>Examine the workflow and reporting procedures to </a:t>
            </a:r>
            <a:r>
              <a:rPr lang="en-GB" sz="2000" b="1" dirty="0">
                <a:solidFill>
                  <a:srgbClr val="002060"/>
                </a:solidFill>
              </a:rPr>
              <a:t>highlight shared practices </a:t>
            </a:r>
            <a:r>
              <a:rPr lang="en-GB" sz="2000" dirty="0">
                <a:solidFill>
                  <a:srgbClr val="002060"/>
                </a:solidFill>
              </a:rPr>
              <a:t>and identify </a:t>
            </a:r>
            <a:r>
              <a:rPr lang="en-GB" sz="2000" b="1" dirty="0">
                <a:solidFill>
                  <a:srgbClr val="002060"/>
                </a:solidFill>
              </a:rPr>
              <a:t>relevant data to share </a:t>
            </a:r>
          </a:p>
          <a:p>
            <a:pPr marL="285750" indent="-285750" algn="just">
              <a:buFont typeface="Courier New" panose="02070309020205020404" pitchFamily="49" charset="0"/>
              <a:buChar char="o"/>
            </a:pPr>
            <a:r>
              <a:rPr lang="en-GB" sz="2000" dirty="0">
                <a:solidFill>
                  <a:srgbClr val="002060"/>
                </a:solidFill>
              </a:rPr>
              <a:t>Evaluate the use of </a:t>
            </a:r>
            <a:r>
              <a:rPr lang="en-GB" sz="2000" b="1" dirty="0">
                <a:solidFill>
                  <a:srgbClr val="002060"/>
                </a:solidFill>
              </a:rPr>
              <a:t>already existing standards </a:t>
            </a:r>
            <a:r>
              <a:rPr lang="en-GB" sz="2000" dirty="0">
                <a:solidFill>
                  <a:srgbClr val="002060"/>
                </a:solidFill>
              </a:rPr>
              <a:t>in this workflow </a:t>
            </a:r>
          </a:p>
          <a:p>
            <a:pPr marL="285750" indent="-285750" algn="just">
              <a:buFont typeface="Courier New" panose="02070309020205020404" pitchFamily="49" charset="0"/>
              <a:buChar char="o"/>
            </a:pPr>
            <a:r>
              <a:rPr lang="en-GB" sz="2000" b="1" dirty="0">
                <a:solidFill>
                  <a:srgbClr val="002060"/>
                </a:solidFill>
              </a:rPr>
              <a:t>Identify</a:t>
            </a:r>
            <a:r>
              <a:rPr lang="en-GB" sz="2000" dirty="0">
                <a:solidFill>
                  <a:srgbClr val="002060"/>
                </a:solidFill>
              </a:rPr>
              <a:t> areas in </a:t>
            </a:r>
            <a:r>
              <a:rPr lang="en-GB" sz="2000" b="1" dirty="0">
                <a:solidFill>
                  <a:srgbClr val="002060"/>
                </a:solidFill>
              </a:rPr>
              <a:t>need of standardization</a:t>
            </a:r>
            <a:endParaRPr lang="ca-ES" sz="2000" b="1" dirty="0">
              <a:solidFill>
                <a:srgbClr val="002060"/>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2FA953A1-97D7-40CC-90DA-9A519E0D2B7F}"/>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067E28C-2599-449C-9348-2F35172CD786}"/>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D404C052-1DCC-4704-B7FA-6770C2F3BC54}"/>
              </a:ext>
            </a:extLst>
          </p:cNvPr>
          <p:cNvPicPr/>
          <p:nvPr/>
        </p:nvPicPr>
        <p:blipFill>
          <a:blip r:embed="rId4"/>
          <a:srcRect/>
          <a:stretch>
            <a:fillRect/>
          </a:stretch>
        </p:blipFill>
        <p:spPr>
          <a:xfrm>
            <a:off x="166385" y="6392174"/>
            <a:ext cx="892183" cy="384970"/>
          </a:xfrm>
          <a:prstGeom prst="rect">
            <a:avLst/>
          </a:prstGeom>
          <a:ln/>
        </p:spPr>
      </p:pic>
      <p:sp>
        <p:nvSpPr>
          <p:cNvPr id="13" name="CuadroTexto 12">
            <a:extLst>
              <a:ext uri="{FF2B5EF4-FFF2-40B4-BE49-F238E27FC236}">
                <a16:creationId xmlns:a16="http://schemas.microsoft.com/office/drawing/2014/main" id="{FB0362BD-3629-4977-83D8-5D5EF6D2332C}"/>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4" name="Gráfico 13">
            <a:extLst>
              <a:ext uri="{FF2B5EF4-FFF2-40B4-BE49-F238E27FC236}">
                <a16:creationId xmlns:a16="http://schemas.microsoft.com/office/drawing/2014/main" id="{915A78E1-4D22-4E59-84BC-DF28E853CC0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13921128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0"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pic>
        <p:nvPicPr>
          <p:cNvPr id="12" name="Imagen 11">
            <a:extLst>
              <a:ext uri="{FF2B5EF4-FFF2-40B4-BE49-F238E27FC236}">
                <a16:creationId xmlns:a16="http://schemas.microsoft.com/office/drawing/2014/main" id="{0A312439-2D4B-4519-AAB9-DEE67369B59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7992" y="1381962"/>
            <a:ext cx="7218475" cy="4094075"/>
          </a:xfrm>
          <a:prstGeom prst="rect">
            <a:avLst/>
          </a:prstGeom>
          <a:noFill/>
        </p:spPr>
      </p:pic>
      <p:sp>
        <p:nvSpPr>
          <p:cNvPr id="13" name="Rectángulo 2">
            <a:extLst>
              <a:ext uri="{FF2B5EF4-FFF2-40B4-BE49-F238E27FC236}">
                <a16:creationId xmlns:a16="http://schemas.microsoft.com/office/drawing/2014/main" id="{41FE5307-01DF-4230-AD7D-C432E986803E}"/>
              </a:ext>
            </a:extLst>
          </p:cNvPr>
          <p:cNvSpPr/>
          <p:nvPr/>
        </p:nvSpPr>
        <p:spPr>
          <a:xfrm>
            <a:off x="7634459" y="1831591"/>
            <a:ext cx="4349548" cy="3337692"/>
          </a:xfrm>
          <a:prstGeom prst="rect">
            <a:avLst/>
          </a:prstGeom>
          <a:solidFill>
            <a:schemeClr val="accent3">
              <a:lumMod val="60000"/>
              <a:lumOff val="40000"/>
              <a:alpha val="75000"/>
            </a:schemeClr>
          </a:solidFill>
          <a:ln>
            <a:solidFill>
              <a:srgbClr val="002060"/>
            </a:solidFill>
          </a:ln>
        </p:spPr>
        <p:txBody>
          <a:bodyPr vert="horz" lIns="91440" tIns="45720" rIns="91440" bIns="45720" rtlCol="0" anchor="ctr">
            <a:noAutofit/>
          </a:bodyPr>
          <a:lstStyle/>
          <a:p>
            <a:pPr algn="ctr">
              <a:lnSpc>
                <a:spcPct val="90000"/>
              </a:lnSpc>
              <a:spcBef>
                <a:spcPts val="1000"/>
              </a:spcBef>
            </a:pPr>
            <a:r>
              <a:rPr lang="en-GB" b="1" dirty="0">
                <a:solidFill>
                  <a:srgbClr val="002060"/>
                </a:solidFill>
              </a:rPr>
              <a:t>Actions have been the following:</a:t>
            </a:r>
          </a:p>
          <a:p>
            <a:pPr marL="285750" indent="-285750">
              <a:lnSpc>
                <a:spcPct val="90000"/>
              </a:lnSpc>
              <a:spcBef>
                <a:spcPts val="1000"/>
              </a:spcBef>
              <a:buFont typeface="Courier New" panose="02070309020205020404" pitchFamily="49" charset="0"/>
              <a:buChar char="o"/>
            </a:pPr>
            <a:r>
              <a:rPr lang="en-GB" sz="1600" dirty="0">
                <a:solidFill>
                  <a:srgbClr val="002060"/>
                </a:solidFill>
              </a:rPr>
              <a:t>Identifying </a:t>
            </a:r>
            <a:r>
              <a:rPr lang="en-GB" sz="1600" b="1" dirty="0">
                <a:solidFill>
                  <a:srgbClr val="002060"/>
                </a:solidFill>
              </a:rPr>
              <a:t>projects/organizations/initiatives </a:t>
            </a:r>
            <a:r>
              <a:rPr lang="en-GB" sz="1600" dirty="0">
                <a:solidFill>
                  <a:srgbClr val="002060"/>
                </a:solidFill>
              </a:rPr>
              <a:t>involved in Clinical Genomics (EGA/ELIXIR, Monarch Initiative, eMERGE, Australian genomics, Genomics England…).</a:t>
            </a:r>
          </a:p>
          <a:p>
            <a:pPr marL="285750" indent="-285750">
              <a:lnSpc>
                <a:spcPct val="90000"/>
              </a:lnSpc>
              <a:spcBef>
                <a:spcPts val="1000"/>
              </a:spcBef>
              <a:buFont typeface="Courier New" panose="02070309020205020404" pitchFamily="49" charset="0"/>
              <a:buChar char="o"/>
            </a:pPr>
            <a:r>
              <a:rPr lang="en-GB" sz="1600" dirty="0">
                <a:solidFill>
                  <a:srgbClr val="002060"/>
                </a:solidFill>
              </a:rPr>
              <a:t>Identifying </a:t>
            </a:r>
            <a:r>
              <a:rPr lang="en-GB" sz="1600" b="1" dirty="0">
                <a:solidFill>
                  <a:srgbClr val="002060"/>
                </a:solidFill>
              </a:rPr>
              <a:t>Vocabulary standards </a:t>
            </a:r>
            <a:r>
              <a:rPr lang="en-GB" sz="1600" dirty="0">
                <a:solidFill>
                  <a:srgbClr val="002060"/>
                </a:solidFill>
              </a:rPr>
              <a:t>involved in Genomics (OMIM, GO, HPO, RefSeq, HGVS…). </a:t>
            </a:r>
            <a:endParaRPr lang="ca-ES" sz="1600" dirty="0">
              <a:solidFill>
                <a:srgbClr val="002060"/>
              </a:solidFill>
            </a:endParaRPr>
          </a:p>
          <a:p>
            <a:pPr marL="285750" indent="-285750">
              <a:lnSpc>
                <a:spcPct val="90000"/>
              </a:lnSpc>
              <a:spcBef>
                <a:spcPts val="1000"/>
              </a:spcBef>
              <a:buFont typeface="Courier New" panose="02070309020205020404" pitchFamily="49" charset="0"/>
              <a:buChar char="o"/>
            </a:pPr>
            <a:r>
              <a:rPr lang="en-GB" sz="1600" dirty="0">
                <a:solidFill>
                  <a:srgbClr val="002060"/>
                </a:solidFill>
              </a:rPr>
              <a:t>Identifying </a:t>
            </a:r>
            <a:r>
              <a:rPr lang="en-GB" sz="1600" b="1" dirty="0">
                <a:solidFill>
                  <a:srgbClr val="002060"/>
                </a:solidFill>
              </a:rPr>
              <a:t>frameworks </a:t>
            </a:r>
            <a:r>
              <a:rPr lang="en-GB" sz="1600" dirty="0">
                <a:solidFill>
                  <a:srgbClr val="002060"/>
                </a:solidFill>
              </a:rPr>
              <a:t>of harmonized approaches to enable the responsible, voluntary, and secure </a:t>
            </a:r>
            <a:r>
              <a:rPr lang="en-GB" sz="1600" b="1" dirty="0">
                <a:solidFill>
                  <a:srgbClr val="002060"/>
                </a:solidFill>
              </a:rPr>
              <a:t>sharing of genomic and clinical</a:t>
            </a:r>
            <a:r>
              <a:rPr lang="en-GB" sz="1600" dirty="0">
                <a:solidFill>
                  <a:srgbClr val="002060"/>
                </a:solidFill>
              </a:rPr>
              <a:t> data (HL7, CDISC, GA4GH…)</a:t>
            </a:r>
            <a:endParaRPr lang="ca-ES" sz="1600" dirty="0">
              <a:solidFill>
                <a:srgbClr val="002060"/>
              </a:solidFill>
            </a:endParaRPr>
          </a:p>
        </p:txBody>
      </p:sp>
      <p:cxnSp>
        <p:nvCxnSpPr>
          <p:cNvPr id="8" name="6 Conector recto">
            <a:extLst>
              <a:ext uri="{FF2B5EF4-FFF2-40B4-BE49-F238E27FC236}">
                <a16:creationId xmlns:a16="http://schemas.microsoft.com/office/drawing/2014/main" id="{F78FE4AF-4E5F-47AD-BFEC-D3FA9457E964}"/>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FF12A07-22C1-48A7-90F0-12265C54451E}"/>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CEAFF5D7-F6FF-4CD6-8782-1837DC54EA4D}"/>
              </a:ext>
            </a:extLst>
          </p:cNvPr>
          <p:cNvPicPr/>
          <p:nvPr/>
        </p:nvPicPr>
        <p:blipFill>
          <a:blip r:embed="rId5"/>
          <a:srcRect/>
          <a:stretch>
            <a:fillRect/>
          </a:stretch>
        </p:blipFill>
        <p:spPr>
          <a:xfrm>
            <a:off x="166385" y="6392174"/>
            <a:ext cx="892183" cy="384970"/>
          </a:xfrm>
          <a:prstGeom prst="rect">
            <a:avLst/>
          </a:prstGeom>
          <a:ln/>
        </p:spPr>
      </p:pic>
      <p:sp>
        <p:nvSpPr>
          <p:cNvPr id="15" name="CuadroTexto 14">
            <a:extLst>
              <a:ext uri="{FF2B5EF4-FFF2-40B4-BE49-F238E27FC236}">
                <a16:creationId xmlns:a16="http://schemas.microsoft.com/office/drawing/2014/main" id="{01A9F058-A1F9-4E72-BE01-21329E342F62}"/>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6" name="Gráfico 15">
            <a:extLst>
              <a:ext uri="{FF2B5EF4-FFF2-40B4-BE49-F238E27FC236}">
                <a16:creationId xmlns:a16="http://schemas.microsoft.com/office/drawing/2014/main" id="{B7BC4487-A748-4D9B-8A3E-4644E7AE626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936224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17" name="Subtítulo 2">
            <a:extLst>
              <a:ext uri="{FF2B5EF4-FFF2-40B4-BE49-F238E27FC236}">
                <a16:creationId xmlns:a16="http://schemas.microsoft.com/office/drawing/2014/main" id="{BD2A4F66-6B27-4EF6-A6A9-158D7E5EADB3}"/>
              </a:ext>
            </a:extLst>
          </p:cNvPr>
          <p:cNvSpPr>
            <a:spLocks noGrp="1"/>
          </p:cNvSpPr>
          <p:nvPr>
            <p:ph type="subTitle" idx="1"/>
          </p:nvPr>
        </p:nvSpPr>
        <p:spPr>
          <a:xfrm>
            <a:off x="1314052" y="2261833"/>
            <a:ext cx="10040670" cy="3425083"/>
          </a:xfrm>
        </p:spPr>
        <p:txBody>
          <a:bodyPr anchor="ctr">
            <a:noAutofit/>
          </a:bodyPr>
          <a:lstStyle/>
          <a:p>
            <a:pPr marL="2114550" lvl="4" indent="-285750" algn="l">
              <a:buFont typeface="Arial" panose="020B0604020202020204" pitchFamily="34" charset="0"/>
              <a:buChar char="•"/>
            </a:pPr>
            <a:r>
              <a:rPr lang="en-US" sz="1800">
                <a:solidFill>
                  <a:schemeClr val="accent5">
                    <a:lumMod val="50000"/>
                  </a:schemeClr>
                </a:solidFill>
                <a:latin typeface="Raleway" panose="020B0503030101060003" pitchFamily="34" charset="0"/>
              </a:rPr>
              <a:t>SAAS, Software As A Service coding tool. </a:t>
            </a:r>
          </a:p>
          <a:p>
            <a:pPr marL="2114550" lvl="4" indent="-285750" algn="l">
              <a:buFont typeface="Arial" panose="020B0604020202020204" pitchFamily="34" charset="0"/>
              <a:buChar char="•"/>
            </a:pPr>
            <a:r>
              <a:rPr lang="en-US" sz="1800">
                <a:solidFill>
                  <a:schemeClr val="accent5">
                    <a:lumMod val="50000"/>
                  </a:schemeClr>
                </a:solidFill>
                <a:latin typeface="Raleway" panose="020B0503030101060003" pitchFamily="34" charset="0"/>
              </a:rPr>
              <a:t>Easy to connect through web services</a:t>
            </a:r>
          </a:p>
          <a:p>
            <a:pPr marL="2114550" lvl="4" indent="-285750" algn="l">
              <a:buFont typeface="Arial" panose="020B0604020202020204" pitchFamily="34" charset="0"/>
              <a:buChar char="•"/>
            </a:pPr>
            <a:r>
              <a:rPr lang="en-US" sz="1800">
                <a:solidFill>
                  <a:schemeClr val="accent5">
                    <a:lumMod val="50000"/>
                  </a:schemeClr>
                </a:solidFill>
                <a:latin typeface="Raleway" panose="020B0503030101060003" pitchFamily="34" charset="0"/>
              </a:rPr>
              <a:t>Has different modules with following terminologies (ICD9, ICD10MC/PCS,</a:t>
            </a:r>
          </a:p>
          <a:p>
            <a:pPr lvl="4" algn="l"/>
            <a:r>
              <a:rPr lang="en-US" sz="1800">
                <a:solidFill>
                  <a:schemeClr val="accent5">
                    <a:lumMod val="50000"/>
                  </a:schemeClr>
                </a:solidFill>
                <a:latin typeface="Raleway" panose="020B0503030101060003" pitchFamily="34" charset="0"/>
              </a:rPr>
              <a:t>     LOINC, SNOMED CT, OMIM)</a:t>
            </a:r>
          </a:p>
          <a:p>
            <a:pPr marL="2114550" lvl="4" indent="-285750" algn="l">
              <a:buFont typeface="Arial" panose="020B0604020202020204" pitchFamily="34" charset="0"/>
              <a:buChar char="•"/>
            </a:pPr>
            <a:r>
              <a:rPr lang="en-US" sz="1800">
                <a:solidFill>
                  <a:schemeClr val="accent5">
                    <a:lumMod val="50000"/>
                  </a:schemeClr>
                </a:solidFill>
                <a:latin typeface="Raleway" panose="020B0503030101060003" pitchFamily="34" charset="0"/>
              </a:rPr>
              <a:t>Keeps semantic net between terminologies</a:t>
            </a:r>
          </a:p>
          <a:p>
            <a:pPr marL="2114550" lvl="4" indent="-285750" algn="l">
              <a:buFont typeface="Arial" panose="020B0604020202020204" pitchFamily="34" charset="0"/>
              <a:buChar char="•"/>
            </a:pPr>
            <a:r>
              <a:rPr lang="en-US" sz="1800">
                <a:solidFill>
                  <a:schemeClr val="accent5">
                    <a:lumMod val="50000"/>
                  </a:schemeClr>
                </a:solidFill>
                <a:latin typeface="Raleway" panose="020B0503030101060003" pitchFamily="34" charset="0"/>
              </a:rPr>
              <a:t>Multilanguage (spanish, english, german, italian, french)</a:t>
            </a:r>
          </a:p>
          <a:p>
            <a:pPr marL="2114550" lvl="4" indent="-285750" algn="l">
              <a:buFont typeface="Arial" panose="020B0604020202020204" pitchFamily="34" charset="0"/>
              <a:buChar char="•"/>
            </a:pPr>
            <a:r>
              <a:rPr lang="en-US" sz="1800">
                <a:solidFill>
                  <a:schemeClr val="accent5">
                    <a:lumMod val="50000"/>
                  </a:schemeClr>
                </a:solidFill>
                <a:latin typeface="Raleway" panose="020B0503030101060003" pitchFamily="34" charset="0"/>
              </a:rPr>
              <a:t>Self learning processes</a:t>
            </a:r>
          </a:p>
        </p:txBody>
      </p:sp>
      <p:sp>
        <p:nvSpPr>
          <p:cNvPr id="18" name="Subtítulo 2">
            <a:extLst>
              <a:ext uri="{FF2B5EF4-FFF2-40B4-BE49-F238E27FC236}">
                <a16:creationId xmlns:a16="http://schemas.microsoft.com/office/drawing/2014/main" id="{4A9B96D8-4F31-46BA-9227-0C4C55AD3237}"/>
              </a:ext>
            </a:extLst>
          </p:cNvPr>
          <p:cNvSpPr txBox="1">
            <a:spLocks/>
          </p:cNvSpPr>
          <p:nvPr/>
        </p:nvSpPr>
        <p:spPr>
          <a:xfrm>
            <a:off x="1562251" y="1047604"/>
            <a:ext cx="8956479" cy="1286678"/>
          </a:xfrm>
          <a:prstGeom prst="rect">
            <a:avLst/>
          </a:prstGeom>
          <a:solidFill>
            <a:schemeClr val="bg2">
              <a:lumMod val="75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US" sz="2000" dirty="0">
              <a:solidFill>
                <a:srgbClr val="002060"/>
              </a:solidFill>
              <a:latin typeface="Raleway" panose="020B0503030101060003" pitchFamily="34" charset="0"/>
            </a:endParaRPr>
          </a:p>
        </p:txBody>
      </p:sp>
      <p:pic>
        <p:nvPicPr>
          <p:cNvPr id="19" name="Picture 3" descr="D:\mireia\MARKETING MATERIALS 14\2016\LOGOS NOUS\LOGO CTMAP.png">
            <a:extLst>
              <a:ext uri="{FF2B5EF4-FFF2-40B4-BE49-F238E27FC236}">
                <a16:creationId xmlns:a16="http://schemas.microsoft.com/office/drawing/2014/main" id="{EC4E6ADA-4B09-49CA-B3ED-49DE9780A25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41200" y="5078868"/>
            <a:ext cx="2402714" cy="1177431"/>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22B6C1C6-A907-496F-9409-CBF6A3597CAD}"/>
              </a:ext>
            </a:extLst>
          </p:cNvPr>
          <p:cNvSpPr txBox="1"/>
          <p:nvPr/>
        </p:nvSpPr>
        <p:spPr>
          <a:xfrm>
            <a:off x="3223034" y="1318854"/>
            <a:ext cx="5434960" cy="707886"/>
          </a:xfrm>
          <a:prstGeom prst="rect">
            <a:avLst/>
          </a:prstGeom>
          <a:noFill/>
        </p:spPr>
        <p:txBody>
          <a:bodyPr wrap="square" rtlCol="0">
            <a:spAutoFit/>
          </a:bodyPr>
          <a:lstStyle/>
          <a:p>
            <a:r>
              <a:rPr lang="en-US" sz="2000">
                <a:solidFill>
                  <a:schemeClr val="accent5">
                    <a:lumMod val="50000"/>
                  </a:schemeClr>
                </a:solidFill>
                <a:latin typeface="Raleway" panose="020B0503030101060003" pitchFamily="34" charset="0"/>
              </a:rPr>
              <a:t>CTMAP is a clinical terminology platform</a:t>
            </a:r>
          </a:p>
          <a:p>
            <a:r>
              <a:rPr lang="en-US" sz="2000">
                <a:solidFill>
                  <a:schemeClr val="accent5">
                    <a:lumMod val="50000"/>
                  </a:schemeClr>
                </a:solidFill>
                <a:latin typeface="Raleway" panose="020B0503030101060003" pitchFamily="34" charset="0"/>
              </a:rPr>
              <a:t>Our semantic hub has the following features:</a:t>
            </a:r>
          </a:p>
        </p:txBody>
      </p:sp>
    </p:spTree>
    <p:extLst>
      <p:ext uri="{BB962C8B-B14F-4D97-AF65-F5344CB8AC3E}">
        <p14:creationId xmlns:p14="http://schemas.microsoft.com/office/powerpoint/2010/main" val="33711436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2" name="Rectángulo 2">
            <a:extLst>
              <a:ext uri="{FF2B5EF4-FFF2-40B4-BE49-F238E27FC236}">
                <a16:creationId xmlns:a16="http://schemas.microsoft.com/office/drawing/2014/main" id="{DE997F00-12F1-494F-83E0-0FE25CD41BCF}"/>
              </a:ext>
            </a:extLst>
          </p:cNvPr>
          <p:cNvSpPr/>
          <p:nvPr/>
        </p:nvSpPr>
        <p:spPr>
          <a:xfrm>
            <a:off x="1918741" y="1971300"/>
            <a:ext cx="8654009" cy="3298218"/>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rgbClr val="002060"/>
                </a:solidFill>
              </a:rPr>
              <a:t>DEVELOPING SURVEYS </a:t>
            </a:r>
          </a:p>
          <a:p>
            <a:endParaRPr lang="en-US" sz="2000" b="1" dirty="0">
              <a:solidFill>
                <a:srgbClr val="002060"/>
              </a:solidFill>
            </a:endParaRPr>
          </a:p>
          <a:p>
            <a:r>
              <a:rPr lang="en-US" sz="2000" dirty="0">
                <a:solidFill>
                  <a:srgbClr val="002060"/>
                </a:solidFill>
              </a:rPr>
              <a:t>We have developed a survey for key terminology </a:t>
            </a:r>
            <a:r>
              <a:rPr lang="en-US" sz="2800" b="1" dirty="0">
                <a:solidFill>
                  <a:srgbClr val="002060"/>
                </a:solidFill>
              </a:rPr>
              <a:t>developers</a:t>
            </a:r>
            <a:r>
              <a:rPr lang="en-US" sz="2400" dirty="0">
                <a:solidFill>
                  <a:srgbClr val="002060"/>
                </a:solidFill>
              </a:rPr>
              <a:t> </a:t>
            </a:r>
            <a:r>
              <a:rPr lang="en-US" sz="2000" dirty="0">
                <a:solidFill>
                  <a:srgbClr val="002060"/>
                </a:solidFill>
              </a:rPr>
              <a:t>in order to collect minimal requirements to support clinical genomics.</a:t>
            </a:r>
          </a:p>
          <a:p>
            <a:endParaRPr lang="en-US" sz="2000" dirty="0">
              <a:solidFill>
                <a:srgbClr val="002060"/>
              </a:solidFill>
            </a:endParaRPr>
          </a:p>
          <a:p>
            <a:r>
              <a:rPr lang="en-US" sz="2000" dirty="0">
                <a:solidFill>
                  <a:srgbClr val="002060"/>
                </a:solidFill>
              </a:rPr>
              <a:t>We have developed a survey for </a:t>
            </a:r>
            <a:r>
              <a:rPr lang="en-US" sz="2800" b="1" dirty="0">
                <a:solidFill>
                  <a:srgbClr val="002060"/>
                </a:solidFill>
              </a:rPr>
              <a:t>users</a:t>
            </a:r>
            <a:r>
              <a:rPr lang="en-US" sz="2000" dirty="0">
                <a:solidFill>
                  <a:srgbClr val="002060"/>
                </a:solidFill>
              </a:rPr>
              <a:t> in order to find out usage trends in research and clinical context and direct related to EHR, referenced in International specifications and profiles .</a:t>
            </a:r>
          </a:p>
        </p:txBody>
      </p:sp>
      <p:cxnSp>
        <p:nvCxnSpPr>
          <p:cNvPr id="8" name="6 Conector recto">
            <a:extLst>
              <a:ext uri="{FF2B5EF4-FFF2-40B4-BE49-F238E27FC236}">
                <a16:creationId xmlns:a16="http://schemas.microsoft.com/office/drawing/2014/main" id="{E413042E-8D2F-413C-AE48-3D7A03EDE234}"/>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E6DB1603-98AB-478E-AA17-E21F270240DA}"/>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AD3B4614-B279-4EC6-AAA8-E55A849EFD61}"/>
              </a:ext>
            </a:extLst>
          </p:cNvPr>
          <p:cNvPicPr/>
          <p:nvPr/>
        </p:nvPicPr>
        <p:blipFill>
          <a:blip r:embed="rId4"/>
          <a:srcRect/>
          <a:stretch>
            <a:fillRect/>
          </a:stretch>
        </p:blipFill>
        <p:spPr>
          <a:xfrm>
            <a:off x="166385" y="6392174"/>
            <a:ext cx="892183" cy="384970"/>
          </a:xfrm>
          <a:prstGeom prst="rect">
            <a:avLst/>
          </a:prstGeom>
          <a:ln/>
        </p:spPr>
      </p:pic>
      <p:sp>
        <p:nvSpPr>
          <p:cNvPr id="14" name="CuadroTexto 13">
            <a:extLst>
              <a:ext uri="{FF2B5EF4-FFF2-40B4-BE49-F238E27FC236}">
                <a16:creationId xmlns:a16="http://schemas.microsoft.com/office/drawing/2014/main" id="{B50BD1DB-89D1-42C4-BD21-8857CCF127EA}"/>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5" name="Gráfico 14">
            <a:extLst>
              <a:ext uri="{FF2B5EF4-FFF2-40B4-BE49-F238E27FC236}">
                <a16:creationId xmlns:a16="http://schemas.microsoft.com/office/drawing/2014/main" id="{081E99DA-29BC-4AB0-8FB6-C86242DC556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pic>
        <p:nvPicPr>
          <p:cNvPr id="16" name="Imagen 15">
            <a:extLst>
              <a:ext uri="{FF2B5EF4-FFF2-40B4-BE49-F238E27FC236}">
                <a16:creationId xmlns:a16="http://schemas.microsoft.com/office/drawing/2014/main" id="{F4502CC5-E699-43A8-981A-56A6EFDEB3E1}"/>
              </a:ext>
            </a:extLst>
          </p:cNvPr>
          <p:cNvPicPr>
            <a:picLocks noChangeAspect="1"/>
          </p:cNvPicPr>
          <p:nvPr/>
        </p:nvPicPr>
        <p:blipFill rotWithShape="1">
          <a:blip r:embed="rId7">
            <a:alphaModFix amt="51000"/>
          </a:blip>
          <a:srcRect l="1155" t="20003" r="71462" b="20965"/>
          <a:stretch/>
        </p:blipFill>
        <p:spPr>
          <a:xfrm>
            <a:off x="5073499" y="2216312"/>
            <a:ext cx="550536" cy="66762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3" name="Imagen 12">
            <a:extLst>
              <a:ext uri="{FF2B5EF4-FFF2-40B4-BE49-F238E27FC236}">
                <a16:creationId xmlns:a16="http://schemas.microsoft.com/office/drawing/2014/main" id="{3621F004-DBAB-4374-91D0-239A14D88E03}"/>
              </a:ext>
            </a:extLst>
          </p:cNvPr>
          <p:cNvPicPr>
            <a:picLocks noChangeAspect="1"/>
          </p:cNvPicPr>
          <p:nvPr/>
        </p:nvPicPr>
        <p:blipFill rotWithShape="1">
          <a:blip r:embed="rId8">
            <a:alphaModFix amt="50000"/>
          </a:blip>
          <a:srcRect l="1439" t="19814" r="63892" b="11337"/>
          <a:stretch/>
        </p:blipFill>
        <p:spPr>
          <a:xfrm>
            <a:off x="4583711" y="2146031"/>
            <a:ext cx="723494" cy="808185"/>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extLst>
      <p:ext uri="{BB962C8B-B14F-4D97-AF65-F5344CB8AC3E}">
        <p14:creationId xmlns:p14="http://schemas.microsoft.com/office/powerpoint/2010/main" val="157592744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2" name="Rectángulo 2">
            <a:extLst>
              <a:ext uri="{FF2B5EF4-FFF2-40B4-BE49-F238E27FC236}">
                <a16:creationId xmlns:a16="http://schemas.microsoft.com/office/drawing/2014/main" id="{DE997F00-12F1-494F-83E0-0FE25CD41BCF}"/>
              </a:ext>
            </a:extLst>
          </p:cNvPr>
          <p:cNvSpPr/>
          <p:nvPr/>
        </p:nvSpPr>
        <p:spPr>
          <a:xfrm>
            <a:off x="2838449" y="1396234"/>
            <a:ext cx="7115176" cy="4699765"/>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2000" dirty="0">
              <a:solidFill>
                <a:srgbClr val="002060"/>
              </a:solidFill>
            </a:endParaRPr>
          </a:p>
          <a:p>
            <a:endParaRPr lang="en-GB" sz="2000" dirty="0">
              <a:solidFill>
                <a:srgbClr val="002060"/>
              </a:solidFill>
            </a:endParaRPr>
          </a:p>
          <a:p>
            <a:pPr marL="285750" indent="-285750">
              <a:buFont typeface="Courier New" panose="02070309020205020404" pitchFamily="49" charset="0"/>
              <a:buChar char="o"/>
            </a:pPr>
            <a:r>
              <a:rPr lang="en-GB" sz="2000" dirty="0">
                <a:solidFill>
                  <a:srgbClr val="002060"/>
                </a:solidFill>
              </a:rPr>
              <a:t>Newest papers related to </a:t>
            </a:r>
            <a:r>
              <a:rPr lang="en-GB" sz="2000" b="1" dirty="0">
                <a:solidFill>
                  <a:srgbClr val="002060"/>
                </a:solidFill>
              </a:rPr>
              <a:t>clinical genomics in some scenarios </a:t>
            </a:r>
            <a:r>
              <a:rPr lang="en-GB" sz="2000" dirty="0">
                <a:solidFill>
                  <a:srgbClr val="002060"/>
                </a:solidFill>
              </a:rPr>
              <a:t>like personalized medicine and </a:t>
            </a:r>
            <a:r>
              <a:rPr lang="en-GB" sz="2000" b="1" dirty="0">
                <a:solidFill>
                  <a:srgbClr val="002060"/>
                </a:solidFill>
              </a:rPr>
              <a:t>cancer, developmental and rare disorders, pharmacogenomics</a:t>
            </a:r>
            <a:r>
              <a:rPr lang="en-GB" sz="2000" dirty="0">
                <a:solidFill>
                  <a:srgbClr val="002060"/>
                </a:solidFill>
              </a:rPr>
              <a:t> in order to select the most proper terminologies involved and their real use. </a:t>
            </a:r>
          </a:p>
          <a:p>
            <a:pPr marL="285750" indent="-285750">
              <a:buFont typeface="Courier New" panose="02070309020205020404" pitchFamily="49" charset="0"/>
              <a:buChar char="o"/>
            </a:pPr>
            <a:r>
              <a:rPr lang="en-GB" sz="2000" dirty="0">
                <a:solidFill>
                  <a:srgbClr val="002060"/>
                </a:solidFill>
              </a:rPr>
              <a:t>Information resources related to </a:t>
            </a:r>
            <a:r>
              <a:rPr lang="en-GB" sz="2000" b="1" dirty="0">
                <a:solidFill>
                  <a:srgbClr val="002060"/>
                </a:solidFill>
              </a:rPr>
              <a:t>clinical and genomic terminologies </a:t>
            </a:r>
          </a:p>
          <a:p>
            <a:pPr marL="285750" indent="-285750">
              <a:buFont typeface="Courier New" panose="02070309020205020404" pitchFamily="49" charset="0"/>
              <a:buChar char="o"/>
            </a:pPr>
            <a:r>
              <a:rPr lang="en-GB" sz="2000" dirty="0">
                <a:solidFill>
                  <a:srgbClr val="002060"/>
                </a:solidFill>
              </a:rPr>
              <a:t>Literature related to </a:t>
            </a:r>
            <a:r>
              <a:rPr lang="en-GB" sz="2000" b="1" dirty="0">
                <a:solidFill>
                  <a:srgbClr val="002060"/>
                </a:solidFill>
              </a:rPr>
              <a:t>EHR</a:t>
            </a:r>
            <a:r>
              <a:rPr lang="en-GB" sz="2000" dirty="0">
                <a:solidFill>
                  <a:srgbClr val="002060"/>
                </a:solidFill>
              </a:rPr>
              <a:t>, share of genomic and clinical data, and interoperability. </a:t>
            </a:r>
          </a:p>
          <a:p>
            <a:pPr marL="285750" indent="-285750">
              <a:buFont typeface="Courier New" panose="02070309020205020404" pitchFamily="49" charset="0"/>
              <a:buChar char="o"/>
            </a:pPr>
            <a:r>
              <a:rPr lang="en-GB" sz="2000" dirty="0">
                <a:solidFill>
                  <a:srgbClr val="002060"/>
                </a:solidFill>
              </a:rPr>
              <a:t>ISO documentation and specific guidelines for genomics and health from </a:t>
            </a:r>
            <a:r>
              <a:rPr lang="en-GB" sz="2000" b="1" dirty="0">
                <a:solidFill>
                  <a:srgbClr val="002060"/>
                </a:solidFill>
              </a:rPr>
              <a:t>international frameworks </a:t>
            </a:r>
            <a:r>
              <a:rPr lang="en-GB" sz="2000" dirty="0">
                <a:solidFill>
                  <a:srgbClr val="002060"/>
                </a:solidFill>
              </a:rPr>
              <a:t>for sharing genomic data.</a:t>
            </a:r>
            <a:endParaRPr lang="ca-ES" sz="2000" dirty="0">
              <a:solidFill>
                <a:srgbClr val="002060"/>
              </a:solidFill>
            </a:endParaRPr>
          </a:p>
        </p:txBody>
      </p:sp>
      <p:cxnSp>
        <p:nvCxnSpPr>
          <p:cNvPr id="8" name="6 Conector recto">
            <a:extLst>
              <a:ext uri="{FF2B5EF4-FFF2-40B4-BE49-F238E27FC236}">
                <a16:creationId xmlns:a16="http://schemas.microsoft.com/office/drawing/2014/main" id="{E413042E-8D2F-413C-AE48-3D7A03EDE234}"/>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E6DB1603-98AB-478E-AA17-E21F270240DA}"/>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AD3B4614-B279-4EC6-AAA8-E55A849EFD61}"/>
              </a:ext>
            </a:extLst>
          </p:cNvPr>
          <p:cNvPicPr/>
          <p:nvPr/>
        </p:nvPicPr>
        <p:blipFill>
          <a:blip r:embed="rId4"/>
          <a:srcRect/>
          <a:stretch>
            <a:fillRect/>
          </a:stretch>
        </p:blipFill>
        <p:spPr>
          <a:xfrm>
            <a:off x="166385" y="6392174"/>
            <a:ext cx="892183" cy="384970"/>
          </a:xfrm>
          <a:prstGeom prst="rect">
            <a:avLst/>
          </a:prstGeom>
          <a:ln/>
        </p:spPr>
      </p:pic>
      <p:sp>
        <p:nvSpPr>
          <p:cNvPr id="14" name="CuadroTexto 13">
            <a:extLst>
              <a:ext uri="{FF2B5EF4-FFF2-40B4-BE49-F238E27FC236}">
                <a16:creationId xmlns:a16="http://schemas.microsoft.com/office/drawing/2014/main" id="{B50BD1DB-89D1-42C4-BD21-8857CCF127EA}"/>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5" name="Gráfico 14">
            <a:extLst>
              <a:ext uri="{FF2B5EF4-FFF2-40B4-BE49-F238E27FC236}">
                <a16:creationId xmlns:a16="http://schemas.microsoft.com/office/drawing/2014/main" id="{081E99DA-29BC-4AB0-8FB6-C86242DC556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pic>
        <p:nvPicPr>
          <p:cNvPr id="20484" name="Picture 4" descr="Resultado de imagen de resources">
            <a:extLst>
              <a:ext uri="{FF2B5EF4-FFF2-40B4-BE49-F238E27FC236}">
                <a16:creationId xmlns:a16="http://schemas.microsoft.com/office/drawing/2014/main" id="{AC84D38E-51C6-4ACD-84D6-9DBF42F548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64957" y="1458862"/>
            <a:ext cx="1824036" cy="1024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78998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3" name="Rectángulo 2">
            <a:extLst>
              <a:ext uri="{FF2B5EF4-FFF2-40B4-BE49-F238E27FC236}">
                <a16:creationId xmlns:a16="http://schemas.microsoft.com/office/drawing/2014/main" id="{82ACC524-0B97-43D3-BA05-B7C083765A3D}"/>
              </a:ext>
            </a:extLst>
          </p:cNvPr>
          <p:cNvSpPr/>
          <p:nvPr/>
        </p:nvSpPr>
        <p:spPr>
          <a:xfrm>
            <a:off x="-5" y="1051671"/>
            <a:ext cx="12192000" cy="386710"/>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rgbClr val="002060"/>
                </a:solidFill>
              </a:rPr>
              <a:t>SURVEYS for developers (Terminologies) </a:t>
            </a:r>
          </a:p>
        </p:txBody>
      </p:sp>
      <p:pic>
        <p:nvPicPr>
          <p:cNvPr id="14" name="Imagen 13">
            <a:extLst>
              <a:ext uri="{FF2B5EF4-FFF2-40B4-BE49-F238E27FC236}">
                <a16:creationId xmlns:a16="http://schemas.microsoft.com/office/drawing/2014/main" id="{9BDD0005-F1BB-4939-89F7-0D3D8233EB2D}"/>
              </a:ext>
            </a:extLst>
          </p:cNvPr>
          <p:cNvPicPr>
            <a:picLocks noChangeAspect="1"/>
          </p:cNvPicPr>
          <p:nvPr/>
        </p:nvPicPr>
        <p:blipFill rotWithShape="1">
          <a:blip r:embed="rId4">
            <a:alphaModFix amt="50000"/>
          </a:blip>
          <a:srcRect l="1439" t="19814" r="63892" b="11337"/>
          <a:stretch/>
        </p:blipFill>
        <p:spPr>
          <a:xfrm>
            <a:off x="612476" y="1064767"/>
            <a:ext cx="4941456" cy="551989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5" name="Imagen 14">
            <a:extLst>
              <a:ext uri="{FF2B5EF4-FFF2-40B4-BE49-F238E27FC236}">
                <a16:creationId xmlns:a16="http://schemas.microsoft.com/office/drawing/2014/main" id="{BE5B1A12-7065-453D-8D10-34A75875A289}"/>
              </a:ext>
            </a:extLst>
          </p:cNvPr>
          <p:cNvPicPr>
            <a:picLocks noChangeAspect="1"/>
          </p:cNvPicPr>
          <p:nvPr/>
        </p:nvPicPr>
        <p:blipFill rotWithShape="1">
          <a:blip r:embed="rId5">
            <a:alphaModFix amt="51000"/>
          </a:blip>
          <a:srcRect l="1155" t="20003" r="71462" b="20965"/>
          <a:stretch/>
        </p:blipFill>
        <p:spPr>
          <a:xfrm>
            <a:off x="7275772" y="1659366"/>
            <a:ext cx="3825836" cy="463952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6" name="8 Imagen">
            <a:extLst>
              <a:ext uri="{FF2B5EF4-FFF2-40B4-BE49-F238E27FC236}">
                <a16:creationId xmlns:a16="http://schemas.microsoft.com/office/drawing/2014/main" id="{DBF1DC31-5D5B-443A-963A-2C5DD8909478}"/>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2637618" y="2743533"/>
            <a:ext cx="6805746" cy="236220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7" name="Flecha: hacia la izquierda 16">
            <a:extLst>
              <a:ext uri="{FF2B5EF4-FFF2-40B4-BE49-F238E27FC236}">
                <a16:creationId xmlns:a16="http://schemas.microsoft.com/office/drawing/2014/main" id="{3B9F4F34-4A1A-4885-B15A-9CB316B28DED}"/>
              </a:ext>
            </a:extLst>
          </p:cNvPr>
          <p:cNvSpPr/>
          <p:nvPr/>
        </p:nvSpPr>
        <p:spPr>
          <a:xfrm>
            <a:off x="3804248" y="3191774"/>
            <a:ext cx="577113" cy="20703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2" name="6 Conector recto">
            <a:extLst>
              <a:ext uri="{FF2B5EF4-FFF2-40B4-BE49-F238E27FC236}">
                <a16:creationId xmlns:a16="http://schemas.microsoft.com/office/drawing/2014/main" id="{91C68FEF-E3EF-4ADB-AA89-D959DF93B69A}"/>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9" name="7 CuadroTexto">
            <a:extLst>
              <a:ext uri="{FF2B5EF4-FFF2-40B4-BE49-F238E27FC236}">
                <a16:creationId xmlns:a16="http://schemas.microsoft.com/office/drawing/2014/main" id="{C342B127-5E8B-4886-BB69-CDACBACC372E}"/>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20" name="image3.png">
            <a:extLst>
              <a:ext uri="{FF2B5EF4-FFF2-40B4-BE49-F238E27FC236}">
                <a16:creationId xmlns:a16="http://schemas.microsoft.com/office/drawing/2014/main" id="{A7382809-E2C0-4F38-B843-A9872F8CA742}"/>
              </a:ext>
            </a:extLst>
          </p:cNvPr>
          <p:cNvPicPr/>
          <p:nvPr/>
        </p:nvPicPr>
        <p:blipFill>
          <a:blip r:embed="rId7"/>
          <a:srcRect/>
          <a:stretch>
            <a:fillRect/>
          </a:stretch>
        </p:blipFill>
        <p:spPr>
          <a:xfrm>
            <a:off x="166385" y="6392174"/>
            <a:ext cx="892183" cy="384970"/>
          </a:xfrm>
          <a:prstGeom prst="rect">
            <a:avLst/>
          </a:prstGeom>
          <a:ln/>
        </p:spPr>
      </p:pic>
      <p:sp>
        <p:nvSpPr>
          <p:cNvPr id="21" name="CuadroTexto 20">
            <a:extLst>
              <a:ext uri="{FF2B5EF4-FFF2-40B4-BE49-F238E27FC236}">
                <a16:creationId xmlns:a16="http://schemas.microsoft.com/office/drawing/2014/main" id="{C6AFB412-57A7-4B78-B9D9-68B58460A00A}"/>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22" name="Gráfico 21">
            <a:extLst>
              <a:ext uri="{FF2B5EF4-FFF2-40B4-BE49-F238E27FC236}">
                <a16:creationId xmlns:a16="http://schemas.microsoft.com/office/drawing/2014/main" id="{50217859-7924-4EEC-AC6F-31799C59305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144493745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3" name="Rectángulo 2">
            <a:extLst>
              <a:ext uri="{FF2B5EF4-FFF2-40B4-BE49-F238E27FC236}">
                <a16:creationId xmlns:a16="http://schemas.microsoft.com/office/drawing/2014/main" id="{82ACC524-0B97-43D3-BA05-B7C083765A3D}"/>
              </a:ext>
            </a:extLst>
          </p:cNvPr>
          <p:cNvSpPr/>
          <p:nvPr/>
        </p:nvSpPr>
        <p:spPr>
          <a:xfrm>
            <a:off x="-5" y="1051671"/>
            <a:ext cx="12192000" cy="386710"/>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rgbClr val="002060"/>
                </a:solidFill>
              </a:rPr>
              <a:t>SURVEYS for developers (Terminologies) </a:t>
            </a:r>
          </a:p>
        </p:txBody>
      </p:sp>
      <p:graphicFrame>
        <p:nvGraphicFramePr>
          <p:cNvPr id="18" name="Tabla 17">
            <a:extLst>
              <a:ext uri="{FF2B5EF4-FFF2-40B4-BE49-F238E27FC236}">
                <a16:creationId xmlns:a16="http://schemas.microsoft.com/office/drawing/2014/main" id="{2398EFFB-3EE6-4DBE-97F5-A955D57B1985}"/>
              </a:ext>
            </a:extLst>
          </p:cNvPr>
          <p:cNvGraphicFramePr>
            <a:graphicFrameLocks noGrp="1"/>
          </p:cNvGraphicFramePr>
          <p:nvPr>
            <p:extLst/>
          </p:nvPr>
        </p:nvGraphicFramePr>
        <p:xfrm>
          <a:off x="1473060" y="1712239"/>
          <a:ext cx="9245870" cy="4351336"/>
        </p:xfrm>
        <a:graphic>
          <a:graphicData uri="http://schemas.openxmlformats.org/drawingml/2006/table">
            <a:tbl>
              <a:tblPr/>
              <a:tblGrid>
                <a:gridCol w="2529593">
                  <a:extLst>
                    <a:ext uri="{9D8B030D-6E8A-4147-A177-3AD203B41FA5}">
                      <a16:colId xmlns:a16="http://schemas.microsoft.com/office/drawing/2014/main" val="4096305099"/>
                    </a:ext>
                  </a:extLst>
                </a:gridCol>
                <a:gridCol w="6716277">
                  <a:extLst>
                    <a:ext uri="{9D8B030D-6E8A-4147-A177-3AD203B41FA5}">
                      <a16:colId xmlns:a16="http://schemas.microsoft.com/office/drawing/2014/main" val="3028482924"/>
                    </a:ext>
                  </a:extLst>
                </a:gridCol>
              </a:tblGrid>
              <a:tr h="286044">
                <a:tc gridSpan="2">
                  <a:txBody>
                    <a:bodyPr/>
                    <a:lstStyle/>
                    <a:p>
                      <a:pPr algn="ctr" fontAlgn="t"/>
                      <a:r>
                        <a:rPr lang="en-US" sz="1100" b="1" i="0" u="none" strike="noStrike" dirty="0">
                          <a:solidFill>
                            <a:srgbClr val="FFFFFF"/>
                          </a:solidFill>
                          <a:effectLst/>
                          <a:latin typeface="Arial" panose="020B0604020202020204" pitchFamily="34" charset="0"/>
                        </a:rPr>
                        <a:t>Cimino JJ. Desiderata for Controlled Medical Vocabularies in the Twenty-First Century. Methods Inform Med 1998; 37: 394-403. </a:t>
                      </a:r>
                    </a:p>
                  </a:txBody>
                  <a:tcPr marL="8668" marR="8668" marT="8668"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5B9BD5"/>
                    </a:solidFill>
                  </a:tcPr>
                </a:tc>
                <a:tc hMerge="1">
                  <a:txBody>
                    <a:bodyPr/>
                    <a:lstStyle/>
                    <a:p>
                      <a:endParaRPr lang="es-ES"/>
                    </a:p>
                  </a:txBody>
                  <a:tcPr/>
                </a:tc>
                <a:extLst>
                  <a:ext uri="{0D108BD9-81ED-4DB2-BD59-A6C34878D82A}">
                    <a16:rowId xmlns:a16="http://schemas.microsoft.com/office/drawing/2014/main" val="1538800746"/>
                  </a:ext>
                </a:extLst>
              </a:tr>
              <a:tr h="312048">
                <a:tc>
                  <a:txBody>
                    <a:bodyPr/>
                    <a:lstStyle/>
                    <a:p>
                      <a:pPr algn="l" rtl="0" fontAlgn="ctr"/>
                      <a:r>
                        <a:rPr lang="es-ES" sz="1300" b="1" i="0" u="none" strike="noStrike">
                          <a:solidFill>
                            <a:srgbClr val="000000"/>
                          </a:solidFill>
                          <a:effectLst/>
                          <a:latin typeface="Calibri" panose="020F0502020204030204" pitchFamily="34" charset="0"/>
                        </a:rPr>
                        <a:t>Content</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l" rtl="0" fontAlgn="ctr"/>
                      <a:r>
                        <a:rPr lang="en-US" sz="900" b="0" i="0" u="none" strike="noStrike" dirty="0">
                          <a:solidFill>
                            <a:srgbClr val="000000"/>
                          </a:solidFill>
                          <a:effectLst/>
                          <a:latin typeface="Calibri" panose="020F0502020204030204" pitchFamily="34" charset="0"/>
                        </a:rPr>
                        <a:t>To most users "What can be said" is more important than "how it can be said". Omissions are readily noticed and timely, formal and explicit methods for plugging gaps are required</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874050136"/>
                  </a:ext>
                </a:extLst>
              </a:tr>
              <a:tr h="286044">
                <a:tc>
                  <a:txBody>
                    <a:bodyPr/>
                    <a:lstStyle/>
                    <a:p>
                      <a:pPr algn="l" rtl="0" fontAlgn="ctr"/>
                      <a:r>
                        <a:rPr lang="es-ES" sz="1300" b="1" i="0" u="none" strike="noStrike">
                          <a:solidFill>
                            <a:srgbClr val="000000"/>
                          </a:solidFill>
                          <a:effectLst/>
                          <a:latin typeface="Calibri" panose="020F0502020204030204" pitchFamily="34" charset="0"/>
                        </a:rPr>
                        <a:t>Concept orientation</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l" rtl="0" fontAlgn="ctr"/>
                      <a:r>
                        <a:rPr lang="en-US" sz="900" b="0" i="0" u="none" strike="noStrike">
                          <a:solidFill>
                            <a:srgbClr val="000000"/>
                          </a:solidFill>
                          <a:effectLst/>
                          <a:latin typeface="Calibri" panose="020F0502020204030204" pitchFamily="34" charset="0"/>
                        </a:rPr>
                        <a:t>The unit of symbolic processing is the concept and each concept in the vocabulary should have a single, coherent meaning.</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3782325820"/>
                  </a:ext>
                </a:extLst>
              </a:tr>
              <a:tr h="225368">
                <a:tc>
                  <a:txBody>
                    <a:bodyPr/>
                    <a:lstStyle/>
                    <a:p>
                      <a:pPr algn="l" rtl="0" fontAlgn="ctr"/>
                      <a:r>
                        <a:rPr lang="es-ES" sz="1300" b="1" i="0" u="none" strike="noStrike">
                          <a:solidFill>
                            <a:srgbClr val="000000"/>
                          </a:solidFill>
                          <a:effectLst/>
                          <a:latin typeface="Calibri" panose="020F0502020204030204" pitchFamily="34" charset="0"/>
                        </a:rPr>
                        <a:t>Concept permanence</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l" rtl="0" fontAlgn="ctr"/>
                      <a:r>
                        <a:rPr lang="en-US" sz="900" b="0" i="0" u="none" strike="noStrike">
                          <a:solidFill>
                            <a:srgbClr val="000000"/>
                          </a:solidFill>
                          <a:effectLst/>
                          <a:latin typeface="Calibri" panose="020F0502020204030204" pitchFamily="34" charset="0"/>
                        </a:rPr>
                        <a:t>A concept's meaning cannot change and it cannot be deleted from the vocabulary.</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93040956"/>
                  </a:ext>
                </a:extLst>
              </a:tr>
              <a:tr h="303380">
                <a:tc>
                  <a:txBody>
                    <a:bodyPr/>
                    <a:lstStyle/>
                    <a:p>
                      <a:pPr algn="l" rtl="0" fontAlgn="ctr"/>
                      <a:r>
                        <a:rPr lang="es-ES" sz="1300" b="1" i="0" u="none" strike="noStrike">
                          <a:solidFill>
                            <a:srgbClr val="000000"/>
                          </a:solidFill>
                          <a:effectLst/>
                          <a:latin typeface="Calibri" panose="020F0502020204030204" pitchFamily="34" charset="0"/>
                        </a:rPr>
                        <a:t>Meaningless concept identifier</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l" rtl="0" fontAlgn="ctr"/>
                      <a:r>
                        <a:rPr lang="en-US" sz="900" b="0" i="0" u="none" strike="noStrike">
                          <a:solidFill>
                            <a:srgbClr val="000000"/>
                          </a:solidFill>
                          <a:effectLst/>
                          <a:latin typeface="Calibri" panose="020F0502020204030204" pitchFamily="34" charset="0"/>
                        </a:rPr>
                        <a:t>Concepts typically have unique identifiers (codes) and these should be non-hierarchical (see code-dependance) to allow for later relocation and for multiple classification.</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3188932415"/>
                  </a:ext>
                </a:extLst>
              </a:tr>
              <a:tr h="225368">
                <a:tc>
                  <a:txBody>
                    <a:bodyPr/>
                    <a:lstStyle/>
                    <a:p>
                      <a:pPr algn="l" rtl="0" fontAlgn="ctr"/>
                      <a:r>
                        <a:rPr lang="es-ES" sz="1300" b="1" i="0" u="none" strike="noStrike" dirty="0">
                          <a:solidFill>
                            <a:srgbClr val="000000"/>
                          </a:solidFill>
                          <a:effectLst/>
                          <a:latin typeface="Calibri" panose="020F0502020204030204" pitchFamily="34" charset="0"/>
                        </a:rPr>
                        <a:t>Polyhierarchy</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l" rtl="0" fontAlgn="ctr"/>
                      <a:r>
                        <a:rPr lang="es-ES" sz="900" b="0" i="0" u="none" strike="noStrike">
                          <a:solidFill>
                            <a:srgbClr val="000000"/>
                          </a:solidFill>
                          <a:effectLst/>
                          <a:latin typeface="Calibri" panose="020F0502020204030204" pitchFamily="34" charset="0"/>
                        </a:rPr>
                        <a:t>Multiple classification</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385904054"/>
                  </a:ext>
                </a:extLst>
              </a:tr>
              <a:tr h="286044">
                <a:tc>
                  <a:txBody>
                    <a:bodyPr/>
                    <a:lstStyle/>
                    <a:p>
                      <a:pPr algn="l" rtl="0" fontAlgn="ctr"/>
                      <a:r>
                        <a:rPr lang="es-ES" sz="1300" b="1" i="0" u="none" strike="noStrike">
                          <a:solidFill>
                            <a:srgbClr val="000000"/>
                          </a:solidFill>
                          <a:effectLst/>
                          <a:latin typeface="Calibri" panose="020F0502020204030204" pitchFamily="34" charset="0"/>
                        </a:rPr>
                        <a:t>Formal definitions</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l" rtl="0" fontAlgn="ctr"/>
                      <a:r>
                        <a:rPr lang="en-US" sz="900" b="0" i="0" u="none" strike="noStrike">
                          <a:solidFill>
                            <a:srgbClr val="000000"/>
                          </a:solidFill>
                          <a:effectLst/>
                          <a:latin typeface="Calibri" panose="020F0502020204030204" pitchFamily="34" charset="0"/>
                        </a:rPr>
                        <a:t>Semantic definitions of concepts, for example, Streptococcal tonsillitis=Infection of tonsil caused by streptococcus</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3613000135"/>
                  </a:ext>
                </a:extLst>
              </a:tr>
              <a:tr h="424732">
                <a:tc>
                  <a:txBody>
                    <a:bodyPr/>
                    <a:lstStyle/>
                    <a:p>
                      <a:pPr algn="l" rtl="0" fontAlgn="ctr"/>
                      <a:r>
                        <a:rPr lang="es-ES" sz="1300" b="1" i="0" u="none" strike="noStrike">
                          <a:solidFill>
                            <a:srgbClr val="000000"/>
                          </a:solidFill>
                          <a:effectLst/>
                          <a:latin typeface="Calibri" panose="020F0502020204030204" pitchFamily="34" charset="0"/>
                        </a:rPr>
                        <a:t>No residual categories</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l" rtl="0" fontAlgn="ctr"/>
                      <a:r>
                        <a:rPr lang="en-US" sz="900" b="0" i="0" u="none" strike="noStrike">
                          <a:solidFill>
                            <a:srgbClr val="000000"/>
                          </a:solidFill>
                          <a:effectLst/>
                          <a:latin typeface="Calibri" panose="020F0502020204030204" pitchFamily="34" charset="0"/>
                        </a:rPr>
                        <a:t>Traditional classifications have rubrics that include NOS, NEC, Unspecified, Other whose meaning may change over time as new concepts are added to the vocabulary. These are not appropriate for recording data in an electronic health record. .</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4285674799"/>
                  </a:ext>
                </a:extLst>
              </a:tr>
              <a:tr h="303380">
                <a:tc>
                  <a:txBody>
                    <a:bodyPr/>
                    <a:lstStyle/>
                    <a:p>
                      <a:pPr algn="l" rtl="0" fontAlgn="ctr"/>
                      <a:r>
                        <a:rPr lang="es-ES" sz="1300" b="1" i="0" u="none" strike="noStrike">
                          <a:solidFill>
                            <a:srgbClr val="000000"/>
                          </a:solidFill>
                          <a:effectLst/>
                          <a:latin typeface="Calibri" panose="020F0502020204030204" pitchFamily="34" charset="0"/>
                        </a:rPr>
                        <a:t>Multiple granularities</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l" rtl="0" fontAlgn="ctr"/>
                      <a:r>
                        <a:rPr lang="en-US" sz="900" b="0" i="0" u="none" strike="noStrike">
                          <a:solidFill>
                            <a:srgbClr val="000000"/>
                          </a:solidFill>
                          <a:effectLst/>
                          <a:latin typeface="Calibri" panose="020F0502020204030204" pitchFamily="34" charset="0"/>
                        </a:rPr>
                        <a:t>Different users require different levels of expressivity. A general (family) practitioner might use myocardial infarction whilst a surgeon may record acute anteroseptal myocardial infarction.</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924859572"/>
                  </a:ext>
                </a:extLst>
              </a:tr>
              <a:tr h="303380">
                <a:tc>
                  <a:txBody>
                    <a:bodyPr/>
                    <a:lstStyle/>
                    <a:p>
                      <a:pPr algn="l" rtl="0" fontAlgn="ctr"/>
                      <a:r>
                        <a:rPr lang="es-ES" sz="1300" b="1" i="0" u="none" strike="noStrike">
                          <a:solidFill>
                            <a:srgbClr val="000000"/>
                          </a:solidFill>
                          <a:effectLst/>
                          <a:latin typeface="Calibri" panose="020F0502020204030204" pitchFamily="34" charset="0"/>
                        </a:rPr>
                        <a:t>Multiple consistent views</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l" rtl="0" fontAlgn="ctr"/>
                      <a:r>
                        <a:rPr lang="en-US" sz="900" b="0" i="0" u="none" strike="noStrike">
                          <a:solidFill>
                            <a:srgbClr val="000000"/>
                          </a:solidFill>
                          <a:effectLst/>
                          <a:latin typeface="Calibri" panose="020F0502020204030204" pitchFamily="34" charset="0"/>
                        </a:rPr>
                        <a:t>Although there may be multiple views of the hierarchy required to support different functional requirements and levels of detail, these must be consistent.</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120769052"/>
                  </a:ext>
                </a:extLst>
              </a:tr>
              <a:tr h="294712">
                <a:tc rowSpan="4">
                  <a:txBody>
                    <a:bodyPr/>
                    <a:lstStyle/>
                    <a:p>
                      <a:pPr algn="l" rtl="0" fontAlgn="ctr"/>
                      <a:r>
                        <a:rPr lang="es-ES" sz="1300" b="1" i="0" u="none" strike="noStrike">
                          <a:solidFill>
                            <a:srgbClr val="000000"/>
                          </a:solidFill>
                          <a:effectLst/>
                          <a:latin typeface="Calibri" panose="020F0502020204030204" pitchFamily="34" charset="0"/>
                        </a:rPr>
                        <a:t>Representing context</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l" rtl="0" fontAlgn="ctr"/>
                      <a:r>
                        <a:rPr lang="en-US" sz="900" b="0" i="0" u="none" strike="noStrike">
                          <a:solidFill>
                            <a:srgbClr val="000000"/>
                          </a:solidFill>
                          <a:effectLst/>
                          <a:latin typeface="Calibri" panose="020F0502020204030204" pitchFamily="34" charset="0"/>
                        </a:rPr>
                        <a:t>There is a crucial relationship between concepts within the vocabulary and the context in which they are used. Cimino defines 3 types of knowledge:</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EAEFF7"/>
                    </a:solidFill>
                  </a:tcPr>
                </a:tc>
                <a:extLst>
                  <a:ext uri="{0D108BD9-81ED-4DB2-BD59-A6C34878D82A}">
                    <a16:rowId xmlns:a16="http://schemas.microsoft.com/office/drawing/2014/main" val="3549874598"/>
                  </a:ext>
                </a:extLst>
              </a:tr>
              <a:tr h="173360">
                <a:tc vMerge="1">
                  <a:txBody>
                    <a:bodyPr/>
                    <a:lstStyle/>
                    <a:p>
                      <a:endParaRPr lang="es-ES"/>
                    </a:p>
                  </a:txBody>
                  <a:tcPr/>
                </a:tc>
                <a:tc>
                  <a:txBody>
                    <a:bodyPr/>
                    <a:lstStyle/>
                    <a:p>
                      <a:pPr algn="l" rtl="0" fontAlgn="ctr"/>
                      <a:r>
                        <a:rPr lang="en-US" sz="900" b="0" i="0" u="none" strike="noStrike">
                          <a:solidFill>
                            <a:srgbClr val="000000"/>
                          </a:solidFill>
                          <a:effectLst/>
                          <a:latin typeface="Calibri" panose="020F0502020204030204" pitchFamily="34" charset="0"/>
                        </a:rPr>
                        <a:t>    Definitional - how concepts define one another</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EAEFF7"/>
                    </a:solidFill>
                  </a:tcPr>
                </a:tc>
                <a:extLst>
                  <a:ext uri="{0D108BD9-81ED-4DB2-BD59-A6C34878D82A}">
                    <a16:rowId xmlns:a16="http://schemas.microsoft.com/office/drawing/2014/main" val="2879764367"/>
                  </a:ext>
                </a:extLst>
              </a:tr>
              <a:tr h="173360">
                <a:tc vMerge="1">
                  <a:txBody>
                    <a:bodyPr/>
                    <a:lstStyle/>
                    <a:p>
                      <a:endParaRPr lang="es-ES"/>
                    </a:p>
                  </a:txBody>
                  <a:tcPr/>
                </a:tc>
                <a:tc>
                  <a:txBody>
                    <a:bodyPr/>
                    <a:lstStyle/>
                    <a:p>
                      <a:pPr algn="l" rtl="0" fontAlgn="ctr"/>
                      <a:r>
                        <a:rPr lang="es-ES" sz="900" b="0" i="0" u="none" strike="noStrike">
                          <a:solidFill>
                            <a:srgbClr val="000000"/>
                          </a:solidFill>
                          <a:effectLst/>
                          <a:latin typeface="Calibri" panose="020F0502020204030204" pitchFamily="34" charset="0"/>
                        </a:rPr>
                        <a:t>    Assertional - how concepts combine</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a:noFill/>
                    </a:lnB>
                    <a:solidFill>
                      <a:srgbClr val="EAEFF7"/>
                    </a:solidFill>
                  </a:tcPr>
                </a:tc>
                <a:extLst>
                  <a:ext uri="{0D108BD9-81ED-4DB2-BD59-A6C34878D82A}">
                    <a16:rowId xmlns:a16="http://schemas.microsoft.com/office/drawing/2014/main" val="1762446752"/>
                  </a:ext>
                </a:extLst>
              </a:tr>
              <a:tr h="182028">
                <a:tc vMerge="1">
                  <a:txBody>
                    <a:bodyPr/>
                    <a:lstStyle/>
                    <a:p>
                      <a:endParaRPr lang="es-ES"/>
                    </a:p>
                  </a:txBody>
                  <a:tcPr/>
                </a:tc>
                <a:tc>
                  <a:txBody>
                    <a:bodyPr/>
                    <a:lstStyle/>
                    <a:p>
                      <a:pPr algn="l" rtl="0" fontAlgn="ctr"/>
                      <a:r>
                        <a:rPr lang="en-US" sz="900" b="0" i="0" u="none" strike="noStrike">
                          <a:solidFill>
                            <a:srgbClr val="000000"/>
                          </a:solidFill>
                          <a:effectLst/>
                          <a:latin typeface="Calibri" panose="020F0502020204030204" pitchFamily="34" charset="0"/>
                        </a:rPr>
                        <a:t>    Contextual - how concepts are used</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3844085365"/>
                  </a:ext>
                </a:extLst>
              </a:tr>
              <a:tr h="286044">
                <a:tc>
                  <a:txBody>
                    <a:bodyPr/>
                    <a:lstStyle/>
                    <a:p>
                      <a:pPr algn="l" rtl="0" fontAlgn="ctr"/>
                      <a:r>
                        <a:rPr lang="es-ES" sz="1300" b="1" i="0" u="none" strike="noStrike">
                          <a:solidFill>
                            <a:srgbClr val="000000"/>
                          </a:solidFill>
                          <a:effectLst/>
                          <a:latin typeface="Calibri" panose="020F0502020204030204" pitchFamily="34" charset="0"/>
                        </a:rPr>
                        <a:t>Graceful evolution</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tc>
                  <a:txBody>
                    <a:bodyPr/>
                    <a:lstStyle/>
                    <a:p>
                      <a:pPr algn="l" rtl="0" fontAlgn="ctr"/>
                      <a:r>
                        <a:rPr lang="en-US" sz="900" b="0" i="0" u="none" strike="noStrike">
                          <a:solidFill>
                            <a:srgbClr val="000000"/>
                          </a:solidFill>
                          <a:effectLst/>
                          <a:latin typeface="Calibri" panose="020F0502020204030204" pitchFamily="34" charset="0"/>
                        </a:rPr>
                        <a:t>Vocabularies must be designed to allow for evolution and change, to incorporate new advances in healthcare and to correct errors.</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DEEF"/>
                    </a:solidFill>
                  </a:tcPr>
                </a:tc>
                <a:extLst>
                  <a:ext uri="{0D108BD9-81ED-4DB2-BD59-A6C34878D82A}">
                    <a16:rowId xmlns:a16="http://schemas.microsoft.com/office/drawing/2014/main" val="3132668663"/>
                  </a:ext>
                </a:extLst>
              </a:tr>
              <a:tr h="286044">
                <a:tc>
                  <a:txBody>
                    <a:bodyPr/>
                    <a:lstStyle/>
                    <a:p>
                      <a:pPr algn="l" rtl="0" fontAlgn="ctr"/>
                      <a:r>
                        <a:rPr lang="es-ES" sz="1300" b="1" i="0" u="none" strike="noStrike">
                          <a:solidFill>
                            <a:srgbClr val="000000"/>
                          </a:solidFill>
                          <a:effectLst/>
                          <a:latin typeface="Calibri" panose="020F0502020204030204" pitchFamily="34" charset="0"/>
                        </a:rPr>
                        <a:t>Recognise redundancy</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tc>
                  <a:txBody>
                    <a:bodyPr/>
                    <a:lstStyle/>
                    <a:p>
                      <a:pPr algn="l" rtl="0" fontAlgn="ctr"/>
                      <a:r>
                        <a:rPr lang="en-US" sz="900" b="0" i="0" u="none" strike="noStrike" dirty="0">
                          <a:solidFill>
                            <a:srgbClr val="000000"/>
                          </a:solidFill>
                          <a:effectLst/>
                          <a:latin typeface="Calibri" panose="020F0502020204030204" pitchFamily="34" charset="0"/>
                        </a:rPr>
                        <a:t>Where the same information can be expressed in different ways, a mechanism for recognizing equivalence is required.</a:t>
                      </a:r>
                    </a:p>
                  </a:txBody>
                  <a:tcPr marL="8668" marR="8668" marT="8668"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EFF7"/>
                    </a:solidFill>
                  </a:tcPr>
                </a:tc>
                <a:extLst>
                  <a:ext uri="{0D108BD9-81ED-4DB2-BD59-A6C34878D82A}">
                    <a16:rowId xmlns:a16="http://schemas.microsoft.com/office/drawing/2014/main" val="569962035"/>
                  </a:ext>
                </a:extLst>
              </a:tr>
            </a:tbl>
          </a:graphicData>
        </a:graphic>
      </p:graphicFrame>
      <p:cxnSp>
        <p:nvCxnSpPr>
          <p:cNvPr id="8" name="6 Conector recto">
            <a:extLst>
              <a:ext uri="{FF2B5EF4-FFF2-40B4-BE49-F238E27FC236}">
                <a16:creationId xmlns:a16="http://schemas.microsoft.com/office/drawing/2014/main" id="{D51B8D28-3D4B-46CB-ADB5-A17059F12665}"/>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7E1D42CD-146A-4CA9-8A5D-69B32D5AEA80}"/>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18A6B67F-1476-4911-A571-E2220977DBF4}"/>
              </a:ext>
            </a:extLst>
          </p:cNvPr>
          <p:cNvPicPr/>
          <p:nvPr/>
        </p:nvPicPr>
        <p:blipFill>
          <a:blip r:embed="rId4"/>
          <a:srcRect/>
          <a:stretch>
            <a:fillRect/>
          </a:stretch>
        </p:blipFill>
        <p:spPr>
          <a:xfrm>
            <a:off x="166385" y="6392174"/>
            <a:ext cx="892183" cy="384970"/>
          </a:xfrm>
          <a:prstGeom prst="rect">
            <a:avLst/>
          </a:prstGeom>
          <a:ln/>
        </p:spPr>
      </p:pic>
      <p:sp>
        <p:nvSpPr>
          <p:cNvPr id="14" name="CuadroTexto 13">
            <a:extLst>
              <a:ext uri="{FF2B5EF4-FFF2-40B4-BE49-F238E27FC236}">
                <a16:creationId xmlns:a16="http://schemas.microsoft.com/office/drawing/2014/main" id="{90A030CF-DA84-41B0-8599-B3BC8DF0DF5A}"/>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5" name="Gráfico 14">
            <a:extLst>
              <a:ext uri="{FF2B5EF4-FFF2-40B4-BE49-F238E27FC236}">
                <a16:creationId xmlns:a16="http://schemas.microsoft.com/office/drawing/2014/main" id="{CBDDECCC-3D00-450D-B202-CB8481A01A3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26119137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3" name="Rectángulo 2">
            <a:extLst>
              <a:ext uri="{FF2B5EF4-FFF2-40B4-BE49-F238E27FC236}">
                <a16:creationId xmlns:a16="http://schemas.microsoft.com/office/drawing/2014/main" id="{82ACC524-0B97-43D3-BA05-B7C083765A3D}"/>
              </a:ext>
            </a:extLst>
          </p:cNvPr>
          <p:cNvSpPr/>
          <p:nvPr/>
        </p:nvSpPr>
        <p:spPr>
          <a:xfrm>
            <a:off x="-5" y="1051671"/>
            <a:ext cx="12192000" cy="386710"/>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rgbClr val="002060"/>
                </a:solidFill>
              </a:rPr>
              <a:t>SURVEYS for developers (Terminologies) </a:t>
            </a:r>
          </a:p>
        </p:txBody>
      </p:sp>
      <p:pic>
        <p:nvPicPr>
          <p:cNvPr id="14" name="Imagen 13">
            <a:extLst>
              <a:ext uri="{FF2B5EF4-FFF2-40B4-BE49-F238E27FC236}">
                <a16:creationId xmlns:a16="http://schemas.microsoft.com/office/drawing/2014/main" id="{9BDD0005-F1BB-4939-89F7-0D3D8233EB2D}"/>
              </a:ext>
            </a:extLst>
          </p:cNvPr>
          <p:cNvPicPr>
            <a:picLocks noChangeAspect="1"/>
          </p:cNvPicPr>
          <p:nvPr/>
        </p:nvPicPr>
        <p:blipFill rotWithShape="1">
          <a:blip r:embed="rId4">
            <a:alphaModFix amt="50000"/>
          </a:blip>
          <a:srcRect l="1439" t="19814" r="63892" b="11337"/>
          <a:stretch/>
        </p:blipFill>
        <p:spPr>
          <a:xfrm>
            <a:off x="612476" y="1064767"/>
            <a:ext cx="4941456" cy="5519892"/>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5" name="Imagen 14">
            <a:extLst>
              <a:ext uri="{FF2B5EF4-FFF2-40B4-BE49-F238E27FC236}">
                <a16:creationId xmlns:a16="http://schemas.microsoft.com/office/drawing/2014/main" id="{BE5B1A12-7065-453D-8D10-34A75875A289}"/>
              </a:ext>
            </a:extLst>
          </p:cNvPr>
          <p:cNvPicPr>
            <a:picLocks noChangeAspect="1"/>
          </p:cNvPicPr>
          <p:nvPr/>
        </p:nvPicPr>
        <p:blipFill rotWithShape="1">
          <a:blip r:embed="rId5">
            <a:alphaModFix amt="51000"/>
          </a:blip>
          <a:srcRect l="1155" t="20003" r="71462" b="20965"/>
          <a:stretch/>
        </p:blipFill>
        <p:spPr>
          <a:xfrm>
            <a:off x="7275772" y="1659366"/>
            <a:ext cx="3825836" cy="463952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6" name="8 Imagen">
            <a:extLst>
              <a:ext uri="{FF2B5EF4-FFF2-40B4-BE49-F238E27FC236}">
                <a16:creationId xmlns:a16="http://schemas.microsoft.com/office/drawing/2014/main" id="{DBF1DC31-5D5B-443A-963A-2C5DD8909478}"/>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2637618" y="2743533"/>
            <a:ext cx="6805746" cy="236220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cxnSp>
        <p:nvCxnSpPr>
          <p:cNvPr id="12" name="6 Conector recto">
            <a:extLst>
              <a:ext uri="{FF2B5EF4-FFF2-40B4-BE49-F238E27FC236}">
                <a16:creationId xmlns:a16="http://schemas.microsoft.com/office/drawing/2014/main" id="{91C68FEF-E3EF-4ADB-AA89-D959DF93B69A}"/>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9" name="7 CuadroTexto">
            <a:extLst>
              <a:ext uri="{FF2B5EF4-FFF2-40B4-BE49-F238E27FC236}">
                <a16:creationId xmlns:a16="http://schemas.microsoft.com/office/drawing/2014/main" id="{C342B127-5E8B-4886-BB69-CDACBACC372E}"/>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20" name="image3.png">
            <a:extLst>
              <a:ext uri="{FF2B5EF4-FFF2-40B4-BE49-F238E27FC236}">
                <a16:creationId xmlns:a16="http://schemas.microsoft.com/office/drawing/2014/main" id="{A7382809-E2C0-4F38-B843-A9872F8CA742}"/>
              </a:ext>
            </a:extLst>
          </p:cNvPr>
          <p:cNvPicPr/>
          <p:nvPr/>
        </p:nvPicPr>
        <p:blipFill>
          <a:blip r:embed="rId7"/>
          <a:srcRect/>
          <a:stretch>
            <a:fillRect/>
          </a:stretch>
        </p:blipFill>
        <p:spPr>
          <a:xfrm>
            <a:off x="166385" y="6392174"/>
            <a:ext cx="892183" cy="384970"/>
          </a:xfrm>
          <a:prstGeom prst="rect">
            <a:avLst/>
          </a:prstGeom>
          <a:ln/>
        </p:spPr>
      </p:pic>
      <p:sp>
        <p:nvSpPr>
          <p:cNvPr id="21" name="CuadroTexto 20">
            <a:extLst>
              <a:ext uri="{FF2B5EF4-FFF2-40B4-BE49-F238E27FC236}">
                <a16:creationId xmlns:a16="http://schemas.microsoft.com/office/drawing/2014/main" id="{C6AFB412-57A7-4B78-B9D9-68B58460A00A}"/>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22" name="Gráfico 21">
            <a:extLst>
              <a:ext uri="{FF2B5EF4-FFF2-40B4-BE49-F238E27FC236}">
                <a16:creationId xmlns:a16="http://schemas.microsoft.com/office/drawing/2014/main" id="{50217859-7924-4EEC-AC6F-31799C59305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10513292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3" name="Rectángulo 2">
            <a:extLst>
              <a:ext uri="{FF2B5EF4-FFF2-40B4-BE49-F238E27FC236}">
                <a16:creationId xmlns:a16="http://schemas.microsoft.com/office/drawing/2014/main" id="{82ACC524-0B97-43D3-BA05-B7C083765A3D}"/>
              </a:ext>
            </a:extLst>
          </p:cNvPr>
          <p:cNvSpPr/>
          <p:nvPr/>
        </p:nvSpPr>
        <p:spPr>
          <a:xfrm>
            <a:off x="-5" y="1051671"/>
            <a:ext cx="12192000" cy="386710"/>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rgbClr val="002060"/>
                </a:solidFill>
              </a:rPr>
              <a:t>SURVEYS for Users</a:t>
            </a:r>
          </a:p>
        </p:txBody>
      </p:sp>
      <p:pic>
        <p:nvPicPr>
          <p:cNvPr id="16" name="Imagen 15">
            <a:extLst>
              <a:ext uri="{FF2B5EF4-FFF2-40B4-BE49-F238E27FC236}">
                <a16:creationId xmlns:a16="http://schemas.microsoft.com/office/drawing/2014/main" id="{E38DA3AD-07B5-4B25-8037-FA5F54826687}"/>
              </a:ext>
            </a:extLst>
          </p:cNvPr>
          <p:cNvPicPr>
            <a:picLocks noChangeAspect="1"/>
          </p:cNvPicPr>
          <p:nvPr/>
        </p:nvPicPr>
        <p:blipFill rotWithShape="1">
          <a:blip r:embed="rId4">
            <a:alphaModFix amt="53000"/>
          </a:blip>
          <a:srcRect l="1297" t="19813" r="56533" b="9147"/>
          <a:stretch/>
        </p:blipFill>
        <p:spPr>
          <a:xfrm>
            <a:off x="506617" y="1045166"/>
            <a:ext cx="5427962" cy="514361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7" name="Imagen 16">
            <a:extLst>
              <a:ext uri="{FF2B5EF4-FFF2-40B4-BE49-F238E27FC236}">
                <a16:creationId xmlns:a16="http://schemas.microsoft.com/office/drawing/2014/main" id="{46BB87B9-FEA5-49C9-AFCF-E3BA6623F4E4}"/>
              </a:ext>
            </a:extLst>
          </p:cNvPr>
          <p:cNvPicPr>
            <a:picLocks noChangeAspect="1"/>
          </p:cNvPicPr>
          <p:nvPr/>
        </p:nvPicPr>
        <p:blipFill rotWithShape="1">
          <a:blip r:embed="rId5">
            <a:alphaModFix amt="50000"/>
          </a:blip>
          <a:srcRect l="1155" t="20641" r="71604" b="50273"/>
          <a:stretch/>
        </p:blipFill>
        <p:spPr>
          <a:xfrm>
            <a:off x="7121902" y="2162834"/>
            <a:ext cx="4933191" cy="2962931"/>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8" name="Imagen 17">
            <a:extLst>
              <a:ext uri="{FF2B5EF4-FFF2-40B4-BE49-F238E27FC236}">
                <a16:creationId xmlns:a16="http://schemas.microsoft.com/office/drawing/2014/main" id="{DA76F653-925E-48E7-93BA-5B5481E66632}"/>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3220599" y="3059309"/>
            <a:ext cx="5980933" cy="108888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cxnSp>
        <p:nvCxnSpPr>
          <p:cNvPr id="10" name="6 Conector recto">
            <a:extLst>
              <a:ext uri="{FF2B5EF4-FFF2-40B4-BE49-F238E27FC236}">
                <a16:creationId xmlns:a16="http://schemas.microsoft.com/office/drawing/2014/main" id="{687D6501-AE1F-4B3C-AAAA-9254CFE1AF24}"/>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4" name="7 CuadroTexto">
            <a:extLst>
              <a:ext uri="{FF2B5EF4-FFF2-40B4-BE49-F238E27FC236}">
                <a16:creationId xmlns:a16="http://schemas.microsoft.com/office/drawing/2014/main" id="{082EE9EE-53C5-4C6A-93CA-D0CEFFB2E750}"/>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5" name="image3.png">
            <a:extLst>
              <a:ext uri="{FF2B5EF4-FFF2-40B4-BE49-F238E27FC236}">
                <a16:creationId xmlns:a16="http://schemas.microsoft.com/office/drawing/2014/main" id="{87EBDEA7-88AC-4126-AD8C-9A25F39DD235}"/>
              </a:ext>
            </a:extLst>
          </p:cNvPr>
          <p:cNvPicPr/>
          <p:nvPr/>
        </p:nvPicPr>
        <p:blipFill>
          <a:blip r:embed="rId7"/>
          <a:srcRect/>
          <a:stretch>
            <a:fillRect/>
          </a:stretch>
        </p:blipFill>
        <p:spPr>
          <a:xfrm>
            <a:off x="166385" y="6392174"/>
            <a:ext cx="892183" cy="384970"/>
          </a:xfrm>
          <a:prstGeom prst="rect">
            <a:avLst/>
          </a:prstGeom>
          <a:ln/>
        </p:spPr>
      </p:pic>
      <p:sp>
        <p:nvSpPr>
          <p:cNvPr id="19" name="CuadroTexto 18">
            <a:extLst>
              <a:ext uri="{FF2B5EF4-FFF2-40B4-BE49-F238E27FC236}">
                <a16:creationId xmlns:a16="http://schemas.microsoft.com/office/drawing/2014/main" id="{7B76176F-DCC8-42F0-A2C4-B2B7459565D7}"/>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20" name="Gráfico 19">
            <a:extLst>
              <a:ext uri="{FF2B5EF4-FFF2-40B4-BE49-F238E27FC236}">
                <a16:creationId xmlns:a16="http://schemas.microsoft.com/office/drawing/2014/main" id="{2EDE3001-6A13-49FA-BCBE-EE999EA8C39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4141159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2" name="Rectángulo 2">
            <a:extLst>
              <a:ext uri="{FF2B5EF4-FFF2-40B4-BE49-F238E27FC236}">
                <a16:creationId xmlns:a16="http://schemas.microsoft.com/office/drawing/2014/main" id="{1D3CA119-005A-4065-AD0B-67C49D766F8A}"/>
              </a:ext>
            </a:extLst>
          </p:cNvPr>
          <p:cNvSpPr/>
          <p:nvPr/>
        </p:nvSpPr>
        <p:spPr>
          <a:xfrm>
            <a:off x="1807448" y="1360903"/>
            <a:ext cx="8893341" cy="4542991"/>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b="1" dirty="0">
                <a:solidFill>
                  <a:srgbClr val="002060"/>
                </a:solidFill>
              </a:rPr>
              <a:t>SELECTING TERMINOLOGIES</a:t>
            </a:r>
          </a:p>
          <a:p>
            <a:endParaRPr lang="en-GB" sz="2000" dirty="0">
              <a:solidFill>
                <a:srgbClr val="002060"/>
              </a:solidFill>
            </a:endParaRPr>
          </a:p>
          <a:p>
            <a:r>
              <a:rPr lang="en-GB" sz="2000" dirty="0">
                <a:solidFill>
                  <a:srgbClr val="002060"/>
                </a:solidFill>
              </a:rPr>
              <a:t>We created a list of the current vocabularies used internationally to support genetic and genomic medicine and research, including (but not limited to) a list of terminologies, vocabularies, and data products</a:t>
            </a:r>
          </a:p>
          <a:p>
            <a:endParaRPr lang="en-GB" sz="2000" b="1" dirty="0">
              <a:solidFill>
                <a:srgbClr val="002060"/>
              </a:solidFill>
            </a:endParaRPr>
          </a:p>
          <a:p>
            <a:r>
              <a:rPr lang="en-GB" sz="2000" b="1" dirty="0">
                <a:solidFill>
                  <a:srgbClr val="002060"/>
                </a:solidFill>
              </a:rPr>
              <a:t>BITAC selected 29 terminologies</a:t>
            </a:r>
            <a:r>
              <a:rPr lang="en-GB" sz="2000" dirty="0">
                <a:solidFill>
                  <a:srgbClr val="002060"/>
                </a:solidFill>
              </a:rPr>
              <a:t>, vocabularies and data exchange protocols mostly used in genomics and EHR as a starting point. </a:t>
            </a:r>
          </a:p>
          <a:p>
            <a:endParaRPr lang="en-GB" sz="2000" dirty="0">
              <a:solidFill>
                <a:srgbClr val="002060"/>
              </a:solidFill>
            </a:endParaRPr>
          </a:p>
          <a:p>
            <a:r>
              <a:rPr lang="en-GB" sz="2000" b="1" dirty="0">
                <a:solidFill>
                  <a:srgbClr val="002060"/>
                </a:solidFill>
              </a:rPr>
              <a:t>These standards included: </a:t>
            </a:r>
          </a:p>
          <a:p>
            <a:r>
              <a:rPr lang="en-GB" sz="2000" dirty="0">
                <a:solidFill>
                  <a:schemeClr val="accent2">
                    <a:lumMod val="75000"/>
                  </a:schemeClr>
                </a:solidFill>
              </a:rPr>
              <a:t>Clinical vocabularies (broad scope, not genomic restricted)</a:t>
            </a:r>
          </a:p>
          <a:p>
            <a:r>
              <a:rPr lang="en-GB" sz="2000" dirty="0">
                <a:solidFill>
                  <a:schemeClr val="accent2">
                    <a:lumMod val="75000"/>
                  </a:schemeClr>
                </a:solidFill>
              </a:rPr>
              <a:t>Vocabularies for sequence/genes </a:t>
            </a:r>
          </a:p>
          <a:p>
            <a:r>
              <a:rPr lang="en-GB" sz="2000" dirty="0">
                <a:solidFill>
                  <a:schemeClr val="accent2">
                    <a:lumMod val="75000"/>
                  </a:schemeClr>
                </a:solidFill>
              </a:rPr>
              <a:t>Phenotype-genotype association vocabularies</a:t>
            </a:r>
          </a:p>
          <a:p>
            <a:r>
              <a:rPr lang="en-GB" sz="2000" dirty="0">
                <a:solidFill>
                  <a:schemeClr val="accent2">
                    <a:lumMod val="75000"/>
                  </a:schemeClr>
                </a:solidFill>
              </a:rPr>
              <a:t>Clinical Association phenotypes - sequence variation</a:t>
            </a:r>
          </a:p>
          <a:p>
            <a:endParaRPr lang="en-GB" sz="2000" dirty="0">
              <a:solidFill>
                <a:srgbClr val="002060"/>
              </a:solidFill>
            </a:endParaRPr>
          </a:p>
        </p:txBody>
      </p:sp>
      <p:cxnSp>
        <p:nvCxnSpPr>
          <p:cNvPr id="8" name="6 Conector recto">
            <a:extLst>
              <a:ext uri="{FF2B5EF4-FFF2-40B4-BE49-F238E27FC236}">
                <a16:creationId xmlns:a16="http://schemas.microsoft.com/office/drawing/2014/main" id="{6F70897E-13B8-42DD-87CE-2C9794FD3092}"/>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6B750D1E-3574-4FBF-A713-0C03DC2AE85B}"/>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8D6001C5-6714-4A18-AC71-569D9A7896D0}"/>
              </a:ext>
            </a:extLst>
          </p:cNvPr>
          <p:cNvPicPr/>
          <p:nvPr/>
        </p:nvPicPr>
        <p:blipFill>
          <a:blip r:embed="rId4"/>
          <a:srcRect/>
          <a:stretch>
            <a:fillRect/>
          </a:stretch>
        </p:blipFill>
        <p:spPr>
          <a:xfrm>
            <a:off x="166385" y="6392174"/>
            <a:ext cx="892183" cy="384970"/>
          </a:xfrm>
          <a:prstGeom prst="rect">
            <a:avLst/>
          </a:prstGeom>
          <a:ln/>
        </p:spPr>
      </p:pic>
      <p:sp>
        <p:nvSpPr>
          <p:cNvPr id="14" name="CuadroTexto 13">
            <a:extLst>
              <a:ext uri="{FF2B5EF4-FFF2-40B4-BE49-F238E27FC236}">
                <a16:creationId xmlns:a16="http://schemas.microsoft.com/office/drawing/2014/main" id="{D37D7490-EF70-4224-AB8F-C37716D94AAC}"/>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5" name="Gráfico 14">
            <a:extLst>
              <a:ext uri="{FF2B5EF4-FFF2-40B4-BE49-F238E27FC236}">
                <a16:creationId xmlns:a16="http://schemas.microsoft.com/office/drawing/2014/main" id="{BCF20765-BE33-4AC8-BE41-B084A81917B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9963199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pic>
        <p:nvPicPr>
          <p:cNvPr id="13" name="9 Imagen">
            <a:extLst>
              <a:ext uri="{FF2B5EF4-FFF2-40B4-BE49-F238E27FC236}">
                <a16:creationId xmlns:a16="http://schemas.microsoft.com/office/drawing/2014/main" id="{2D94B98C-CC82-409B-B068-492609917A3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566671" y="1076168"/>
            <a:ext cx="10441613" cy="5247360"/>
          </a:xfrm>
          <a:prstGeom prst="rect">
            <a:avLst/>
          </a:prstGeom>
          <a:noFill/>
          <a:ln>
            <a:noFill/>
          </a:ln>
          <a:scene3d>
            <a:camera prst="orthographicFront">
              <a:rot lat="300000" lon="0" rev="0"/>
            </a:camera>
            <a:lightRig rig="threePt" dir="t"/>
          </a:scene3d>
        </p:spPr>
      </p:pic>
      <p:sp>
        <p:nvSpPr>
          <p:cNvPr id="14" name="Rectángulo: esquinas redondeadas 13">
            <a:extLst>
              <a:ext uri="{FF2B5EF4-FFF2-40B4-BE49-F238E27FC236}">
                <a16:creationId xmlns:a16="http://schemas.microsoft.com/office/drawing/2014/main" id="{D038330E-A910-4C04-BBAA-78A51071CB48}"/>
              </a:ext>
            </a:extLst>
          </p:cNvPr>
          <p:cNvSpPr/>
          <p:nvPr/>
        </p:nvSpPr>
        <p:spPr>
          <a:xfrm>
            <a:off x="431321" y="1076168"/>
            <a:ext cx="10679502" cy="188269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2">
            <a:extLst>
              <a:ext uri="{FF2B5EF4-FFF2-40B4-BE49-F238E27FC236}">
                <a16:creationId xmlns:a16="http://schemas.microsoft.com/office/drawing/2014/main" id="{B43766BE-44E5-4EAB-9B79-34E6920D31A0}"/>
              </a:ext>
            </a:extLst>
          </p:cNvPr>
          <p:cNvSpPr/>
          <p:nvPr/>
        </p:nvSpPr>
        <p:spPr>
          <a:xfrm>
            <a:off x="566671" y="208730"/>
            <a:ext cx="9396838" cy="733768"/>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rgbClr val="002060"/>
                </a:solidFill>
              </a:rPr>
              <a:t>SELECTING TERMINOLOGIES</a:t>
            </a:r>
          </a:p>
          <a:p>
            <a:r>
              <a:rPr lang="en-GB" sz="1400" dirty="0">
                <a:solidFill>
                  <a:srgbClr val="002060"/>
                </a:solidFill>
              </a:rPr>
              <a:t>Together with the NHS Digital we selected the key vocabularies, ontologies, classifications we would like to study in a first line. The clinical terminologies with broader scope than genomics were out of the scope of this project. </a:t>
            </a:r>
            <a:endParaRPr lang="ca-ES" sz="1400" dirty="0">
              <a:solidFill>
                <a:srgbClr val="002060"/>
              </a:solidFill>
            </a:endParaRPr>
          </a:p>
        </p:txBody>
      </p:sp>
      <p:cxnSp>
        <p:nvCxnSpPr>
          <p:cNvPr id="8" name="6 Conector recto">
            <a:extLst>
              <a:ext uri="{FF2B5EF4-FFF2-40B4-BE49-F238E27FC236}">
                <a16:creationId xmlns:a16="http://schemas.microsoft.com/office/drawing/2014/main" id="{EE9A5933-BA39-45A9-AFBA-9476AB2504AA}"/>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EAB7BB98-FBCC-424E-B58E-F93D2FF929B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91224E52-3CEE-45BD-870A-D8208B0E590B}"/>
              </a:ext>
            </a:extLst>
          </p:cNvPr>
          <p:cNvPicPr/>
          <p:nvPr/>
        </p:nvPicPr>
        <p:blipFill>
          <a:blip r:embed="rId5"/>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254376738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3" name="Rectángulo 2">
            <a:extLst>
              <a:ext uri="{FF2B5EF4-FFF2-40B4-BE49-F238E27FC236}">
                <a16:creationId xmlns:a16="http://schemas.microsoft.com/office/drawing/2014/main" id="{858ADF64-84B6-489E-95FA-5CB6354720D3}"/>
              </a:ext>
            </a:extLst>
          </p:cNvPr>
          <p:cNvSpPr/>
          <p:nvPr/>
        </p:nvSpPr>
        <p:spPr>
          <a:xfrm>
            <a:off x="2055135" y="1705896"/>
            <a:ext cx="8301625" cy="3579171"/>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rgbClr val="002060"/>
                </a:solidFill>
              </a:rPr>
              <a:t>SELECTING USE CASES </a:t>
            </a:r>
          </a:p>
          <a:p>
            <a:endParaRPr lang="en-US" sz="2000" dirty="0">
              <a:solidFill>
                <a:srgbClr val="002060"/>
              </a:solidFill>
            </a:endParaRPr>
          </a:p>
          <a:p>
            <a:r>
              <a:rPr lang="en-US" sz="2000" dirty="0">
                <a:solidFill>
                  <a:srgbClr val="002060"/>
                </a:solidFill>
              </a:rPr>
              <a:t>The </a:t>
            </a:r>
            <a:r>
              <a:rPr lang="en-US" sz="2000" b="1" dirty="0">
                <a:solidFill>
                  <a:srgbClr val="002060"/>
                </a:solidFill>
              </a:rPr>
              <a:t>ideal scenarios </a:t>
            </a:r>
            <a:r>
              <a:rPr lang="en-US" sz="2000" dirty="0">
                <a:solidFill>
                  <a:srgbClr val="002060"/>
                </a:solidFill>
              </a:rPr>
              <a:t>proposed for the study were (not limited to):</a:t>
            </a:r>
          </a:p>
          <a:p>
            <a:r>
              <a:rPr lang="en-US" sz="2000" dirty="0">
                <a:solidFill>
                  <a:schemeClr val="accent2">
                    <a:lumMod val="75000"/>
                  </a:schemeClr>
                </a:solidFill>
              </a:rPr>
              <a:t>. Rare Diseases/Developmental disorders</a:t>
            </a:r>
          </a:p>
          <a:p>
            <a:r>
              <a:rPr lang="en-US" sz="2000" dirty="0">
                <a:solidFill>
                  <a:schemeClr val="accent2">
                    <a:lumMod val="75000"/>
                  </a:schemeClr>
                </a:solidFill>
              </a:rPr>
              <a:t>. Pharmacogenomics</a:t>
            </a:r>
          </a:p>
          <a:p>
            <a:r>
              <a:rPr lang="en-US" sz="2000" dirty="0">
                <a:solidFill>
                  <a:schemeClr val="accent2">
                    <a:lumMod val="75000"/>
                  </a:schemeClr>
                </a:solidFill>
              </a:rPr>
              <a:t>. Somatic cancer</a:t>
            </a:r>
          </a:p>
          <a:p>
            <a:endParaRPr lang="en-US" sz="2000" dirty="0">
              <a:solidFill>
                <a:srgbClr val="002060"/>
              </a:solidFill>
            </a:endParaRPr>
          </a:p>
          <a:p>
            <a:endParaRPr lang="en-US" sz="2000" dirty="0">
              <a:solidFill>
                <a:srgbClr val="002060"/>
              </a:solidFill>
            </a:endParaRPr>
          </a:p>
          <a:p>
            <a:endParaRPr lang="en-US" sz="2000" dirty="0">
              <a:solidFill>
                <a:srgbClr val="002060"/>
              </a:solidFill>
            </a:endParaRPr>
          </a:p>
          <a:p>
            <a:endParaRPr lang="en-US" sz="2000" dirty="0">
              <a:solidFill>
                <a:srgbClr val="002060"/>
              </a:solidFill>
            </a:endParaRPr>
          </a:p>
          <a:p>
            <a:endParaRPr lang="en-US" sz="2000" dirty="0">
              <a:solidFill>
                <a:srgbClr val="002060"/>
              </a:solidFill>
            </a:endParaRPr>
          </a:p>
          <a:p>
            <a:endParaRPr lang="en-US" sz="2000" dirty="0">
              <a:solidFill>
                <a:srgbClr val="002060"/>
              </a:solidFill>
            </a:endParaRPr>
          </a:p>
          <a:p>
            <a:endParaRPr lang="en-US" sz="2000" dirty="0">
              <a:solidFill>
                <a:srgbClr val="002060"/>
              </a:solidFill>
            </a:endParaRPr>
          </a:p>
          <a:p>
            <a:endParaRPr lang="en-US" sz="2000" dirty="0">
              <a:solidFill>
                <a:srgbClr val="002060"/>
              </a:solidFill>
            </a:endParaRPr>
          </a:p>
        </p:txBody>
      </p:sp>
      <p:cxnSp>
        <p:nvCxnSpPr>
          <p:cNvPr id="8" name="6 Conector recto">
            <a:extLst>
              <a:ext uri="{FF2B5EF4-FFF2-40B4-BE49-F238E27FC236}">
                <a16:creationId xmlns:a16="http://schemas.microsoft.com/office/drawing/2014/main" id="{7AF332A7-E09A-4554-9C17-29633C892B56}"/>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A4F01312-76C7-47E8-813D-6D883D8362B9}"/>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C94AF182-FC95-4E44-9B58-569A09C480C0}"/>
              </a:ext>
            </a:extLst>
          </p:cNvPr>
          <p:cNvPicPr/>
          <p:nvPr/>
        </p:nvPicPr>
        <p:blipFill>
          <a:blip r:embed="rId4"/>
          <a:srcRect/>
          <a:stretch>
            <a:fillRect/>
          </a:stretch>
        </p:blipFill>
        <p:spPr>
          <a:xfrm>
            <a:off x="166385" y="6392174"/>
            <a:ext cx="892183" cy="384970"/>
          </a:xfrm>
          <a:prstGeom prst="rect">
            <a:avLst/>
          </a:prstGeom>
          <a:ln/>
        </p:spPr>
      </p:pic>
      <p:sp>
        <p:nvSpPr>
          <p:cNvPr id="14" name="CuadroTexto 13">
            <a:extLst>
              <a:ext uri="{FF2B5EF4-FFF2-40B4-BE49-F238E27FC236}">
                <a16:creationId xmlns:a16="http://schemas.microsoft.com/office/drawing/2014/main" id="{DC3F6353-1522-4BC6-935C-C0674B87D0EF}"/>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5" name="Gráfico 14">
            <a:extLst>
              <a:ext uri="{FF2B5EF4-FFF2-40B4-BE49-F238E27FC236}">
                <a16:creationId xmlns:a16="http://schemas.microsoft.com/office/drawing/2014/main" id="{32CF5622-19A4-4622-AAB5-B03C0302B7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graphicFrame>
        <p:nvGraphicFramePr>
          <p:cNvPr id="2" name="Tabla 1">
            <a:extLst>
              <a:ext uri="{FF2B5EF4-FFF2-40B4-BE49-F238E27FC236}">
                <a16:creationId xmlns:a16="http://schemas.microsoft.com/office/drawing/2014/main" id="{2232EFFB-2FAD-432B-A4F6-8F93A45BF927}"/>
              </a:ext>
            </a:extLst>
          </p:cNvPr>
          <p:cNvGraphicFramePr>
            <a:graphicFrameLocks noGrp="1"/>
          </p:cNvGraphicFramePr>
          <p:nvPr>
            <p:extLst>
              <p:ext uri="{D42A27DB-BD31-4B8C-83A1-F6EECF244321}">
                <p14:modId xmlns:p14="http://schemas.microsoft.com/office/powerpoint/2010/main" val="836782405"/>
              </p:ext>
            </p:extLst>
          </p:nvPr>
        </p:nvGraphicFramePr>
        <p:xfrm>
          <a:off x="2294850" y="3675121"/>
          <a:ext cx="7822194" cy="1502893"/>
        </p:xfrm>
        <a:graphic>
          <a:graphicData uri="http://schemas.openxmlformats.org/drawingml/2006/table">
            <a:tbl>
              <a:tblPr>
                <a:tableStyleId>{5FD0F851-EC5A-4D38-B0AD-8093EC10F338}</a:tableStyleId>
              </a:tblPr>
              <a:tblGrid>
                <a:gridCol w="2832012">
                  <a:extLst>
                    <a:ext uri="{9D8B030D-6E8A-4147-A177-3AD203B41FA5}">
                      <a16:colId xmlns:a16="http://schemas.microsoft.com/office/drawing/2014/main" val="3144123527"/>
                    </a:ext>
                  </a:extLst>
                </a:gridCol>
                <a:gridCol w="4990182">
                  <a:extLst>
                    <a:ext uri="{9D8B030D-6E8A-4147-A177-3AD203B41FA5}">
                      <a16:colId xmlns:a16="http://schemas.microsoft.com/office/drawing/2014/main" val="3289614788"/>
                    </a:ext>
                  </a:extLst>
                </a:gridCol>
              </a:tblGrid>
              <a:tr h="298347">
                <a:tc>
                  <a:txBody>
                    <a:bodyPr/>
                    <a:lstStyle/>
                    <a:p>
                      <a:pPr algn="ctr" fontAlgn="t"/>
                      <a:r>
                        <a:rPr lang="en-US" sz="2000" u="none" strike="noStrike" cap="none" spc="0" noProof="0">
                          <a:ln w="10160">
                            <a:solidFill>
                              <a:schemeClr val="accent5"/>
                            </a:solidFill>
                            <a:prstDash val="solid"/>
                          </a:ln>
                          <a:effectLst>
                            <a:outerShdw blurRad="38100" dist="22860" dir="5400000" algn="tl" rotWithShape="0">
                              <a:srgbClr val="000000">
                                <a:alpha val="30000"/>
                              </a:srgbClr>
                            </a:outerShdw>
                          </a:effectLst>
                        </a:rPr>
                        <a:t>Disease Test Type </a:t>
                      </a:r>
                      <a:endParaRPr lang="en-US" sz="2000" b="1" i="0" u="none" strike="noStrike" cap="none" spc="0" noProof="0">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pitchFamily="34" charset="0"/>
                      </a:endParaRPr>
                    </a:p>
                  </a:txBody>
                  <a:tcPr marL="9525" marR="9525" marT="9525" marB="0"/>
                </a:tc>
                <a:tc>
                  <a:txBody>
                    <a:bodyPr/>
                    <a:lstStyle/>
                    <a:p>
                      <a:pPr algn="ctr" fontAlgn="t"/>
                      <a:r>
                        <a:rPr lang="en-US" sz="2000" u="none" strike="noStrike" cap="none" spc="0" noProof="0">
                          <a:ln w="10160">
                            <a:solidFill>
                              <a:schemeClr val="accent5"/>
                            </a:solidFill>
                            <a:prstDash val="solid"/>
                          </a:ln>
                          <a:effectLst>
                            <a:outerShdw blurRad="38100" dist="22860" dir="5400000" algn="tl" rotWithShape="0">
                              <a:srgbClr val="000000">
                                <a:alpha val="30000"/>
                              </a:srgbClr>
                            </a:outerShdw>
                          </a:effectLst>
                        </a:rPr>
                        <a:t>Purpose/Intended Use/Clinical utility</a:t>
                      </a:r>
                      <a:endParaRPr lang="en-US" sz="2000" b="1" i="0" u="none" strike="noStrike" cap="none" spc="0" noProof="0">
                        <a:ln w="10160">
                          <a:solidFill>
                            <a:schemeClr val="accent5"/>
                          </a:solidFill>
                          <a:prstDash val="solid"/>
                        </a:ln>
                        <a:solidFill>
                          <a:srgbClr val="FFFFFF"/>
                        </a:solidFill>
                        <a:effectLst>
                          <a:outerShdw blurRad="38100" dist="22860" dir="5400000" algn="tl" rotWithShape="0">
                            <a:srgbClr val="000000">
                              <a:alpha val="30000"/>
                            </a:srgbClr>
                          </a:outerShdw>
                        </a:effectLst>
                        <a:latin typeface="Calibri" panose="020F0502020204030204" pitchFamily="34" charset="0"/>
                      </a:endParaRPr>
                    </a:p>
                  </a:txBody>
                  <a:tcPr marL="9525" marR="9525" marT="9525" marB="0"/>
                </a:tc>
                <a:extLst>
                  <a:ext uri="{0D108BD9-81ED-4DB2-BD59-A6C34878D82A}">
                    <a16:rowId xmlns:a16="http://schemas.microsoft.com/office/drawing/2014/main" val="2422401428"/>
                  </a:ext>
                </a:extLst>
              </a:tr>
              <a:tr h="346558">
                <a:tc>
                  <a:txBody>
                    <a:bodyPr/>
                    <a:lstStyle/>
                    <a:p>
                      <a:pPr algn="l" fontAlgn="ctr"/>
                      <a:r>
                        <a:rPr lang="en-US" sz="1800" u="none" strike="noStrike" noProof="0">
                          <a:effectLst/>
                        </a:rPr>
                        <a:t>Rare Diseases </a:t>
                      </a:r>
                      <a:endParaRPr lang="en-US" sz="1800" b="1" i="0" u="none" strike="noStrike" noProof="0">
                        <a:solidFill>
                          <a:srgbClr val="000000"/>
                        </a:solidFill>
                        <a:effectLst/>
                        <a:latin typeface="Calibri" panose="020F0502020204030204" pitchFamily="34" charset="0"/>
                      </a:endParaRPr>
                    </a:p>
                  </a:txBody>
                  <a:tcPr marL="9525" marR="9525" marT="9525" marB="0" anchor="ctr"/>
                </a:tc>
                <a:tc>
                  <a:txBody>
                    <a:bodyPr/>
                    <a:lstStyle/>
                    <a:p>
                      <a:pPr algn="l" fontAlgn="t"/>
                      <a:r>
                        <a:rPr lang="en-US" sz="1800" u="none" strike="noStrike" noProof="0">
                          <a:effectLst/>
                        </a:rPr>
                        <a:t>Diagnosis and Gene discovery (research). Spain </a:t>
                      </a:r>
                      <a:endParaRPr lang="en-US" sz="1800" b="0" i="0" u="none" strike="noStrike" noProof="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1689193606"/>
                  </a:ext>
                </a:extLst>
              </a:tr>
              <a:tr h="266310">
                <a:tc>
                  <a:txBody>
                    <a:bodyPr/>
                    <a:lstStyle/>
                    <a:p>
                      <a:pPr algn="l" fontAlgn="ctr"/>
                      <a:r>
                        <a:rPr lang="en-US" sz="1800" u="none" strike="noStrike" noProof="0">
                          <a:effectLst/>
                        </a:rPr>
                        <a:t>Pharmacogenomics </a:t>
                      </a:r>
                      <a:endParaRPr lang="en-US" sz="1800" b="1" i="0" u="none" strike="noStrike" noProof="0">
                        <a:solidFill>
                          <a:srgbClr val="000000"/>
                        </a:solidFill>
                        <a:effectLst/>
                        <a:latin typeface="Calibri" panose="020F0502020204030204" pitchFamily="34" charset="0"/>
                      </a:endParaRPr>
                    </a:p>
                  </a:txBody>
                  <a:tcPr marL="9525" marR="9525" marT="9525" marB="0" anchor="ctr"/>
                </a:tc>
                <a:tc>
                  <a:txBody>
                    <a:bodyPr/>
                    <a:lstStyle/>
                    <a:p>
                      <a:pPr algn="l" fontAlgn="t"/>
                      <a:r>
                        <a:rPr lang="en-US" sz="1800" u="none" strike="noStrike" noProof="0" dirty="0">
                          <a:effectLst/>
                        </a:rPr>
                        <a:t>Clinical Implementation of PGx. US </a:t>
                      </a:r>
                      <a:endParaRPr lang="en-US" sz="1800" b="0" i="0" u="none" strike="noStrike" noProof="0"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318620376"/>
                  </a:ext>
                </a:extLst>
              </a:tr>
              <a:tr h="266310">
                <a:tc>
                  <a:txBody>
                    <a:bodyPr/>
                    <a:lstStyle/>
                    <a:p>
                      <a:pPr algn="l" fontAlgn="ctr"/>
                      <a:r>
                        <a:rPr lang="en-US" sz="1800" u="none" strike="noStrike" noProof="0">
                          <a:effectLst/>
                        </a:rPr>
                        <a:t>Specific Cancer types </a:t>
                      </a:r>
                      <a:endParaRPr lang="en-US" sz="1800" b="1" i="0" u="none" strike="noStrike" noProof="0">
                        <a:solidFill>
                          <a:srgbClr val="000000"/>
                        </a:solidFill>
                        <a:effectLst/>
                        <a:latin typeface="Calibri" panose="020F0502020204030204" pitchFamily="34" charset="0"/>
                      </a:endParaRPr>
                    </a:p>
                  </a:txBody>
                  <a:tcPr marL="9525" marR="9525" marT="9525" marB="0" anchor="ctr"/>
                </a:tc>
                <a:tc>
                  <a:txBody>
                    <a:bodyPr/>
                    <a:lstStyle/>
                    <a:p>
                      <a:pPr algn="l" fontAlgn="t"/>
                      <a:r>
                        <a:rPr lang="en-US" sz="1800" u="none" strike="noStrike" noProof="0" dirty="0">
                          <a:effectLst/>
                        </a:rPr>
                        <a:t>Diagnosis and targeting treatment decisions. Australia </a:t>
                      </a:r>
                      <a:endParaRPr lang="en-US" sz="1800" b="0" i="0" u="none" strike="noStrike" noProof="0" dirty="0">
                        <a:solidFill>
                          <a:srgbClr val="000000"/>
                        </a:solidFill>
                        <a:effectLst/>
                        <a:latin typeface="Calibri" panose="020F0502020204030204" pitchFamily="34" charset="0"/>
                      </a:endParaRPr>
                    </a:p>
                  </a:txBody>
                  <a:tcPr marL="9525" marR="9525" marT="9525" marB="0"/>
                </a:tc>
                <a:extLst>
                  <a:ext uri="{0D108BD9-81ED-4DB2-BD59-A6C34878D82A}">
                    <a16:rowId xmlns:a16="http://schemas.microsoft.com/office/drawing/2014/main" val="2248755724"/>
                  </a:ext>
                </a:extLst>
              </a:tr>
            </a:tbl>
          </a:graphicData>
        </a:graphic>
      </p:graphicFrame>
    </p:spTree>
    <p:extLst>
      <p:ext uri="{BB962C8B-B14F-4D97-AF65-F5344CB8AC3E}">
        <p14:creationId xmlns:p14="http://schemas.microsoft.com/office/powerpoint/2010/main" val="4290196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5" name="Rectángulo 2">
            <a:extLst>
              <a:ext uri="{FF2B5EF4-FFF2-40B4-BE49-F238E27FC236}">
                <a16:creationId xmlns:a16="http://schemas.microsoft.com/office/drawing/2014/main" id="{4990B026-258F-40E9-B3B3-6B8967D789F9}"/>
              </a:ext>
            </a:extLst>
          </p:cNvPr>
          <p:cNvSpPr/>
          <p:nvPr/>
        </p:nvSpPr>
        <p:spPr>
          <a:xfrm>
            <a:off x="753244" y="1258520"/>
            <a:ext cx="10685512" cy="302399"/>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solidFill>
                  <a:srgbClr val="002060"/>
                </a:solidFill>
              </a:rPr>
              <a:t>Some USE CASE Conclusions</a:t>
            </a:r>
            <a:endParaRPr lang="en-GB" dirty="0">
              <a:solidFill>
                <a:srgbClr val="002060"/>
              </a:solidFill>
            </a:endParaRPr>
          </a:p>
        </p:txBody>
      </p:sp>
      <p:cxnSp>
        <p:nvCxnSpPr>
          <p:cNvPr id="8" name="6 Conector recto">
            <a:extLst>
              <a:ext uri="{FF2B5EF4-FFF2-40B4-BE49-F238E27FC236}">
                <a16:creationId xmlns:a16="http://schemas.microsoft.com/office/drawing/2014/main" id="{042446B4-3161-44C0-9186-8646D75B43EA}"/>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AC3C1B04-B2B3-41B1-B007-123F976D0F07}"/>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A107BD58-D526-4704-BADD-A75358C1D812}"/>
              </a:ext>
            </a:extLst>
          </p:cNvPr>
          <p:cNvPicPr/>
          <p:nvPr/>
        </p:nvPicPr>
        <p:blipFill>
          <a:blip r:embed="rId4"/>
          <a:srcRect/>
          <a:stretch>
            <a:fillRect/>
          </a:stretch>
        </p:blipFill>
        <p:spPr>
          <a:xfrm>
            <a:off x="166385" y="6392174"/>
            <a:ext cx="892183" cy="384970"/>
          </a:xfrm>
          <a:prstGeom prst="rect">
            <a:avLst/>
          </a:prstGeom>
          <a:ln/>
        </p:spPr>
      </p:pic>
      <p:sp>
        <p:nvSpPr>
          <p:cNvPr id="14" name="CuadroTexto 13">
            <a:extLst>
              <a:ext uri="{FF2B5EF4-FFF2-40B4-BE49-F238E27FC236}">
                <a16:creationId xmlns:a16="http://schemas.microsoft.com/office/drawing/2014/main" id="{CDA35955-B4BA-4438-BF64-7C3878588D18}"/>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6" name="Gráfico 15">
            <a:extLst>
              <a:ext uri="{FF2B5EF4-FFF2-40B4-BE49-F238E27FC236}">
                <a16:creationId xmlns:a16="http://schemas.microsoft.com/office/drawing/2014/main" id="{78B93F9D-D2ED-4408-8341-5921AC7C5E3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pic>
        <p:nvPicPr>
          <p:cNvPr id="2" name="Imagen 1">
            <a:extLst>
              <a:ext uri="{FF2B5EF4-FFF2-40B4-BE49-F238E27FC236}">
                <a16:creationId xmlns:a16="http://schemas.microsoft.com/office/drawing/2014/main" id="{DB175607-6782-4ED5-A084-C45C2DDDBFF1}"/>
              </a:ext>
            </a:extLst>
          </p:cNvPr>
          <p:cNvPicPr>
            <a:picLocks noChangeAspect="1"/>
          </p:cNvPicPr>
          <p:nvPr/>
        </p:nvPicPr>
        <p:blipFill>
          <a:blip r:embed="rId7"/>
          <a:stretch>
            <a:fillRect/>
          </a:stretch>
        </p:blipFill>
        <p:spPr>
          <a:xfrm>
            <a:off x="753244" y="1680761"/>
            <a:ext cx="10685512" cy="4479370"/>
          </a:xfrm>
          <a:prstGeom prst="rect">
            <a:avLst/>
          </a:prstGeom>
        </p:spPr>
      </p:pic>
    </p:spTree>
    <p:extLst>
      <p:ext uri="{BB962C8B-B14F-4D97-AF65-F5344CB8AC3E}">
        <p14:creationId xmlns:p14="http://schemas.microsoft.com/office/powerpoint/2010/main" val="3144596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ángulo 29"/>
          <p:cNvSpPr/>
          <p:nvPr/>
        </p:nvSpPr>
        <p:spPr>
          <a:xfrm flipH="1">
            <a:off x="5"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prstClr val="white"/>
              </a:solidFill>
            </a:endParaRPr>
          </a:p>
        </p:txBody>
      </p:sp>
      <p:sp>
        <p:nvSpPr>
          <p:cNvPr id="2" name="AutoShape 2" descr="Resultat d'imatges de imq log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a-ES"/>
          </a:p>
        </p:txBody>
      </p:sp>
      <p:sp>
        <p:nvSpPr>
          <p:cNvPr id="33" name="Rectángulo 2"/>
          <p:cNvSpPr/>
          <p:nvPr/>
        </p:nvSpPr>
        <p:spPr>
          <a:xfrm>
            <a:off x="-12705" y="-15165"/>
            <a:ext cx="12192000" cy="794069"/>
          </a:xfrm>
          <a:prstGeom prst="rect">
            <a:avLst/>
          </a:prstGeom>
          <a:solidFill>
            <a:srgbClr val="002060">
              <a:alpha val="7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prstClr val="white"/>
                </a:solidFill>
                <a:latin typeface="Raleway" panose="020B0503030101060003" pitchFamily="34" charset="0"/>
              </a:rPr>
              <a:t>ACKNOWLEDGMENTS</a:t>
            </a:r>
            <a:endParaRPr lang="es-ES" sz="1400" dirty="0">
              <a:solidFill>
                <a:prstClr val="white"/>
              </a:solidFill>
              <a:latin typeface="Raleway" panose="020B0503030101060003" pitchFamily="34" charset="0"/>
            </a:endParaRPr>
          </a:p>
        </p:txBody>
      </p:sp>
      <p:sp>
        <p:nvSpPr>
          <p:cNvPr id="34" name="Subtítulo 2"/>
          <p:cNvSpPr txBox="1">
            <a:spLocks/>
          </p:cNvSpPr>
          <p:nvPr/>
        </p:nvSpPr>
        <p:spPr>
          <a:xfrm>
            <a:off x="1491205" y="-41222"/>
            <a:ext cx="9209580" cy="102363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s-ES" sz="1800" dirty="0">
              <a:solidFill>
                <a:prstClr val="white"/>
              </a:solidFill>
              <a:latin typeface="Raleway" panose="020B0503030101060003" pitchFamily="34" charset="0"/>
            </a:endParaRPr>
          </a:p>
        </p:txBody>
      </p:sp>
      <p:pic>
        <p:nvPicPr>
          <p:cNvPr id="9" name="Imagen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15326" y="-25015"/>
            <a:ext cx="1574838" cy="689400"/>
          </a:xfrm>
          <a:prstGeom prst="rect">
            <a:avLst/>
          </a:prstGeom>
        </p:spPr>
      </p:pic>
      <p:pic>
        <p:nvPicPr>
          <p:cNvPr id="1026" name="Imagen 1"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54875" y="995117"/>
            <a:ext cx="4692650" cy="5667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ángulo 5"/>
          <p:cNvSpPr/>
          <p:nvPr/>
        </p:nvSpPr>
        <p:spPr>
          <a:xfrm>
            <a:off x="244475" y="2193433"/>
            <a:ext cx="6689725" cy="3508653"/>
          </a:xfrm>
          <a:prstGeom prst="rect">
            <a:avLst/>
          </a:prstGeom>
        </p:spPr>
        <p:txBody>
          <a:bodyPr wrap="square">
            <a:spAutoFit/>
          </a:bodyPr>
          <a:lstStyle/>
          <a:p>
            <a:r>
              <a:rPr lang="en-US" sz="2000" b="1" dirty="0">
                <a:latin typeface="Raleway" panose="020B0503030101060003" pitchFamily="34" charset="0"/>
              </a:rPr>
              <a:t>BITAC  has been awarded the seal of excellence of a H2020 call for SMEs  entitled  COMPUTER ASISTED CODING FOR HEALTH </a:t>
            </a:r>
            <a:endParaRPr lang="es-ES" sz="2000" dirty="0">
              <a:latin typeface="Raleway" panose="020B0503030101060003" pitchFamily="34" charset="0"/>
            </a:endParaRPr>
          </a:p>
          <a:p>
            <a:endParaRPr lang="en-US" i="1" dirty="0">
              <a:latin typeface="Raleway" panose="020B0503030101060003" pitchFamily="34" charset="0"/>
            </a:endParaRPr>
          </a:p>
          <a:p>
            <a:r>
              <a:rPr lang="en-US" i="1" dirty="0">
                <a:latin typeface="Raleway" panose="020B0503030101060003" pitchFamily="34" charset="0"/>
              </a:rPr>
              <a:t>Certificate delivered by the European Commission, as the institution managing Horizon 2020, the EU Framework </a:t>
            </a:r>
            <a:r>
              <a:rPr lang="en-US" i="1" dirty="0" err="1">
                <a:latin typeface="Raleway" panose="020B0503030101060003" pitchFamily="34" charset="0"/>
              </a:rPr>
              <a:t>Programme</a:t>
            </a:r>
            <a:r>
              <a:rPr lang="en-US" i="1" dirty="0">
                <a:latin typeface="Raleway" panose="020B0503030101060003" pitchFamily="34" charset="0"/>
              </a:rPr>
              <a:t> for Research and Innovation 2014-2020</a:t>
            </a:r>
            <a:endParaRPr lang="es-ES" dirty="0">
              <a:latin typeface="Raleway" panose="020B0503030101060003" pitchFamily="34" charset="0"/>
            </a:endParaRPr>
          </a:p>
          <a:p>
            <a:r>
              <a:rPr lang="en-US" b="1" i="1" dirty="0">
                <a:latin typeface="Raleway" panose="020B0503030101060003" pitchFamily="34" charset="0"/>
              </a:rPr>
              <a:t> </a:t>
            </a:r>
            <a:endParaRPr lang="es-ES" dirty="0">
              <a:latin typeface="Raleway" panose="020B0503030101060003" pitchFamily="34" charset="0"/>
            </a:endParaRPr>
          </a:p>
          <a:p>
            <a:r>
              <a:rPr lang="en-US" dirty="0">
                <a:latin typeface="Raleway" panose="020B0503030101060003" pitchFamily="34" charset="0"/>
              </a:rPr>
              <a:t>This means passing all stringent Horizon 2020 assessment thresholds for the 3 award criteria (excellence,  impact, quality and efficiency of implementation)  required to receive funding from the EU budget Horizon 2020.</a:t>
            </a:r>
            <a:endParaRPr lang="es-ES" sz="1400" dirty="0">
              <a:solidFill>
                <a:schemeClr val="tx1">
                  <a:lumMod val="65000"/>
                  <a:lumOff val="35000"/>
                </a:schemeClr>
              </a:solidFill>
              <a:effectLst/>
              <a:latin typeface="Raleway" panose="020B0503030101060003"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478202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flipH="1">
            <a:off x="-2" y="0"/>
            <a:ext cx="12191999" cy="6858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11" name="Subtítulo 2"/>
          <p:cNvSpPr txBox="1">
            <a:spLocks/>
          </p:cNvSpPr>
          <p:nvPr/>
        </p:nvSpPr>
        <p:spPr>
          <a:xfrm>
            <a:off x="1491211" y="1710852"/>
            <a:ext cx="9209580" cy="3579171"/>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s-ES" sz="1800" dirty="0">
              <a:solidFill>
                <a:schemeClr val="bg1"/>
              </a:solidFill>
              <a:latin typeface="Raleway" panose="020B0503030101060003" pitchFamily="34" charset="0"/>
            </a:endParaRPr>
          </a:p>
        </p:txBody>
      </p:sp>
      <p:pic>
        <p:nvPicPr>
          <p:cNvPr id="7" name="Imagen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
        <p:nvSpPr>
          <p:cNvPr id="13" name="Rectángulo 2">
            <a:extLst>
              <a:ext uri="{FF2B5EF4-FFF2-40B4-BE49-F238E27FC236}">
                <a16:creationId xmlns:a16="http://schemas.microsoft.com/office/drawing/2014/main" id="{C91DE37F-43C4-4924-8BA0-01A8359EBA41}"/>
              </a:ext>
            </a:extLst>
          </p:cNvPr>
          <p:cNvSpPr/>
          <p:nvPr/>
        </p:nvSpPr>
        <p:spPr>
          <a:xfrm>
            <a:off x="2544710" y="1813007"/>
            <a:ext cx="7427965" cy="3419854"/>
          </a:xfrm>
          <a:prstGeom prst="rect">
            <a:avLst/>
          </a:prstGeom>
          <a:solidFill>
            <a:schemeClr val="accent3">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b="1" dirty="0">
              <a:solidFill>
                <a:srgbClr val="002060"/>
              </a:solidFill>
            </a:endParaRPr>
          </a:p>
          <a:p>
            <a:endParaRPr lang="en-GB" sz="2000" b="1" dirty="0">
              <a:solidFill>
                <a:srgbClr val="002060"/>
              </a:solidFill>
            </a:endParaRPr>
          </a:p>
          <a:p>
            <a:endParaRPr lang="en-GB" sz="2000" b="1" dirty="0">
              <a:solidFill>
                <a:srgbClr val="002060"/>
              </a:solidFill>
            </a:endParaRPr>
          </a:p>
          <a:p>
            <a:r>
              <a:rPr lang="en-GB" sz="2000" b="1" dirty="0">
                <a:solidFill>
                  <a:srgbClr val="002060"/>
                </a:solidFill>
              </a:rPr>
              <a:t>CONCLUSIONS:</a:t>
            </a:r>
          </a:p>
          <a:p>
            <a:endParaRPr lang="en-GB" sz="2000" b="1" dirty="0">
              <a:solidFill>
                <a:srgbClr val="002060"/>
              </a:solidFill>
            </a:endParaRPr>
          </a:p>
          <a:p>
            <a:r>
              <a:rPr lang="en-GB" sz="2000" dirty="0">
                <a:solidFill>
                  <a:srgbClr val="002060"/>
                </a:solidFill>
              </a:rPr>
              <a:t>. Further studies are needed to asses survey answers.</a:t>
            </a:r>
          </a:p>
          <a:p>
            <a:endParaRPr lang="en-GB" sz="2000" dirty="0">
              <a:solidFill>
                <a:srgbClr val="002060"/>
              </a:solidFill>
            </a:endParaRPr>
          </a:p>
          <a:p>
            <a:r>
              <a:rPr lang="en-GB" sz="2000" dirty="0">
                <a:solidFill>
                  <a:srgbClr val="002060"/>
                </a:solidFill>
              </a:rPr>
              <a:t>. More terminologies must be added to the study for example: SO, ORDO…</a:t>
            </a:r>
          </a:p>
          <a:p>
            <a:endParaRPr lang="en-GB" sz="2000" dirty="0">
              <a:solidFill>
                <a:srgbClr val="002060"/>
              </a:solidFill>
            </a:endParaRPr>
          </a:p>
          <a:p>
            <a:r>
              <a:rPr lang="en-GB" sz="2000" dirty="0">
                <a:solidFill>
                  <a:srgbClr val="002060"/>
                </a:solidFill>
              </a:rPr>
              <a:t>. More experiences and use cases in other scenarios are necessary to evaluate the use of current standards and the standardization necessities.</a:t>
            </a:r>
          </a:p>
          <a:p>
            <a:r>
              <a:rPr lang="en-GB" sz="2000" dirty="0">
                <a:solidFill>
                  <a:srgbClr val="002060"/>
                </a:solidFill>
              </a:rPr>
              <a:t> </a:t>
            </a: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endParaRPr lang="en-GB" sz="2000" dirty="0">
              <a:solidFill>
                <a:srgbClr val="002060"/>
              </a:solidFill>
            </a:endParaRPr>
          </a:p>
          <a:p>
            <a:pPr marL="285750" indent="-285750">
              <a:buFont typeface="Courier New" panose="02070309020205020404" pitchFamily="49" charset="0"/>
              <a:buChar char="o"/>
            </a:pPr>
            <a:endParaRPr lang="ca-ES" sz="2000" dirty="0">
              <a:solidFill>
                <a:srgbClr val="002060"/>
              </a:solidFill>
            </a:endParaRPr>
          </a:p>
        </p:txBody>
      </p:sp>
      <p:cxnSp>
        <p:nvCxnSpPr>
          <p:cNvPr id="8" name="6 Conector recto">
            <a:extLst>
              <a:ext uri="{FF2B5EF4-FFF2-40B4-BE49-F238E27FC236}">
                <a16:creationId xmlns:a16="http://schemas.microsoft.com/office/drawing/2014/main" id="{762D0B3F-EC82-4296-B598-6ECFE1201452}"/>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8584B3E9-1806-4348-A51A-82084648EB9C}"/>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0" name="image3.png">
            <a:extLst>
              <a:ext uri="{FF2B5EF4-FFF2-40B4-BE49-F238E27FC236}">
                <a16:creationId xmlns:a16="http://schemas.microsoft.com/office/drawing/2014/main" id="{65BC365C-0BBB-4D2F-8B9F-5456B1B0BF8A}"/>
              </a:ext>
            </a:extLst>
          </p:cNvPr>
          <p:cNvPicPr/>
          <p:nvPr/>
        </p:nvPicPr>
        <p:blipFill>
          <a:blip r:embed="rId4"/>
          <a:srcRect/>
          <a:stretch>
            <a:fillRect/>
          </a:stretch>
        </p:blipFill>
        <p:spPr>
          <a:xfrm>
            <a:off x="166385" y="6392174"/>
            <a:ext cx="892183" cy="384970"/>
          </a:xfrm>
          <a:prstGeom prst="rect">
            <a:avLst/>
          </a:prstGeom>
          <a:ln/>
        </p:spPr>
      </p:pic>
      <p:sp>
        <p:nvSpPr>
          <p:cNvPr id="14" name="CuadroTexto 13">
            <a:extLst>
              <a:ext uri="{FF2B5EF4-FFF2-40B4-BE49-F238E27FC236}">
                <a16:creationId xmlns:a16="http://schemas.microsoft.com/office/drawing/2014/main" id="{9117E262-B1D2-423F-B8DD-CB75F90D2474}"/>
              </a:ext>
            </a:extLst>
          </p:cNvPr>
          <p:cNvSpPr txBox="1"/>
          <p:nvPr/>
        </p:nvSpPr>
        <p:spPr>
          <a:xfrm>
            <a:off x="1414695" y="406314"/>
            <a:ext cx="5671478" cy="523220"/>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dirty="0">
                <a:solidFill>
                  <a:schemeClr val="accent1">
                    <a:lumMod val="50000"/>
                  </a:schemeClr>
                </a:solidFill>
              </a:rPr>
              <a:t>Standard Terminologies in Genomics </a:t>
            </a:r>
          </a:p>
        </p:txBody>
      </p:sp>
      <p:pic>
        <p:nvPicPr>
          <p:cNvPr id="15" name="Gráfico 14">
            <a:extLst>
              <a:ext uri="{FF2B5EF4-FFF2-40B4-BE49-F238E27FC236}">
                <a16:creationId xmlns:a16="http://schemas.microsoft.com/office/drawing/2014/main" id="{4EF3228B-A96B-4AC7-8FC5-06AC702DB9F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2441" y="286827"/>
            <a:ext cx="712254" cy="555906"/>
          </a:xfrm>
          <a:prstGeom prst="rect">
            <a:avLst/>
          </a:prstGeom>
        </p:spPr>
      </p:pic>
    </p:spTree>
    <p:extLst>
      <p:ext uri="{BB962C8B-B14F-4D97-AF65-F5344CB8AC3E}">
        <p14:creationId xmlns:p14="http://schemas.microsoft.com/office/powerpoint/2010/main" val="34255825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sp>
        <p:nvSpPr>
          <p:cNvPr id="6" name="Subtítulo 2"/>
          <p:cNvSpPr txBox="1">
            <a:spLocks/>
          </p:cNvSpPr>
          <p:nvPr/>
        </p:nvSpPr>
        <p:spPr>
          <a:xfrm>
            <a:off x="1562251" y="1133750"/>
            <a:ext cx="8956479" cy="4732213"/>
          </a:xfrm>
          <a:prstGeom prst="rect">
            <a:avLst/>
          </a:prstGeom>
          <a:solidFill>
            <a:schemeClr val="accent5">
              <a:lumMod val="50000"/>
              <a:alpha val="75000"/>
            </a:schemeClr>
          </a:solidFill>
          <a:ln>
            <a:noFill/>
          </a:ln>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800" b="1" dirty="0">
              <a:solidFill>
                <a:schemeClr val="bg1"/>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2" name="CuadroTexto 1">
            <a:extLst>
              <a:ext uri="{FF2B5EF4-FFF2-40B4-BE49-F238E27FC236}">
                <a16:creationId xmlns:a16="http://schemas.microsoft.com/office/drawing/2014/main" id="{6AB4088F-536C-434A-B894-5F7415FB11A0}"/>
              </a:ext>
            </a:extLst>
          </p:cNvPr>
          <p:cNvSpPr txBox="1"/>
          <p:nvPr/>
        </p:nvSpPr>
        <p:spPr>
          <a:xfrm>
            <a:off x="2386148" y="1905506"/>
            <a:ext cx="7419703" cy="3046988"/>
          </a:xfrm>
          <a:prstGeom prst="rect">
            <a:avLst/>
          </a:prstGeom>
          <a:noFill/>
        </p:spPr>
        <p:txBody>
          <a:bodyPr wrap="square" rtlCol="0">
            <a:spAutoFit/>
          </a:bodyPr>
          <a:lstStyle/>
          <a:p>
            <a:r>
              <a:rPr lang="en-US" sz="2400" dirty="0">
                <a:solidFill>
                  <a:schemeClr val="bg1">
                    <a:lumMod val="50000"/>
                  </a:schemeClr>
                </a:solidFill>
              </a:rPr>
              <a:t>BITAC company</a:t>
            </a:r>
          </a:p>
          <a:p>
            <a:r>
              <a:rPr lang="en-US" sz="2400" dirty="0">
                <a:solidFill>
                  <a:schemeClr val="bg1">
                    <a:lumMod val="50000"/>
                  </a:schemeClr>
                </a:solidFill>
              </a:rPr>
              <a:t>Barcelona Health Hub (BHH)</a:t>
            </a:r>
          </a:p>
          <a:p>
            <a:r>
              <a:rPr lang="en-US" sz="2400" dirty="0">
                <a:solidFill>
                  <a:schemeClr val="bg1">
                    <a:lumMod val="50000"/>
                  </a:schemeClr>
                </a:solidFill>
              </a:rPr>
              <a:t>Bioinformatics Barcelona (BIB)</a:t>
            </a:r>
          </a:p>
          <a:p>
            <a:r>
              <a:rPr lang="en-US" sz="2400" dirty="0">
                <a:solidFill>
                  <a:schemeClr val="bg1">
                    <a:lumMod val="50000"/>
                  </a:schemeClr>
                </a:solidFill>
              </a:rPr>
              <a:t>Data Integration Group (DIG)</a:t>
            </a:r>
          </a:p>
          <a:p>
            <a:r>
              <a:rPr lang="en-US" sz="2400" dirty="0">
                <a:solidFill>
                  <a:schemeClr val="bg1">
                    <a:lumMod val="50000"/>
                  </a:schemeClr>
                </a:solidFill>
              </a:rPr>
              <a:t>Overview. Elixir/EGA</a:t>
            </a:r>
          </a:p>
          <a:p>
            <a:r>
              <a:rPr lang="en-US" sz="2400" dirty="0">
                <a:solidFill>
                  <a:schemeClr val="bg1">
                    <a:lumMod val="50000"/>
                  </a:schemeClr>
                </a:solidFill>
              </a:rPr>
              <a:t>Standard Terminologies in Genomics. NHS digital study. </a:t>
            </a:r>
          </a:p>
          <a:p>
            <a:r>
              <a:rPr lang="en-US" sz="2400" dirty="0">
                <a:solidFill>
                  <a:schemeClr val="bg1"/>
                </a:solidFill>
              </a:rPr>
              <a:t>Clinical Genomics use cases (Clinical vs Research scenarios)</a:t>
            </a:r>
          </a:p>
        </p:txBody>
      </p:sp>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Tree>
    <p:extLst>
      <p:ext uri="{BB962C8B-B14F-4D97-AF65-F5344CB8AC3E}">
        <p14:creationId xmlns:p14="http://schemas.microsoft.com/office/powerpoint/2010/main" val="285121898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10244"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3" name="CuadroTexto 2">
            <a:extLst>
              <a:ext uri="{FF2B5EF4-FFF2-40B4-BE49-F238E27FC236}">
                <a16:creationId xmlns:a16="http://schemas.microsoft.com/office/drawing/2014/main" id="{69E3203F-B60E-4259-A7D9-58019D68120D}"/>
              </a:ext>
            </a:extLst>
          </p:cNvPr>
          <p:cNvSpPr txBox="1"/>
          <p:nvPr/>
        </p:nvSpPr>
        <p:spPr>
          <a:xfrm>
            <a:off x="977775" y="2385075"/>
            <a:ext cx="4372823" cy="923330"/>
          </a:xfrm>
          <a:prstGeom prst="rect">
            <a:avLst/>
          </a:prstGeom>
          <a:noFill/>
        </p:spPr>
        <p:txBody>
          <a:bodyPr wrap="square" rtlCol="0">
            <a:spAutoFit/>
          </a:bodyPr>
          <a:lstStyle/>
          <a:p>
            <a:r>
              <a:rPr lang="en-US" dirty="0"/>
              <a:t>Biomedical Diagnostic Center. Molecular area (Hospital Clinic de Barcelona). </a:t>
            </a:r>
          </a:p>
          <a:p>
            <a:r>
              <a:rPr lang="en-US" dirty="0"/>
              <a:t>Clinical care and Research.</a:t>
            </a:r>
          </a:p>
        </p:txBody>
      </p:sp>
      <p:pic>
        <p:nvPicPr>
          <p:cNvPr id="10" name="Imagen 9">
            <a:extLst>
              <a:ext uri="{FF2B5EF4-FFF2-40B4-BE49-F238E27FC236}">
                <a16:creationId xmlns:a16="http://schemas.microsoft.com/office/drawing/2014/main" id="{60F1282E-8C4C-4761-9E51-3BB2274751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68" y="1409187"/>
            <a:ext cx="964533" cy="565859"/>
          </a:xfrm>
          <a:prstGeom prst="rect">
            <a:avLst/>
          </a:prstGeom>
        </p:spPr>
      </p:pic>
      <p:pic>
        <p:nvPicPr>
          <p:cNvPr id="13" name="Imagen 12">
            <a:extLst>
              <a:ext uri="{FF2B5EF4-FFF2-40B4-BE49-F238E27FC236}">
                <a16:creationId xmlns:a16="http://schemas.microsoft.com/office/drawing/2014/main" id="{EB49B55C-EFF8-4837-B1F2-E14C2362D178}"/>
              </a:ext>
            </a:extLst>
          </p:cNvPr>
          <p:cNvPicPr>
            <a:picLocks noChangeAspect="1"/>
          </p:cNvPicPr>
          <p:nvPr/>
        </p:nvPicPr>
        <p:blipFill rotWithShape="1">
          <a:blip r:embed="rId6"/>
          <a:srcRect l="25243" t="27825" r="47500" b="66019"/>
          <a:stretch/>
        </p:blipFill>
        <p:spPr>
          <a:xfrm>
            <a:off x="1058568" y="1975046"/>
            <a:ext cx="3142240" cy="399174"/>
          </a:xfrm>
          <a:prstGeom prst="rect">
            <a:avLst/>
          </a:prstGeom>
        </p:spPr>
      </p:pic>
      <p:pic>
        <p:nvPicPr>
          <p:cNvPr id="14" name="Imagen 13">
            <a:extLst>
              <a:ext uri="{FF2B5EF4-FFF2-40B4-BE49-F238E27FC236}">
                <a16:creationId xmlns:a16="http://schemas.microsoft.com/office/drawing/2014/main" id="{966E6173-BA7F-4753-A6FC-DBF84263D178}"/>
              </a:ext>
            </a:extLst>
          </p:cNvPr>
          <p:cNvPicPr>
            <a:picLocks noChangeAspect="1"/>
          </p:cNvPicPr>
          <p:nvPr/>
        </p:nvPicPr>
        <p:blipFill rotWithShape="1">
          <a:blip r:embed="rId7"/>
          <a:srcRect l="27575" t="15411" r="65163" b="79486"/>
          <a:stretch/>
        </p:blipFill>
        <p:spPr>
          <a:xfrm>
            <a:off x="7264373" y="1514031"/>
            <a:ext cx="1453641" cy="574599"/>
          </a:xfrm>
          <a:prstGeom prst="rect">
            <a:avLst/>
          </a:prstGeom>
        </p:spPr>
      </p:pic>
      <p:sp>
        <p:nvSpPr>
          <p:cNvPr id="15" name="CuadroTexto 14">
            <a:extLst>
              <a:ext uri="{FF2B5EF4-FFF2-40B4-BE49-F238E27FC236}">
                <a16:creationId xmlns:a16="http://schemas.microsoft.com/office/drawing/2014/main" id="{903B1EF9-E565-436A-AFAD-ACF2E225D133}"/>
              </a:ext>
            </a:extLst>
          </p:cNvPr>
          <p:cNvSpPr txBox="1"/>
          <p:nvPr/>
        </p:nvSpPr>
        <p:spPr>
          <a:xfrm>
            <a:off x="8545469" y="4199808"/>
            <a:ext cx="2843790" cy="923330"/>
          </a:xfrm>
          <a:prstGeom prst="rect">
            <a:avLst/>
          </a:prstGeom>
          <a:noFill/>
        </p:spPr>
        <p:txBody>
          <a:bodyPr wrap="square" rtlCol="0">
            <a:spAutoFit/>
          </a:bodyPr>
          <a:lstStyle/>
          <a:p>
            <a:r>
              <a:rPr lang="en-US" dirty="0"/>
              <a:t>Undiagnosed Rare Disease Program of Catalonia.</a:t>
            </a:r>
          </a:p>
          <a:p>
            <a:r>
              <a:rPr lang="en-US" dirty="0"/>
              <a:t>Research </a:t>
            </a:r>
          </a:p>
        </p:txBody>
      </p:sp>
      <p:pic>
        <p:nvPicPr>
          <p:cNvPr id="16" name="Imagen 15">
            <a:extLst>
              <a:ext uri="{FF2B5EF4-FFF2-40B4-BE49-F238E27FC236}">
                <a16:creationId xmlns:a16="http://schemas.microsoft.com/office/drawing/2014/main" id="{655ECCB2-8845-4B0C-9A05-2E8AB6B9A6B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17379" y="3776130"/>
            <a:ext cx="2631046" cy="423678"/>
          </a:xfrm>
          <a:prstGeom prst="rect">
            <a:avLst/>
          </a:prstGeom>
        </p:spPr>
      </p:pic>
      <p:pic>
        <p:nvPicPr>
          <p:cNvPr id="17" name="Picture 5">
            <a:extLst>
              <a:ext uri="{FF2B5EF4-FFF2-40B4-BE49-F238E27FC236}">
                <a16:creationId xmlns:a16="http://schemas.microsoft.com/office/drawing/2014/main" id="{B846D319-9CB0-4EE4-BD5C-47976ECCC57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528515" y="3702517"/>
            <a:ext cx="1150457" cy="570904"/>
          </a:xfrm>
          <a:prstGeom prst="rect">
            <a:avLst/>
          </a:prstGeom>
        </p:spPr>
      </p:pic>
      <p:sp>
        <p:nvSpPr>
          <p:cNvPr id="18" name="CuadroTexto 17">
            <a:extLst>
              <a:ext uri="{FF2B5EF4-FFF2-40B4-BE49-F238E27FC236}">
                <a16:creationId xmlns:a16="http://schemas.microsoft.com/office/drawing/2014/main" id="{9DE66E44-E1F2-40D4-8154-A9B4DB0A90DF}"/>
              </a:ext>
            </a:extLst>
          </p:cNvPr>
          <p:cNvSpPr txBox="1"/>
          <p:nvPr/>
        </p:nvSpPr>
        <p:spPr>
          <a:xfrm>
            <a:off x="3783472" y="4204806"/>
            <a:ext cx="3142241" cy="923330"/>
          </a:xfrm>
          <a:prstGeom prst="rect">
            <a:avLst/>
          </a:prstGeom>
          <a:noFill/>
        </p:spPr>
        <p:txBody>
          <a:bodyPr wrap="square" rtlCol="0">
            <a:spAutoFit/>
          </a:bodyPr>
          <a:lstStyle/>
          <a:p>
            <a:r>
              <a:rPr lang="en-US" dirty="0"/>
              <a:t>Integrated platform for rare disease.</a:t>
            </a:r>
          </a:p>
          <a:p>
            <a:r>
              <a:rPr lang="en-US" dirty="0"/>
              <a:t>Research.</a:t>
            </a:r>
          </a:p>
        </p:txBody>
      </p:sp>
      <p:sp>
        <p:nvSpPr>
          <p:cNvPr id="19" name="CuadroTexto 18">
            <a:extLst>
              <a:ext uri="{FF2B5EF4-FFF2-40B4-BE49-F238E27FC236}">
                <a16:creationId xmlns:a16="http://schemas.microsoft.com/office/drawing/2014/main" id="{116BCE06-C645-4A7A-B2BA-805713A9A254}"/>
              </a:ext>
            </a:extLst>
          </p:cNvPr>
          <p:cNvSpPr txBox="1"/>
          <p:nvPr/>
        </p:nvSpPr>
        <p:spPr>
          <a:xfrm>
            <a:off x="7264373" y="2036362"/>
            <a:ext cx="3142241" cy="646331"/>
          </a:xfrm>
          <a:prstGeom prst="rect">
            <a:avLst/>
          </a:prstGeom>
          <a:noFill/>
        </p:spPr>
        <p:txBody>
          <a:bodyPr wrap="square" rtlCol="0">
            <a:spAutoFit/>
          </a:bodyPr>
          <a:lstStyle/>
          <a:p>
            <a:r>
              <a:rPr lang="en-US" dirty="0"/>
              <a:t>Catalonia Oncology Institute. Clinical care and Research.</a:t>
            </a:r>
          </a:p>
        </p:txBody>
      </p:sp>
      <p:sp>
        <p:nvSpPr>
          <p:cNvPr id="21" name="CuadroTexto 20">
            <a:extLst>
              <a:ext uri="{FF2B5EF4-FFF2-40B4-BE49-F238E27FC236}">
                <a16:creationId xmlns:a16="http://schemas.microsoft.com/office/drawing/2014/main" id="{D6CCF8DC-D7D3-413F-BD6A-19BB0EB10BE1}"/>
              </a:ext>
            </a:extLst>
          </p:cNvPr>
          <p:cNvSpPr txBox="1"/>
          <p:nvPr/>
        </p:nvSpPr>
        <p:spPr>
          <a:xfrm>
            <a:off x="1755686" y="486793"/>
            <a:ext cx="8329876" cy="523220"/>
          </a:xfrm>
          <a:prstGeom prst="rect">
            <a:avLst/>
          </a:prstGeom>
          <a:noFill/>
        </p:spPr>
        <p:txBody>
          <a:bodyPr wrap="square" rtlCol="0">
            <a:spAutoFit/>
          </a:bodyPr>
          <a:lstStyle/>
          <a:p>
            <a:r>
              <a:rPr lang="en-US" sz="2800" b="1" dirty="0">
                <a:solidFill>
                  <a:srgbClr val="5B9BD5">
                    <a:lumMod val="50000"/>
                  </a:srgbClr>
                </a:solidFill>
              </a:rPr>
              <a:t>Clinical Genomics Use Cases (Clinical Care vs Research)</a:t>
            </a:r>
          </a:p>
        </p:txBody>
      </p:sp>
    </p:spTree>
    <p:extLst>
      <p:ext uri="{BB962C8B-B14F-4D97-AF65-F5344CB8AC3E}">
        <p14:creationId xmlns:p14="http://schemas.microsoft.com/office/powerpoint/2010/main" val="8235882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pic>
        <p:nvPicPr>
          <p:cNvPr id="3" name="Imagen 2">
            <a:extLst>
              <a:ext uri="{FF2B5EF4-FFF2-40B4-BE49-F238E27FC236}">
                <a16:creationId xmlns:a16="http://schemas.microsoft.com/office/drawing/2014/main" id="{B1194D74-C35F-424B-AD59-6FF858F49B9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165" y="175318"/>
            <a:ext cx="1327710" cy="778923"/>
          </a:xfrm>
          <a:prstGeom prst="rect">
            <a:avLst/>
          </a:prstGeom>
        </p:spPr>
      </p:pic>
      <p:sp>
        <p:nvSpPr>
          <p:cNvPr id="2" name="CuadroTexto 1">
            <a:extLst>
              <a:ext uri="{FF2B5EF4-FFF2-40B4-BE49-F238E27FC236}">
                <a16:creationId xmlns:a16="http://schemas.microsoft.com/office/drawing/2014/main" id="{4AA1A4BC-21E2-4872-972E-E6508E1D5BF5}"/>
              </a:ext>
            </a:extLst>
          </p:cNvPr>
          <p:cNvSpPr txBox="1"/>
          <p:nvPr/>
        </p:nvSpPr>
        <p:spPr>
          <a:xfrm>
            <a:off x="343722" y="1294327"/>
            <a:ext cx="3886506" cy="2554545"/>
          </a:xfrm>
          <a:prstGeom prst="rect">
            <a:avLst/>
          </a:prstGeom>
          <a:noFill/>
        </p:spPr>
        <p:txBody>
          <a:bodyPr wrap="square" rtlCol="0">
            <a:spAutoFit/>
          </a:bodyPr>
          <a:lstStyle/>
          <a:p>
            <a:pPr algn="just"/>
            <a:r>
              <a:rPr lang="en-US" sz="1600" b="1" dirty="0"/>
              <a:t>University hospital </a:t>
            </a:r>
            <a:r>
              <a:rPr lang="en-US" sz="1600" b="1" dirty="0">
                <a:hlinkClick r:id="rId6">
                  <a:extLst>
                    <a:ext uri="{A12FA001-AC4F-418D-AE19-62706E023703}">
                      <ahyp:hlinkClr xmlns:ahyp="http://schemas.microsoft.com/office/drawing/2018/hyperlinkcolor" val="tx"/>
                    </a:ext>
                  </a:extLst>
                </a:hlinkClick>
              </a:rPr>
              <a:t>founded in 1906</a:t>
            </a:r>
            <a:r>
              <a:rPr lang="en-US" sz="1600" b="1" dirty="0"/>
              <a:t> that belongs to the Catalan Public Hospital Network (XHUP). Activities: Health Care, Research and Teaching.</a:t>
            </a:r>
          </a:p>
          <a:p>
            <a:endParaRPr lang="en-US" sz="1600" dirty="0"/>
          </a:p>
          <a:p>
            <a:r>
              <a:rPr lang="en-US" sz="1600" dirty="0"/>
              <a:t>The hospital has a long-standing tradition of research, and is recognized as a </a:t>
            </a:r>
            <a:r>
              <a:rPr lang="en-US" sz="1600" b="1" dirty="0">
                <a:solidFill>
                  <a:schemeClr val="accent6">
                    <a:lumMod val="50000"/>
                  </a:schemeClr>
                </a:solidFill>
              </a:rPr>
              <a:t>institution of reference</a:t>
            </a:r>
            <a:r>
              <a:rPr lang="en-US" sz="1600" dirty="0"/>
              <a:t>, both locally and internationally. </a:t>
            </a:r>
          </a:p>
          <a:p>
            <a:endParaRPr lang="en-US" sz="1600" b="1" dirty="0"/>
          </a:p>
        </p:txBody>
      </p:sp>
      <p:pic>
        <p:nvPicPr>
          <p:cNvPr id="6" name="Imagen 5">
            <a:extLst>
              <a:ext uri="{FF2B5EF4-FFF2-40B4-BE49-F238E27FC236}">
                <a16:creationId xmlns:a16="http://schemas.microsoft.com/office/drawing/2014/main" id="{B0460A68-E1BD-40F2-9A20-527E95C4A9F5}"/>
              </a:ext>
            </a:extLst>
          </p:cNvPr>
          <p:cNvPicPr>
            <a:picLocks noChangeAspect="1"/>
          </p:cNvPicPr>
          <p:nvPr/>
        </p:nvPicPr>
        <p:blipFill rotWithShape="1">
          <a:blip r:embed="rId7">
            <a:alphaModFix amt="73000"/>
          </a:blip>
          <a:srcRect l="44986" t="77381" r="23280" b="5941"/>
          <a:stretch/>
        </p:blipFill>
        <p:spPr>
          <a:xfrm>
            <a:off x="425050" y="3869657"/>
            <a:ext cx="3805178" cy="1124862"/>
          </a:xfrm>
          <a:prstGeom prst="rect">
            <a:avLst/>
          </a:prstGeom>
        </p:spPr>
      </p:pic>
      <p:pic>
        <p:nvPicPr>
          <p:cNvPr id="13" name="Imagen 12">
            <a:extLst>
              <a:ext uri="{FF2B5EF4-FFF2-40B4-BE49-F238E27FC236}">
                <a16:creationId xmlns:a16="http://schemas.microsoft.com/office/drawing/2014/main" id="{C6AB1153-8D2A-400A-BD20-170573BBE7BC}"/>
              </a:ext>
            </a:extLst>
          </p:cNvPr>
          <p:cNvPicPr>
            <a:picLocks noChangeAspect="1"/>
          </p:cNvPicPr>
          <p:nvPr/>
        </p:nvPicPr>
        <p:blipFill rotWithShape="1">
          <a:blip r:embed="rId8">
            <a:extLst>
              <a:ext uri="{28A0092B-C50C-407E-A947-70E740481C1C}">
                <a14:useLocalDpi xmlns:a14="http://schemas.microsoft.com/office/drawing/2010/main" val="0"/>
              </a:ext>
            </a:extLst>
          </a:blip>
          <a:srcRect l="2691" t="5808" r="4214" b="3194"/>
          <a:stretch/>
        </p:blipFill>
        <p:spPr>
          <a:xfrm>
            <a:off x="4815647" y="1265015"/>
            <a:ext cx="3146127" cy="37013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CuadroTexto 13">
            <a:extLst>
              <a:ext uri="{FF2B5EF4-FFF2-40B4-BE49-F238E27FC236}">
                <a16:creationId xmlns:a16="http://schemas.microsoft.com/office/drawing/2014/main" id="{53456420-A422-4DB6-999B-2C7998F2F9A2}"/>
              </a:ext>
            </a:extLst>
          </p:cNvPr>
          <p:cNvSpPr txBox="1"/>
          <p:nvPr/>
        </p:nvSpPr>
        <p:spPr>
          <a:xfrm>
            <a:off x="5170165" y="4995725"/>
            <a:ext cx="2671152" cy="646331"/>
          </a:xfrm>
          <a:prstGeom prst="rect">
            <a:avLst/>
          </a:prstGeom>
          <a:noFill/>
        </p:spPr>
        <p:txBody>
          <a:bodyPr wrap="square" rtlCol="0">
            <a:spAutoFit/>
          </a:bodyPr>
          <a:lstStyle/>
          <a:p>
            <a:r>
              <a:rPr lang="en-US" b="1" dirty="0"/>
              <a:t>11 institutes and centers, organized by specialty</a:t>
            </a:r>
          </a:p>
        </p:txBody>
      </p:sp>
      <p:pic>
        <p:nvPicPr>
          <p:cNvPr id="15" name="Imagen 14">
            <a:extLst>
              <a:ext uri="{FF2B5EF4-FFF2-40B4-BE49-F238E27FC236}">
                <a16:creationId xmlns:a16="http://schemas.microsoft.com/office/drawing/2014/main" id="{E0372016-7C2F-4C1D-80F7-7F6F126AAEBE}"/>
              </a:ext>
            </a:extLst>
          </p:cNvPr>
          <p:cNvPicPr>
            <a:picLocks noChangeAspect="1"/>
          </p:cNvPicPr>
          <p:nvPr/>
        </p:nvPicPr>
        <p:blipFill rotWithShape="1">
          <a:blip r:embed="rId9"/>
          <a:srcRect l="25243" t="27825" r="47500" b="66019"/>
          <a:stretch/>
        </p:blipFill>
        <p:spPr>
          <a:xfrm>
            <a:off x="8394937" y="1349871"/>
            <a:ext cx="3009956" cy="382369"/>
          </a:xfrm>
          <a:prstGeom prst="rect">
            <a:avLst/>
          </a:prstGeom>
        </p:spPr>
      </p:pic>
      <p:sp>
        <p:nvSpPr>
          <p:cNvPr id="16" name="CuadroTexto 15">
            <a:extLst>
              <a:ext uri="{FF2B5EF4-FFF2-40B4-BE49-F238E27FC236}">
                <a16:creationId xmlns:a16="http://schemas.microsoft.com/office/drawing/2014/main" id="{DE4A6F11-9809-450B-86FB-F078A1639EE4}"/>
              </a:ext>
            </a:extLst>
          </p:cNvPr>
          <p:cNvSpPr txBox="1"/>
          <p:nvPr/>
        </p:nvSpPr>
        <p:spPr>
          <a:xfrm>
            <a:off x="8306668" y="1839712"/>
            <a:ext cx="3709323" cy="3293209"/>
          </a:xfrm>
          <a:prstGeom prst="rect">
            <a:avLst/>
          </a:prstGeom>
          <a:noFill/>
        </p:spPr>
        <p:txBody>
          <a:bodyPr wrap="square" rtlCol="0">
            <a:spAutoFit/>
          </a:bodyPr>
          <a:lstStyle/>
          <a:p>
            <a:pPr algn="just"/>
            <a:r>
              <a:rPr lang="en-US" dirty="0"/>
              <a:t>The Biomedical Diagnostic Center (CDB) comprehends all the laboratories of Hospital Clínic de Barcelona. </a:t>
            </a:r>
            <a:r>
              <a:rPr lang="en-US" sz="1600" dirty="0"/>
              <a:t>More than 400 professionals work in CDB, including 100 staff specialists in several laboratory areas</a:t>
            </a:r>
            <a:r>
              <a:rPr lang="en-US" sz="1600" b="1" dirty="0"/>
              <a:t>. </a:t>
            </a:r>
          </a:p>
          <a:p>
            <a:endParaRPr lang="en-US" sz="1600" b="1" dirty="0"/>
          </a:p>
          <a:p>
            <a:r>
              <a:rPr lang="en-US" b="1" dirty="0">
                <a:highlight>
                  <a:srgbClr val="C0C0C0"/>
                </a:highlight>
              </a:rPr>
              <a:t>The molecular area is a reference center for the network of hospitals linked to the Catalan Health Institute (ICS) and other hospitals in our geographic area.</a:t>
            </a:r>
          </a:p>
        </p:txBody>
      </p:sp>
      <p:sp>
        <p:nvSpPr>
          <p:cNvPr id="17" name="CuadroTexto 16">
            <a:extLst>
              <a:ext uri="{FF2B5EF4-FFF2-40B4-BE49-F238E27FC236}">
                <a16:creationId xmlns:a16="http://schemas.microsoft.com/office/drawing/2014/main" id="{C5A4CA14-0819-4B72-B55E-D87675D055BA}"/>
              </a:ext>
            </a:extLst>
          </p:cNvPr>
          <p:cNvSpPr txBox="1"/>
          <p:nvPr/>
        </p:nvSpPr>
        <p:spPr>
          <a:xfrm>
            <a:off x="4230228" y="-40061"/>
            <a:ext cx="4960004" cy="523220"/>
          </a:xfrm>
          <a:prstGeom prst="rect">
            <a:avLst/>
          </a:prstGeom>
          <a:noFill/>
        </p:spPr>
        <p:txBody>
          <a:bodyPr wrap="square" rtlCol="0">
            <a:spAutoFit/>
          </a:bodyPr>
          <a:lstStyle/>
          <a:p>
            <a:pPr lvl="0"/>
            <a:r>
              <a:rPr lang="en-US" sz="2800" b="1" dirty="0">
                <a:solidFill>
                  <a:srgbClr val="5B9BD5">
                    <a:lumMod val="50000"/>
                  </a:srgbClr>
                </a:solidFill>
              </a:rPr>
              <a:t>Hospital Clinic Barcelona (HCB) </a:t>
            </a:r>
          </a:p>
        </p:txBody>
      </p:sp>
    </p:spTree>
    <p:extLst>
      <p:ext uri="{BB962C8B-B14F-4D97-AF65-F5344CB8AC3E}">
        <p14:creationId xmlns:p14="http://schemas.microsoft.com/office/powerpoint/2010/main" val="283118171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1999"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2" name="image3.png">
            <a:extLst>
              <a:ext uri="{FF2B5EF4-FFF2-40B4-BE49-F238E27FC236}">
                <a16:creationId xmlns:a16="http://schemas.microsoft.com/office/drawing/2014/main" id="{118DFFB5-6E98-47CD-8D9B-3DD7645CE896}"/>
              </a:ext>
            </a:extLst>
          </p:cNvPr>
          <p:cNvPicPr/>
          <p:nvPr/>
        </p:nvPicPr>
        <p:blipFill>
          <a:blip r:embed="rId3"/>
          <a:srcRect/>
          <a:stretch>
            <a:fillRect/>
          </a:stretch>
        </p:blipFill>
        <p:spPr>
          <a:xfrm>
            <a:off x="166385" y="6392174"/>
            <a:ext cx="892183" cy="384970"/>
          </a:xfrm>
          <a:prstGeom prst="rect">
            <a:avLst/>
          </a:prstGeom>
          <a:ln/>
        </p:spPr>
      </p:pic>
      <p:pic>
        <p:nvPicPr>
          <p:cNvPr id="2" name="Imagen 1">
            <a:extLst>
              <a:ext uri="{FF2B5EF4-FFF2-40B4-BE49-F238E27FC236}">
                <a16:creationId xmlns:a16="http://schemas.microsoft.com/office/drawing/2014/main" id="{DAF9668C-05B6-447F-906F-90C0DD6E79C2}"/>
              </a:ext>
            </a:extLst>
          </p:cNvPr>
          <p:cNvPicPr>
            <a:picLocks noChangeAspect="1"/>
          </p:cNvPicPr>
          <p:nvPr/>
        </p:nvPicPr>
        <p:blipFill rotWithShape="1">
          <a:blip r:embed="rId4"/>
          <a:srcRect l="25892" t="16699" r="43322" b="7484"/>
          <a:stretch/>
        </p:blipFill>
        <p:spPr>
          <a:xfrm>
            <a:off x="30375" y="70071"/>
            <a:ext cx="4865576" cy="6740304"/>
          </a:xfrm>
          <a:prstGeom prst="rect">
            <a:avLst/>
          </a:prstGeom>
        </p:spPr>
      </p:pic>
      <p:graphicFrame>
        <p:nvGraphicFramePr>
          <p:cNvPr id="10" name="Tabla 9">
            <a:extLst>
              <a:ext uri="{FF2B5EF4-FFF2-40B4-BE49-F238E27FC236}">
                <a16:creationId xmlns:a16="http://schemas.microsoft.com/office/drawing/2014/main" id="{43C00423-32EC-4100-AE79-A7D943D8B793}"/>
              </a:ext>
            </a:extLst>
          </p:cNvPr>
          <p:cNvGraphicFramePr>
            <a:graphicFrameLocks noGrp="1"/>
          </p:cNvGraphicFramePr>
          <p:nvPr>
            <p:extLst>
              <p:ext uri="{D42A27DB-BD31-4B8C-83A1-F6EECF244321}">
                <p14:modId xmlns:p14="http://schemas.microsoft.com/office/powerpoint/2010/main" val="1286125230"/>
              </p:ext>
            </p:extLst>
          </p:nvPr>
        </p:nvGraphicFramePr>
        <p:xfrm>
          <a:off x="5242842" y="962467"/>
          <a:ext cx="6246634" cy="2209800"/>
        </p:xfrm>
        <a:graphic>
          <a:graphicData uri="http://schemas.openxmlformats.org/drawingml/2006/table">
            <a:tbl>
              <a:tblPr/>
              <a:tblGrid>
                <a:gridCol w="2374564">
                  <a:extLst>
                    <a:ext uri="{9D8B030D-6E8A-4147-A177-3AD203B41FA5}">
                      <a16:colId xmlns:a16="http://schemas.microsoft.com/office/drawing/2014/main" val="2442799667"/>
                    </a:ext>
                  </a:extLst>
                </a:gridCol>
                <a:gridCol w="3872070">
                  <a:extLst>
                    <a:ext uri="{9D8B030D-6E8A-4147-A177-3AD203B41FA5}">
                      <a16:colId xmlns:a16="http://schemas.microsoft.com/office/drawing/2014/main" val="3723032232"/>
                    </a:ext>
                  </a:extLst>
                </a:gridCol>
              </a:tblGrid>
              <a:tr h="193432">
                <a:tc gridSpan="2">
                  <a:txBody>
                    <a:bodyPr/>
                    <a:lstStyle/>
                    <a:p>
                      <a:pPr algn="ctr" fontAlgn="b"/>
                      <a:r>
                        <a:rPr lang="en-US" sz="1400" b="1" i="0" u="none" strike="noStrike" noProof="0">
                          <a:solidFill>
                            <a:srgbClr val="000000"/>
                          </a:solidFill>
                          <a:effectLst/>
                          <a:latin typeface="Calibri" panose="020F0502020204030204" pitchFamily="34" charset="0"/>
                        </a:rPr>
                        <a:t>MINIMUN PATIENT CORE DATA</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C6E0B4"/>
                    </a:solidFill>
                  </a:tcPr>
                </a:tc>
                <a:tc hMerge="1">
                  <a:txBody>
                    <a:bodyPr/>
                    <a:lstStyle/>
                    <a:p>
                      <a:endParaRPr lang="en-US"/>
                    </a:p>
                  </a:txBody>
                  <a:tcPr/>
                </a:tc>
                <a:extLst>
                  <a:ext uri="{0D108BD9-81ED-4DB2-BD59-A6C34878D82A}">
                    <a16:rowId xmlns:a16="http://schemas.microsoft.com/office/drawing/2014/main" val="1622220392"/>
                  </a:ext>
                </a:extLst>
              </a:tr>
              <a:tr h="350113">
                <a:tc>
                  <a:txBody>
                    <a:bodyPr/>
                    <a:lstStyle/>
                    <a:p>
                      <a:pPr algn="l" fontAlgn="b"/>
                      <a:r>
                        <a:rPr lang="en-US" sz="1400" b="1" i="0" u="none" strike="noStrike" noProof="0">
                          <a:solidFill>
                            <a:srgbClr val="000000"/>
                          </a:solidFill>
                          <a:effectLst/>
                          <a:latin typeface="Calibri" panose="020F0502020204030204" pitchFamily="34" charset="0"/>
                        </a:rPr>
                        <a:t>Clinical Suspicion/Reason for the study?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63109250"/>
                  </a:ext>
                </a:extLst>
              </a:tr>
              <a:tr h="367522">
                <a:tc>
                  <a:txBody>
                    <a:bodyPr/>
                    <a:lstStyle/>
                    <a:p>
                      <a:pPr algn="l" fontAlgn="b"/>
                      <a:r>
                        <a:rPr lang="en-US" sz="1400" b="1" i="0" u="none" strike="noStrike" noProof="0">
                          <a:solidFill>
                            <a:srgbClr val="000000"/>
                          </a:solidFill>
                          <a:effectLst/>
                          <a:latin typeface="Calibri" panose="020F0502020204030204" pitchFamily="34" charset="0"/>
                        </a:rPr>
                        <a:t>Epidemiology and Demographic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Categorized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798719988"/>
                  </a:ext>
                </a:extLst>
              </a:tr>
              <a:tr h="193432">
                <a:tc>
                  <a:txBody>
                    <a:bodyPr/>
                    <a:lstStyle/>
                    <a:p>
                      <a:pPr algn="l" fontAlgn="b"/>
                      <a:r>
                        <a:rPr lang="en-US" sz="1400" b="1" i="0" u="none" strike="noStrike" noProof="0">
                          <a:solidFill>
                            <a:srgbClr val="000000"/>
                          </a:solidFill>
                          <a:effectLst/>
                          <a:latin typeface="Calibri" panose="020F0502020204030204" pitchFamily="34" charset="0"/>
                        </a:rPr>
                        <a:t>Phenothypic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395402005"/>
                  </a:ext>
                </a:extLst>
              </a:tr>
              <a:tr h="193432">
                <a:tc>
                  <a:txBody>
                    <a:bodyPr/>
                    <a:lstStyle/>
                    <a:p>
                      <a:pPr algn="l" fontAlgn="b"/>
                      <a:r>
                        <a:rPr lang="en-US" sz="1400" b="1" i="0" u="none" strike="noStrike" noProof="0">
                          <a:solidFill>
                            <a:schemeClr val="bg1">
                              <a:lumMod val="65000"/>
                            </a:schemeClr>
                          </a:solidFill>
                          <a:effectLst/>
                          <a:latin typeface="Calibri" panose="020F0502020204030204" pitchFamily="34" charset="0"/>
                        </a:rPr>
                        <a:t>Medications</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chemeClr val="bg1">
                              <a:lumMod val="65000"/>
                            </a:schemeClr>
                          </a:solidFill>
                          <a:effectLst/>
                          <a:latin typeface="Calibri" panose="020F0502020204030204" pitchFamily="34" charset="0"/>
                        </a:rPr>
                        <a:t>Structured data </a:t>
                      </a:r>
                      <a:r>
                        <a:rPr lang="en-US" sz="1400" b="0" i="0" u="none" strike="noStrike" noProof="0" dirty="0" err="1">
                          <a:solidFill>
                            <a:schemeClr val="bg1">
                              <a:lumMod val="65000"/>
                            </a:schemeClr>
                          </a:solidFill>
                          <a:effectLst/>
                          <a:latin typeface="Calibri" panose="020F0502020204030204" pitchFamily="34" charset="0"/>
                        </a:rPr>
                        <a:t>selectes</a:t>
                      </a:r>
                      <a:r>
                        <a:rPr lang="en-US" sz="1400" b="0" i="0" u="none" strike="noStrike" noProof="0" dirty="0">
                          <a:solidFill>
                            <a:schemeClr val="bg1">
                              <a:lumMod val="65000"/>
                            </a:schemeClr>
                          </a:solidFill>
                          <a:effectLst/>
                          <a:latin typeface="Calibri" panose="020F0502020204030204" pitchFamily="34" charset="0"/>
                        </a:rPr>
                        <a:t> from coded catalogue (PGx)</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803008531"/>
                  </a:ext>
                </a:extLst>
              </a:tr>
              <a:tr h="193432">
                <a:tc>
                  <a:txBody>
                    <a:bodyPr/>
                    <a:lstStyle/>
                    <a:p>
                      <a:pPr algn="l" fontAlgn="b"/>
                      <a:r>
                        <a:rPr lang="en-US" sz="1400" b="1" i="0" u="none" strike="noStrike" noProof="0">
                          <a:solidFill>
                            <a:schemeClr val="bg1">
                              <a:lumMod val="65000"/>
                            </a:schemeClr>
                          </a:solidFill>
                          <a:effectLst/>
                          <a:latin typeface="Calibri" panose="020F0502020204030204" pitchFamily="34" charset="0"/>
                        </a:rPr>
                        <a:t>Allergies</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chemeClr val="bg1">
                              <a:lumMod val="65000"/>
                            </a:schemeClr>
                          </a:solidFill>
                          <a:effectLst/>
                          <a:latin typeface="Calibri" panose="020F0502020204030204" pitchFamily="34" charset="0"/>
                        </a:rPr>
                        <a:t>categorized data from Coded catalogue (PGx)</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583368265"/>
                  </a:ext>
                </a:extLst>
              </a:tr>
              <a:tr h="193432">
                <a:tc>
                  <a:txBody>
                    <a:bodyPr/>
                    <a:lstStyle/>
                    <a:p>
                      <a:pPr algn="l" fontAlgn="b"/>
                      <a:r>
                        <a:rPr lang="en-US" sz="1400" b="1" i="0" u="none" strike="noStrike" noProof="0">
                          <a:solidFill>
                            <a:srgbClr val="000000"/>
                          </a:solidFill>
                          <a:effectLst/>
                          <a:latin typeface="Calibri" panose="020F0502020204030204" pitchFamily="34" charset="0"/>
                        </a:rPr>
                        <a:t>Patient History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 (Usually reported in the clinical suspicion)</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03221793"/>
                  </a:ext>
                </a:extLst>
              </a:tr>
              <a:tr h="193432">
                <a:tc>
                  <a:txBody>
                    <a:bodyPr/>
                    <a:lstStyle/>
                    <a:p>
                      <a:pPr algn="l" fontAlgn="b"/>
                      <a:r>
                        <a:rPr lang="en-US" sz="1400" b="1" i="0" u="none" strike="noStrike" noProof="0">
                          <a:solidFill>
                            <a:srgbClr val="000000"/>
                          </a:solidFill>
                          <a:effectLst/>
                          <a:latin typeface="Calibri" panose="020F0502020204030204" pitchFamily="34" charset="0"/>
                        </a:rPr>
                        <a:t>Family History/pedigree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rgbClr val="000000"/>
                          </a:solidFill>
                          <a:effectLst/>
                          <a:latin typeface="Calibri" panose="020F0502020204030204" pitchFamily="34" charset="0"/>
                        </a:rPr>
                        <a:t>Free text (Usually reported in the clinical suspicion)</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595393273"/>
                  </a:ext>
                </a:extLst>
              </a:tr>
            </a:tbl>
          </a:graphicData>
        </a:graphic>
      </p:graphicFrame>
      <p:graphicFrame>
        <p:nvGraphicFramePr>
          <p:cNvPr id="5" name="Tabla 4">
            <a:extLst>
              <a:ext uri="{FF2B5EF4-FFF2-40B4-BE49-F238E27FC236}">
                <a16:creationId xmlns:a16="http://schemas.microsoft.com/office/drawing/2014/main" id="{EDA45614-C14F-40DF-9090-9CE82E08756D}"/>
              </a:ext>
            </a:extLst>
          </p:cNvPr>
          <p:cNvGraphicFramePr>
            <a:graphicFrameLocks noGrp="1"/>
          </p:cNvGraphicFramePr>
          <p:nvPr>
            <p:extLst>
              <p:ext uri="{D42A27DB-BD31-4B8C-83A1-F6EECF244321}">
                <p14:modId xmlns:p14="http://schemas.microsoft.com/office/powerpoint/2010/main" val="2515453727"/>
              </p:ext>
            </p:extLst>
          </p:nvPr>
        </p:nvGraphicFramePr>
        <p:xfrm>
          <a:off x="5242841" y="3352644"/>
          <a:ext cx="6246633" cy="3101340"/>
        </p:xfrm>
        <a:graphic>
          <a:graphicData uri="http://schemas.openxmlformats.org/drawingml/2006/table">
            <a:tbl>
              <a:tblPr/>
              <a:tblGrid>
                <a:gridCol w="2959974">
                  <a:extLst>
                    <a:ext uri="{9D8B030D-6E8A-4147-A177-3AD203B41FA5}">
                      <a16:colId xmlns:a16="http://schemas.microsoft.com/office/drawing/2014/main" val="3114636929"/>
                    </a:ext>
                  </a:extLst>
                </a:gridCol>
                <a:gridCol w="3286659">
                  <a:extLst>
                    <a:ext uri="{9D8B030D-6E8A-4147-A177-3AD203B41FA5}">
                      <a16:colId xmlns:a16="http://schemas.microsoft.com/office/drawing/2014/main" val="1806035871"/>
                    </a:ext>
                  </a:extLst>
                </a:gridCol>
              </a:tblGrid>
              <a:tr h="190500">
                <a:tc gridSpan="2">
                  <a:txBody>
                    <a:bodyPr/>
                    <a:lstStyle/>
                    <a:p>
                      <a:pPr algn="ctr" fontAlgn="b"/>
                      <a:r>
                        <a:rPr lang="en-US" sz="1400" b="1" i="0" u="none" strike="noStrike" noProof="0">
                          <a:solidFill>
                            <a:srgbClr val="000000"/>
                          </a:solidFill>
                          <a:effectLst/>
                          <a:latin typeface="Calibri" panose="020F0502020204030204" pitchFamily="34" charset="0"/>
                        </a:rPr>
                        <a:t>GENOMIC TEST INFORMATION (Testing method)</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9BC2E6"/>
                    </a:solidFill>
                  </a:tcPr>
                </a:tc>
                <a:tc hMerge="1">
                  <a:txBody>
                    <a:bodyPr/>
                    <a:lstStyle/>
                    <a:p>
                      <a:endParaRPr lang="en-US"/>
                    </a:p>
                  </a:txBody>
                  <a:tcPr/>
                </a:tc>
                <a:extLst>
                  <a:ext uri="{0D108BD9-81ED-4DB2-BD59-A6C34878D82A}">
                    <a16:rowId xmlns:a16="http://schemas.microsoft.com/office/drawing/2014/main" val="4118898148"/>
                  </a:ext>
                </a:extLst>
              </a:tr>
              <a:tr h="190500">
                <a:tc>
                  <a:txBody>
                    <a:bodyPr/>
                    <a:lstStyle/>
                    <a:p>
                      <a:pPr algn="l" fontAlgn="ctr"/>
                      <a:r>
                        <a:rPr lang="en-US" sz="1400" b="1" i="0" u="none" strike="noStrike" noProof="0">
                          <a:solidFill>
                            <a:srgbClr val="000000"/>
                          </a:solidFill>
                          <a:effectLst/>
                          <a:latin typeface="Calibri" panose="020F0502020204030204" pitchFamily="34" charset="0"/>
                        </a:rPr>
                        <a:t>Test orderable by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Any allowed person according internal regulations</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319851719"/>
                  </a:ext>
                </a:extLst>
              </a:tr>
              <a:tr h="190500">
                <a:tc>
                  <a:txBody>
                    <a:bodyPr/>
                    <a:lstStyle/>
                    <a:p>
                      <a:pPr algn="l" fontAlgn="ctr"/>
                      <a:r>
                        <a:rPr lang="en-US" sz="1400" b="1" i="0" u="none" strike="noStrike" noProof="0">
                          <a:solidFill>
                            <a:srgbClr val="000000"/>
                          </a:solidFill>
                          <a:effectLst/>
                          <a:latin typeface="Calibri" panose="020F0502020204030204" pitchFamily="34" charset="0"/>
                        </a:rPr>
                        <a:t>HGVS grouping term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RefSeqGene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845061587"/>
                  </a:ext>
                </a:extLst>
              </a:tr>
              <a:tr h="190500">
                <a:tc>
                  <a:txBody>
                    <a:bodyPr/>
                    <a:lstStyle/>
                    <a:p>
                      <a:pPr algn="l" fontAlgn="ctr"/>
                      <a:r>
                        <a:rPr lang="en-US" sz="1400" b="1" i="0" u="none" strike="noStrike" noProof="0">
                          <a:solidFill>
                            <a:srgbClr val="000000"/>
                          </a:solidFill>
                          <a:effectLst/>
                          <a:latin typeface="Calibri" panose="020F0502020204030204" pitchFamily="34" charset="0"/>
                        </a:rPr>
                        <a:t>Molecular Target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Controlled vocabulary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831273214"/>
                  </a:ext>
                </a:extLst>
              </a:tr>
              <a:tr h="190500">
                <a:tc>
                  <a:txBody>
                    <a:bodyPr/>
                    <a:lstStyle/>
                    <a:p>
                      <a:pPr algn="l" fontAlgn="ctr"/>
                      <a:r>
                        <a:rPr lang="en-US" sz="1400" b="1" i="0" u="none" strike="noStrike" noProof="0">
                          <a:solidFill>
                            <a:srgbClr val="000000"/>
                          </a:solidFill>
                          <a:effectLst/>
                          <a:latin typeface="Calibri" panose="020F0502020204030204" pitchFamily="34" charset="0"/>
                        </a:rPr>
                        <a:t>Laboratory order Identifier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Internal coded catalogue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35120656"/>
                  </a:ext>
                </a:extLst>
              </a:tr>
              <a:tr h="190500">
                <a:tc>
                  <a:txBody>
                    <a:bodyPr/>
                    <a:lstStyle/>
                    <a:p>
                      <a:pPr algn="l" fontAlgn="ctr"/>
                      <a:r>
                        <a:rPr lang="en-US" sz="1400" b="1" i="0" u="none" strike="noStrike" noProof="0">
                          <a:solidFill>
                            <a:srgbClr val="000000"/>
                          </a:solidFill>
                          <a:effectLst/>
                          <a:latin typeface="Calibri" panose="020F0502020204030204" pitchFamily="34" charset="0"/>
                        </a:rPr>
                        <a:t>Specimen source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Categorized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47462875"/>
                  </a:ext>
                </a:extLst>
              </a:tr>
              <a:tr h="190500">
                <a:tc>
                  <a:txBody>
                    <a:bodyPr/>
                    <a:lstStyle/>
                    <a:p>
                      <a:pPr algn="l" fontAlgn="ctr"/>
                      <a:r>
                        <a:rPr lang="en-US" sz="1400" b="1" i="0" u="none" strike="noStrike" noProof="0">
                          <a:solidFill>
                            <a:srgbClr val="000000"/>
                          </a:solidFill>
                          <a:effectLst/>
                          <a:latin typeface="Calibri" panose="020F0502020204030204" pitchFamily="34" charset="0"/>
                        </a:rPr>
                        <a:t>Platform type</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Controlled vocabulary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40538239"/>
                  </a:ext>
                </a:extLst>
              </a:tr>
              <a:tr h="190500">
                <a:tc>
                  <a:txBody>
                    <a:bodyPr/>
                    <a:lstStyle/>
                    <a:p>
                      <a:pPr algn="l" fontAlgn="ctr"/>
                      <a:r>
                        <a:rPr lang="en-US" sz="1400" b="1" i="0" u="none" strike="noStrike" noProof="0">
                          <a:solidFill>
                            <a:srgbClr val="000000"/>
                          </a:solidFill>
                          <a:effectLst/>
                          <a:latin typeface="Calibri" panose="020F0502020204030204" pitchFamily="34" charset="0"/>
                        </a:rPr>
                        <a:t>DNA analysis platform instrument and product</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Product Name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82469891"/>
                  </a:ext>
                </a:extLst>
              </a:tr>
              <a:tr h="190500">
                <a:tc>
                  <a:txBody>
                    <a:bodyPr/>
                    <a:lstStyle/>
                    <a:p>
                      <a:pPr algn="l" fontAlgn="ctr"/>
                      <a:r>
                        <a:rPr lang="en-US" sz="1400" b="1" i="0" u="none" strike="noStrike" noProof="0">
                          <a:solidFill>
                            <a:srgbClr val="000000"/>
                          </a:solidFill>
                          <a:effectLst/>
                          <a:latin typeface="Calibri" panose="020F0502020204030204" pitchFamily="34" charset="0"/>
                        </a:rPr>
                        <a:t>Data analysis platform</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Product Name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22902643"/>
                  </a:ext>
                </a:extLst>
              </a:tr>
              <a:tr h="190500">
                <a:tc>
                  <a:txBody>
                    <a:bodyPr/>
                    <a:lstStyle/>
                    <a:p>
                      <a:pPr algn="l" fontAlgn="ctr"/>
                      <a:r>
                        <a:rPr lang="en-US" sz="1400" b="1" i="0" u="none" strike="noStrike" noProof="0">
                          <a:solidFill>
                            <a:srgbClr val="000000"/>
                          </a:solidFill>
                          <a:effectLst/>
                          <a:latin typeface="Calibri" panose="020F0502020204030204" pitchFamily="34" charset="0"/>
                        </a:rPr>
                        <a:t>Primary test methodology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Controlled vocabulary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020507607"/>
                  </a:ext>
                </a:extLst>
              </a:tr>
              <a:tr h="190500">
                <a:tc>
                  <a:txBody>
                    <a:bodyPr/>
                    <a:lstStyle/>
                    <a:p>
                      <a:pPr algn="l" fontAlgn="ctr"/>
                      <a:r>
                        <a:rPr lang="en-US" sz="1400" b="1" i="0" u="none" strike="noStrike" noProof="0">
                          <a:solidFill>
                            <a:srgbClr val="000000"/>
                          </a:solidFill>
                          <a:effectLst/>
                          <a:latin typeface="Calibri" panose="020F0502020204030204" pitchFamily="34" charset="0"/>
                        </a:rPr>
                        <a:t>Coverage/regions or genes analyzed</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812107327"/>
                  </a:ext>
                </a:extLst>
              </a:tr>
              <a:tr h="190500">
                <a:tc>
                  <a:txBody>
                    <a:bodyPr/>
                    <a:lstStyle/>
                    <a:p>
                      <a:pPr algn="l" fontAlgn="ctr"/>
                      <a:r>
                        <a:rPr lang="en-US" sz="1400" b="1" i="0" u="none" strike="noStrike" noProof="0">
                          <a:solidFill>
                            <a:srgbClr val="000000"/>
                          </a:solidFill>
                          <a:effectLst/>
                          <a:latin typeface="Calibri" panose="020F0502020204030204" pitchFamily="34" charset="0"/>
                        </a:rPr>
                        <a:t>Quality parameters</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35753838"/>
                  </a:ext>
                </a:extLst>
              </a:tr>
            </a:tbl>
          </a:graphicData>
        </a:graphic>
      </p:graphicFrame>
      <p:pic>
        <p:nvPicPr>
          <p:cNvPr id="13" name="Imagen 12">
            <a:extLst>
              <a:ext uri="{FF2B5EF4-FFF2-40B4-BE49-F238E27FC236}">
                <a16:creationId xmlns:a16="http://schemas.microsoft.com/office/drawing/2014/main" id="{6D8C3F0B-41DE-4F89-AE36-FFFDFAD8F2F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14" name="CuadroTexto 13">
            <a:extLst>
              <a:ext uri="{FF2B5EF4-FFF2-40B4-BE49-F238E27FC236}">
                <a16:creationId xmlns:a16="http://schemas.microsoft.com/office/drawing/2014/main" id="{2B06F027-C64D-4B14-A4B7-FE1F62CD2A24}"/>
              </a:ext>
            </a:extLst>
          </p:cNvPr>
          <p:cNvSpPr txBox="1"/>
          <p:nvPr/>
        </p:nvSpPr>
        <p:spPr>
          <a:xfrm>
            <a:off x="38101" y="992681"/>
            <a:ext cx="4617826" cy="1126152"/>
          </a:xfrm>
          <a:prstGeom prst="rect">
            <a:avLst/>
          </a:prstGeom>
          <a:noFill/>
          <a:ln w="38100">
            <a:solidFill>
              <a:schemeClr val="accent6">
                <a:lumMod val="75000"/>
              </a:schemeClr>
            </a:solidFill>
          </a:ln>
        </p:spPr>
        <p:txBody>
          <a:bodyPr wrap="square" rtlCol="0">
            <a:spAutoFit/>
          </a:bodyPr>
          <a:lstStyle/>
          <a:p>
            <a:endParaRPr lang="en-US" dirty="0"/>
          </a:p>
        </p:txBody>
      </p:sp>
      <p:sp>
        <p:nvSpPr>
          <p:cNvPr id="15" name="CuadroTexto 14">
            <a:extLst>
              <a:ext uri="{FF2B5EF4-FFF2-40B4-BE49-F238E27FC236}">
                <a16:creationId xmlns:a16="http://schemas.microsoft.com/office/drawing/2014/main" id="{9F67495F-4D02-4311-9ED5-6756F112B797}"/>
              </a:ext>
            </a:extLst>
          </p:cNvPr>
          <p:cNvSpPr txBox="1"/>
          <p:nvPr/>
        </p:nvSpPr>
        <p:spPr>
          <a:xfrm>
            <a:off x="38100" y="2165653"/>
            <a:ext cx="4610100" cy="958547"/>
          </a:xfrm>
          <a:prstGeom prst="rect">
            <a:avLst/>
          </a:prstGeom>
          <a:noFill/>
          <a:ln w="38100">
            <a:solidFill>
              <a:srgbClr val="0070C0"/>
            </a:solidFill>
          </a:ln>
        </p:spPr>
        <p:txBody>
          <a:bodyPr wrap="square" rtlCol="0">
            <a:spAutoFit/>
          </a:bodyPr>
          <a:lstStyle/>
          <a:p>
            <a:endParaRPr lang="en-US" dirty="0"/>
          </a:p>
        </p:txBody>
      </p:sp>
      <p:sp>
        <p:nvSpPr>
          <p:cNvPr id="16" name="CuadroTexto 15">
            <a:extLst>
              <a:ext uri="{FF2B5EF4-FFF2-40B4-BE49-F238E27FC236}">
                <a16:creationId xmlns:a16="http://schemas.microsoft.com/office/drawing/2014/main" id="{0BC99804-6F4A-44F1-B6A8-88F43B5CFE7B}"/>
              </a:ext>
            </a:extLst>
          </p:cNvPr>
          <p:cNvSpPr txBox="1"/>
          <p:nvPr/>
        </p:nvSpPr>
        <p:spPr>
          <a:xfrm>
            <a:off x="2909697" y="233010"/>
            <a:ext cx="6443853" cy="338554"/>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sz="1600" dirty="0">
                <a:solidFill>
                  <a:schemeClr val="accent1">
                    <a:lumMod val="50000"/>
                  </a:schemeClr>
                </a:solidFill>
              </a:rPr>
              <a:t>Genetic study of Genes associated with hereditary Breast/Ovarian Cancer</a:t>
            </a:r>
          </a:p>
        </p:txBody>
      </p:sp>
      <p:sp>
        <p:nvSpPr>
          <p:cNvPr id="17" name="CuadroTexto 16">
            <a:extLst>
              <a:ext uri="{FF2B5EF4-FFF2-40B4-BE49-F238E27FC236}">
                <a16:creationId xmlns:a16="http://schemas.microsoft.com/office/drawing/2014/main" id="{6C600A20-F28D-4607-8EC9-2AEF07641BE6}"/>
              </a:ext>
            </a:extLst>
          </p:cNvPr>
          <p:cNvSpPr txBox="1"/>
          <p:nvPr/>
        </p:nvSpPr>
        <p:spPr>
          <a:xfrm>
            <a:off x="30375" y="5042203"/>
            <a:ext cx="4617825" cy="653747"/>
          </a:xfrm>
          <a:prstGeom prst="rect">
            <a:avLst/>
          </a:prstGeom>
          <a:noFill/>
          <a:ln w="38100">
            <a:solidFill>
              <a:srgbClr val="0070C0"/>
            </a:solidFill>
          </a:ln>
        </p:spPr>
        <p:txBody>
          <a:bodyPr wrap="square" rtlCol="0">
            <a:spAutoFit/>
          </a:bodyPr>
          <a:lstStyle/>
          <a:p>
            <a:endParaRPr lang="en-US" dirty="0"/>
          </a:p>
        </p:txBody>
      </p:sp>
    </p:spTree>
    <p:extLst>
      <p:ext uri="{BB962C8B-B14F-4D97-AF65-F5344CB8AC3E}">
        <p14:creationId xmlns:p14="http://schemas.microsoft.com/office/powerpoint/2010/main" val="18933253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2" name="image3.png">
            <a:extLst>
              <a:ext uri="{FF2B5EF4-FFF2-40B4-BE49-F238E27FC236}">
                <a16:creationId xmlns:a16="http://schemas.microsoft.com/office/drawing/2014/main" id="{118DFFB5-6E98-47CD-8D9B-3DD7645CE896}"/>
              </a:ext>
            </a:extLst>
          </p:cNvPr>
          <p:cNvPicPr/>
          <p:nvPr/>
        </p:nvPicPr>
        <p:blipFill>
          <a:blip r:embed="rId3"/>
          <a:srcRect/>
          <a:stretch>
            <a:fillRect/>
          </a:stretch>
        </p:blipFill>
        <p:spPr>
          <a:xfrm>
            <a:off x="166385" y="6392174"/>
            <a:ext cx="892183" cy="384970"/>
          </a:xfrm>
          <a:prstGeom prst="rect">
            <a:avLst/>
          </a:prstGeom>
          <a:ln/>
        </p:spPr>
      </p:pic>
      <p:pic>
        <p:nvPicPr>
          <p:cNvPr id="2" name="Imagen 1">
            <a:extLst>
              <a:ext uri="{FF2B5EF4-FFF2-40B4-BE49-F238E27FC236}">
                <a16:creationId xmlns:a16="http://schemas.microsoft.com/office/drawing/2014/main" id="{DAF9668C-05B6-447F-906F-90C0DD6E79C2}"/>
              </a:ext>
            </a:extLst>
          </p:cNvPr>
          <p:cNvPicPr>
            <a:picLocks noChangeAspect="1"/>
          </p:cNvPicPr>
          <p:nvPr/>
        </p:nvPicPr>
        <p:blipFill rotWithShape="1">
          <a:blip r:embed="rId4"/>
          <a:srcRect l="25892" t="16699" r="43322" b="7484"/>
          <a:stretch/>
        </p:blipFill>
        <p:spPr>
          <a:xfrm>
            <a:off x="0" y="-27451"/>
            <a:ext cx="4970352" cy="6885451"/>
          </a:xfrm>
          <a:prstGeom prst="rect">
            <a:avLst/>
          </a:prstGeom>
        </p:spPr>
      </p:pic>
      <p:graphicFrame>
        <p:nvGraphicFramePr>
          <p:cNvPr id="6" name="Tabla 5">
            <a:extLst>
              <a:ext uri="{FF2B5EF4-FFF2-40B4-BE49-F238E27FC236}">
                <a16:creationId xmlns:a16="http://schemas.microsoft.com/office/drawing/2014/main" id="{8638C51E-1526-4F89-8C0E-BE1727D11D2C}"/>
              </a:ext>
            </a:extLst>
          </p:cNvPr>
          <p:cNvGraphicFramePr>
            <a:graphicFrameLocks noGrp="1"/>
          </p:cNvGraphicFramePr>
          <p:nvPr>
            <p:extLst>
              <p:ext uri="{D42A27DB-BD31-4B8C-83A1-F6EECF244321}">
                <p14:modId xmlns:p14="http://schemas.microsoft.com/office/powerpoint/2010/main" val="2071818449"/>
              </p:ext>
            </p:extLst>
          </p:nvPr>
        </p:nvGraphicFramePr>
        <p:xfrm>
          <a:off x="5615725" y="1648947"/>
          <a:ext cx="5957149" cy="3779520"/>
        </p:xfrm>
        <a:graphic>
          <a:graphicData uri="http://schemas.openxmlformats.org/drawingml/2006/table">
            <a:tbl>
              <a:tblPr/>
              <a:tblGrid>
                <a:gridCol w="2754059">
                  <a:extLst>
                    <a:ext uri="{9D8B030D-6E8A-4147-A177-3AD203B41FA5}">
                      <a16:colId xmlns:a16="http://schemas.microsoft.com/office/drawing/2014/main" val="1875849329"/>
                    </a:ext>
                  </a:extLst>
                </a:gridCol>
                <a:gridCol w="3203090">
                  <a:extLst>
                    <a:ext uri="{9D8B030D-6E8A-4147-A177-3AD203B41FA5}">
                      <a16:colId xmlns:a16="http://schemas.microsoft.com/office/drawing/2014/main" val="1896038706"/>
                    </a:ext>
                  </a:extLst>
                </a:gridCol>
              </a:tblGrid>
              <a:tr h="190500">
                <a:tc gridSpan="2">
                  <a:txBody>
                    <a:bodyPr/>
                    <a:lstStyle/>
                    <a:p>
                      <a:pPr algn="ctr" fontAlgn="b"/>
                      <a:r>
                        <a:rPr lang="en-US" sz="1400" b="1" i="0" u="none" strike="noStrike" noProof="0">
                          <a:solidFill>
                            <a:srgbClr val="000000"/>
                          </a:solidFill>
                          <a:effectLst/>
                          <a:latin typeface="Calibri" panose="020F0502020204030204" pitchFamily="34" charset="0"/>
                        </a:rPr>
                        <a:t>LABORATORY REPORT (Result)</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FFE699"/>
                    </a:solidFill>
                  </a:tcPr>
                </a:tc>
                <a:tc hMerge="1">
                  <a:txBody>
                    <a:bodyPr/>
                    <a:lstStyle/>
                    <a:p>
                      <a:endParaRPr lang="en-US"/>
                    </a:p>
                  </a:txBody>
                  <a:tcPr/>
                </a:tc>
                <a:extLst>
                  <a:ext uri="{0D108BD9-81ED-4DB2-BD59-A6C34878D82A}">
                    <a16:rowId xmlns:a16="http://schemas.microsoft.com/office/drawing/2014/main" val="2480631270"/>
                  </a:ext>
                </a:extLst>
              </a:tr>
              <a:tr h="190500">
                <a:tc>
                  <a:txBody>
                    <a:bodyPr/>
                    <a:lstStyle/>
                    <a:p>
                      <a:pPr algn="l" fontAlgn="b"/>
                      <a:r>
                        <a:rPr lang="en-US" sz="1400" b="1" i="0" u="none" strike="noStrike" noProof="0">
                          <a:solidFill>
                            <a:srgbClr val="000000"/>
                          </a:solidFill>
                          <a:effectLst/>
                          <a:latin typeface="Calibri" panose="020F0502020204030204" pitchFamily="34" charset="0"/>
                        </a:rPr>
                        <a:t>Analyte category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697533858"/>
                  </a:ext>
                </a:extLst>
              </a:tr>
              <a:tr h="190500">
                <a:tc>
                  <a:txBody>
                    <a:bodyPr/>
                    <a:lstStyle/>
                    <a:p>
                      <a:pPr algn="l" fontAlgn="b"/>
                      <a:r>
                        <a:rPr lang="en-US" sz="1400" b="1" i="0" u="none" strike="noStrike" noProof="0">
                          <a:solidFill>
                            <a:srgbClr val="000000"/>
                          </a:solidFill>
                          <a:effectLst/>
                          <a:latin typeface="Calibri" panose="020F0502020204030204" pitchFamily="34" charset="0"/>
                        </a:rPr>
                        <a:t>Mode of Inheritance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50499395"/>
                  </a:ext>
                </a:extLst>
              </a:tr>
              <a:tr h="190500">
                <a:tc>
                  <a:txBody>
                    <a:bodyPr/>
                    <a:lstStyle/>
                    <a:p>
                      <a:pPr algn="l" fontAlgn="b"/>
                      <a:r>
                        <a:rPr lang="en-US" sz="1400" b="1" i="0" u="none" strike="noStrike" noProof="0">
                          <a:solidFill>
                            <a:srgbClr val="000000"/>
                          </a:solidFill>
                          <a:effectLst/>
                          <a:latin typeface="Calibri" panose="020F0502020204030204" pitchFamily="34" charset="0"/>
                        </a:rPr>
                        <a:t>Allele origin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69762228"/>
                  </a:ext>
                </a:extLst>
              </a:tr>
              <a:tr h="190500">
                <a:tc>
                  <a:txBody>
                    <a:bodyPr/>
                    <a:lstStyle/>
                    <a:p>
                      <a:pPr algn="l" fontAlgn="b"/>
                      <a:r>
                        <a:rPr lang="en-US" sz="1400" b="1" i="0" u="none" strike="noStrike" noProof="0">
                          <a:solidFill>
                            <a:srgbClr val="000000"/>
                          </a:solidFill>
                          <a:effectLst/>
                          <a:latin typeface="Calibri" panose="020F0502020204030204" pitchFamily="34" charset="0"/>
                        </a:rPr>
                        <a:t>Gene ID nomenclature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HGNC</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3959773"/>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 Type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Controlled vocabulary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051792969"/>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 ID Nomenclature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HGVS, RefSeq, LRG</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2441296717"/>
                  </a:ext>
                </a:extLst>
              </a:tr>
              <a:tr h="190500">
                <a:tc>
                  <a:txBody>
                    <a:bodyPr/>
                    <a:lstStyle/>
                    <a:p>
                      <a:pPr algn="l" fontAlgn="b"/>
                      <a:r>
                        <a:rPr lang="en-US" sz="1400" b="1" i="0" u="none" strike="noStrike" noProof="0">
                          <a:solidFill>
                            <a:srgbClr val="000000"/>
                          </a:solidFill>
                          <a:effectLst/>
                          <a:latin typeface="Calibri" panose="020F0502020204030204" pitchFamily="34" charset="0"/>
                        </a:rPr>
                        <a:t>clinical Variant classification ID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ACMG</a:t>
                      </a:r>
                      <a:r>
                        <a:rPr lang="en-US" sz="1400" b="0" i="0" u="none" strike="noStrike" noProof="0">
                          <a:solidFill>
                            <a:srgbClr val="000000"/>
                          </a:solidFill>
                          <a:effectLst/>
                          <a:latin typeface="Calibri" panose="020F0502020204030204" pitchFamily="34" charset="0"/>
                        </a:rPr>
                        <a:t> Standards and guidelines</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47200169"/>
                  </a:ext>
                </a:extLst>
              </a:tr>
              <a:tr h="190500">
                <a:tc>
                  <a:txBody>
                    <a:bodyPr/>
                    <a:lstStyle/>
                    <a:p>
                      <a:pPr algn="l" fontAlgn="b"/>
                      <a:r>
                        <a:rPr lang="en-US" sz="1400" b="1" i="0" u="none" strike="noStrike" noProof="0">
                          <a:solidFill>
                            <a:srgbClr val="000000"/>
                          </a:solidFill>
                          <a:effectLst/>
                          <a:latin typeface="Calibri" panose="020F0502020204030204" pitchFamily="34" charset="0"/>
                        </a:rPr>
                        <a:t>Pathogenic Variant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630852888"/>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Variants:  Bening Type/Clinical significance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357012031"/>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 Penetrance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Controlled vocabulary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4250965965"/>
                  </a:ext>
                </a:extLst>
              </a:tr>
              <a:tr h="190500">
                <a:tc>
                  <a:txBody>
                    <a:bodyPr/>
                    <a:lstStyle/>
                    <a:p>
                      <a:pPr algn="l" fontAlgn="b"/>
                      <a:r>
                        <a:rPr lang="en-US" sz="1400" b="1" i="0" u="none" strike="noStrike" noProof="0">
                          <a:solidFill>
                            <a:srgbClr val="000000"/>
                          </a:solidFill>
                          <a:effectLst/>
                          <a:latin typeface="Calibri" panose="020F0502020204030204" pitchFamily="34" charset="0"/>
                        </a:rPr>
                        <a:t>Zygosity type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Controlled vocabulary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427867533"/>
                  </a:ext>
                </a:extLst>
              </a:tr>
              <a:tr h="190500">
                <a:tc>
                  <a:txBody>
                    <a:bodyPr/>
                    <a:lstStyle/>
                    <a:p>
                      <a:pPr algn="l" fontAlgn="b"/>
                      <a:r>
                        <a:rPr lang="en-US" sz="1400" b="1" i="0" u="none" strike="noStrike" noProof="0">
                          <a:solidFill>
                            <a:srgbClr val="000000"/>
                          </a:solidFill>
                          <a:effectLst/>
                          <a:latin typeface="Calibri" panose="020F0502020204030204" pitchFamily="34" charset="0"/>
                        </a:rPr>
                        <a:t>Molecular consequence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Controlled vocabulary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617797395"/>
                  </a:ext>
                </a:extLst>
              </a:tr>
              <a:tr h="190500">
                <a:tc>
                  <a:txBody>
                    <a:bodyPr/>
                    <a:lstStyle/>
                    <a:p>
                      <a:pPr algn="l" fontAlgn="b"/>
                      <a:r>
                        <a:rPr lang="en-US" sz="1400" b="1" i="0" u="none" strike="noStrike" noProof="0">
                          <a:solidFill>
                            <a:srgbClr val="000000"/>
                          </a:solidFill>
                          <a:effectLst/>
                          <a:latin typeface="Calibri" panose="020F0502020204030204" pitchFamily="34" charset="0"/>
                        </a:rPr>
                        <a:t>Functional consequence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639364867"/>
                  </a:ext>
                </a:extLst>
              </a:tr>
              <a:tr h="190500">
                <a:tc>
                  <a:txBody>
                    <a:bodyPr/>
                    <a:lstStyle/>
                    <a:p>
                      <a:pPr algn="l" fontAlgn="b"/>
                      <a:r>
                        <a:rPr lang="en-US" sz="1400" b="1" i="0" u="none" strike="noStrike" noProof="0">
                          <a:solidFill>
                            <a:srgbClr val="000000"/>
                          </a:solidFill>
                          <a:effectLst/>
                          <a:latin typeface="Calibri" panose="020F0502020204030204" pitchFamily="34" charset="0"/>
                        </a:rPr>
                        <a:t>Interpretation</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2149499996"/>
                  </a:ext>
                </a:extLst>
              </a:tr>
              <a:tr h="190500">
                <a:tc>
                  <a:txBody>
                    <a:bodyPr/>
                    <a:lstStyle/>
                    <a:p>
                      <a:pPr algn="l" fontAlgn="b"/>
                      <a:r>
                        <a:rPr lang="en-US" sz="1400" b="1" i="0" u="none" strike="noStrike" noProof="0">
                          <a:solidFill>
                            <a:srgbClr val="000000"/>
                          </a:solidFill>
                          <a:effectLst/>
                          <a:latin typeface="Calibri" panose="020F0502020204030204" pitchFamily="34" charset="0"/>
                        </a:rPr>
                        <a:t>Genetic counselling</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591363542"/>
                  </a:ext>
                </a:extLst>
              </a:tr>
            </a:tbl>
          </a:graphicData>
        </a:graphic>
      </p:graphicFrame>
      <p:pic>
        <p:nvPicPr>
          <p:cNvPr id="8" name="Imagen 7">
            <a:extLst>
              <a:ext uri="{FF2B5EF4-FFF2-40B4-BE49-F238E27FC236}">
                <a16:creationId xmlns:a16="http://schemas.microsoft.com/office/drawing/2014/main" id="{72774567-3C50-470B-B75C-5C95462FB95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9" name="CuadroTexto 8">
            <a:extLst>
              <a:ext uri="{FF2B5EF4-FFF2-40B4-BE49-F238E27FC236}">
                <a16:creationId xmlns:a16="http://schemas.microsoft.com/office/drawing/2014/main" id="{C15CFB01-6DCB-4F92-AB59-1BA7BE666D55}"/>
              </a:ext>
            </a:extLst>
          </p:cNvPr>
          <p:cNvSpPr txBox="1"/>
          <p:nvPr/>
        </p:nvSpPr>
        <p:spPr>
          <a:xfrm>
            <a:off x="52388" y="3097534"/>
            <a:ext cx="4917964" cy="1979291"/>
          </a:xfrm>
          <a:prstGeom prst="rect">
            <a:avLst/>
          </a:prstGeom>
          <a:noFill/>
          <a:ln w="38100">
            <a:solidFill>
              <a:schemeClr val="accent4">
                <a:lumMod val="60000"/>
                <a:lumOff val="40000"/>
              </a:schemeClr>
            </a:solidFill>
          </a:ln>
        </p:spPr>
        <p:txBody>
          <a:bodyPr wrap="square" rtlCol="0">
            <a:spAutoFit/>
          </a:bodyPr>
          <a:lstStyle/>
          <a:p>
            <a:endParaRPr lang="en-US" dirty="0"/>
          </a:p>
        </p:txBody>
      </p:sp>
    </p:spTree>
    <p:extLst>
      <p:ext uri="{BB962C8B-B14F-4D97-AF65-F5344CB8AC3E}">
        <p14:creationId xmlns:p14="http://schemas.microsoft.com/office/powerpoint/2010/main" val="216262364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8" name="Imagen 7">
            <a:extLst>
              <a:ext uri="{FF2B5EF4-FFF2-40B4-BE49-F238E27FC236}">
                <a16:creationId xmlns:a16="http://schemas.microsoft.com/office/drawing/2014/main" id="{72774567-3C50-470B-B75C-5C95462FB9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sp>
        <p:nvSpPr>
          <p:cNvPr id="10" name="CuadroTexto 9">
            <a:extLst>
              <a:ext uri="{FF2B5EF4-FFF2-40B4-BE49-F238E27FC236}">
                <a16:creationId xmlns:a16="http://schemas.microsoft.com/office/drawing/2014/main" id="{789A2E1D-C8FB-4382-8FBD-E53E4A4BB556}"/>
              </a:ext>
            </a:extLst>
          </p:cNvPr>
          <p:cNvSpPr txBox="1"/>
          <p:nvPr/>
        </p:nvSpPr>
        <p:spPr>
          <a:xfrm>
            <a:off x="1642595" y="195071"/>
            <a:ext cx="8296275" cy="892552"/>
          </a:xfrm>
          <a:prstGeom prst="rect">
            <a:avLst/>
          </a:prstGeom>
          <a:noFill/>
        </p:spPr>
        <p:txBody>
          <a:bodyPr wrap="square" rtlCol="0">
            <a:spAutoFit/>
          </a:bodyPr>
          <a:lstStyle/>
          <a:p>
            <a:pPr lvl="0" algn="ctr"/>
            <a:r>
              <a:rPr lang="en-US" sz="2800" b="1" dirty="0">
                <a:solidFill>
                  <a:srgbClr val="5B9BD5">
                    <a:lumMod val="50000"/>
                  </a:srgbClr>
                </a:solidFill>
              </a:rPr>
              <a:t>Hospital Clinic Barcelona (HCB)</a:t>
            </a:r>
          </a:p>
          <a:p>
            <a:pPr lvl="0" algn="ctr"/>
            <a:r>
              <a:rPr lang="en-US" sz="2400" b="1" dirty="0">
                <a:solidFill>
                  <a:srgbClr val="5B9BD5">
                    <a:lumMod val="50000"/>
                  </a:srgbClr>
                </a:solidFill>
              </a:rPr>
              <a:t>Strategic vision about secondary use of clinical data </a:t>
            </a:r>
          </a:p>
        </p:txBody>
      </p:sp>
      <p:pic>
        <p:nvPicPr>
          <p:cNvPr id="11" name="Imagen 10">
            <a:extLst>
              <a:ext uri="{FF2B5EF4-FFF2-40B4-BE49-F238E27FC236}">
                <a16:creationId xmlns:a16="http://schemas.microsoft.com/office/drawing/2014/main" id="{43467CB2-A870-4E00-8406-F9B2A0E075C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165" y="175318"/>
            <a:ext cx="1327710" cy="778923"/>
          </a:xfrm>
          <a:prstGeom prst="rect">
            <a:avLst/>
          </a:prstGeom>
        </p:spPr>
      </p:pic>
      <p:cxnSp>
        <p:nvCxnSpPr>
          <p:cNvPr id="13" name="6 Conector recto">
            <a:extLst>
              <a:ext uri="{FF2B5EF4-FFF2-40B4-BE49-F238E27FC236}">
                <a16:creationId xmlns:a16="http://schemas.microsoft.com/office/drawing/2014/main" id="{F07215AE-4BAD-416A-A805-737650A8118D}"/>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4" name="7 CuadroTexto">
            <a:extLst>
              <a:ext uri="{FF2B5EF4-FFF2-40B4-BE49-F238E27FC236}">
                <a16:creationId xmlns:a16="http://schemas.microsoft.com/office/drawing/2014/main" id="{2E34A477-6828-42E2-8422-9D8C82A6E303}"/>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5" name="image3.png">
            <a:extLst>
              <a:ext uri="{FF2B5EF4-FFF2-40B4-BE49-F238E27FC236}">
                <a16:creationId xmlns:a16="http://schemas.microsoft.com/office/drawing/2014/main" id="{6F5F0F3D-3242-49C3-A81E-5CA940D72E12}"/>
              </a:ext>
            </a:extLst>
          </p:cNvPr>
          <p:cNvPicPr/>
          <p:nvPr/>
        </p:nvPicPr>
        <p:blipFill>
          <a:blip r:embed="rId5"/>
          <a:srcRect/>
          <a:stretch>
            <a:fillRect/>
          </a:stretch>
        </p:blipFill>
        <p:spPr>
          <a:xfrm>
            <a:off x="166385" y="6392174"/>
            <a:ext cx="892183" cy="384970"/>
          </a:xfrm>
          <a:prstGeom prst="rect">
            <a:avLst/>
          </a:prstGeom>
          <a:ln/>
        </p:spPr>
      </p:pic>
      <p:sp>
        <p:nvSpPr>
          <p:cNvPr id="3" name="CuadroTexto 2">
            <a:extLst>
              <a:ext uri="{FF2B5EF4-FFF2-40B4-BE49-F238E27FC236}">
                <a16:creationId xmlns:a16="http://schemas.microsoft.com/office/drawing/2014/main" id="{4A997676-2FC4-418E-8EE6-62801E15845F}"/>
              </a:ext>
            </a:extLst>
          </p:cNvPr>
          <p:cNvSpPr txBox="1"/>
          <p:nvPr/>
        </p:nvSpPr>
        <p:spPr>
          <a:xfrm>
            <a:off x="1282347" y="1246868"/>
            <a:ext cx="9627305" cy="4708981"/>
          </a:xfrm>
          <a:prstGeom prst="rect">
            <a:avLst/>
          </a:prstGeom>
          <a:solidFill>
            <a:schemeClr val="bg1">
              <a:lumMod val="85000"/>
            </a:schemeClr>
          </a:solidFill>
          <a:ln>
            <a:solidFill>
              <a:schemeClr val="accent6">
                <a:lumMod val="75000"/>
              </a:schemeClr>
            </a:solidFill>
          </a:ln>
        </p:spPr>
        <p:txBody>
          <a:bodyPr wrap="square" rtlCol="0">
            <a:spAutoFit/>
          </a:bodyPr>
          <a:lstStyle/>
          <a:p>
            <a:pPr marL="342900" lvl="0" indent="-342900">
              <a:buFont typeface="Arial" panose="020B0604020202020204" pitchFamily="34" charset="0"/>
              <a:buChar char="●"/>
            </a:pPr>
            <a:r>
              <a:rPr lang="en-US" sz="2000" dirty="0"/>
              <a:t>Genetic data into the clinical history at HCB takes places in a non structured manner (mostly free text).</a:t>
            </a:r>
          </a:p>
          <a:p>
            <a:pPr marL="342900" lvl="0" indent="-342900">
              <a:buFont typeface="Arial" panose="020B0604020202020204" pitchFamily="34" charset="0"/>
              <a:buChar char="●"/>
            </a:pPr>
            <a:r>
              <a:rPr lang="en-US" sz="2000" dirty="0"/>
              <a:t>75 - 80% of the researchers generated, submitted the data themselves in a non-automated manner.</a:t>
            </a:r>
          </a:p>
          <a:p>
            <a:pPr marL="342900" indent="-342900">
              <a:buFont typeface="Arial" panose="020B0604020202020204" pitchFamily="34" charset="0"/>
              <a:buChar char="●"/>
            </a:pPr>
            <a:r>
              <a:rPr lang="en-US" sz="2000" dirty="0"/>
              <a:t>Limitations of the SAP system to store clinical history.</a:t>
            </a:r>
          </a:p>
          <a:p>
            <a:pPr lvl="0"/>
            <a:endParaRPr lang="en-US" sz="2000" dirty="0"/>
          </a:p>
          <a:p>
            <a:pPr marL="342900" lvl="0" indent="-342900">
              <a:buFont typeface="Wingdings" panose="05000000000000000000" pitchFamily="2" charset="2"/>
              <a:buChar char="q"/>
            </a:pPr>
            <a:r>
              <a:rPr lang="en-US" sz="2000" dirty="0">
                <a:solidFill>
                  <a:schemeClr val="accent5">
                    <a:lumMod val="50000"/>
                  </a:schemeClr>
                </a:solidFill>
              </a:rPr>
              <a:t>The </a:t>
            </a:r>
            <a:r>
              <a:rPr lang="en-US" sz="2000" b="1" dirty="0">
                <a:solidFill>
                  <a:schemeClr val="accent5">
                    <a:lumMod val="50000"/>
                  </a:schemeClr>
                </a:solidFill>
              </a:rPr>
              <a:t>proposed strategy </a:t>
            </a:r>
            <a:r>
              <a:rPr lang="en-US" sz="2000" dirty="0">
                <a:solidFill>
                  <a:schemeClr val="accent5">
                    <a:lumMod val="50000"/>
                  </a:schemeClr>
                </a:solidFill>
              </a:rPr>
              <a:t>to enable secondary use of clinical data includes:</a:t>
            </a:r>
          </a:p>
          <a:p>
            <a:pPr marL="800100" lvl="1" indent="-342900">
              <a:buFont typeface="Courier New" panose="02070309020205020404" pitchFamily="49" charset="0"/>
              <a:buChar char="o"/>
            </a:pPr>
            <a:r>
              <a:rPr lang="en-US" sz="2000" dirty="0">
                <a:solidFill>
                  <a:schemeClr val="accent5">
                    <a:lumMod val="50000"/>
                  </a:schemeClr>
                </a:solidFill>
              </a:rPr>
              <a:t>technological infrastructure for patient's informed consent in the clinical workstation</a:t>
            </a:r>
          </a:p>
          <a:p>
            <a:pPr marL="800100" lvl="1" indent="-342900">
              <a:buFont typeface="Courier New" panose="02070309020205020404" pitchFamily="49" charset="0"/>
              <a:buChar char="o"/>
            </a:pPr>
            <a:r>
              <a:rPr lang="en-US" sz="2000" dirty="0">
                <a:solidFill>
                  <a:schemeClr val="accent5">
                    <a:lumMod val="50000"/>
                  </a:schemeClr>
                </a:solidFill>
              </a:rPr>
              <a:t>use of ISO and ontology standards (OMOP as common data model)</a:t>
            </a:r>
          </a:p>
          <a:p>
            <a:pPr marL="800100" lvl="1" indent="-342900">
              <a:buFont typeface="Courier New" panose="02070309020205020404" pitchFamily="49" charset="0"/>
              <a:buChar char="o"/>
            </a:pPr>
            <a:r>
              <a:rPr lang="en-US" sz="2000" dirty="0">
                <a:solidFill>
                  <a:schemeClr val="accent5">
                    <a:lumMod val="50000"/>
                  </a:schemeClr>
                </a:solidFill>
              </a:rPr>
              <a:t>Use of terminologies</a:t>
            </a:r>
            <a:r>
              <a:rPr lang="en-US" sz="2000" b="1" dirty="0">
                <a:solidFill>
                  <a:schemeClr val="accent5">
                    <a:lumMod val="50000"/>
                  </a:schemeClr>
                </a:solidFill>
              </a:rPr>
              <a:t>: SNOMED-CT has been chosen as it connects very well with lab codes (LOINC). </a:t>
            </a:r>
            <a:endParaRPr lang="en-US" sz="2000" dirty="0">
              <a:solidFill>
                <a:schemeClr val="accent5">
                  <a:lumMod val="50000"/>
                </a:schemeClr>
              </a:solidFill>
            </a:endParaRPr>
          </a:p>
          <a:p>
            <a:pPr marL="800100" lvl="1" indent="-342900">
              <a:buFont typeface="Courier New" panose="02070309020205020404" pitchFamily="49" charset="0"/>
              <a:buChar char="o"/>
            </a:pPr>
            <a:r>
              <a:rPr lang="en-US" sz="2000" dirty="0">
                <a:solidFill>
                  <a:schemeClr val="accent5">
                    <a:lumMod val="50000"/>
                  </a:schemeClr>
                </a:solidFill>
              </a:rPr>
              <a:t>Training in data science and data management for using and producing clinical data</a:t>
            </a:r>
          </a:p>
          <a:p>
            <a:pPr marL="800100" lvl="1" indent="-342900">
              <a:buFont typeface="Courier New" panose="02070309020205020404" pitchFamily="49" charset="0"/>
              <a:buChar char="o"/>
            </a:pPr>
            <a:r>
              <a:rPr lang="en-US" sz="2000" dirty="0">
                <a:solidFill>
                  <a:schemeClr val="accent5">
                    <a:lumMod val="50000"/>
                  </a:schemeClr>
                </a:solidFill>
              </a:rPr>
              <a:t>Implementing decision making rules </a:t>
            </a:r>
            <a:r>
              <a:rPr lang="en-US" sz="2000" dirty="0" err="1">
                <a:solidFill>
                  <a:schemeClr val="accent5">
                    <a:lumMod val="50000"/>
                  </a:schemeClr>
                </a:solidFill>
              </a:rPr>
              <a:t>eg</a:t>
            </a:r>
            <a:r>
              <a:rPr lang="en-US" sz="2000" dirty="0">
                <a:solidFill>
                  <a:schemeClr val="accent5">
                    <a:lumMod val="50000"/>
                  </a:schemeClr>
                </a:solidFill>
              </a:rPr>
              <a:t>: drug dosage alerts</a:t>
            </a:r>
          </a:p>
          <a:p>
            <a:pPr marL="342900" indent="-342900">
              <a:buFont typeface="Wingdings" panose="05000000000000000000" pitchFamily="2" charset="2"/>
              <a:buChar char="q"/>
            </a:pPr>
            <a:r>
              <a:rPr lang="en-US" sz="2000" dirty="0">
                <a:solidFill>
                  <a:schemeClr val="accent5">
                    <a:lumMod val="50000"/>
                  </a:schemeClr>
                </a:solidFill>
              </a:rPr>
              <a:t>A couple of projects will be selected to start implementing the strategy at HCB.</a:t>
            </a:r>
          </a:p>
        </p:txBody>
      </p:sp>
    </p:spTree>
    <p:extLst>
      <p:ext uri="{BB962C8B-B14F-4D97-AF65-F5344CB8AC3E}">
        <p14:creationId xmlns:p14="http://schemas.microsoft.com/office/powerpoint/2010/main" val="108649058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8" name="Imagen 7">
            <a:extLst>
              <a:ext uri="{FF2B5EF4-FFF2-40B4-BE49-F238E27FC236}">
                <a16:creationId xmlns:a16="http://schemas.microsoft.com/office/drawing/2014/main" id="{72774567-3C50-470B-B75C-5C95462FB9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13" name="6 Conector recto">
            <a:extLst>
              <a:ext uri="{FF2B5EF4-FFF2-40B4-BE49-F238E27FC236}">
                <a16:creationId xmlns:a16="http://schemas.microsoft.com/office/drawing/2014/main" id="{F07215AE-4BAD-416A-A805-737650A8118D}"/>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4" name="7 CuadroTexto">
            <a:extLst>
              <a:ext uri="{FF2B5EF4-FFF2-40B4-BE49-F238E27FC236}">
                <a16:creationId xmlns:a16="http://schemas.microsoft.com/office/drawing/2014/main" id="{2E34A477-6828-42E2-8422-9D8C82A6E303}"/>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5" name="image3.png">
            <a:extLst>
              <a:ext uri="{FF2B5EF4-FFF2-40B4-BE49-F238E27FC236}">
                <a16:creationId xmlns:a16="http://schemas.microsoft.com/office/drawing/2014/main" id="{6F5F0F3D-3242-49C3-A81E-5CA940D72E12}"/>
              </a:ext>
            </a:extLst>
          </p:cNvPr>
          <p:cNvPicPr/>
          <p:nvPr/>
        </p:nvPicPr>
        <p:blipFill>
          <a:blip r:embed="rId4"/>
          <a:srcRect/>
          <a:stretch>
            <a:fillRect/>
          </a:stretch>
        </p:blipFill>
        <p:spPr>
          <a:xfrm>
            <a:off x="166385" y="6392174"/>
            <a:ext cx="892183" cy="384970"/>
          </a:xfrm>
          <a:prstGeom prst="rect">
            <a:avLst/>
          </a:prstGeom>
          <a:ln/>
        </p:spPr>
      </p:pic>
      <p:sp>
        <p:nvSpPr>
          <p:cNvPr id="3" name="CuadroTexto 2">
            <a:extLst>
              <a:ext uri="{FF2B5EF4-FFF2-40B4-BE49-F238E27FC236}">
                <a16:creationId xmlns:a16="http://schemas.microsoft.com/office/drawing/2014/main" id="{4A997676-2FC4-418E-8EE6-62801E15845F}"/>
              </a:ext>
            </a:extLst>
          </p:cNvPr>
          <p:cNvSpPr txBox="1"/>
          <p:nvPr/>
        </p:nvSpPr>
        <p:spPr>
          <a:xfrm>
            <a:off x="5350432" y="2053695"/>
            <a:ext cx="6265824" cy="3693319"/>
          </a:xfrm>
          <a:prstGeom prst="rect">
            <a:avLst/>
          </a:prstGeom>
          <a:noFill/>
          <a:ln>
            <a:solidFill>
              <a:schemeClr val="accent2">
                <a:lumMod val="75000"/>
              </a:schemeClr>
            </a:solidFill>
          </a:ln>
        </p:spPr>
        <p:txBody>
          <a:bodyPr wrap="square" rtlCol="0">
            <a:spAutoFit/>
          </a:bodyPr>
          <a:lstStyle/>
          <a:p>
            <a:pPr marL="285750" indent="-285750">
              <a:buFont typeface="Wingdings" panose="05000000000000000000" pitchFamily="2" charset="2"/>
              <a:buChar char="q"/>
            </a:pPr>
            <a:r>
              <a:rPr lang="en-US" dirty="0"/>
              <a:t>The </a:t>
            </a:r>
            <a:r>
              <a:rPr lang="en-US" b="1" i="1" dirty="0"/>
              <a:t>iSalut</a:t>
            </a:r>
            <a:r>
              <a:rPr lang="en-US" b="1" dirty="0"/>
              <a:t> Clinical Dictionary </a:t>
            </a:r>
            <a:r>
              <a:rPr lang="en-US" dirty="0"/>
              <a:t>is a transversal project that aims to normalize the vocabulary used by SISCAT (the Integrated Health System of the Public Health Network of Catalonia) </a:t>
            </a:r>
          </a:p>
          <a:p>
            <a:pPr marL="285750" indent="-285750">
              <a:buFont typeface="Wingdings" panose="05000000000000000000" pitchFamily="2" charset="2"/>
              <a:buChar char="q"/>
            </a:pPr>
            <a:r>
              <a:rPr lang="en-US" dirty="0"/>
              <a:t>Leaded by the </a:t>
            </a:r>
            <a:r>
              <a:rPr lang="en-US" b="1" dirty="0"/>
              <a:t>Office of Standards and Interoperability </a:t>
            </a:r>
            <a:r>
              <a:rPr lang="en-US" dirty="0"/>
              <a:t>(TIC Salut) </a:t>
            </a:r>
          </a:p>
          <a:p>
            <a:pPr marL="285750" indent="-285750">
              <a:buFont typeface="Wingdings" panose="05000000000000000000" pitchFamily="2" charset="2"/>
              <a:buChar char="q"/>
            </a:pPr>
            <a:r>
              <a:rPr lang="en-US" dirty="0"/>
              <a:t>The basis of the dictionary is </a:t>
            </a:r>
            <a:r>
              <a:rPr lang="en-US" b="1" dirty="0"/>
              <a:t>SNOMED CT</a:t>
            </a:r>
            <a:r>
              <a:rPr lang="en-US" dirty="0"/>
              <a:t> but also contains other controlled vocabularies (e.g. ICD9, ICD-10MC, LOINC, etc.). </a:t>
            </a:r>
          </a:p>
          <a:p>
            <a:pPr marL="285750" indent="-285750">
              <a:buFont typeface="Wingdings" panose="05000000000000000000" pitchFamily="2" charset="2"/>
              <a:buChar char="q"/>
            </a:pPr>
            <a:r>
              <a:rPr lang="en-US" b="1" dirty="0"/>
              <a:t>Catalonian extension </a:t>
            </a:r>
            <a:r>
              <a:rPr lang="en-US" dirty="0"/>
              <a:t>of the standard. Submissions to the Spanish Minister of Health. </a:t>
            </a:r>
          </a:p>
          <a:p>
            <a:pPr marL="285750" indent="-285750">
              <a:buFont typeface="Wingdings" panose="05000000000000000000" pitchFamily="2" charset="2"/>
              <a:buChar char="q"/>
            </a:pPr>
            <a:r>
              <a:rPr lang="en-US" b="1" dirty="0"/>
              <a:t>Multidisciplinary team </a:t>
            </a:r>
            <a:r>
              <a:rPr lang="en-US" dirty="0"/>
              <a:t>of experts from the Catalan Health System responsible for each domain. BITAC is involved in this group of experts.</a:t>
            </a:r>
          </a:p>
        </p:txBody>
      </p:sp>
      <p:pic>
        <p:nvPicPr>
          <p:cNvPr id="2" name="Imagen 1">
            <a:extLst>
              <a:ext uri="{FF2B5EF4-FFF2-40B4-BE49-F238E27FC236}">
                <a16:creationId xmlns:a16="http://schemas.microsoft.com/office/drawing/2014/main" id="{780F94DF-3030-4CA1-8A5D-7D254FC581ED}"/>
              </a:ext>
            </a:extLst>
          </p:cNvPr>
          <p:cNvPicPr>
            <a:picLocks noChangeAspect="1"/>
          </p:cNvPicPr>
          <p:nvPr/>
        </p:nvPicPr>
        <p:blipFill rotWithShape="1">
          <a:blip r:embed="rId5"/>
          <a:srcRect l="16094" t="35880" r="52422" b="37964"/>
          <a:stretch/>
        </p:blipFill>
        <p:spPr>
          <a:xfrm>
            <a:off x="371475" y="2053695"/>
            <a:ext cx="4403213" cy="2057610"/>
          </a:xfrm>
          <a:prstGeom prst="rect">
            <a:avLst/>
          </a:prstGeom>
          <a:ln>
            <a:noFill/>
          </a:ln>
          <a:effectLst>
            <a:outerShdw blurRad="292100" dist="139700" dir="2700000" algn="tl" rotWithShape="0">
              <a:srgbClr val="333333">
                <a:alpha val="65000"/>
              </a:srgbClr>
            </a:outerShdw>
          </a:effectLst>
        </p:spPr>
      </p:pic>
      <p:pic>
        <p:nvPicPr>
          <p:cNvPr id="5" name="Imagen 4">
            <a:extLst>
              <a:ext uri="{FF2B5EF4-FFF2-40B4-BE49-F238E27FC236}">
                <a16:creationId xmlns:a16="http://schemas.microsoft.com/office/drawing/2014/main" id="{67E89826-9DF0-481D-A0DD-913BD7DEC8C6}"/>
              </a:ext>
            </a:extLst>
          </p:cNvPr>
          <p:cNvPicPr>
            <a:picLocks noChangeAspect="1"/>
          </p:cNvPicPr>
          <p:nvPr/>
        </p:nvPicPr>
        <p:blipFill rotWithShape="1">
          <a:blip r:embed="rId6"/>
          <a:srcRect l="15204" t="9584" r="72734" b="81557"/>
          <a:stretch/>
        </p:blipFill>
        <p:spPr>
          <a:xfrm>
            <a:off x="112657" y="176747"/>
            <a:ext cx="1891822" cy="781588"/>
          </a:xfrm>
          <a:prstGeom prst="rect">
            <a:avLst/>
          </a:prstGeom>
        </p:spPr>
      </p:pic>
      <p:sp>
        <p:nvSpPr>
          <p:cNvPr id="6" name="CuadroTexto 5">
            <a:extLst>
              <a:ext uri="{FF2B5EF4-FFF2-40B4-BE49-F238E27FC236}">
                <a16:creationId xmlns:a16="http://schemas.microsoft.com/office/drawing/2014/main" id="{34721465-D76E-4C59-85B2-93C3CCE3AE13}"/>
              </a:ext>
            </a:extLst>
          </p:cNvPr>
          <p:cNvSpPr txBox="1"/>
          <p:nvPr/>
        </p:nvSpPr>
        <p:spPr>
          <a:xfrm>
            <a:off x="371475" y="1179789"/>
            <a:ext cx="11576609" cy="923330"/>
          </a:xfrm>
          <a:prstGeom prst="rect">
            <a:avLst/>
          </a:prstGeom>
          <a:noFill/>
        </p:spPr>
        <p:txBody>
          <a:bodyPr wrap="square" rtlCol="0">
            <a:spAutoFit/>
          </a:bodyPr>
          <a:lstStyle/>
          <a:p>
            <a:r>
              <a:rPr lang="en-US" dirty="0"/>
              <a:t>as part of the Catalan Ministry of Health, works to promote the development and use of ICT and networking in the field of health, keeps abreast of new trends, innovation and emerging initiatives, and offers accreditation and product approval services.</a:t>
            </a:r>
          </a:p>
        </p:txBody>
      </p:sp>
      <p:sp>
        <p:nvSpPr>
          <p:cNvPr id="16" name="CuadroTexto 15">
            <a:extLst>
              <a:ext uri="{FF2B5EF4-FFF2-40B4-BE49-F238E27FC236}">
                <a16:creationId xmlns:a16="http://schemas.microsoft.com/office/drawing/2014/main" id="{91EF372D-99DA-466C-B2AD-E736C1B8F06E}"/>
              </a:ext>
            </a:extLst>
          </p:cNvPr>
          <p:cNvSpPr txBox="1"/>
          <p:nvPr/>
        </p:nvSpPr>
        <p:spPr>
          <a:xfrm>
            <a:off x="2069395" y="195071"/>
            <a:ext cx="8296275" cy="954107"/>
          </a:xfrm>
          <a:prstGeom prst="rect">
            <a:avLst/>
          </a:prstGeom>
          <a:noFill/>
        </p:spPr>
        <p:txBody>
          <a:bodyPr wrap="square" rtlCol="0">
            <a:spAutoFit/>
          </a:bodyPr>
          <a:lstStyle/>
          <a:p>
            <a:pPr lvl="0" algn="ctr"/>
            <a:r>
              <a:rPr lang="en-US" sz="2800" b="1" dirty="0">
                <a:solidFill>
                  <a:srgbClr val="5B9BD5">
                    <a:lumMod val="50000"/>
                  </a:srgbClr>
                </a:solidFill>
              </a:rPr>
              <a:t>TIC Salut Social Foundation</a:t>
            </a:r>
          </a:p>
          <a:p>
            <a:pPr lvl="0" algn="ctr"/>
            <a:r>
              <a:rPr lang="en-US" sz="2800" b="1" dirty="0">
                <a:solidFill>
                  <a:srgbClr val="5B9BD5">
                    <a:lumMod val="50000"/>
                  </a:srgbClr>
                </a:solidFill>
              </a:rPr>
              <a:t>iSalut Clinical Dictionary</a:t>
            </a:r>
            <a:r>
              <a:rPr lang="en-US" sz="2400" b="1" dirty="0">
                <a:solidFill>
                  <a:srgbClr val="5B9BD5">
                    <a:lumMod val="50000"/>
                  </a:srgbClr>
                </a:solidFill>
              </a:rPr>
              <a:t> </a:t>
            </a:r>
          </a:p>
        </p:txBody>
      </p:sp>
      <p:pic>
        <p:nvPicPr>
          <p:cNvPr id="9" name="Imagen 8">
            <a:extLst>
              <a:ext uri="{FF2B5EF4-FFF2-40B4-BE49-F238E27FC236}">
                <a16:creationId xmlns:a16="http://schemas.microsoft.com/office/drawing/2014/main" id="{C58940AB-387A-40A0-BAE7-41C0F02A77A4}"/>
              </a:ext>
            </a:extLst>
          </p:cNvPr>
          <p:cNvPicPr>
            <a:picLocks noChangeAspect="1"/>
          </p:cNvPicPr>
          <p:nvPr/>
        </p:nvPicPr>
        <p:blipFill rotWithShape="1">
          <a:blip r:embed="rId7"/>
          <a:srcRect l="47376" t="31673" r="42031" b="49583"/>
          <a:stretch/>
        </p:blipFill>
        <p:spPr>
          <a:xfrm>
            <a:off x="1334504" y="3968430"/>
            <a:ext cx="2200930" cy="219063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96926743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8" name="Imagen 7">
            <a:extLst>
              <a:ext uri="{FF2B5EF4-FFF2-40B4-BE49-F238E27FC236}">
                <a16:creationId xmlns:a16="http://schemas.microsoft.com/office/drawing/2014/main" id="{72774567-3C50-470B-B75C-5C95462FB9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13" name="6 Conector recto">
            <a:extLst>
              <a:ext uri="{FF2B5EF4-FFF2-40B4-BE49-F238E27FC236}">
                <a16:creationId xmlns:a16="http://schemas.microsoft.com/office/drawing/2014/main" id="{F07215AE-4BAD-416A-A805-737650A8118D}"/>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14" name="7 CuadroTexto">
            <a:extLst>
              <a:ext uri="{FF2B5EF4-FFF2-40B4-BE49-F238E27FC236}">
                <a16:creationId xmlns:a16="http://schemas.microsoft.com/office/drawing/2014/main" id="{2E34A477-6828-42E2-8422-9D8C82A6E303}"/>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5" name="image3.png">
            <a:extLst>
              <a:ext uri="{FF2B5EF4-FFF2-40B4-BE49-F238E27FC236}">
                <a16:creationId xmlns:a16="http://schemas.microsoft.com/office/drawing/2014/main" id="{6F5F0F3D-3242-49C3-A81E-5CA940D72E12}"/>
              </a:ext>
            </a:extLst>
          </p:cNvPr>
          <p:cNvPicPr/>
          <p:nvPr/>
        </p:nvPicPr>
        <p:blipFill>
          <a:blip r:embed="rId4"/>
          <a:srcRect/>
          <a:stretch>
            <a:fillRect/>
          </a:stretch>
        </p:blipFill>
        <p:spPr>
          <a:xfrm>
            <a:off x="166385" y="6392174"/>
            <a:ext cx="892183" cy="384970"/>
          </a:xfrm>
          <a:prstGeom prst="rect">
            <a:avLst/>
          </a:prstGeom>
          <a:ln/>
        </p:spPr>
      </p:pic>
      <p:sp>
        <p:nvSpPr>
          <p:cNvPr id="3" name="CuadroTexto 2">
            <a:extLst>
              <a:ext uri="{FF2B5EF4-FFF2-40B4-BE49-F238E27FC236}">
                <a16:creationId xmlns:a16="http://schemas.microsoft.com/office/drawing/2014/main" id="{4A997676-2FC4-418E-8EE6-62801E15845F}"/>
              </a:ext>
            </a:extLst>
          </p:cNvPr>
          <p:cNvSpPr txBox="1"/>
          <p:nvPr/>
        </p:nvSpPr>
        <p:spPr>
          <a:xfrm>
            <a:off x="4869938" y="2413610"/>
            <a:ext cx="3454911" cy="2862322"/>
          </a:xfrm>
          <a:prstGeom prst="rect">
            <a:avLst/>
          </a:prstGeom>
          <a:noFill/>
          <a:ln>
            <a:solidFill>
              <a:schemeClr val="accent2">
                <a:lumMod val="75000"/>
              </a:schemeClr>
            </a:solidFill>
          </a:ln>
        </p:spPr>
        <p:txBody>
          <a:bodyPr wrap="square" rtlCol="0">
            <a:spAutoFit/>
          </a:bodyPr>
          <a:lstStyle/>
          <a:p>
            <a:r>
              <a:rPr lang="en-US" b="1"/>
              <a:t>Nuclear Medicine</a:t>
            </a:r>
          </a:p>
          <a:p>
            <a:r>
              <a:rPr lang="en-US" b="1"/>
              <a:t>Allergies</a:t>
            </a:r>
          </a:p>
          <a:p>
            <a:r>
              <a:rPr lang="en-US" b="1"/>
              <a:t>Anatomic Pathology</a:t>
            </a:r>
          </a:p>
          <a:p>
            <a:r>
              <a:rPr lang="en-US" b="1"/>
              <a:t>Clinical Documents</a:t>
            </a:r>
          </a:p>
          <a:p>
            <a:r>
              <a:rPr lang="en-US" b="1"/>
              <a:t>Assessment Scales</a:t>
            </a:r>
          </a:p>
          <a:p>
            <a:r>
              <a:rPr lang="en-US" b="1"/>
              <a:t>Surgical Sheet</a:t>
            </a:r>
          </a:p>
          <a:p>
            <a:r>
              <a:rPr lang="en-US" b="1"/>
              <a:t>Active and passive immunizations</a:t>
            </a:r>
          </a:p>
          <a:p>
            <a:r>
              <a:rPr lang="en-US" b="1"/>
              <a:t>Groups of professionals (Occupations)</a:t>
            </a:r>
          </a:p>
          <a:p>
            <a:r>
              <a:rPr lang="en-US" b="1"/>
              <a:t>Spirometry report</a:t>
            </a:r>
          </a:p>
        </p:txBody>
      </p:sp>
      <p:pic>
        <p:nvPicPr>
          <p:cNvPr id="5" name="Imagen 4">
            <a:extLst>
              <a:ext uri="{FF2B5EF4-FFF2-40B4-BE49-F238E27FC236}">
                <a16:creationId xmlns:a16="http://schemas.microsoft.com/office/drawing/2014/main" id="{67E89826-9DF0-481D-A0DD-913BD7DEC8C6}"/>
              </a:ext>
            </a:extLst>
          </p:cNvPr>
          <p:cNvPicPr>
            <a:picLocks noChangeAspect="1"/>
          </p:cNvPicPr>
          <p:nvPr/>
        </p:nvPicPr>
        <p:blipFill rotWithShape="1">
          <a:blip r:embed="rId5"/>
          <a:srcRect l="15204" t="9584" r="72734" b="81557"/>
          <a:stretch/>
        </p:blipFill>
        <p:spPr>
          <a:xfrm>
            <a:off x="112657" y="176747"/>
            <a:ext cx="1891822" cy="781588"/>
          </a:xfrm>
          <a:prstGeom prst="rect">
            <a:avLst/>
          </a:prstGeom>
        </p:spPr>
      </p:pic>
      <p:sp>
        <p:nvSpPr>
          <p:cNvPr id="6" name="CuadroTexto 5">
            <a:extLst>
              <a:ext uri="{FF2B5EF4-FFF2-40B4-BE49-F238E27FC236}">
                <a16:creationId xmlns:a16="http://schemas.microsoft.com/office/drawing/2014/main" id="{34721465-D76E-4C59-85B2-93C3CCE3AE13}"/>
              </a:ext>
            </a:extLst>
          </p:cNvPr>
          <p:cNvSpPr txBox="1"/>
          <p:nvPr/>
        </p:nvSpPr>
        <p:spPr>
          <a:xfrm>
            <a:off x="276225" y="1371600"/>
            <a:ext cx="8962778" cy="461665"/>
          </a:xfrm>
          <a:prstGeom prst="rect">
            <a:avLst/>
          </a:prstGeom>
          <a:noFill/>
        </p:spPr>
        <p:txBody>
          <a:bodyPr wrap="square" rtlCol="0">
            <a:spAutoFit/>
          </a:bodyPr>
          <a:lstStyle/>
          <a:p>
            <a:pPr lvl="0"/>
            <a:r>
              <a:rPr lang="en-US" sz="2000" dirty="0">
                <a:solidFill>
                  <a:prstClr val="black"/>
                </a:solidFill>
              </a:rPr>
              <a:t>Each of the </a:t>
            </a:r>
            <a:r>
              <a:rPr lang="en-US" sz="2400" b="1" dirty="0">
                <a:solidFill>
                  <a:prstClr val="black"/>
                </a:solidFill>
              </a:rPr>
              <a:t>dictionary’s domains </a:t>
            </a:r>
            <a:r>
              <a:rPr lang="en-US" sz="2000" dirty="0">
                <a:solidFill>
                  <a:prstClr val="black"/>
                </a:solidFill>
              </a:rPr>
              <a:t>works at the level of subsets </a:t>
            </a:r>
          </a:p>
        </p:txBody>
      </p:sp>
      <p:sp>
        <p:nvSpPr>
          <p:cNvPr id="16" name="CuadroTexto 15">
            <a:extLst>
              <a:ext uri="{FF2B5EF4-FFF2-40B4-BE49-F238E27FC236}">
                <a16:creationId xmlns:a16="http://schemas.microsoft.com/office/drawing/2014/main" id="{91EF372D-99DA-466C-B2AD-E736C1B8F06E}"/>
              </a:ext>
            </a:extLst>
          </p:cNvPr>
          <p:cNvSpPr txBox="1"/>
          <p:nvPr/>
        </p:nvSpPr>
        <p:spPr>
          <a:xfrm>
            <a:off x="2069395" y="195071"/>
            <a:ext cx="8296275" cy="954107"/>
          </a:xfrm>
          <a:prstGeom prst="rect">
            <a:avLst/>
          </a:prstGeom>
          <a:noFill/>
        </p:spPr>
        <p:txBody>
          <a:bodyPr wrap="square" rtlCol="0">
            <a:spAutoFit/>
          </a:bodyPr>
          <a:lstStyle/>
          <a:p>
            <a:pPr lvl="0" algn="ctr"/>
            <a:r>
              <a:rPr lang="en-US" sz="2800" b="1" dirty="0">
                <a:solidFill>
                  <a:srgbClr val="5B9BD5">
                    <a:lumMod val="50000"/>
                  </a:srgbClr>
                </a:solidFill>
              </a:rPr>
              <a:t>TIC Salut Social Foundation</a:t>
            </a:r>
          </a:p>
          <a:p>
            <a:pPr lvl="0" algn="ctr"/>
            <a:r>
              <a:rPr lang="en-US" sz="2800" b="1" dirty="0">
                <a:solidFill>
                  <a:srgbClr val="5B9BD5">
                    <a:lumMod val="50000"/>
                  </a:srgbClr>
                </a:solidFill>
              </a:rPr>
              <a:t>iSalut Clinical Dictionary</a:t>
            </a:r>
            <a:r>
              <a:rPr lang="en-US" sz="2400" b="1" dirty="0">
                <a:solidFill>
                  <a:srgbClr val="5B9BD5">
                    <a:lumMod val="50000"/>
                  </a:srgbClr>
                </a:solidFill>
              </a:rPr>
              <a:t> </a:t>
            </a:r>
          </a:p>
        </p:txBody>
      </p:sp>
      <p:pic>
        <p:nvPicPr>
          <p:cNvPr id="12" name="Imagen 11">
            <a:extLst>
              <a:ext uri="{FF2B5EF4-FFF2-40B4-BE49-F238E27FC236}">
                <a16:creationId xmlns:a16="http://schemas.microsoft.com/office/drawing/2014/main" id="{A0478E2F-77FF-4CBF-BB9C-EB677BE3C802}"/>
              </a:ext>
            </a:extLst>
          </p:cNvPr>
          <p:cNvPicPr>
            <a:picLocks noChangeAspect="1"/>
          </p:cNvPicPr>
          <p:nvPr/>
        </p:nvPicPr>
        <p:blipFill rotWithShape="1">
          <a:blip r:embed="rId6"/>
          <a:srcRect l="16094" t="35880" r="52422" b="37964"/>
          <a:stretch/>
        </p:blipFill>
        <p:spPr>
          <a:xfrm>
            <a:off x="371475" y="2053695"/>
            <a:ext cx="4403213" cy="2057610"/>
          </a:xfrm>
          <a:prstGeom prst="rect">
            <a:avLst/>
          </a:prstGeom>
          <a:ln>
            <a:noFill/>
          </a:ln>
          <a:effectLst>
            <a:outerShdw blurRad="292100" dist="139700" dir="2700000" algn="tl" rotWithShape="0">
              <a:srgbClr val="333333">
                <a:alpha val="65000"/>
              </a:srgbClr>
            </a:outerShdw>
          </a:effectLst>
        </p:spPr>
      </p:pic>
      <p:pic>
        <p:nvPicPr>
          <p:cNvPr id="17" name="Imagen 16">
            <a:extLst>
              <a:ext uri="{FF2B5EF4-FFF2-40B4-BE49-F238E27FC236}">
                <a16:creationId xmlns:a16="http://schemas.microsoft.com/office/drawing/2014/main" id="{6A442243-509F-489E-A7AB-CFE08F2787BE}"/>
              </a:ext>
            </a:extLst>
          </p:cNvPr>
          <p:cNvPicPr>
            <a:picLocks noChangeAspect="1"/>
          </p:cNvPicPr>
          <p:nvPr/>
        </p:nvPicPr>
        <p:blipFill rotWithShape="1">
          <a:blip r:embed="rId7"/>
          <a:srcRect l="47376" t="31673" r="42031" b="49583"/>
          <a:stretch/>
        </p:blipFill>
        <p:spPr>
          <a:xfrm>
            <a:off x="1334504" y="3968430"/>
            <a:ext cx="2200930" cy="219063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9" name="CuadroTexto 18">
            <a:extLst>
              <a:ext uri="{FF2B5EF4-FFF2-40B4-BE49-F238E27FC236}">
                <a16:creationId xmlns:a16="http://schemas.microsoft.com/office/drawing/2014/main" id="{175A7CD7-9FC4-4D2D-9D4F-DC91801CA237}"/>
              </a:ext>
            </a:extLst>
          </p:cNvPr>
          <p:cNvSpPr txBox="1"/>
          <p:nvPr/>
        </p:nvSpPr>
        <p:spPr>
          <a:xfrm>
            <a:off x="8426194" y="2429477"/>
            <a:ext cx="3575306" cy="2308324"/>
          </a:xfrm>
          <a:prstGeom prst="rect">
            <a:avLst/>
          </a:prstGeom>
          <a:noFill/>
          <a:ln>
            <a:solidFill>
              <a:schemeClr val="accent2">
                <a:lumMod val="75000"/>
              </a:schemeClr>
            </a:solidFill>
          </a:ln>
        </p:spPr>
        <p:txBody>
          <a:bodyPr wrap="square" rtlCol="0">
            <a:spAutoFit/>
          </a:bodyPr>
          <a:lstStyle/>
          <a:p>
            <a:r>
              <a:rPr lang="en-US" b="1" dirty="0"/>
              <a:t>Breast Cancer Screening Report</a:t>
            </a:r>
          </a:p>
          <a:p>
            <a:r>
              <a:rPr lang="en-US" b="1" dirty="0"/>
              <a:t>Laboratory (LOINC)</a:t>
            </a:r>
          </a:p>
          <a:p>
            <a:r>
              <a:rPr lang="en-US" b="1" dirty="0"/>
              <a:t>Procedures</a:t>
            </a:r>
          </a:p>
          <a:p>
            <a:r>
              <a:rPr lang="en-US" b="1" dirty="0"/>
              <a:t>Procedures attributes</a:t>
            </a:r>
          </a:p>
          <a:p>
            <a:r>
              <a:rPr lang="en-US" b="1" dirty="0"/>
              <a:t>Ophthalmology</a:t>
            </a:r>
          </a:p>
          <a:p>
            <a:r>
              <a:rPr lang="en-US" b="1" dirty="0"/>
              <a:t>Radiology</a:t>
            </a:r>
          </a:p>
          <a:p>
            <a:r>
              <a:rPr lang="en-US" b="1" dirty="0"/>
              <a:t>Clinic Variables</a:t>
            </a:r>
          </a:p>
          <a:p>
            <a:r>
              <a:rPr lang="en-US" b="1" dirty="0"/>
              <a:t>Wifis project</a:t>
            </a:r>
          </a:p>
        </p:txBody>
      </p:sp>
    </p:spTree>
    <p:extLst>
      <p:ext uri="{BB962C8B-B14F-4D97-AF65-F5344CB8AC3E}">
        <p14:creationId xmlns:p14="http://schemas.microsoft.com/office/powerpoint/2010/main" val="60802165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3" name="CuadroTexto 2">
            <a:extLst>
              <a:ext uri="{FF2B5EF4-FFF2-40B4-BE49-F238E27FC236}">
                <a16:creationId xmlns:a16="http://schemas.microsoft.com/office/drawing/2014/main" id="{3CE2CD0E-2D32-4183-B674-232E5CE47153}"/>
              </a:ext>
            </a:extLst>
          </p:cNvPr>
          <p:cNvSpPr txBox="1"/>
          <p:nvPr/>
        </p:nvSpPr>
        <p:spPr>
          <a:xfrm>
            <a:off x="2801679" y="255595"/>
            <a:ext cx="5371767" cy="523220"/>
          </a:xfrm>
          <a:prstGeom prst="rect">
            <a:avLst/>
          </a:prstGeom>
          <a:noFill/>
        </p:spPr>
        <p:txBody>
          <a:bodyPr wrap="square" rtlCol="0">
            <a:spAutoFit/>
          </a:bodyPr>
          <a:lstStyle/>
          <a:p>
            <a:r>
              <a:rPr lang="en-US" sz="2800" b="1" dirty="0">
                <a:solidFill>
                  <a:schemeClr val="accent1">
                    <a:lumMod val="50000"/>
                  </a:schemeClr>
                </a:solidFill>
                <a:latin typeface="Calibri" panose="020F0502020204030204"/>
              </a:rPr>
              <a:t>Catalan Institute of Oncology (ICO)</a:t>
            </a:r>
          </a:p>
        </p:txBody>
      </p:sp>
      <p:pic>
        <p:nvPicPr>
          <p:cNvPr id="15" name="Imagen 14">
            <a:extLst>
              <a:ext uri="{FF2B5EF4-FFF2-40B4-BE49-F238E27FC236}">
                <a16:creationId xmlns:a16="http://schemas.microsoft.com/office/drawing/2014/main" id="{71B06978-D9BC-49DA-BFE6-D1CE61D5DC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6467" y="1560923"/>
            <a:ext cx="3881596" cy="291119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6" name="Imagen 15">
            <a:extLst>
              <a:ext uri="{FF2B5EF4-FFF2-40B4-BE49-F238E27FC236}">
                <a16:creationId xmlns:a16="http://schemas.microsoft.com/office/drawing/2014/main" id="{BA96249B-4EE6-4B13-AE86-305FBE535465}"/>
              </a:ext>
            </a:extLst>
          </p:cNvPr>
          <p:cNvPicPr>
            <a:picLocks noChangeAspect="1"/>
          </p:cNvPicPr>
          <p:nvPr/>
        </p:nvPicPr>
        <p:blipFill rotWithShape="1">
          <a:blip r:embed="rId6">
            <a:alphaModFix/>
          </a:blip>
          <a:srcRect l="18800" t="27498" r="52760" b="52307"/>
          <a:stretch/>
        </p:blipFill>
        <p:spPr>
          <a:xfrm>
            <a:off x="5248256" y="1693637"/>
            <a:ext cx="6365272" cy="2542443"/>
          </a:xfrm>
          <a:prstGeom prst="rect">
            <a:avLst/>
          </a:prstGeom>
          <a:ln>
            <a:solidFill>
              <a:schemeClr val="bg1">
                <a:lumMod val="75000"/>
              </a:schemeClr>
            </a:solidFill>
          </a:ln>
        </p:spPr>
      </p:pic>
      <p:pic>
        <p:nvPicPr>
          <p:cNvPr id="17" name="Imagen 16">
            <a:extLst>
              <a:ext uri="{FF2B5EF4-FFF2-40B4-BE49-F238E27FC236}">
                <a16:creationId xmlns:a16="http://schemas.microsoft.com/office/drawing/2014/main" id="{B356EC5B-5A6C-4EAE-BCF2-125B855EEB5A}"/>
              </a:ext>
            </a:extLst>
          </p:cNvPr>
          <p:cNvPicPr>
            <a:picLocks noChangeAspect="1"/>
          </p:cNvPicPr>
          <p:nvPr/>
        </p:nvPicPr>
        <p:blipFill rotWithShape="1">
          <a:blip r:embed="rId7"/>
          <a:srcRect l="19394" t="24424" r="36349" b="67493"/>
          <a:stretch/>
        </p:blipFill>
        <p:spPr>
          <a:xfrm>
            <a:off x="802985" y="4718532"/>
            <a:ext cx="10810544" cy="1130804"/>
          </a:xfrm>
          <a:prstGeom prst="rect">
            <a:avLst/>
          </a:prstGeom>
          <a:ln>
            <a:solidFill>
              <a:schemeClr val="bg1">
                <a:lumMod val="85000"/>
              </a:schemeClr>
            </a:solidFill>
          </a:ln>
        </p:spPr>
      </p:pic>
      <p:pic>
        <p:nvPicPr>
          <p:cNvPr id="13" name="Imagen 12">
            <a:extLst>
              <a:ext uri="{FF2B5EF4-FFF2-40B4-BE49-F238E27FC236}">
                <a16:creationId xmlns:a16="http://schemas.microsoft.com/office/drawing/2014/main" id="{532307EA-FB86-4077-B944-F00788779883}"/>
              </a:ext>
            </a:extLst>
          </p:cNvPr>
          <p:cNvPicPr>
            <a:picLocks noChangeAspect="1"/>
          </p:cNvPicPr>
          <p:nvPr/>
        </p:nvPicPr>
        <p:blipFill rotWithShape="1">
          <a:blip r:embed="rId8"/>
          <a:srcRect l="27575" t="15411" r="65163" b="79486"/>
          <a:stretch/>
        </p:blipFill>
        <p:spPr>
          <a:xfrm>
            <a:off x="289647" y="152837"/>
            <a:ext cx="1453641" cy="574599"/>
          </a:xfrm>
          <a:prstGeom prst="rect">
            <a:avLst/>
          </a:prstGeom>
        </p:spPr>
      </p:pic>
      <p:sp>
        <p:nvSpPr>
          <p:cNvPr id="14" name="CuadroTexto 13">
            <a:extLst>
              <a:ext uri="{FF2B5EF4-FFF2-40B4-BE49-F238E27FC236}">
                <a16:creationId xmlns:a16="http://schemas.microsoft.com/office/drawing/2014/main" id="{558E1B90-2701-4F46-8640-6FB88A545B19}"/>
              </a:ext>
            </a:extLst>
          </p:cNvPr>
          <p:cNvSpPr txBox="1"/>
          <p:nvPr/>
        </p:nvSpPr>
        <p:spPr>
          <a:xfrm>
            <a:off x="612476" y="945180"/>
            <a:ext cx="9271560" cy="369332"/>
          </a:xfrm>
          <a:prstGeom prst="rect">
            <a:avLst/>
          </a:prstGeom>
          <a:noFill/>
        </p:spPr>
        <p:txBody>
          <a:bodyPr wrap="square" rtlCol="0">
            <a:spAutoFit/>
          </a:bodyPr>
          <a:lstStyle/>
          <a:p>
            <a:r>
              <a:rPr lang="en-US" b="1" dirty="0"/>
              <a:t>Currently, ICO is an oncology referral center for 40% of the adult population of Catalonia</a:t>
            </a:r>
          </a:p>
        </p:txBody>
      </p:sp>
    </p:spTree>
    <p:extLst>
      <p:ext uri="{BB962C8B-B14F-4D97-AF65-F5344CB8AC3E}">
        <p14:creationId xmlns:p14="http://schemas.microsoft.com/office/powerpoint/2010/main" val="29653004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ángulo 29"/>
          <p:cNvSpPr/>
          <p:nvPr/>
        </p:nvSpPr>
        <p:spPr>
          <a:xfrm flipH="1">
            <a:off x="6" y="1580"/>
            <a:ext cx="12191999" cy="68659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solidFill>
                <a:prstClr val="white"/>
              </a:solidFill>
            </a:endParaRPr>
          </a:p>
        </p:txBody>
      </p:sp>
      <p:pic>
        <p:nvPicPr>
          <p:cNvPr id="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1525" y="373258"/>
            <a:ext cx="1372475" cy="49158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360">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384" y="4101591"/>
            <a:ext cx="629629" cy="81164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360">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0998" y="3991280"/>
            <a:ext cx="1032271" cy="103227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91066" y="1595888"/>
            <a:ext cx="1439863" cy="84613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149" y="3199404"/>
            <a:ext cx="1453555" cy="52419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2403" y="6010357"/>
            <a:ext cx="1537781" cy="5903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5"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84501" y="260802"/>
            <a:ext cx="2417763" cy="11826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71663" y="5570886"/>
            <a:ext cx="1822112" cy="8475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 name="Picture 2" descr="C:\Users\Josemi\Pictures\Imagenes coaching\Clientes BITAC\logo_cerba.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77630" y="2861516"/>
            <a:ext cx="1807559" cy="580742"/>
          </a:xfrm>
          <a:prstGeom prst="rect">
            <a:avLst/>
          </a:prstGeom>
          <a:noFill/>
          <a:extLst>
            <a:ext uri="{909E8E84-426E-40DD-AFC4-6F175D3DCCD1}">
              <a14:hiddenFill xmlns:a14="http://schemas.microsoft.com/office/drawing/2010/main">
                <a:solidFill>
                  <a:srgbClr val="FFFFFF"/>
                </a:solidFill>
              </a14:hiddenFill>
            </a:ext>
          </a:extLst>
        </p:spPr>
      </p:pic>
      <p:pic>
        <p:nvPicPr>
          <p:cNvPr id="18" name="Imagen 1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86165" y="1195634"/>
            <a:ext cx="1809280" cy="1246392"/>
          </a:xfrm>
          <a:prstGeom prst="rect">
            <a:avLst/>
          </a:prstGeom>
        </p:spPr>
      </p:pic>
      <p:pic>
        <p:nvPicPr>
          <p:cNvPr id="19"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890529" y="2551812"/>
            <a:ext cx="957263" cy="12001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23497" y="444950"/>
            <a:ext cx="1898651" cy="839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Picture 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69647" y="4088894"/>
            <a:ext cx="1511300" cy="11334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 name="Picture 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693835" y="4402565"/>
            <a:ext cx="1715204" cy="81980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 name="Picture 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7690293" y="1691227"/>
            <a:ext cx="1642979" cy="103658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 name="Picture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114441" y="5647231"/>
            <a:ext cx="1424480" cy="8315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 name="Picture 1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0342345" y="1272038"/>
            <a:ext cx="1349375" cy="6477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 name="Subtítulo 2"/>
          <p:cNvSpPr>
            <a:spLocks noGrp="1"/>
          </p:cNvSpPr>
          <p:nvPr>
            <p:ph type="subTitle" idx="1"/>
          </p:nvPr>
        </p:nvSpPr>
        <p:spPr>
          <a:xfrm>
            <a:off x="4074291" y="2937654"/>
            <a:ext cx="3993215" cy="945316"/>
          </a:xfrm>
        </p:spPr>
        <p:txBody>
          <a:bodyPr anchor="b">
            <a:noAutofit/>
          </a:bodyPr>
          <a:lstStyle/>
          <a:p>
            <a:pPr>
              <a:spcBef>
                <a:spcPts val="0"/>
              </a:spcBef>
            </a:pPr>
            <a:r>
              <a:rPr lang="ca-ES" sz="2800" dirty="0">
                <a:solidFill>
                  <a:schemeClr val="accent5">
                    <a:lumMod val="50000"/>
                  </a:schemeClr>
                </a:solidFill>
              </a:rPr>
              <a:t>www.bitac.com</a:t>
            </a:r>
          </a:p>
        </p:txBody>
      </p:sp>
      <p:pic>
        <p:nvPicPr>
          <p:cNvPr id="2050" name="Picture 2" descr="C:\toni\DOC\GRAFICOS\imagen corporativa\Logos &amp; Marcas\LOGOS_ORGANIZACIONES\sanidad_priv\osde.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733068" y="6010357"/>
            <a:ext cx="2263245" cy="700261"/>
          </a:xfrm>
          <a:prstGeom prst="rect">
            <a:avLst/>
          </a:prstGeom>
          <a:noFill/>
          <a:ln>
            <a:noFill/>
          </a:ln>
          <a:effectLst/>
          <a:extLst>
            <a:ext uri="{909E8E84-426E-40DD-AFC4-6F175D3DCCD1}">
              <a14:hiddenFill xmlns:a14="http://schemas.microsoft.com/office/drawing/2010/main">
                <a:solidFill>
                  <a:srgbClr val="FFFFFF"/>
                </a:solidFill>
              </a14:hiddenFill>
            </a:ext>
          </a:extLst>
        </p:spPr>
      </p:pic>
      <p:pic>
        <p:nvPicPr>
          <p:cNvPr id="29" name="Imagen 28"/>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881334" y="2461206"/>
            <a:ext cx="2388313" cy="1045506"/>
          </a:xfrm>
          <a:prstGeom prst="rect">
            <a:avLst/>
          </a:prstGeom>
        </p:spPr>
      </p:pic>
      <p:pic>
        <p:nvPicPr>
          <p:cNvPr id="2051" name="Picture 3" descr="C:\toni\DOC\GRAFICOS\imagen corporativa\Logos &amp; Marcas\LOGOS_ORGANIZACIONES\sanidad_pub\descarga.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551436" y="1898201"/>
            <a:ext cx="1126011" cy="112601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toni\DOC\GRAFICOS\imagen corporativa\Logos &amp; Marcas\LOGOS_ORGANIZACIONES\sanidad_pub\SESPA.jpg"/>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0826682" y="4507415"/>
            <a:ext cx="1007271" cy="109121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toni\DOC\GRAFICOS\imagen corporativa\Logos &amp; Marcas\LOGOS_ORGANIZACIONES\partners&amp;colaboradores\Imagen6.jpg"/>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1727722" y="4229947"/>
            <a:ext cx="974055" cy="68329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toni\DOC\GRAFICOS\imagen corporativa\Logos &amp; Marcas\LOGOS_ORGANIZACIONES\partners&amp;colaboradores\PULSO.jpg"/>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653905" y="5505732"/>
            <a:ext cx="968296" cy="70791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4226444" y="5201237"/>
            <a:ext cx="1195152" cy="6089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descr="C:\toni\DOC\GRAFICOS\imagen corporativa\Logos &amp; Marcas\LOGOS_ORGANIZACIONES\sanidad_priv\SYNLAB.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080000" y="1441506"/>
            <a:ext cx="2555205" cy="59802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toni\DOC\GRAFICOS\imagen corporativa\Logos &amp; Marcas\LOGOS_ORGANIZACIONES\sanidad_pub\NHS_digital_2.png"/>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421596" y="4313863"/>
            <a:ext cx="1478956" cy="88737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C:\toni\DOC\GRAFICOS\imagen corporativa\Logos &amp; Marcas\LOGOS_ORGANIZACIONES\sanidad_priv\MAPFRE.png"/>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1038925" y="5248555"/>
            <a:ext cx="2017557" cy="36163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toni\DOC\GRAFICOS\imagen corporativa\Logos &amp; Marcas\LOGOS_ORGANIZACIONES\administracion\CNIO.png"/>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7690294" y="2796444"/>
            <a:ext cx="2479511" cy="12594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6357601" y="5257969"/>
            <a:ext cx="1667695" cy="8857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72583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pic>
        <p:nvPicPr>
          <p:cNvPr id="2" name="Imagen 1">
            <a:extLst>
              <a:ext uri="{FF2B5EF4-FFF2-40B4-BE49-F238E27FC236}">
                <a16:creationId xmlns:a16="http://schemas.microsoft.com/office/drawing/2014/main" id="{4594E0A2-EA36-464C-8170-FE9E4B67156B}"/>
              </a:ext>
            </a:extLst>
          </p:cNvPr>
          <p:cNvPicPr>
            <a:picLocks noChangeAspect="1"/>
          </p:cNvPicPr>
          <p:nvPr/>
        </p:nvPicPr>
        <p:blipFill rotWithShape="1">
          <a:blip r:embed="rId5"/>
          <a:srcRect l="25334" t="14249" r="42884" b="5192"/>
          <a:stretch/>
        </p:blipFill>
        <p:spPr>
          <a:xfrm>
            <a:off x="0" y="0"/>
            <a:ext cx="4809993" cy="6858000"/>
          </a:xfrm>
          <a:prstGeom prst="rect">
            <a:avLst/>
          </a:prstGeom>
        </p:spPr>
      </p:pic>
      <p:graphicFrame>
        <p:nvGraphicFramePr>
          <p:cNvPr id="10" name="Tabla 9">
            <a:extLst>
              <a:ext uri="{FF2B5EF4-FFF2-40B4-BE49-F238E27FC236}">
                <a16:creationId xmlns:a16="http://schemas.microsoft.com/office/drawing/2014/main" id="{D52D84CA-D807-46F2-8A81-6BDF2F6C8D64}"/>
              </a:ext>
            </a:extLst>
          </p:cNvPr>
          <p:cNvGraphicFramePr>
            <a:graphicFrameLocks noGrp="1"/>
          </p:cNvGraphicFramePr>
          <p:nvPr>
            <p:extLst>
              <p:ext uri="{D42A27DB-BD31-4B8C-83A1-F6EECF244321}">
                <p14:modId xmlns:p14="http://schemas.microsoft.com/office/powerpoint/2010/main" val="2963508110"/>
              </p:ext>
            </p:extLst>
          </p:nvPr>
        </p:nvGraphicFramePr>
        <p:xfrm>
          <a:off x="5242842" y="962467"/>
          <a:ext cx="6246634" cy="1764030"/>
        </p:xfrm>
        <a:graphic>
          <a:graphicData uri="http://schemas.openxmlformats.org/drawingml/2006/table">
            <a:tbl>
              <a:tblPr/>
              <a:tblGrid>
                <a:gridCol w="2374564">
                  <a:extLst>
                    <a:ext uri="{9D8B030D-6E8A-4147-A177-3AD203B41FA5}">
                      <a16:colId xmlns:a16="http://schemas.microsoft.com/office/drawing/2014/main" val="2442799667"/>
                    </a:ext>
                  </a:extLst>
                </a:gridCol>
                <a:gridCol w="3872070">
                  <a:extLst>
                    <a:ext uri="{9D8B030D-6E8A-4147-A177-3AD203B41FA5}">
                      <a16:colId xmlns:a16="http://schemas.microsoft.com/office/drawing/2014/main" val="3723032232"/>
                    </a:ext>
                  </a:extLst>
                </a:gridCol>
              </a:tblGrid>
              <a:tr h="193432">
                <a:tc gridSpan="2">
                  <a:txBody>
                    <a:bodyPr/>
                    <a:lstStyle/>
                    <a:p>
                      <a:pPr algn="ctr" fontAlgn="b"/>
                      <a:r>
                        <a:rPr lang="en-US" sz="1400" b="1" i="0" u="none" strike="noStrike" noProof="0">
                          <a:solidFill>
                            <a:srgbClr val="000000"/>
                          </a:solidFill>
                          <a:effectLst/>
                          <a:latin typeface="Calibri" panose="020F0502020204030204" pitchFamily="34" charset="0"/>
                        </a:rPr>
                        <a:t>MINIMUN PATIENT CORE DATA</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C6E0B4"/>
                    </a:solidFill>
                  </a:tcPr>
                </a:tc>
                <a:tc hMerge="1">
                  <a:txBody>
                    <a:bodyPr/>
                    <a:lstStyle/>
                    <a:p>
                      <a:endParaRPr lang="en-US"/>
                    </a:p>
                  </a:txBody>
                  <a:tcPr/>
                </a:tc>
                <a:extLst>
                  <a:ext uri="{0D108BD9-81ED-4DB2-BD59-A6C34878D82A}">
                    <a16:rowId xmlns:a16="http://schemas.microsoft.com/office/drawing/2014/main" val="1622220392"/>
                  </a:ext>
                </a:extLst>
              </a:tr>
              <a:tr h="350113">
                <a:tc>
                  <a:txBody>
                    <a:bodyPr/>
                    <a:lstStyle/>
                    <a:p>
                      <a:pPr algn="l" fontAlgn="b"/>
                      <a:r>
                        <a:rPr lang="en-US" sz="1400" b="1" i="0" u="none" strike="noStrike" noProof="0">
                          <a:solidFill>
                            <a:srgbClr val="000000"/>
                          </a:solidFill>
                          <a:effectLst/>
                          <a:latin typeface="Calibri" panose="020F0502020204030204" pitchFamily="34" charset="0"/>
                        </a:rPr>
                        <a:t>Clinical Suspicion/Reason for the study?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63109250"/>
                  </a:ext>
                </a:extLst>
              </a:tr>
              <a:tr h="367522">
                <a:tc>
                  <a:txBody>
                    <a:bodyPr/>
                    <a:lstStyle/>
                    <a:p>
                      <a:pPr algn="l" fontAlgn="b"/>
                      <a:r>
                        <a:rPr lang="en-US" sz="1400" b="1" i="0" u="none" strike="noStrike" noProof="0">
                          <a:solidFill>
                            <a:srgbClr val="000000"/>
                          </a:solidFill>
                          <a:effectLst/>
                          <a:latin typeface="Calibri" panose="020F0502020204030204" pitchFamily="34" charset="0"/>
                        </a:rPr>
                        <a:t>Epidemiology and Demographic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798719988"/>
                  </a:ext>
                </a:extLst>
              </a:tr>
              <a:tr h="193432">
                <a:tc>
                  <a:txBody>
                    <a:bodyPr/>
                    <a:lstStyle/>
                    <a:p>
                      <a:pPr algn="l" fontAlgn="b"/>
                      <a:r>
                        <a:rPr lang="en-US" sz="1400" b="1" i="0" u="none" strike="noStrike" noProof="0">
                          <a:solidFill>
                            <a:srgbClr val="000000"/>
                          </a:solidFill>
                          <a:effectLst/>
                          <a:latin typeface="Calibri" panose="020F0502020204030204" pitchFamily="34" charset="0"/>
                        </a:rPr>
                        <a:t>Phenothypic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395402005"/>
                  </a:ext>
                </a:extLst>
              </a:tr>
              <a:tr h="193432">
                <a:tc>
                  <a:txBody>
                    <a:bodyPr/>
                    <a:lstStyle/>
                    <a:p>
                      <a:pPr algn="l" fontAlgn="b"/>
                      <a:r>
                        <a:rPr lang="en-US" sz="1400" b="1" i="0" u="none" strike="noStrike" noProof="0">
                          <a:solidFill>
                            <a:srgbClr val="000000"/>
                          </a:solidFill>
                          <a:effectLst/>
                          <a:latin typeface="Calibri" panose="020F0502020204030204" pitchFamily="34" charset="0"/>
                        </a:rPr>
                        <a:t>Patient History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endParaRPr lang="en-US" sz="1400" b="0" i="0" u="none" strike="noStrike" noProof="0">
                        <a:solidFill>
                          <a:srgbClr val="000000"/>
                        </a:solidFill>
                        <a:effectLst/>
                        <a:latin typeface="Calibri" panose="020F0502020204030204" pitchFamily="34" charset="0"/>
                      </a:endParaRP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03221793"/>
                  </a:ext>
                </a:extLst>
              </a:tr>
              <a:tr h="193432">
                <a:tc>
                  <a:txBody>
                    <a:bodyPr/>
                    <a:lstStyle/>
                    <a:p>
                      <a:pPr algn="l" fontAlgn="b"/>
                      <a:r>
                        <a:rPr lang="en-US" sz="1400" b="1" i="0" u="none" strike="noStrike" noProof="0">
                          <a:solidFill>
                            <a:srgbClr val="000000"/>
                          </a:solidFill>
                          <a:effectLst/>
                          <a:latin typeface="Calibri" panose="020F0502020204030204" pitchFamily="34" charset="0"/>
                        </a:rPr>
                        <a:t>Family History/pedigree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rgbClr val="000000"/>
                          </a:solidFill>
                          <a:effectLst/>
                          <a:latin typeface="Calibri" panose="020F0502020204030204" pitchFamily="34" charset="0"/>
                        </a:rPr>
                        <a:t>Free text (Usually reported in the clinical suspicion)</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595393273"/>
                  </a:ext>
                </a:extLst>
              </a:tr>
            </a:tbl>
          </a:graphicData>
        </a:graphic>
      </p:graphicFrame>
      <p:graphicFrame>
        <p:nvGraphicFramePr>
          <p:cNvPr id="13" name="Tabla 12">
            <a:extLst>
              <a:ext uri="{FF2B5EF4-FFF2-40B4-BE49-F238E27FC236}">
                <a16:creationId xmlns:a16="http://schemas.microsoft.com/office/drawing/2014/main" id="{1D65FDDF-5968-41E7-8E52-D71774DE0F59}"/>
              </a:ext>
            </a:extLst>
          </p:cNvPr>
          <p:cNvGraphicFramePr>
            <a:graphicFrameLocks noGrp="1"/>
          </p:cNvGraphicFramePr>
          <p:nvPr>
            <p:extLst>
              <p:ext uri="{D42A27DB-BD31-4B8C-83A1-F6EECF244321}">
                <p14:modId xmlns:p14="http://schemas.microsoft.com/office/powerpoint/2010/main" val="3118824361"/>
              </p:ext>
            </p:extLst>
          </p:nvPr>
        </p:nvGraphicFramePr>
        <p:xfrm>
          <a:off x="5242843" y="3169818"/>
          <a:ext cx="6246633" cy="2887980"/>
        </p:xfrm>
        <a:graphic>
          <a:graphicData uri="http://schemas.openxmlformats.org/drawingml/2006/table">
            <a:tbl>
              <a:tblPr/>
              <a:tblGrid>
                <a:gridCol w="2959974">
                  <a:extLst>
                    <a:ext uri="{9D8B030D-6E8A-4147-A177-3AD203B41FA5}">
                      <a16:colId xmlns:a16="http://schemas.microsoft.com/office/drawing/2014/main" val="3114636929"/>
                    </a:ext>
                  </a:extLst>
                </a:gridCol>
                <a:gridCol w="3286659">
                  <a:extLst>
                    <a:ext uri="{9D8B030D-6E8A-4147-A177-3AD203B41FA5}">
                      <a16:colId xmlns:a16="http://schemas.microsoft.com/office/drawing/2014/main" val="1806035871"/>
                    </a:ext>
                  </a:extLst>
                </a:gridCol>
              </a:tblGrid>
              <a:tr h="190500">
                <a:tc gridSpan="2">
                  <a:txBody>
                    <a:bodyPr/>
                    <a:lstStyle/>
                    <a:p>
                      <a:pPr algn="ctr" fontAlgn="b"/>
                      <a:r>
                        <a:rPr lang="en-US" sz="1400" b="1" i="0" u="none" strike="noStrike" noProof="0">
                          <a:solidFill>
                            <a:srgbClr val="000000"/>
                          </a:solidFill>
                          <a:effectLst/>
                          <a:latin typeface="Calibri" panose="020F0502020204030204" pitchFamily="34" charset="0"/>
                        </a:rPr>
                        <a:t>GENOMIC TEST INFORMATION (Testing method)</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9BC2E6"/>
                    </a:solidFill>
                  </a:tcPr>
                </a:tc>
                <a:tc hMerge="1">
                  <a:txBody>
                    <a:bodyPr/>
                    <a:lstStyle/>
                    <a:p>
                      <a:endParaRPr lang="en-US"/>
                    </a:p>
                  </a:txBody>
                  <a:tcPr/>
                </a:tc>
                <a:extLst>
                  <a:ext uri="{0D108BD9-81ED-4DB2-BD59-A6C34878D82A}">
                    <a16:rowId xmlns:a16="http://schemas.microsoft.com/office/drawing/2014/main" val="4118898148"/>
                  </a:ext>
                </a:extLst>
              </a:tr>
              <a:tr h="190500">
                <a:tc>
                  <a:txBody>
                    <a:bodyPr/>
                    <a:lstStyle/>
                    <a:p>
                      <a:pPr algn="l" fontAlgn="ctr"/>
                      <a:r>
                        <a:rPr lang="en-US" sz="1400" b="1" i="0" u="none" strike="noStrike" noProof="0">
                          <a:solidFill>
                            <a:srgbClr val="000000"/>
                          </a:solidFill>
                          <a:effectLst/>
                          <a:latin typeface="Calibri" panose="020F0502020204030204" pitchFamily="34" charset="0"/>
                        </a:rPr>
                        <a:t>Test orderable by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319851719"/>
                  </a:ext>
                </a:extLst>
              </a:tr>
              <a:tr h="190500">
                <a:tc>
                  <a:txBody>
                    <a:bodyPr/>
                    <a:lstStyle/>
                    <a:p>
                      <a:pPr algn="l" fontAlgn="ctr"/>
                      <a:r>
                        <a:rPr lang="en-US" sz="1400" b="1" i="0" u="none" strike="noStrike" noProof="0">
                          <a:solidFill>
                            <a:srgbClr val="000000"/>
                          </a:solidFill>
                          <a:effectLst/>
                          <a:latin typeface="Calibri" panose="020F0502020204030204" pitchFamily="34" charset="0"/>
                        </a:rPr>
                        <a:t>HGVS grouping term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845061587"/>
                  </a:ext>
                </a:extLst>
              </a:tr>
              <a:tr h="190500">
                <a:tc>
                  <a:txBody>
                    <a:bodyPr/>
                    <a:lstStyle/>
                    <a:p>
                      <a:pPr algn="l" fontAlgn="ctr"/>
                      <a:r>
                        <a:rPr lang="en-US" sz="1400" b="1" i="0" u="none" strike="noStrike" noProof="0">
                          <a:solidFill>
                            <a:srgbClr val="000000"/>
                          </a:solidFill>
                          <a:effectLst/>
                          <a:latin typeface="Calibri" panose="020F0502020204030204" pitchFamily="34" charset="0"/>
                        </a:rPr>
                        <a:t>Molecular Target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831273214"/>
                  </a:ext>
                </a:extLst>
              </a:tr>
              <a:tr h="190500">
                <a:tc>
                  <a:txBody>
                    <a:bodyPr/>
                    <a:lstStyle/>
                    <a:p>
                      <a:pPr algn="l" fontAlgn="ctr"/>
                      <a:r>
                        <a:rPr lang="en-US" sz="1400" b="1" i="0" u="none" strike="noStrike" noProof="0">
                          <a:solidFill>
                            <a:srgbClr val="000000"/>
                          </a:solidFill>
                          <a:effectLst/>
                          <a:latin typeface="Calibri" panose="020F0502020204030204" pitchFamily="34" charset="0"/>
                        </a:rPr>
                        <a:t>Laboratory order Identifier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Internal coded catalogue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35120656"/>
                  </a:ext>
                </a:extLst>
              </a:tr>
              <a:tr h="190500">
                <a:tc>
                  <a:txBody>
                    <a:bodyPr/>
                    <a:lstStyle/>
                    <a:p>
                      <a:pPr algn="l" fontAlgn="ctr"/>
                      <a:r>
                        <a:rPr lang="en-US" sz="1400" b="1" i="0" u="none" strike="noStrike" noProof="0">
                          <a:solidFill>
                            <a:srgbClr val="000000"/>
                          </a:solidFill>
                          <a:effectLst/>
                          <a:latin typeface="Calibri" panose="020F0502020204030204" pitchFamily="34" charset="0"/>
                        </a:rPr>
                        <a:t>Specimen source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47462875"/>
                  </a:ext>
                </a:extLst>
              </a:tr>
              <a:tr h="190500">
                <a:tc>
                  <a:txBody>
                    <a:bodyPr/>
                    <a:lstStyle/>
                    <a:p>
                      <a:pPr algn="l" fontAlgn="ctr"/>
                      <a:r>
                        <a:rPr lang="en-US" sz="1400" b="1" i="0" u="none" strike="noStrike" noProof="0">
                          <a:solidFill>
                            <a:srgbClr val="000000"/>
                          </a:solidFill>
                          <a:effectLst/>
                          <a:latin typeface="Calibri" panose="020F0502020204030204" pitchFamily="34" charset="0"/>
                        </a:rPr>
                        <a:t>Platform type</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40538239"/>
                  </a:ext>
                </a:extLst>
              </a:tr>
              <a:tr h="190500">
                <a:tc>
                  <a:txBody>
                    <a:bodyPr/>
                    <a:lstStyle/>
                    <a:p>
                      <a:pPr algn="l" fontAlgn="ctr"/>
                      <a:r>
                        <a:rPr lang="en-US" sz="1400" b="1" i="0" u="none" strike="noStrike" noProof="0">
                          <a:solidFill>
                            <a:srgbClr val="000000"/>
                          </a:solidFill>
                          <a:effectLst/>
                          <a:latin typeface="Calibri" panose="020F0502020204030204" pitchFamily="34" charset="0"/>
                        </a:rPr>
                        <a:t>DNA analysis platform instrument and product</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Product Name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82469891"/>
                  </a:ext>
                </a:extLst>
              </a:tr>
              <a:tr h="190500">
                <a:tc>
                  <a:txBody>
                    <a:bodyPr/>
                    <a:lstStyle/>
                    <a:p>
                      <a:pPr algn="l" fontAlgn="ctr"/>
                      <a:r>
                        <a:rPr lang="en-US" sz="1400" b="1" i="0" u="none" strike="noStrike" noProof="0">
                          <a:solidFill>
                            <a:srgbClr val="000000"/>
                          </a:solidFill>
                          <a:effectLst/>
                          <a:latin typeface="Calibri" panose="020F0502020204030204" pitchFamily="34" charset="0"/>
                        </a:rPr>
                        <a:t>Data analysis platform</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Product Name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22902643"/>
                  </a:ext>
                </a:extLst>
              </a:tr>
              <a:tr h="190500">
                <a:tc>
                  <a:txBody>
                    <a:bodyPr/>
                    <a:lstStyle/>
                    <a:p>
                      <a:pPr algn="l" fontAlgn="ctr"/>
                      <a:r>
                        <a:rPr lang="en-US" sz="1400" b="1" i="0" u="none" strike="noStrike" noProof="0">
                          <a:solidFill>
                            <a:srgbClr val="000000"/>
                          </a:solidFill>
                          <a:effectLst/>
                          <a:latin typeface="Calibri" panose="020F0502020204030204" pitchFamily="34" charset="0"/>
                        </a:rPr>
                        <a:t>Primary test methodology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020507607"/>
                  </a:ext>
                </a:extLst>
              </a:tr>
              <a:tr h="190500">
                <a:tc>
                  <a:txBody>
                    <a:bodyPr/>
                    <a:lstStyle/>
                    <a:p>
                      <a:pPr algn="l" fontAlgn="ctr"/>
                      <a:r>
                        <a:rPr lang="en-US" sz="1400" b="1" i="0" u="none" strike="noStrike" noProof="0">
                          <a:solidFill>
                            <a:srgbClr val="000000"/>
                          </a:solidFill>
                          <a:effectLst/>
                          <a:latin typeface="Calibri" panose="020F0502020204030204" pitchFamily="34" charset="0"/>
                        </a:rPr>
                        <a:t>Coverage/regions or genes analyzed</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RefSeq, LRG</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812107327"/>
                  </a:ext>
                </a:extLst>
              </a:tr>
              <a:tr h="190500">
                <a:tc>
                  <a:txBody>
                    <a:bodyPr/>
                    <a:lstStyle/>
                    <a:p>
                      <a:pPr algn="l" fontAlgn="ctr"/>
                      <a:r>
                        <a:rPr lang="en-US" sz="1400" b="1" i="0" u="none" strike="noStrike" noProof="0">
                          <a:solidFill>
                            <a:srgbClr val="000000"/>
                          </a:solidFill>
                          <a:effectLst/>
                          <a:latin typeface="Calibri" panose="020F0502020204030204" pitchFamily="34" charset="0"/>
                        </a:rPr>
                        <a:t>Quality parameters</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35753838"/>
                  </a:ext>
                </a:extLst>
              </a:tr>
            </a:tbl>
          </a:graphicData>
        </a:graphic>
      </p:graphicFrame>
      <p:sp>
        <p:nvSpPr>
          <p:cNvPr id="14" name="CuadroTexto 13">
            <a:extLst>
              <a:ext uri="{FF2B5EF4-FFF2-40B4-BE49-F238E27FC236}">
                <a16:creationId xmlns:a16="http://schemas.microsoft.com/office/drawing/2014/main" id="{64831885-39BF-4E99-8790-2A8C17FEAFD8}"/>
              </a:ext>
            </a:extLst>
          </p:cNvPr>
          <p:cNvSpPr txBox="1"/>
          <p:nvPr/>
        </p:nvSpPr>
        <p:spPr>
          <a:xfrm>
            <a:off x="314325" y="1533525"/>
            <a:ext cx="4341601" cy="585308"/>
          </a:xfrm>
          <a:prstGeom prst="rect">
            <a:avLst/>
          </a:prstGeom>
          <a:noFill/>
          <a:ln w="38100">
            <a:solidFill>
              <a:schemeClr val="accent6">
                <a:lumMod val="75000"/>
              </a:schemeClr>
            </a:solidFill>
          </a:ln>
        </p:spPr>
        <p:txBody>
          <a:bodyPr wrap="square" rtlCol="0">
            <a:spAutoFit/>
          </a:bodyPr>
          <a:lstStyle/>
          <a:p>
            <a:endParaRPr lang="en-US" dirty="0"/>
          </a:p>
        </p:txBody>
      </p:sp>
      <p:sp>
        <p:nvSpPr>
          <p:cNvPr id="15" name="CuadroTexto 14">
            <a:extLst>
              <a:ext uri="{FF2B5EF4-FFF2-40B4-BE49-F238E27FC236}">
                <a16:creationId xmlns:a16="http://schemas.microsoft.com/office/drawing/2014/main" id="{E15AD4CF-77CD-4471-89C3-C41DDDCE3821}"/>
              </a:ext>
            </a:extLst>
          </p:cNvPr>
          <p:cNvSpPr txBox="1"/>
          <p:nvPr/>
        </p:nvSpPr>
        <p:spPr>
          <a:xfrm>
            <a:off x="314325" y="2165653"/>
            <a:ext cx="4341599" cy="1714500"/>
          </a:xfrm>
          <a:prstGeom prst="rect">
            <a:avLst/>
          </a:prstGeom>
          <a:noFill/>
          <a:ln w="38100">
            <a:solidFill>
              <a:srgbClr val="0070C0"/>
            </a:solidFill>
          </a:ln>
        </p:spPr>
        <p:txBody>
          <a:bodyPr wrap="square" rtlCol="0">
            <a:spAutoFit/>
          </a:bodyPr>
          <a:lstStyle/>
          <a:p>
            <a:endParaRPr lang="en-US" dirty="0"/>
          </a:p>
        </p:txBody>
      </p:sp>
      <p:sp>
        <p:nvSpPr>
          <p:cNvPr id="17" name="CuadroTexto 16">
            <a:extLst>
              <a:ext uri="{FF2B5EF4-FFF2-40B4-BE49-F238E27FC236}">
                <a16:creationId xmlns:a16="http://schemas.microsoft.com/office/drawing/2014/main" id="{B68FEB3C-C22A-4A57-B11C-5F4E1706F6F7}"/>
              </a:ext>
            </a:extLst>
          </p:cNvPr>
          <p:cNvSpPr txBox="1"/>
          <p:nvPr/>
        </p:nvSpPr>
        <p:spPr>
          <a:xfrm>
            <a:off x="2976372" y="180592"/>
            <a:ext cx="6443853" cy="338554"/>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sz="1600" dirty="0">
                <a:solidFill>
                  <a:schemeClr val="accent1">
                    <a:lumMod val="50000"/>
                  </a:schemeClr>
                </a:solidFill>
              </a:rPr>
              <a:t>Genetic study of Genes associated with Hereditary Colorectal Cancer</a:t>
            </a:r>
          </a:p>
        </p:txBody>
      </p:sp>
    </p:spTree>
    <p:extLst>
      <p:ext uri="{BB962C8B-B14F-4D97-AF65-F5344CB8AC3E}">
        <p14:creationId xmlns:p14="http://schemas.microsoft.com/office/powerpoint/2010/main" val="62750109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graphicFrame>
        <p:nvGraphicFramePr>
          <p:cNvPr id="10" name="Tabla 9">
            <a:extLst>
              <a:ext uri="{FF2B5EF4-FFF2-40B4-BE49-F238E27FC236}">
                <a16:creationId xmlns:a16="http://schemas.microsoft.com/office/drawing/2014/main" id="{D52D84CA-D807-46F2-8A81-6BDF2F6C8D64}"/>
              </a:ext>
            </a:extLst>
          </p:cNvPr>
          <p:cNvGraphicFramePr>
            <a:graphicFrameLocks noGrp="1"/>
          </p:cNvGraphicFramePr>
          <p:nvPr>
            <p:extLst>
              <p:ext uri="{D42A27DB-BD31-4B8C-83A1-F6EECF244321}">
                <p14:modId xmlns:p14="http://schemas.microsoft.com/office/powerpoint/2010/main" val="2492707475"/>
              </p:ext>
            </p:extLst>
          </p:nvPr>
        </p:nvGraphicFramePr>
        <p:xfrm>
          <a:off x="5242842" y="962467"/>
          <a:ext cx="6246634" cy="1764030"/>
        </p:xfrm>
        <a:graphic>
          <a:graphicData uri="http://schemas.openxmlformats.org/drawingml/2006/table">
            <a:tbl>
              <a:tblPr/>
              <a:tblGrid>
                <a:gridCol w="2374564">
                  <a:extLst>
                    <a:ext uri="{9D8B030D-6E8A-4147-A177-3AD203B41FA5}">
                      <a16:colId xmlns:a16="http://schemas.microsoft.com/office/drawing/2014/main" val="2442799667"/>
                    </a:ext>
                  </a:extLst>
                </a:gridCol>
                <a:gridCol w="3872070">
                  <a:extLst>
                    <a:ext uri="{9D8B030D-6E8A-4147-A177-3AD203B41FA5}">
                      <a16:colId xmlns:a16="http://schemas.microsoft.com/office/drawing/2014/main" val="3723032232"/>
                    </a:ext>
                  </a:extLst>
                </a:gridCol>
              </a:tblGrid>
              <a:tr h="193432">
                <a:tc gridSpan="2">
                  <a:txBody>
                    <a:bodyPr/>
                    <a:lstStyle/>
                    <a:p>
                      <a:pPr algn="ctr" fontAlgn="b"/>
                      <a:r>
                        <a:rPr lang="en-US" sz="1400" b="1" i="0" u="none" strike="noStrike" noProof="0">
                          <a:solidFill>
                            <a:srgbClr val="000000"/>
                          </a:solidFill>
                          <a:effectLst/>
                          <a:latin typeface="Calibri" panose="020F0502020204030204" pitchFamily="34" charset="0"/>
                        </a:rPr>
                        <a:t>MINIMUN PATIENT CORE DATA</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C6E0B4"/>
                    </a:solidFill>
                  </a:tcPr>
                </a:tc>
                <a:tc hMerge="1">
                  <a:txBody>
                    <a:bodyPr/>
                    <a:lstStyle/>
                    <a:p>
                      <a:endParaRPr lang="en-US"/>
                    </a:p>
                  </a:txBody>
                  <a:tcPr/>
                </a:tc>
                <a:extLst>
                  <a:ext uri="{0D108BD9-81ED-4DB2-BD59-A6C34878D82A}">
                    <a16:rowId xmlns:a16="http://schemas.microsoft.com/office/drawing/2014/main" val="1622220392"/>
                  </a:ext>
                </a:extLst>
              </a:tr>
              <a:tr h="350113">
                <a:tc>
                  <a:txBody>
                    <a:bodyPr/>
                    <a:lstStyle/>
                    <a:p>
                      <a:pPr algn="l" fontAlgn="b"/>
                      <a:r>
                        <a:rPr lang="en-US" sz="1400" b="1" i="0" u="none" strike="noStrike" noProof="0">
                          <a:solidFill>
                            <a:srgbClr val="000000"/>
                          </a:solidFill>
                          <a:effectLst/>
                          <a:latin typeface="Calibri" panose="020F0502020204030204" pitchFamily="34" charset="0"/>
                        </a:rPr>
                        <a:t>Clinical Suspicion/Reason for the study?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63109250"/>
                  </a:ext>
                </a:extLst>
              </a:tr>
              <a:tr h="367522">
                <a:tc>
                  <a:txBody>
                    <a:bodyPr/>
                    <a:lstStyle/>
                    <a:p>
                      <a:pPr algn="l" fontAlgn="b"/>
                      <a:r>
                        <a:rPr lang="en-US" sz="1400" b="1" i="0" u="none" strike="noStrike" noProof="0">
                          <a:solidFill>
                            <a:srgbClr val="000000"/>
                          </a:solidFill>
                          <a:effectLst/>
                          <a:latin typeface="Calibri" panose="020F0502020204030204" pitchFamily="34" charset="0"/>
                        </a:rPr>
                        <a:t>Epidemiology and Demographic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798719988"/>
                  </a:ext>
                </a:extLst>
              </a:tr>
              <a:tr h="193432">
                <a:tc>
                  <a:txBody>
                    <a:bodyPr/>
                    <a:lstStyle/>
                    <a:p>
                      <a:pPr algn="l" fontAlgn="b"/>
                      <a:r>
                        <a:rPr lang="en-US" sz="1400" b="1" i="0" u="none" strike="noStrike" noProof="0">
                          <a:solidFill>
                            <a:srgbClr val="000000"/>
                          </a:solidFill>
                          <a:effectLst/>
                          <a:latin typeface="Calibri" panose="020F0502020204030204" pitchFamily="34" charset="0"/>
                        </a:rPr>
                        <a:t>Phenothypic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395402005"/>
                  </a:ext>
                </a:extLst>
              </a:tr>
              <a:tr h="193432">
                <a:tc>
                  <a:txBody>
                    <a:bodyPr/>
                    <a:lstStyle/>
                    <a:p>
                      <a:pPr algn="l" fontAlgn="b"/>
                      <a:r>
                        <a:rPr lang="en-US" sz="1400" b="1" i="0" u="none" strike="noStrike" noProof="0">
                          <a:solidFill>
                            <a:srgbClr val="000000"/>
                          </a:solidFill>
                          <a:effectLst/>
                          <a:latin typeface="Calibri" panose="020F0502020204030204" pitchFamily="34" charset="0"/>
                        </a:rPr>
                        <a:t>Patient History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endParaRPr lang="en-US" sz="1400" b="0" i="0" u="none" strike="noStrike" noProof="0">
                        <a:solidFill>
                          <a:srgbClr val="000000"/>
                        </a:solidFill>
                        <a:effectLst/>
                        <a:latin typeface="Calibri" panose="020F0502020204030204" pitchFamily="34" charset="0"/>
                      </a:endParaRP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03221793"/>
                  </a:ext>
                </a:extLst>
              </a:tr>
              <a:tr h="193432">
                <a:tc>
                  <a:txBody>
                    <a:bodyPr/>
                    <a:lstStyle/>
                    <a:p>
                      <a:pPr algn="l" fontAlgn="b"/>
                      <a:r>
                        <a:rPr lang="en-US" sz="1400" b="1" i="0" u="none" strike="noStrike" noProof="0">
                          <a:solidFill>
                            <a:srgbClr val="000000"/>
                          </a:solidFill>
                          <a:effectLst/>
                          <a:latin typeface="Calibri" panose="020F0502020204030204" pitchFamily="34" charset="0"/>
                        </a:rPr>
                        <a:t>Family History/pedigree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rgbClr val="000000"/>
                          </a:solidFill>
                          <a:effectLst/>
                          <a:latin typeface="Calibri" panose="020F0502020204030204" pitchFamily="34" charset="0"/>
                        </a:rPr>
                        <a:t>Free text (Usually reported in the clinical suspicion)</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595393273"/>
                  </a:ext>
                </a:extLst>
              </a:tr>
            </a:tbl>
          </a:graphicData>
        </a:graphic>
      </p:graphicFrame>
      <p:graphicFrame>
        <p:nvGraphicFramePr>
          <p:cNvPr id="13" name="Tabla 12">
            <a:extLst>
              <a:ext uri="{FF2B5EF4-FFF2-40B4-BE49-F238E27FC236}">
                <a16:creationId xmlns:a16="http://schemas.microsoft.com/office/drawing/2014/main" id="{1D65FDDF-5968-41E7-8E52-D71774DE0F59}"/>
              </a:ext>
            </a:extLst>
          </p:cNvPr>
          <p:cNvGraphicFramePr>
            <a:graphicFrameLocks noGrp="1"/>
          </p:cNvGraphicFramePr>
          <p:nvPr>
            <p:extLst>
              <p:ext uri="{D42A27DB-BD31-4B8C-83A1-F6EECF244321}">
                <p14:modId xmlns:p14="http://schemas.microsoft.com/office/powerpoint/2010/main" val="2026369848"/>
              </p:ext>
            </p:extLst>
          </p:nvPr>
        </p:nvGraphicFramePr>
        <p:xfrm>
          <a:off x="5242843" y="3169818"/>
          <a:ext cx="6246633" cy="2887980"/>
        </p:xfrm>
        <a:graphic>
          <a:graphicData uri="http://schemas.openxmlformats.org/drawingml/2006/table">
            <a:tbl>
              <a:tblPr/>
              <a:tblGrid>
                <a:gridCol w="2959974">
                  <a:extLst>
                    <a:ext uri="{9D8B030D-6E8A-4147-A177-3AD203B41FA5}">
                      <a16:colId xmlns:a16="http://schemas.microsoft.com/office/drawing/2014/main" val="3114636929"/>
                    </a:ext>
                  </a:extLst>
                </a:gridCol>
                <a:gridCol w="3286659">
                  <a:extLst>
                    <a:ext uri="{9D8B030D-6E8A-4147-A177-3AD203B41FA5}">
                      <a16:colId xmlns:a16="http://schemas.microsoft.com/office/drawing/2014/main" val="1806035871"/>
                    </a:ext>
                  </a:extLst>
                </a:gridCol>
              </a:tblGrid>
              <a:tr h="190500">
                <a:tc gridSpan="2">
                  <a:txBody>
                    <a:bodyPr/>
                    <a:lstStyle/>
                    <a:p>
                      <a:pPr algn="ctr" fontAlgn="b"/>
                      <a:r>
                        <a:rPr lang="en-US" sz="1400" b="1" i="0" u="none" strike="noStrike" noProof="0">
                          <a:solidFill>
                            <a:srgbClr val="000000"/>
                          </a:solidFill>
                          <a:effectLst/>
                          <a:latin typeface="Calibri" panose="020F0502020204030204" pitchFamily="34" charset="0"/>
                        </a:rPr>
                        <a:t>GENOMIC TEST INFORMATION (Testing method)</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9BC2E6"/>
                    </a:solidFill>
                  </a:tcPr>
                </a:tc>
                <a:tc hMerge="1">
                  <a:txBody>
                    <a:bodyPr/>
                    <a:lstStyle/>
                    <a:p>
                      <a:endParaRPr lang="en-US"/>
                    </a:p>
                  </a:txBody>
                  <a:tcPr/>
                </a:tc>
                <a:extLst>
                  <a:ext uri="{0D108BD9-81ED-4DB2-BD59-A6C34878D82A}">
                    <a16:rowId xmlns:a16="http://schemas.microsoft.com/office/drawing/2014/main" val="4118898148"/>
                  </a:ext>
                </a:extLst>
              </a:tr>
              <a:tr h="190500">
                <a:tc>
                  <a:txBody>
                    <a:bodyPr/>
                    <a:lstStyle/>
                    <a:p>
                      <a:pPr algn="l" fontAlgn="ctr"/>
                      <a:r>
                        <a:rPr lang="en-US" sz="1400" b="1" i="0" u="none" strike="noStrike" noProof="0">
                          <a:solidFill>
                            <a:srgbClr val="000000"/>
                          </a:solidFill>
                          <a:effectLst/>
                          <a:latin typeface="Calibri" panose="020F0502020204030204" pitchFamily="34" charset="0"/>
                        </a:rPr>
                        <a:t>Test orderable by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319851719"/>
                  </a:ext>
                </a:extLst>
              </a:tr>
              <a:tr h="190500">
                <a:tc>
                  <a:txBody>
                    <a:bodyPr/>
                    <a:lstStyle/>
                    <a:p>
                      <a:pPr algn="l" fontAlgn="ctr"/>
                      <a:r>
                        <a:rPr lang="en-US" sz="1400" b="1" i="0" u="none" strike="noStrike" noProof="0">
                          <a:solidFill>
                            <a:srgbClr val="000000"/>
                          </a:solidFill>
                          <a:effectLst/>
                          <a:latin typeface="Calibri" panose="020F0502020204030204" pitchFamily="34" charset="0"/>
                        </a:rPr>
                        <a:t>HGVS grouping term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845061587"/>
                  </a:ext>
                </a:extLst>
              </a:tr>
              <a:tr h="190500">
                <a:tc>
                  <a:txBody>
                    <a:bodyPr/>
                    <a:lstStyle/>
                    <a:p>
                      <a:pPr algn="l" fontAlgn="ctr"/>
                      <a:r>
                        <a:rPr lang="en-US" sz="1400" b="1" i="0" u="none" strike="noStrike" noProof="0">
                          <a:solidFill>
                            <a:srgbClr val="000000"/>
                          </a:solidFill>
                          <a:effectLst/>
                          <a:latin typeface="Calibri" panose="020F0502020204030204" pitchFamily="34" charset="0"/>
                        </a:rPr>
                        <a:t>Molecular Target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831273214"/>
                  </a:ext>
                </a:extLst>
              </a:tr>
              <a:tr h="190500">
                <a:tc>
                  <a:txBody>
                    <a:bodyPr/>
                    <a:lstStyle/>
                    <a:p>
                      <a:pPr algn="l" fontAlgn="ctr"/>
                      <a:r>
                        <a:rPr lang="en-US" sz="1400" b="1" i="0" u="none" strike="noStrike" noProof="0">
                          <a:solidFill>
                            <a:srgbClr val="000000"/>
                          </a:solidFill>
                          <a:effectLst/>
                          <a:latin typeface="Calibri" panose="020F0502020204030204" pitchFamily="34" charset="0"/>
                        </a:rPr>
                        <a:t>Laboratory order Identifier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Internal coded catalogue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35120656"/>
                  </a:ext>
                </a:extLst>
              </a:tr>
              <a:tr h="190500">
                <a:tc>
                  <a:txBody>
                    <a:bodyPr/>
                    <a:lstStyle/>
                    <a:p>
                      <a:pPr algn="l" fontAlgn="ctr"/>
                      <a:r>
                        <a:rPr lang="en-US" sz="1400" b="1" i="0" u="none" strike="noStrike" noProof="0">
                          <a:solidFill>
                            <a:srgbClr val="000000"/>
                          </a:solidFill>
                          <a:effectLst/>
                          <a:latin typeface="Calibri" panose="020F0502020204030204" pitchFamily="34" charset="0"/>
                        </a:rPr>
                        <a:t>Specimen source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47462875"/>
                  </a:ext>
                </a:extLst>
              </a:tr>
              <a:tr h="190500">
                <a:tc>
                  <a:txBody>
                    <a:bodyPr/>
                    <a:lstStyle/>
                    <a:p>
                      <a:pPr algn="l" fontAlgn="ctr"/>
                      <a:r>
                        <a:rPr lang="en-US" sz="1400" b="1" i="0" u="none" strike="noStrike" noProof="0">
                          <a:solidFill>
                            <a:srgbClr val="000000"/>
                          </a:solidFill>
                          <a:effectLst/>
                          <a:latin typeface="Calibri" panose="020F0502020204030204" pitchFamily="34" charset="0"/>
                        </a:rPr>
                        <a:t>Platform type</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40538239"/>
                  </a:ext>
                </a:extLst>
              </a:tr>
              <a:tr h="190500">
                <a:tc>
                  <a:txBody>
                    <a:bodyPr/>
                    <a:lstStyle/>
                    <a:p>
                      <a:pPr algn="l" fontAlgn="ctr"/>
                      <a:r>
                        <a:rPr lang="en-US" sz="1400" b="1" i="0" u="none" strike="noStrike" noProof="0">
                          <a:solidFill>
                            <a:srgbClr val="000000"/>
                          </a:solidFill>
                          <a:effectLst/>
                          <a:latin typeface="Calibri" panose="020F0502020204030204" pitchFamily="34" charset="0"/>
                        </a:rPr>
                        <a:t>DNA analysis platform instrument and product</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Product Name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82469891"/>
                  </a:ext>
                </a:extLst>
              </a:tr>
              <a:tr h="190500">
                <a:tc>
                  <a:txBody>
                    <a:bodyPr/>
                    <a:lstStyle/>
                    <a:p>
                      <a:pPr algn="l" fontAlgn="ctr"/>
                      <a:r>
                        <a:rPr lang="en-US" sz="1400" b="1" i="0" u="none" strike="noStrike" noProof="0">
                          <a:solidFill>
                            <a:srgbClr val="000000"/>
                          </a:solidFill>
                          <a:effectLst/>
                          <a:latin typeface="Calibri" panose="020F0502020204030204" pitchFamily="34" charset="0"/>
                        </a:rPr>
                        <a:t>Data analysis platform</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Product Name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22902643"/>
                  </a:ext>
                </a:extLst>
              </a:tr>
              <a:tr h="190500">
                <a:tc>
                  <a:txBody>
                    <a:bodyPr/>
                    <a:lstStyle/>
                    <a:p>
                      <a:pPr algn="l" fontAlgn="ctr"/>
                      <a:r>
                        <a:rPr lang="en-US" sz="1400" b="1" i="0" u="none" strike="noStrike" noProof="0">
                          <a:solidFill>
                            <a:srgbClr val="000000"/>
                          </a:solidFill>
                          <a:effectLst/>
                          <a:latin typeface="Calibri" panose="020F0502020204030204" pitchFamily="34" charset="0"/>
                        </a:rPr>
                        <a:t>Primary test methodology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020507607"/>
                  </a:ext>
                </a:extLst>
              </a:tr>
              <a:tr h="190500">
                <a:tc>
                  <a:txBody>
                    <a:bodyPr/>
                    <a:lstStyle/>
                    <a:p>
                      <a:pPr algn="l" fontAlgn="ctr"/>
                      <a:r>
                        <a:rPr lang="en-US" sz="1400" b="1" i="0" u="none" strike="noStrike" noProof="0">
                          <a:solidFill>
                            <a:srgbClr val="000000"/>
                          </a:solidFill>
                          <a:effectLst/>
                          <a:latin typeface="Calibri" panose="020F0502020204030204" pitchFamily="34" charset="0"/>
                        </a:rPr>
                        <a:t>Coverage/regions or genes analyzed</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RefSeq, LRG</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812107327"/>
                  </a:ext>
                </a:extLst>
              </a:tr>
              <a:tr h="190500">
                <a:tc>
                  <a:txBody>
                    <a:bodyPr/>
                    <a:lstStyle/>
                    <a:p>
                      <a:pPr algn="l" fontAlgn="ctr"/>
                      <a:r>
                        <a:rPr lang="en-US" sz="1400" b="1" i="0" u="none" strike="noStrike" noProof="0">
                          <a:solidFill>
                            <a:srgbClr val="000000"/>
                          </a:solidFill>
                          <a:effectLst/>
                          <a:latin typeface="Calibri" panose="020F0502020204030204" pitchFamily="34" charset="0"/>
                        </a:rPr>
                        <a:t>Quality parameters</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35753838"/>
                  </a:ext>
                </a:extLst>
              </a:tr>
            </a:tbl>
          </a:graphicData>
        </a:graphic>
      </p:graphicFrame>
      <p:sp>
        <p:nvSpPr>
          <p:cNvPr id="14" name="CuadroTexto 13">
            <a:extLst>
              <a:ext uri="{FF2B5EF4-FFF2-40B4-BE49-F238E27FC236}">
                <a16:creationId xmlns:a16="http://schemas.microsoft.com/office/drawing/2014/main" id="{64831885-39BF-4E99-8790-2A8C17FEAFD8}"/>
              </a:ext>
            </a:extLst>
          </p:cNvPr>
          <p:cNvSpPr txBox="1"/>
          <p:nvPr/>
        </p:nvSpPr>
        <p:spPr>
          <a:xfrm>
            <a:off x="314325" y="1533525"/>
            <a:ext cx="4341601" cy="585308"/>
          </a:xfrm>
          <a:prstGeom prst="rect">
            <a:avLst/>
          </a:prstGeom>
          <a:noFill/>
          <a:ln w="38100">
            <a:solidFill>
              <a:schemeClr val="accent6">
                <a:lumMod val="75000"/>
              </a:schemeClr>
            </a:solidFill>
          </a:ln>
        </p:spPr>
        <p:txBody>
          <a:bodyPr wrap="square" rtlCol="0">
            <a:spAutoFit/>
          </a:bodyPr>
          <a:lstStyle/>
          <a:p>
            <a:endParaRPr lang="en-US" dirty="0"/>
          </a:p>
        </p:txBody>
      </p:sp>
      <p:sp>
        <p:nvSpPr>
          <p:cNvPr id="15" name="CuadroTexto 14">
            <a:extLst>
              <a:ext uri="{FF2B5EF4-FFF2-40B4-BE49-F238E27FC236}">
                <a16:creationId xmlns:a16="http://schemas.microsoft.com/office/drawing/2014/main" id="{E15AD4CF-77CD-4471-89C3-C41DDDCE3821}"/>
              </a:ext>
            </a:extLst>
          </p:cNvPr>
          <p:cNvSpPr txBox="1"/>
          <p:nvPr/>
        </p:nvSpPr>
        <p:spPr>
          <a:xfrm>
            <a:off x="314325" y="2165653"/>
            <a:ext cx="4341599" cy="1714500"/>
          </a:xfrm>
          <a:prstGeom prst="rect">
            <a:avLst/>
          </a:prstGeom>
          <a:noFill/>
          <a:ln w="38100">
            <a:solidFill>
              <a:srgbClr val="0070C0"/>
            </a:solidFill>
          </a:ln>
        </p:spPr>
        <p:txBody>
          <a:bodyPr wrap="square" rtlCol="0">
            <a:spAutoFit/>
          </a:bodyPr>
          <a:lstStyle/>
          <a:p>
            <a:endParaRPr lang="en-US" dirty="0"/>
          </a:p>
        </p:txBody>
      </p:sp>
      <p:pic>
        <p:nvPicPr>
          <p:cNvPr id="16" name="Imagen 15">
            <a:extLst>
              <a:ext uri="{FF2B5EF4-FFF2-40B4-BE49-F238E27FC236}">
                <a16:creationId xmlns:a16="http://schemas.microsoft.com/office/drawing/2014/main" id="{B0F0A232-C135-4ABE-83FE-3F115DFAB421}"/>
              </a:ext>
            </a:extLst>
          </p:cNvPr>
          <p:cNvPicPr>
            <a:picLocks noChangeAspect="1"/>
          </p:cNvPicPr>
          <p:nvPr/>
        </p:nvPicPr>
        <p:blipFill rotWithShape="1">
          <a:blip r:embed="rId5"/>
          <a:srcRect l="24071" t="17184" r="42661" b="3665"/>
          <a:stretch/>
        </p:blipFill>
        <p:spPr>
          <a:xfrm>
            <a:off x="0" y="0"/>
            <a:ext cx="5124298" cy="6858000"/>
          </a:xfrm>
          <a:prstGeom prst="rect">
            <a:avLst/>
          </a:prstGeom>
        </p:spPr>
      </p:pic>
      <p:sp>
        <p:nvSpPr>
          <p:cNvPr id="17" name="CuadroTexto 16">
            <a:extLst>
              <a:ext uri="{FF2B5EF4-FFF2-40B4-BE49-F238E27FC236}">
                <a16:creationId xmlns:a16="http://schemas.microsoft.com/office/drawing/2014/main" id="{B68FEB3C-C22A-4A57-B11C-5F4E1706F6F7}"/>
              </a:ext>
            </a:extLst>
          </p:cNvPr>
          <p:cNvSpPr txBox="1"/>
          <p:nvPr/>
        </p:nvSpPr>
        <p:spPr>
          <a:xfrm>
            <a:off x="2976372" y="180592"/>
            <a:ext cx="6443853" cy="338554"/>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sz="1600" dirty="0">
                <a:solidFill>
                  <a:schemeClr val="accent1">
                    <a:lumMod val="50000"/>
                  </a:schemeClr>
                </a:solidFill>
              </a:rPr>
              <a:t>Genetic study of Genes associated with Hereditary Colorectal Cancer</a:t>
            </a:r>
          </a:p>
        </p:txBody>
      </p:sp>
      <p:sp>
        <p:nvSpPr>
          <p:cNvPr id="18" name="CuadroTexto 17">
            <a:extLst>
              <a:ext uri="{FF2B5EF4-FFF2-40B4-BE49-F238E27FC236}">
                <a16:creationId xmlns:a16="http://schemas.microsoft.com/office/drawing/2014/main" id="{B68319A7-7C4C-4C7D-9A2A-B604980E6103}"/>
              </a:ext>
            </a:extLst>
          </p:cNvPr>
          <p:cNvSpPr txBox="1"/>
          <p:nvPr/>
        </p:nvSpPr>
        <p:spPr>
          <a:xfrm>
            <a:off x="466725" y="564780"/>
            <a:ext cx="4503524" cy="5605429"/>
          </a:xfrm>
          <a:prstGeom prst="rect">
            <a:avLst/>
          </a:prstGeom>
          <a:noFill/>
          <a:ln w="38100">
            <a:solidFill>
              <a:srgbClr val="0070C0"/>
            </a:solidFill>
          </a:ln>
        </p:spPr>
        <p:txBody>
          <a:bodyPr wrap="square" rtlCol="0">
            <a:spAutoFit/>
          </a:bodyPr>
          <a:lstStyle/>
          <a:p>
            <a:endParaRPr lang="en-US" dirty="0"/>
          </a:p>
        </p:txBody>
      </p:sp>
    </p:spTree>
    <p:extLst>
      <p:ext uri="{BB962C8B-B14F-4D97-AF65-F5344CB8AC3E}">
        <p14:creationId xmlns:p14="http://schemas.microsoft.com/office/powerpoint/2010/main" val="159499467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pic>
        <p:nvPicPr>
          <p:cNvPr id="2" name="Imagen 1">
            <a:extLst>
              <a:ext uri="{FF2B5EF4-FFF2-40B4-BE49-F238E27FC236}">
                <a16:creationId xmlns:a16="http://schemas.microsoft.com/office/drawing/2014/main" id="{4594E0A2-EA36-464C-8170-FE9E4B67156B}"/>
              </a:ext>
            </a:extLst>
          </p:cNvPr>
          <p:cNvPicPr>
            <a:picLocks noChangeAspect="1"/>
          </p:cNvPicPr>
          <p:nvPr/>
        </p:nvPicPr>
        <p:blipFill rotWithShape="1">
          <a:blip r:embed="rId5"/>
          <a:srcRect l="25334" t="14249" r="42884" b="5192"/>
          <a:stretch/>
        </p:blipFill>
        <p:spPr>
          <a:xfrm>
            <a:off x="0" y="0"/>
            <a:ext cx="4809993" cy="6858000"/>
          </a:xfrm>
          <a:prstGeom prst="rect">
            <a:avLst/>
          </a:prstGeom>
        </p:spPr>
      </p:pic>
      <p:sp>
        <p:nvSpPr>
          <p:cNvPr id="17" name="CuadroTexto 16">
            <a:extLst>
              <a:ext uri="{FF2B5EF4-FFF2-40B4-BE49-F238E27FC236}">
                <a16:creationId xmlns:a16="http://schemas.microsoft.com/office/drawing/2014/main" id="{B68FEB3C-C22A-4A57-B11C-5F4E1706F6F7}"/>
              </a:ext>
            </a:extLst>
          </p:cNvPr>
          <p:cNvSpPr txBox="1"/>
          <p:nvPr/>
        </p:nvSpPr>
        <p:spPr>
          <a:xfrm>
            <a:off x="2976372" y="180592"/>
            <a:ext cx="6443853" cy="338554"/>
          </a:xfrm>
          <a:prstGeom prst="rect">
            <a:avLst/>
          </a:prstGeom>
        </p:spPr>
        <p:txBody>
          <a:bodyPr wrap="square" anchor="ctr">
            <a:spAutoFit/>
          </a:bodyPr>
          <a:lstStyle>
            <a:defPPr>
              <a:defRPr lang="es-ES"/>
            </a:defPPr>
            <a:lvl1pPr marR="0" lvl="0" indent="0" algn="r" fontAlgn="auto">
              <a:lnSpc>
                <a:spcPct val="100000"/>
              </a:lnSpc>
              <a:spcBef>
                <a:spcPts val="0"/>
              </a:spcBef>
              <a:spcAft>
                <a:spcPts val="0"/>
              </a:spcAft>
              <a:buClrTx/>
              <a:buSzTx/>
              <a:buFontTx/>
              <a:buNone/>
              <a:tabLst/>
              <a:defRPr kumimoji="0" sz="2800" b="1" i="0" u="none" strike="noStrike" cap="none" spc="0" normalizeH="0" baseline="0">
                <a:ln>
                  <a:noFill/>
                </a:ln>
                <a:solidFill>
                  <a:srgbClr val="5AAF53"/>
                </a:solidFill>
                <a:effectLst/>
                <a:uLnTx/>
                <a:uFillTx/>
                <a:latin typeface="Calibri" panose="020F0502020204030204"/>
                <a:cs typeface="Avenir Black"/>
              </a:defRPr>
            </a:lvl1pPr>
          </a:lstStyle>
          <a:p>
            <a:pPr algn="l"/>
            <a:r>
              <a:rPr lang="en-US" sz="1600" dirty="0">
                <a:solidFill>
                  <a:schemeClr val="accent1">
                    <a:lumMod val="50000"/>
                  </a:schemeClr>
                </a:solidFill>
              </a:rPr>
              <a:t>Genetic study of Genes associated with Hereditary Colorectal Cancer</a:t>
            </a:r>
          </a:p>
        </p:txBody>
      </p:sp>
      <p:graphicFrame>
        <p:nvGraphicFramePr>
          <p:cNvPr id="16" name="Tabla 15">
            <a:extLst>
              <a:ext uri="{FF2B5EF4-FFF2-40B4-BE49-F238E27FC236}">
                <a16:creationId xmlns:a16="http://schemas.microsoft.com/office/drawing/2014/main" id="{1A1D2BD9-161E-4F74-8C49-B2D7DC9A0F59}"/>
              </a:ext>
            </a:extLst>
          </p:cNvPr>
          <p:cNvGraphicFramePr>
            <a:graphicFrameLocks noGrp="1"/>
          </p:cNvGraphicFramePr>
          <p:nvPr>
            <p:extLst>
              <p:ext uri="{D42A27DB-BD31-4B8C-83A1-F6EECF244321}">
                <p14:modId xmlns:p14="http://schemas.microsoft.com/office/powerpoint/2010/main" val="2385081279"/>
              </p:ext>
            </p:extLst>
          </p:nvPr>
        </p:nvGraphicFramePr>
        <p:xfrm>
          <a:off x="5615725" y="1648947"/>
          <a:ext cx="6200037" cy="4248933"/>
        </p:xfrm>
        <a:graphic>
          <a:graphicData uri="http://schemas.openxmlformats.org/drawingml/2006/table">
            <a:tbl>
              <a:tblPr/>
              <a:tblGrid>
                <a:gridCol w="2866349">
                  <a:extLst>
                    <a:ext uri="{9D8B030D-6E8A-4147-A177-3AD203B41FA5}">
                      <a16:colId xmlns:a16="http://schemas.microsoft.com/office/drawing/2014/main" val="1875849329"/>
                    </a:ext>
                  </a:extLst>
                </a:gridCol>
                <a:gridCol w="3333688">
                  <a:extLst>
                    <a:ext uri="{9D8B030D-6E8A-4147-A177-3AD203B41FA5}">
                      <a16:colId xmlns:a16="http://schemas.microsoft.com/office/drawing/2014/main" val="1896038706"/>
                    </a:ext>
                  </a:extLst>
                </a:gridCol>
              </a:tblGrid>
              <a:tr h="190500">
                <a:tc gridSpan="2">
                  <a:txBody>
                    <a:bodyPr/>
                    <a:lstStyle/>
                    <a:p>
                      <a:pPr algn="ctr" fontAlgn="b"/>
                      <a:r>
                        <a:rPr lang="en-US" sz="1400" b="1" i="0" u="none" strike="noStrike" noProof="0">
                          <a:solidFill>
                            <a:srgbClr val="000000"/>
                          </a:solidFill>
                          <a:effectLst/>
                          <a:latin typeface="Calibri" panose="020F0502020204030204" pitchFamily="34" charset="0"/>
                        </a:rPr>
                        <a:t>LABORATORY REPORT (Result)</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FFE699"/>
                    </a:solidFill>
                  </a:tcPr>
                </a:tc>
                <a:tc hMerge="1">
                  <a:txBody>
                    <a:bodyPr/>
                    <a:lstStyle/>
                    <a:p>
                      <a:endParaRPr lang="en-US"/>
                    </a:p>
                  </a:txBody>
                  <a:tcPr/>
                </a:tc>
                <a:extLst>
                  <a:ext uri="{0D108BD9-81ED-4DB2-BD59-A6C34878D82A}">
                    <a16:rowId xmlns:a16="http://schemas.microsoft.com/office/drawing/2014/main" val="2480631270"/>
                  </a:ext>
                </a:extLst>
              </a:tr>
              <a:tr h="190500">
                <a:tc>
                  <a:txBody>
                    <a:bodyPr/>
                    <a:lstStyle/>
                    <a:p>
                      <a:pPr algn="l" fontAlgn="b"/>
                      <a:r>
                        <a:rPr lang="en-US" sz="1400" b="1" i="0" u="none" strike="noStrike" noProof="0">
                          <a:solidFill>
                            <a:srgbClr val="000000"/>
                          </a:solidFill>
                          <a:effectLst/>
                          <a:latin typeface="Calibri" panose="020F0502020204030204" pitchFamily="34" charset="0"/>
                        </a:rPr>
                        <a:t>Analyte category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697533858"/>
                  </a:ext>
                </a:extLst>
              </a:tr>
              <a:tr h="190500">
                <a:tc>
                  <a:txBody>
                    <a:bodyPr/>
                    <a:lstStyle/>
                    <a:p>
                      <a:pPr algn="l" fontAlgn="b"/>
                      <a:r>
                        <a:rPr lang="en-US" sz="1400" b="1" i="0" u="none" strike="noStrike" noProof="0">
                          <a:solidFill>
                            <a:srgbClr val="000000"/>
                          </a:solidFill>
                          <a:effectLst/>
                          <a:latin typeface="Calibri" panose="020F0502020204030204" pitchFamily="34" charset="0"/>
                        </a:rPr>
                        <a:t>Mode of Inheritance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Not included but desirable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50499395"/>
                  </a:ext>
                </a:extLst>
              </a:tr>
              <a:tr h="190500">
                <a:tc>
                  <a:txBody>
                    <a:bodyPr/>
                    <a:lstStyle/>
                    <a:p>
                      <a:pPr algn="l" fontAlgn="b"/>
                      <a:r>
                        <a:rPr lang="en-US" sz="1400" b="1" i="0" u="none" strike="noStrike" noProof="0">
                          <a:solidFill>
                            <a:srgbClr val="000000"/>
                          </a:solidFill>
                          <a:effectLst/>
                          <a:latin typeface="Calibri" panose="020F0502020204030204" pitchFamily="34" charset="0"/>
                        </a:rPr>
                        <a:t>Allele origin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noProof="0">
                          <a:solidFill>
                            <a:srgbClr val="000000"/>
                          </a:solidFill>
                          <a:effectLst/>
                          <a:latin typeface="Calibri" panose="020F0502020204030204" pitchFamily="34" charset="0"/>
                        </a:rPr>
                        <a:t>Not included but desirable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69762228"/>
                  </a:ext>
                </a:extLst>
              </a:tr>
              <a:tr h="265578">
                <a:tc>
                  <a:txBody>
                    <a:bodyPr/>
                    <a:lstStyle/>
                    <a:p>
                      <a:pPr algn="l" fontAlgn="b"/>
                      <a:r>
                        <a:rPr lang="en-US" sz="1400" b="1" i="0" u="none" strike="noStrike" noProof="0">
                          <a:solidFill>
                            <a:srgbClr val="000000"/>
                          </a:solidFill>
                          <a:effectLst/>
                          <a:latin typeface="Calibri" panose="020F0502020204030204" pitchFamily="34" charset="0"/>
                        </a:rPr>
                        <a:t>Gene ID nomenclature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HGNC (HUGO)</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3959773"/>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 Type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Controlled vocabulary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051792969"/>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 ID Nomenclature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HGVS, LRF, RefSeq, genome build, transcript references</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2441296717"/>
                  </a:ext>
                </a:extLst>
              </a:tr>
              <a:tr h="190500">
                <a:tc>
                  <a:txBody>
                    <a:bodyPr/>
                    <a:lstStyle/>
                    <a:p>
                      <a:pPr algn="l" fontAlgn="b"/>
                      <a:r>
                        <a:rPr lang="en-US" sz="1400" b="1" i="0" u="none" strike="noStrike" noProof="0">
                          <a:solidFill>
                            <a:srgbClr val="000000"/>
                          </a:solidFill>
                          <a:effectLst/>
                          <a:latin typeface="Calibri" panose="020F0502020204030204" pitchFamily="34" charset="0"/>
                        </a:rPr>
                        <a:t>clinical Variant classification ID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IARC 5</a:t>
                      </a:r>
                      <a:r>
                        <a:rPr lang="en-US" sz="1400" b="0" i="0" u="none" strike="noStrike" noProof="0">
                          <a:solidFill>
                            <a:srgbClr val="000000"/>
                          </a:solidFill>
                          <a:effectLst/>
                          <a:latin typeface="Calibri" panose="020F0502020204030204" pitchFamily="34" charset="0"/>
                        </a:rPr>
                        <a:t> classification system, Classification rules: </a:t>
                      </a:r>
                      <a:r>
                        <a:rPr lang="en-US" sz="1400" b="1" i="0" u="none" strike="noStrike" noProof="0">
                          <a:solidFill>
                            <a:srgbClr val="000000"/>
                          </a:solidFill>
                          <a:effectLst/>
                          <a:latin typeface="Calibri" panose="020F0502020204030204" pitchFamily="34" charset="0"/>
                        </a:rPr>
                        <a:t>ENIGMA, Insight, ACMG</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47200169"/>
                  </a:ext>
                </a:extLst>
              </a:tr>
              <a:tr h="190500">
                <a:tc>
                  <a:txBody>
                    <a:bodyPr/>
                    <a:lstStyle/>
                    <a:p>
                      <a:pPr algn="l" fontAlgn="b"/>
                      <a:r>
                        <a:rPr lang="en-US" sz="1400" b="1" i="0" u="none" strike="noStrike" noProof="0">
                          <a:solidFill>
                            <a:srgbClr val="000000"/>
                          </a:solidFill>
                          <a:effectLst/>
                          <a:latin typeface="Calibri" panose="020F0502020204030204" pitchFamily="34" charset="0"/>
                        </a:rPr>
                        <a:t>Pathogenic Variant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Classification rules: </a:t>
                      </a:r>
                      <a:r>
                        <a:rPr lang="en-US" sz="1400" b="1" i="0" u="none" strike="noStrike" noProof="0">
                          <a:solidFill>
                            <a:srgbClr val="000000"/>
                          </a:solidFill>
                          <a:effectLst/>
                          <a:latin typeface="Calibri" panose="020F0502020204030204" pitchFamily="34" charset="0"/>
                        </a:rPr>
                        <a:t>ENIGMA, Insight, ACMG</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630852888"/>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Variants:  Bening Type/Clinical significance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Classification rules: </a:t>
                      </a:r>
                      <a:r>
                        <a:rPr lang="en-US" sz="1400" b="1" i="0" u="none" strike="noStrike" noProof="0">
                          <a:solidFill>
                            <a:srgbClr val="000000"/>
                          </a:solidFill>
                          <a:effectLst/>
                          <a:latin typeface="Calibri" panose="020F0502020204030204" pitchFamily="34" charset="0"/>
                        </a:rPr>
                        <a:t>ENIGMA, Insight, ACMG</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357012031"/>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 Penetrance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noProof="0">
                          <a:solidFill>
                            <a:srgbClr val="000000"/>
                          </a:solidFill>
                          <a:effectLst/>
                          <a:latin typeface="Calibri" panose="020F0502020204030204" pitchFamily="34" charset="0"/>
                        </a:rPr>
                        <a:t>Not included but desirable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4250965965"/>
                  </a:ext>
                </a:extLst>
              </a:tr>
              <a:tr h="190500">
                <a:tc>
                  <a:txBody>
                    <a:bodyPr/>
                    <a:lstStyle/>
                    <a:p>
                      <a:pPr algn="l" fontAlgn="b"/>
                      <a:r>
                        <a:rPr lang="en-US" sz="1400" b="1" i="0" u="none" strike="noStrike" noProof="0">
                          <a:solidFill>
                            <a:srgbClr val="000000"/>
                          </a:solidFill>
                          <a:effectLst/>
                          <a:latin typeface="Calibri" panose="020F0502020204030204" pitchFamily="34" charset="0"/>
                        </a:rPr>
                        <a:t>Zygosity type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noProof="0">
                          <a:solidFill>
                            <a:srgbClr val="000000"/>
                          </a:solidFill>
                          <a:effectLst/>
                          <a:latin typeface="Calibri" panose="020F0502020204030204" pitchFamily="34" charset="0"/>
                        </a:rPr>
                        <a:t>Controlled vocabulary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427867533"/>
                  </a:ext>
                </a:extLst>
              </a:tr>
              <a:tr h="190500">
                <a:tc>
                  <a:txBody>
                    <a:bodyPr/>
                    <a:lstStyle/>
                    <a:p>
                      <a:pPr algn="l" fontAlgn="b"/>
                      <a:r>
                        <a:rPr lang="en-US" sz="1400" b="1" i="0" u="none" strike="noStrike" noProof="0">
                          <a:solidFill>
                            <a:srgbClr val="000000"/>
                          </a:solidFill>
                          <a:effectLst/>
                          <a:latin typeface="Calibri" panose="020F0502020204030204" pitchFamily="34" charset="0"/>
                        </a:rPr>
                        <a:t>Molecular consequence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noProof="0">
                          <a:solidFill>
                            <a:srgbClr val="000000"/>
                          </a:solidFill>
                          <a:effectLst/>
                          <a:latin typeface="Calibri" panose="020F0502020204030204" pitchFamily="34" charset="0"/>
                        </a:rPr>
                        <a:t>Not included but desirable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617797395"/>
                  </a:ext>
                </a:extLst>
              </a:tr>
              <a:tr h="190500">
                <a:tc>
                  <a:txBody>
                    <a:bodyPr/>
                    <a:lstStyle/>
                    <a:p>
                      <a:pPr algn="l" fontAlgn="b"/>
                      <a:r>
                        <a:rPr lang="en-US" sz="1400" b="1" i="0" u="none" strike="noStrike" noProof="0">
                          <a:solidFill>
                            <a:srgbClr val="000000"/>
                          </a:solidFill>
                          <a:effectLst/>
                          <a:latin typeface="Calibri" panose="020F0502020204030204" pitchFamily="34" charset="0"/>
                        </a:rPr>
                        <a:t>Functional consequence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400" b="0" i="0" u="none" strike="noStrike" noProof="0">
                          <a:solidFill>
                            <a:srgbClr val="000000"/>
                          </a:solidFill>
                          <a:effectLst/>
                          <a:latin typeface="Calibri" panose="020F0502020204030204" pitchFamily="34" charset="0"/>
                        </a:rPr>
                        <a:t>Not included but desirable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639364867"/>
                  </a:ext>
                </a:extLst>
              </a:tr>
              <a:tr h="190500">
                <a:tc>
                  <a:txBody>
                    <a:bodyPr/>
                    <a:lstStyle/>
                    <a:p>
                      <a:pPr algn="l" fontAlgn="b"/>
                      <a:r>
                        <a:rPr lang="en-US" sz="1400" b="1" i="0" u="none" strike="noStrike" noProof="0">
                          <a:solidFill>
                            <a:srgbClr val="000000"/>
                          </a:solidFill>
                          <a:effectLst/>
                          <a:latin typeface="Calibri" panose="020F0502020204030204" pitchFamily="34" charset="0"/>
                        </a:rPr>
                        <a:t>Interpretation</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Included in the associated clinical report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2149499996"/>
                  </a:ext>
                </a:extLst>
              </a:tr>
              <a:tr h="190500">
                <a:tc>
                  <a:txBody>
                    <a:bodyPr/>
                    <a:lstStyle/>
                    <a:p>
                      <a:pPr algn="l" fontAlgn="b"/>
                      <a:r>
                        <a:rPr lang="en-US" sz="1400" b="1" i="0" u="none" strike="noStrike" noProof="0">
                          <a:solidFill>
                            <a:srgbClr val="000000"/>
                          </a:solidFill>
                          <a:effectLst/>
                          <a:latin typeface="Calibri" panose="020F0502020204030204" pitchFamily="34" charset="0"/>
                        </a:rPr>
                        <a:t>Genetic counselling</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rgbClr val="000000"/>
                          </a:solidFill>
                          <a:effectLst/>
                          <a:latin typeface="Calibri" panose="020F0502020204030204" pitchFamily="34" charset="0"/>
                        </a:rPr>
                        <a:t>Included in the associated clinical report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591363542"/>
                  </a:ext>
                </a:extLst>
              </a:tr>
            </a:tbl>
          </a:graphicData>
        </a:graphic>
      </p:graphicFrame>
      <p:sp>
        <p:nvSpPr>
          <p:cNvPr id="18" name="CuadroTexto 17">
            <a:extLst>
              <a:ext uri="{FF2B5EF4-FFF2-40B4-BE49-F238E27FC236}">
                <a16:creationId xmlns:a16="http://schemas.microsoft.com/office/drawing/2014/main" id="{9393A874-72A3-4AEE-87CD-2D896A129013}"/>
              </a:ext>
            </a:extLst>
          </p:cNvPr>
          <p:cNvSpPr txBox="1"/>
          <p:nvPr/>
        </p:nvSpPr>
        <p:spPr>
          <a:xfrm>
            <a:off x="376238" y="3860070"/>
            <a:ext cx="4148137" cy="988155"/>
          </a:xfrm>
          <a:prstGeom prst="rect">
            <a:avLst/>
          </a:prstGeom>
          <a:noFill/>
          <a:ln w="38100">
            <a:solidFill>
              <a:schemeClr val="accent4">
                <a:lumMod val="60000"/>
                <a:lumOff val="40000"/>
              </a:schemeClr>
            </a:solidFill>
          </a:ln>
        </p:spPr>
        <p:txBody>
          <a:bodyPr wrap="square" rtlCol="0">
            <a:spAutoFit/>
          </a:bodyPr>
          <a:lstStyle/>
          <a:p>
            <a:endParaRPr lang="en-US" dirty="0"/>
          </a:p>
        </p:txBody>
      </p:sp>
    </p:spTree>
    <p:extLst>
      <p:ext uri="{BB962C8B-B14F-4D97-AF65-F5344CB8AC3E}">
        <p14:creationId xmlns:p14="http://schemas.microsoft.com/office/powerpoint/2010/main" val="402251048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10" name="Rectángulo 9">
            <a:extLst>
              <a:ext uri="{FF2B5EF4-FFF2-40B4-BE49-F238E27FC236}">
                <a16:creationId xmlns:a16="http://schemas.microsoft.com/office/drawing/2014/main" id="{1F72F666-D020-4D7B-A292-B2387262A260}"/>
              </a:ext>
            </a:extLst>
          </p:cNvPr>
          <p:cNvSpPr/>
          <p:nvPr/>
        </p:nvSpPr>
        <p:spPr>
          <a:xfrm>
            <a:off x="860079" y="1515339"/>
            <a:ext cx="10655646" cy="707886"/>
          </a:xfrm>
          <a:prstGeom prst="rect">
            <a:avLst/>
          </a:prstGeom>
        </p:spPr>
        <p:txBody>
          <a:bodyPr wrap="square">
            <a:spAutoFit/>
          </a:bodyPr>
          <a:lstStyle/>
          <a:p>
            <a:pPr algn="just"/>
            <a:r>
              <a:rPr lang="en-US" sz="2000" b="1" dirty="0"/>
              <a:t>RD-Connect is an integrated platform connecting databases, registries, biobanks and clinical bioinformatics for rare disease research.</a:t>
            </a:r>
          </a:p>
        </p:txBody>
      </p:sp>
      <p:pic>
        <p:nvPicPr>
          <p:cNvPr id="4" name="Imagen 3">
            <a:extLst>
              <a:ext uri="{FF2B5EF4-FFF2-40B4-BE49-F238E27FC236}">
                <a16:creationId xmlns:a16="http://schemas.microsoft.com/office/drawing/2014/main" id="{0ED90BB0-6780-4796-B5AE-FA3C215935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60288" y="314899"/>
            <a:ext cx="3785624" cy="609601"/>
          </a:xfrm>
          <a:prstGeom prst="rect">
            <a:avLst/>
          </a:prstGeom>
        </p:spPr>
      </p:pic>
      <p:sp>
        <p:nvSpPr>
          <p:cNvPr id="2" name="CuadroTexto 1">
            <a:extLst>
              <a:ext uri="{FF2B5EF4-FFF2-40B4-BE49-F238E27FC236}">
                <a16:creationId xmlns:a16="http://schemas.microsoft.com/office/drawing/2014/main" id="{9ED93D35-1004-4303-9694-72AE66198879}"/>
              </a:ext>
            </a:extLst>
          </p:cNvPr>
          <p:cNvSpPr txBox="1"/>
          <p:nvPr/>
        </p:nvSpPr>
        <p:spPr>
          <a:xfrm>
            <a:off x="3391153" y="1101064"/>
            <a:ext cx="4723893" cy="369332"/>
          </a:xfrm>
          <a:prstGeom prst="rect">
            <a:avLst/>
          </a:prstGeom>
          <a:noFill/>
        </p:spPr>
        <p:txBody>
          <a:bodyPr wrap="square" rtlCol="0">
            <a:spAutoFit/>
          </a:bodyPr>
          <a:lstStyle/>
          <a:p>
            <a:r>
              <a:rPr lang="en-US" b="1" dirty="0"/>
              <a:t>Connecting rare disease researchers worldwide</a:t>
            </a:r>
          </a:p>
        </p:txBody>
      </p:sp>
      <p:sp>
        <p:nvSpPr>
          <p:cNvPr id="3" name="CuadroTexto 2">
            <a:extLst>
              <a:ext uri="{FF2B5EF4-FFF2-40B4-BE49-F238E27FC236}">
                <a16:creationId xmlns:a16="http://schemas.microsoft.com/office/drawing/2014/main" id="{B860A376-670E-4C1A-829C-B905FE0FE9B6}"/>
              </a:ext>
            </a:extLst>
          </p:cNvPr>
          <p:cNvSpPr txBox="1"/>
          <p:nvPr/>
        </p:nvSpPr>
        <p:spPr>
          <a:xfrm>
            <a:off x="740075" y="2533132"/>
            <a:ext cx="6480426" cy="2862322"/>
          </a:xfrm>
          <a:prstGeom prst="rect">
            <a:avLst/>
          </a:prstGeom>
          <a:noFill/>
        </p:spPr>
        <p:txBody>
          <a:bodyPr wrap="square" rtlCol="0">
            <a:spAutoFit/>
          </a:bodyPr>
          <a:lstStyle/>
          <a:p>
            <a:pPr marL="285750" indent="-285750" algn="just">
              <a:buFontTx/>
              <a:buChar char="-"/>
            </a:pPr>
            <a:r>
              <a:rPr lang="en-US" dirty="0"/>
              <a:t>Help researchers study rare diseases</a:t>
            </a:r>
          </a:p>
          <a:p>
            <a:pPr marL="285750" indent="-285750" algn="just">
              <a:buFontTx/>
              <a:buChar char="-"/>
            </a:pPr>
            <a:r>
              <a:rPr lang="en-US" dirty="0"/>
              <a:t>Links different data types - omics (e.g. genomics), clinical information, patient registries and biobanks - into a common resource. </a:t>
            </a:r>
          </a:p>
          <a:p>
            <a:pPr marL="285750" indent="-285750" algn="just">
              <a:buFontTx/>
              <a:buChar char="-"/>
            </a:pPr>
            <a:r>
              <a:rPr lang="en-US" dirty="0"/>
              <a:t>Enables scientists and clinicians around the world to analyze genomics data and share them with other researchers. </a:t>
            </a:r>
          </a:p>
          <a:p>
            <a:pPr marL="285750" indent="-285750" algn="just">
              <a:buFontTx/>
              <a:buChar char="-"/>
            </a:pPr>
            <a:r>
              <a:rPr lang="en-US" dirty="0"/>
              <a:t>As a member of the </a:t>
            </a:r>
            <a:r>
              <a:rPr lang="en-US" dirty="0">
                <a:hlinkClick r:id="rId6"/>
              </a:rPr>
              <a:t>International Rare Diseases Research Consortium (IRDiRC)</a:t>
            </a:r>
            <a:r>
              <a:rPr lang="en-US" dirty="0"/>
              <a:t>, RD-Connect contributed to research, improving diagnostics and development of new therapies for the rare disease patients worldwide.</a:t>
            </a:r>
          </a:p>
        </p:txBody>
      </p:sp>
      <p:pic>
        <p:nvPicPr>
          <p:cNvPr id="13" name="Imagen 12">
            <a:extLst>
              <a:ext uri="{FF2B5EF4-FFF2-40B4-BE49-F238E27FC236}">
                <a16:creationId xmlns:a16="http://schemas.microsoft.com/office/drawing/2014/main" id="{495E2D7C-8D7B-40BA-A55F-39116969EA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32977" y="1948552"/>
            <a:ext cx="3746547" cy="4181603"/>
          </a:xfrm>
          <a:prstGeom prst="rect">
            <a:avLst/>
          </a:prstGeom>
        </p:spPr>
      </p:pic>
    </p:spTree>
    <p:extLst>
      <p:ext uri="{BB962C8B-B14F-4D97-AF65-F5344CB8AC3E}">
        <p14:creationId xmlns:p14="http://schemas.microsoft.com/office/powerpoint/2010/main" val="405287838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2" name="CuadroTexto 1">
            <a:extLst>
              <a:ext uri="{FF2B5EF4-FFF2-40B4-BE49-F238E27FC236}">
                <a16:creationId xmlns:a16="http://schemas.microsoft.com/office/drawing/2014/main" id="{5C783A3C-E75D-4289-BBF2-8FB1245B648A}"/>
              </a:ext>
            </a:extLst>
          </p:cNvPr>
          <p:cNvSpPr txBox="1"/>
          <p:nvPr/>
        </p:nvSpPr>
        <p:spPr>
          <a:xfrm>
            <a:off x="317872" y="1151453"/>
            <a:ext cx="4586849" cy="4555093"/>
          </a:xfrm>
          <a:prstGeom prst="rect">
            <a:avLst/>
          </a:prstGeom>
          <a:noFill/>
        </p:spPr>
        <p:txBody>
          <a:bodyPr wrap="square" rtlCol="0">
            <a:spAutoFit/>
          </a:bodyPr>
          <a:lstStyle/>
          <a:p>
            <a:r>
              <a:rPr lang="en-US" dirty="0"/>
              <a:t>RD-Connect has built </a:t>
            </a:r>
            <a:r>
              <a:rPr lang="en-US" sz="2000" b="1" dirty="0">
                <a:solidFill>
                  <a:schemeClr val="accent6">
                    <a:lumMod val="75000"/>
                  </a:schemeClr>
                </a:solidFill>
              </a:rPr>
              <a:t>three integrated online </a:t>
            </a:r>
            <a:r>
              <a:rPr lang="en-US" sz="2800" b="1" dirty="0">
                <a:solidFill>
                  <a:schemeClr val="accent6">
                    <a:lumMod val="75000"/>
                  </a:schemeClr>
                </a:solidFill>
              </a:rPr>
              <a:t>systems</a:t>
            </a:r>
            <a:r>
              <a:rPr lang="en-US" sz="2000" b="1" dirty="0">
                <a:solidFill>
                  <a:schemeClr val="accent6">
                    <a:lumMod val="75000"/>
                  </a:schemeClr>
                </a:solidFill>
              </a:rPr>
              <a:t> </a:t>
            </a:r>
            <a:r>
              <a:rPr lang="en-US" dirty="0"/>
              <a:t>open to any rare disease:</a:t>
            </a:r>
          </a:p>
          <a:p>
            <a:endParaRPr lang="en-US" dirty="0"/>
          </a:p>
          <a:p>
            <a:pPr marL="285750" indent="-285750">
              <a:buFontTx/>
              <a:buChar char="-"/>
            </a:pPr>
            <a:r>
              <a:rPr lang="en-US" sz="2000" b="1" dirty="0"/>
              <a:t>Genome-Phenome Analysis Platform(GPAP) </a:t>
            </a:r>
            <a:r>
              <a:rPr lang="en-US" dirty="0"/>
              <a:t>for analysis and sharing of omics data to diagnose patients and discover new disease genes</a:t>
            </a:r>
          </a:p>
          <a:p>
            <a:endParaRPr lang="en-US" dirty="0"/>
          </a:p>
          <a:p>
            <a:pPr marL="285750" indent="-285750">
              <a:buFontTx/>
              <a:buChar char="-"/>
            </a:pPr>
            <a:r>
              <a:rPr lang="en-US" sz="2000" b="1" dirty="0"/>
              <a:t>Registry &amp; Biobank Finder</a:t>
            </a:r>
            <a:r>
              <a:rPr lang="en-US" dirty="0"/>
              <a:t>, a global directory of rare disease patient registries and biobanks</a:t>
            </a:r>
          </a:p>
          <a:p>
            <a:endParaRPr lang="en-US" dirty="0"/>
          </a:p>
          <a:p>
            <a:pPr marL="285750" indent="-285750">
              <a:buFontTx/>
              <a:buChar char="-"/>
            </a:pPr>
            <a:r>
              <a:rPr lang="en-US" sz="2000" b="1" dirty="0"/>
              <a:t>Sample Catalogue</a:t>
            </a:r>
            <a:r>
              <a:rPr lang="en-US" dirty="0"/>
              <a:t>, which helps researchers find rare biosamples stored in biobanks</a:t>
            </a:r>
          </a:p>
        </p:txBody>
      </p:sp>
      <p:pic>
        <p:nvPicPr>
          <p:cNvPr id="13" name="Imagen 12">
            <a:extLst>
              <a:ext uri="{FF2B5EF4-FFF2-40B4-BE49-F238E27FC236}">
                <a16:creationId xmlns:a16="http://schemas.microsoft.com/office/drawing/2014/main" id="{5BDEA78B-EA88-46B9-8C07-5CFF4A7EBF92}"/>
              </a:ext>
            </a:extLst>
          </p:cNvPr>
          <p:cNvPicPr>
            <a:picLocks noChangeAspect="1"/>
          </p:cNvPicPr>
          <p:nvPr/>
        </p:nvPicPr>
        <p:blipFill rotWithShape="1">
          <a:blip r:embed="rId5"/>
          <a:srcRect l="46639" t="36436" r="2735" b="28936"/>
          <a:stretch/>
        </p:blipFill>
        <p:spPr>
          <a:xfrm>
            <a:off x="4731100" y="2072695"/>
            <a:ext cx="7285768" cy="2803232"/>
          </a:xfrm>
          <a:prstGeom prst="rect">
            <a:avLst/>
          </a:prstGeom>
        </p:spPr>
      </p:pic>
      <p:pic>
        <p:nvPicPr>
          <p:cNvPr id="10" name="Imagen 9">
            <a:extLst>
              <a:ext uri="{FF2B5EF4-FFF2-40B4-BE49-F238E27FC236}">
                <a16:creationId xmlns:a16="http://schemas.microsoft.com/office/drawing/2014/main" id="{D5AEEBCA-95D6-445B-BFB3-18C00C5A94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60288" y="314899"/>
            <a:ext cx="3785624" cy="609601"/>
          </a:xfrm>
          <a:prstGeom prst="rect">
            <a:avLst/>
          </a:prstGeom>
        </p:spPr>
      </p:pic>
    </p:spTree>
    <p:extLst>
      <p:ext uri="{BB962C8B-B14F-4D97-AF65-F5344CB8AC3E}">
        <p14:creationId xmlns:p14="http://schemas.microsoft.com/office/powerpoint/2010/main" val="243752682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3866"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pic>
        <p:nvPicPr>
          <p:cNvPr id="2" name="Imagen 1">
            <a:extLst>
              <a:ext uri="{FF2B5EF4-FFF2-40B4-BE49-F238E27FC236}">
                <a16:creationId xmlns:a16="http://schemas.microsoft.com/office/drawing/2014/main" id="{3A67B23E-D2DC-498A-A207-6F9211A48A53}"/>
              </a:ext>
            </a:extLst>
          </p:cNvPr>
          <p:cNvPicPr>
            <a:picLocks noChangeAspect="1"/>
          </p:cNvPicPr>
          <p:nvPr/>
        </p:nvPicPr>
        <p:blipFill rotWithShape="1">
          <a:blip r:embed="rId5"/>
          <a:srcRect l="33360" t="13164" r="34453" b="5948"/>
          <a:stretch/>
        </p:blipFill>
        <p:spPr>
          <a:xfrm>
            <a:off x="-1" y="48887"/>
            <a:ext cx="4481007" cy="6334232"/>
          </a:xfrm>
          <a:prstGeom prst="rect">
            <a:avLst/>
          </a:prstGeom>
        </p:spPr>
      </p:pic>
      <p:sp>
        <p:nvSpPr>
          <p:cNvPr id="13" name="Rectángulo: esquinas redondeadas 12">
            <a:extLst>
              <a:ext uri="{FF2B5EF4-FFF2-40B4-BE49-F238E27FC236}">
                <a16:creationId xmlns:a16="http://schemas.microsoft.com/office/drawing/2014/main" id="{97807CE5-ACB5-45AF-991F-C14589EFE1B6}"/>
              </a:ext>
            </a:extLst>
          </p:cNvPr>
          <p:cNvSpPr/>
          <p:nvPr/>
        </p:nvSpPr>
        <p:spPr>
          <a:xfrm>
            <a:off x="2143125" y="1971675"/>
            <a:ext cx="2419350" cy="13716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pic>
        <p:nvPicPr>
          <p:cNvPr id="15" name="Imagen 14">
            <a:extLst>
              <a:ext uri="{FF2B5EF4-FFF2-40B4-BE49-F238E27FC236}">
                <a16:creationId xmlns:a16="http://schemas.microsoft.com/office/drawing/2014/main" id="{1CCC1908-C046-4A3E-A2B1-6AF6192FBFEF}"/>
              </a:ext>
            </a:extLst>
          </p:cNvPr>
          <p:cNvPicPr>
            <a:picLocks noChangeAspect="1"/>
          </p:cNvPicPr>
          <p:nvPr/>
        </p:nvPicPr>
        <p:blipFill rotWithShape="1">
          <a:blip r:embed="rId6"/>
          <a:srcRect l="52500" t="71575" r="16796" b="10194"/>
          <a:stretch/>
        </p:blipFill>
        <p:spPr>
          <a:xfrm>
            <a:off x="436290" y="4064641"/>
            <a:ext cx="3743325" cy="12503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CuadroTexto 15">
            <a:extLst>
              <a:ext uri="{FF2B5EF4-FFF2-40B4-BE49-F238E27FC236}">
                <a16:creationId xmlns:a16="http://schemas.microsoft.com/office/drawing/2014/main" id="{9FEE1B0F-FDB4-4A03-B46F-44F17F973D37}"/>
              </a:ext>
            </a:extLst>
          </p:cNvPr>
          <p:cNvSpPr txBox="1"/>
          <p:nvPr/>
        </p:nvSpPr>
        <p:spPr>
          <a:xfrm>
            <a:off x="4810963" y="2209800"/>
            <a:ext cx="900112" cy="369332"/>
          </a:xfrm>
          <a:prstGeom prst="rect">
            <a:avLst/>
          </a:prstGeom>
          <a:noFill/>
        </p:spPr>
        <p:txBody>
          <a:bodyPr wrap="square" rtlCol="0">
            <a:spAutoFit/>
          </a:bodyPr>
          <a:lstStyle/>
          <a:p>
            <a:endParaRPr lang="en-US" dirty="0"/>
          </a:p>
        </p:txBody>
      </p:sp>
      <p:pic>
        <p:nvPicPr>
          <p:cNvPr id="18" name="Imagen 17">
            <a:extLst>
              <a:ext uri="{FF2B5EF4-FFF2-40B4-BE49-F238E27FC236}">
                <a16:creationId xmlns:a16="http://schemas.microsoft.com/office/drawing/2014/main" id="{B62E5AE2-5B4A-4981-9987-8177AB6405D9}"/>
              </a:ext>
            </a:extLst>
          </p:cNvPr>
          <p:cNvPicPr>
            <a:picLocks noChangeAspect="1"/>
          </p:cNvPicPr>
          <p:nvPr/>
        </p:nvPicPr>
        <p:blipFill rotWithShape="1">
          <a:blip r:embed="rId5"/>
          <a:srcRect l="48574" t="37738" r="34453" b="44747"/>
          <a:stretch/>
        </p:blipFill>
        <p:spPr>
          <a:xfrm>
            <a:off x="4705374" y="237858"/>
            <a:ext cx="4878029" cy="2831549"/>
          </a:xfrm>
          <a:prstGeom prst="rect">
            <a:avLst/>
          </a:prstGeom>
          <a:ln w="28575">
            <a:solidFill>
              <a:srgbClr val="FF0000"/>
            </a:solidFill>
          </a:ln>
        </p:spPr>
      </p:pic>
      <p:sp>
        <p:nvSpPr>
          <p:cNvPr id="17" name="Rectángulo: esquinas redondeadas 16">
            <a:extLst>
              <a:ext uri="{FF2B5EF4-FFF2-40B4-BE49-F238E27FC236}">
                <a16:creationId xmlns:a16="http://schemas.microsoft.com/office/drawing/2014/main" id="{38847D44-2CB6-42BC-BB95-DBE774E4D043}"/>
              </a:ext>
            </a:extLst>
          </p:cNvPr>
          <p:cNvSpPr/>
          <p:nvPr/>
        </p:nvSpPr>
        <p:spPr>
          <a:xfrm>
            <a:off x="4820670" y="2371563"/>
            <a:ext cx="2620803" cy="369332"/>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E9ECC46E-6388-4206-B7B1-62CA32AE8F3D}"/>
              </a:ext>
            </a:extLst>
          </p:cNvPr>
          <p:cNvPicPr>
            <a:picLocks noChangeAspect="1"/>
          </p:cNvPicPr>
          <p:nvPr/>
        </p:nvPicPr>
        <p:blipFill rotWithShape="1">
          <a:blip r:embed="rId7"/>
          <a:srcRect l="7433" t="9726" r="60917" b="73472"/>
          <a:stretch/>
        </p:blipFill>
        <p:spPr>
          <a:xfrm>
            <a:off x="4734840" y="3812256"/>
            <a:ext cx="2474139" cy="738818"/>
          </a:xfrm>
          <a:prstGeom prst="rect">
            <a:avLst/>
          </a:prstGeom>
        </p:spPr>
      </p:pic>
      <p:sp>
        <p:nvSpPr>
          <p:cNvPr id="10" name="CuadroTexto 9">
            <a:extLst>
              <a:ext uri="{FF2B5EF4-FFF2-40B4-BE49-F238E27FC236}">
                <a16:creationId xmlns:a16="http://schemas.microsoft.com/office/drawing/2014/main" id="{1FBDE040-9DF8-4279-8A8C-14CEAA04C0CA}"/>
              </a:ext>
            </a:extLst>
          </p:cNvPr>
          <p:cNvSpPr txBox="1"/>
          <p:nvPr/>
        </p:nvSpPr>
        <p:spPr>
          <a:xfrm>
            <a:off x="7317522" y="3697285"/>
            <a:ext cx="4260110" cy="923330"/>
          </a:xfrm>
          <a:prstGeom prst="rect">
            <a:avLst/>
          </a:prstGeom>
          <a:noFill/>
        </p:spPr>
        <p:txBody>
          <a:bodyPr wrap="square" rtlCol="0">
            <a:spAutoFit/>
          </a:bodyPr>
          <a:lstStyle/>
          <a:p>
            <a:r>
              <a:rPr lang="en-US" b="1" i="1" dirty="0"/>
              <a:t>PhenoTips</a:t>
            </a:r>
            <a:r>
              <a:rPr lang="en-US" b="1" dirty="0"/>
              <a:t>® is a software tool for collecting and analyzing phenotypic information of patients with genetic disorders.</a:t>
            </a:r>
          </a:p>
        </p:txBody>
      </p:sp>
      <p:pic>
        <p:nvPicPr>
          <p:cNvPr id="19" name="Imagen 18">
            <a:extLst>
              <a:ext uri="{FF2B5EF4-FFF2-40B4-BE49-F238E27FC236}">
                <a16:creationId xmlns:a16="http://schemas.microsoft.com/office/drawing/2014/main" id="{056F5DE2-103D-41C8-BBC1-66BE5C773E78}"/>
              </a:ext>
            </a:extLst>
          </p:cNvPr>
          <p:cNvPicPr>
            <a:picLocks noChangeAspect="1"/>
          </p:cNvPicPr>
          <p:nvPr/>
        </p:nvPicPr>
        <p:blipFill rotWithShape="1">
          <a:blip r:embed="rId8"/>
          <a:srcRect l="9273" t="37744" r="44562" b="43376"/>
          <a:stretch/>
        </p:blipFill>
        <p:spPr>
          <a:xfrm>
            <a:off x="4589549" y="4558067"/>
            <a:ext cx="7841747" cy="1803914"/>
          </a:xfrm>
          <a:prstGeom prst="rect">
            <a:avLst/>
          </a:prstGeom>
        </p:spPr>
      </p:pic>
    </p:spTree>
    <p:extLst>
      <p:ext uri="{BB962C8B-B14F-4D97-AF65-F5344CB8AC3E}">
        <p14:creationId xmlns:p14="http://schemas.microsoft.com/office/powerpoint/2010/main" val="25215246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graphicFrame>
        <p:nvGraphicFramePr>
          <p:cNvPr id="10" name="Tabla 9">
            <a:extLst>
              <a:ext uri="{FF2B5EF4-FFF2-40B4-BE49-F238E27FC236}">
                <a16:creationId xmlns:a16="http://schemas.microsoft.com/office/drawing/2014/main" id="{3583A268-C97C-49D0-B70B-3656B70E2DF9}"/>
              </a:ext>
            </a:extLst>
          </p:cNvPr>
          <p:cNvGraphicFramePr>
            <a:graphicFrameLocks noGrp="1"/>
          </p:cNvGraphicFramePr>
          <p:nvPr>
            <p:extLst>
              <p:ext uri="{D42A27DB-BD31-4B8C-83A1-F6EECF244321}">
                <p14:modId xmlns:p14="http://schemas.microsoft.com/office/powerpoint/2010/main" val="1227108990"/>
              </p:ext>
            </p:extLst>
          </p:nvPr>
        </p:nvGraphicFramePr>
        <p:xfrm>
          <a:off x="327943" y="807458"/>
          <a:ext cx="5101308" cy="1764030"/>
        </p:xfrm>
        <a:graphic>
          <a:graphicData uri="http://schemas.openxmlformats.org/drawingml/2006/table">
            <a:tbl>
              <a:tblPr/>
              <a:tblGrid>
                <a:gridCol w="1939186">
                  <a:extLst>
                    <a:ext uri="{9D8B030D-6E8A-4147-A177-3AD203B41FA5}">
                      <a16:colId xmlns:a16="http://schemas.microsoft.com/office/drawing/2014/main" val="2442799667"/>
                    </a:ext>
                  </a:extLst>
                </a:gridCol>
                <a:gridCol w="3162122">
                  <a:extLst>
                    <a:ext uri="{9D8B030D-6E8A-4147-A177-3AD203B41FA5}">
                      <a16:colId xmlns:a16="http://schemas.microsoft.com/office/drawing/2014/main" val="3723032232"/>
                    </a:ext>
                  </a:extLst>
                </a:gridCol>
              </a:tblGrid>
              <a:tr h="193432">
                <a:tc gridSpan="2">
                  <a:txBody>
                    <a:bodyPr/>
                    <a:lstStyle/>
                    <a:p>
                      <a:pPr algn="ctr" fontAlgn="b"/>
                      <a:r>
                        <a:rPr lang="en-US" sz="1400" b="1" i="0" u="none" strike="noStrike" noProof="0">
                          <a:solidFill>
                            <a:srgbClr val="000000"/>
                          </a:solidFill>
                          <a:effectLst/>
                          <a:latin typeface="Calibri" panose="020F0502020204030204" pitchFamily="34" charset="0"/>
                        </a:rPr>
                        <a:t>MINIMUN PATIENT CORE DATA</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C6E0B4"/>
                    </a:solidFill>
                  </a:tcPr>
                </a:tc>
                <a:tc hMerge="1">
                  <a:txBody>
                    <a:bodyPr/>
                    <a:lstStyle/>
                    <a:p>
                      <a:endParaRPr lang="en-US"/>
                    </a:p>
                  </a:txBody>
                  <a:tcPr/>
                </a:tc>
                <a:extLst>
                  <a:ext uri="{0D108BD9-81ED-4DB2-BD59-A6C34878D82A}">
                    <a16:rowId xmlns:a16="http://schemas.microsoft.com/office/drawing/2014/main" val="1622220392"/>
                  </a:ext>
                </a:extLst>
              </a:tr>
              <a:tr h="350113">
                <a:tc>
                  <a:txBody>
                    <a:bodyPr/>
                    <a:lstStyle/>
                    <a:p>
                      <a:pPr algn="l" fontAlgn="b"/>
                      <a:r>
                        <a:rPr lang="en-US" sz="1400" b="1" i="0" u="none" strike="noStrike" noProof="0">
                          <a:solidFill>
                            <a:srgbClr val="000000"/>
                          </a:solidFill>
                          <a:effectLst/>
                          <a:latin typeface="Calibri" panose="020F0502020204030204" pitchFamily="34" charset="0"/>
                        </a:rPr>
                        <a:t>Clinical Suspicion/Reason for the study?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HPO/ORDO</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63109250"/>
                  </a:ext>
                </a:extLst>
              </a:tr>
              <a:tr h="367522">
                <a:tc>
                  <a:txBody>
                    <a:bodyPr/>
                    <a:lstStyle/>
                    <a:p>
                      <a:pPr algn="l" fontAlgn="b"/>
                      <a:r>
                        <a:rPr lang="en-US" sz="1400" b="1" i="0" u="none" strike="noStrike" noProof="0">
                          <a:solidFill>
                            <a:srgbClr val="000000"/>
                          </a:solidFill>
                          <a:effectLst/>
                          <a:latin typeface="Calibri" panose="020F0502020204030204" pitchFamily="34" charset="0"/>
                        </a:rPr>
                        <a:t>Epidemiology and Demographic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HPO</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798719988"/>
                  </a:ext>
                </a:extLst>
              </a:tr>
              <a:tr h="193432">
                <a:tc>
                  <a:txBody>
                    <a:bodyPr/>
                    <a:lstStyle/>
                    <a:p>
                      <a:pPr algn="l" fontAlgn="b"/>
                      <a:r>
                        <a:rPr lang="en-US" sz="1400" b="1" i="0" u="none" strike="noStrike" noProof="0">
                          <a:solidFill>
                            <a:srgbClr val="000000"/>
                          </a:solidFill>
                          <a:effectLst/>
                          <a:latin typeface="Calibri" panose="020F0502020204030204" pitchFamily="34" charset="0"/>
                        </a:rPr>
                        <a:t>Phenothypic Data</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HPO</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395402005"/>
                  </a:ext>
                </a:extLst>
              </a:tr>
              <a:tr h="193432">
                <a:tc>
                  <a:txBody>
                    <a:bodyPr/>
                    <a:lstStyle/>
                    <a:p>
                      <a:pPr algn="l" fontAlgn="b"/>
                      <a:r>
                        <a:rPr lang="en-US" sz="1400" b="1" i="0" u="none" strike="noStrike" noProof="0">
                          <a:solidFill>
                            <a:srgbClr val="000000"/>
                          </a:solidFill>
                          <a:effectLst/>
                          <a:latin typeface="Calibri" panose="020F0502020204030204" pitchFamily="34" charset="0"/>
                        </a:rPr>
                        <a:t>Patient History</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03221793"/>
                  </a:ext>
                </a:extLst>
              </a:tr>
              <a:tr h="193432">
                <a:tc>
                  <a:txBody>
                    <a:bodyPr/>
                    <a:lstStyle/>
                    <a:p>
                      <a:pPr algn="l" fontAlgn="b"/>
                      <a:r>
                        <a:rPr lang="en-US" sz="1400" b="1" i="0" u="none" strike="noStrike" noProof="0">
                          <a:solidFill>
                            <a:srgbClr val="000000"/>
                          </a:solidFill>
                          <a:effectLst/>
                          <a:latin typeface="Calibri" panose="020F0502020204030204" pitchFamily="34" charset="0"/>
                        </a:rPr>
                        <a:t>Family History/pedigree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rgbClr val="000000"/>
                          </a:solidFill>
                          <a:effectLst/>
                          <a:latin typeface="Calibri" panose="020F0502020204030204" pitchFamily="34" charset="0"/>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595393273"/>
                  </a:ext>
                </a:extLst>
              </a:tr>
            </a:tbl>
          </a:graphicData>
        </a:graphic>
      </p:graphicFrame>
      <p:graphicFrame>
        <p:nvGraphicFramePr>
          <p:cNvPr id="13" name="Tabla 12">
            <a:extLst>
              <a:ext uri="{FF2B5EF4-FFF2-40B4-BE49-F238E27FC236}">
                <a16:creationId xmlns:a16="http://schemas.microsoft.com/office/drawing/2014/main" id="{BEC10B1B-F969-4BEA-91A6-B024EC049DF7}"/>
              </a:ext>
            </a:extLst>
          </p:cNvPr>
          <p:cNvGraphicFramePr>
            <a:graphicFrameLocks noGrp="1"/>
          </p:cNvGraphicFramePr>
          <p:nvPr>
            <p:extLst>
              <p:ext uri="{D42A27DB-BD31-4B8C-83A1-F6EECF244321}">
                <p14:modId xmlns:p14="http://schemas.microsoft.com/office/powerpoint/2010/main" val="269043874"/>
              </p:ext>
            </p:extLst>
          </p:nvPr>
        </p:nvGraphicFramePr>
        <p:xfrm>
          <a:off x="327943" y="2900968"/>
          <a:ext cx="5101308" cy="3101340"/>
        </p:xfrm>
        <a:graphic>
          <a:graphicData uri="http://schemas.openxmlformats.org/drawingml/2006/table">
            <a:tbl>
              <a:tblPr/>
              <a:tblGrid>
                <a:gridCol w="2417260">
                  <a:extLst>
                    <a:ext uri="{9D8B030D-6E8A-4147-A177-3AD203B41FA5}">
                      <a16:colId xmlns:a16="http://schemas.microsoft.com/office/drawing/2014/main" val="3114636929"/>
                    </a:ext>
                  </a:extLst>
                </a:gridCol>
                <a:gridCol w="2684048">
                  <a:extLst>
                    <a:ext uri="{9D8B030D-6E8A-4147-A177-3AD203B41FA5}">
                      <a16:colId xmlns:a16="http://schemas.microsoft.com/office/drawing/2014/main" val="1806035871"/>
                    </a:ext>
                  </a:extLst>
                </a:gridCol>
              </a:tblGrid>
              <a:tr h="190500">
                <a:tc gridSpan="2">
                  <a:txBody>
                    <a:bodyPr/>
                    <a:lstStyle/>
                    <a:p>
                      <a:pPr algn="ctr" fontAlgn="b"/>
                      <a:r>
                        <a:rPr lang="en-US" sz="1400" b="1" i="0" u="none" strike="noStrike" noProof="0">
                          <a:solidFill>
                            <a:srgbClr val="000000"/>
                          </a:solidFill>
                          <a:effectLst/>
                          <a:latin typeface="Calibri" panose="020F0502020204030204" pitchFamily="34" charset="0"/>
                        </a:rPr>
                        <a:t>GENOMIC TEST INFORMATION (Testing method)</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9BC2E6"/>
                    </a:solidFill>
                  </a:tcPr>
                </a:tc>
                <a:tc hMerge="1">
                  <a:txBody>
                    <a:bodyPr/>
                    <a:lstStyle/>
                    <a:p>
                      <a:endParaRPr lang="en-US"/>
                    </a:p>
                  </a:txBody>
                  <a:tcPr/>
                </a:tc>
                <a:extLst>
                  <a:ext uri="{0D108BD9-81ED-4DB2-BD59-A6C34878D82A}">
                    <a16:rowId xmlns:a16="http://schemas.microsoft.com/office/drawing/2014/main" val="4118898148"/>
                  </a:ext>
                </a:extLst>
              </a:tr>
              <a:tr h="190500">
                <a:tc>
                  <a:txBody>
                    <a:bodyPr/>
                    <a:lstStyle/>
                    <a:p>
                      <a:pPr algn="l" fontAlgn="ctr"/>
                      <a:r>
                        <a:rPr lang="en-US" sz="1400" b="1" i="0" u="none" strike="noStrike" noProof="0">
                          <a:solidFill>
                            <a:srgbClr val="000000"/>
                          </a:solidFill>
                          <a:effectLst/>
                          <a:latin typeface="Calibri" panose="020F0502020204030204" pitchFamily="34" charset="0"/>
                        </a:rPr>
                        <a:t>Test orderable by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319851719"/>
                  </a:ext>
                </a:extLst>
              </a:tr>
              <a:tr h="190500">
                <a:tc>
                  <a:txBody>
                    <a:bodyPr/>
                    <a:lstStyle/>
                    <a:p>
                      <a:pPr algn="l" fontAlgn="ctr"/>
                      <a:r>
                        <a:rPr lang="en-US" sz="1400" b="1" i="0" u="none" strike="noStrike" noProof="0">
                          <a:solidFill>
                            <a:srgbClr val="000000"/>
                          </a:solidFill>
                          <a:effectLst/>
                          <a:latin typeface="Calibri" panose="020F0502020204030204" pitchFamily="34" charset="0"/>
                        </a:rPr>
                        <a:t>HGVS grouping term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845061587"/>
                  </a:ext>
                </a:extLst>
              </a:tr>
              <a:tr h="190500">
                <a:tc>
                  <a:txBody>
                    <a:bodyPr/>
                    <a:lstStyle/>
                    <a:p>
                      <a:pPr algn="l" fontAlgn="ctr"/>
                      <a:r>
                        <a:rPr lang="en-US" sz="1400" b="1" i="0" u="none" strike="noStrike" noProof="0">
                          <a:solidFill>
                            <a:srgbClr val="000000"/>
                          </a:solidFill>
                          <a:effectLst/>
                          <a:latin typeface="Calibri" panose="020F0502020204030204" pitchFamily="34" charset="0"/>
                        </a:rPr>
                        <a:t>Molecular Target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831273214"/>
                  </a:ext>
                </a:extLst>
              </a:tr>
              <a:tr h="190500">
                <a:tc>
                  <a:txBody>
                    <a:bodyPr/>
                    <a:lstStyle/>
                    <a:p>
                      <a:pPr algn="l" fontAlgn="ctr"/>
                      <a:r>
                        <a:rPr lang="en-US" sz="1400" b="1" i="0" u="none" strike="noStrike" noProof="0">
                          <a:solidFill>
                            <a:srgbClr val="000000"/>
                          </a:solidFill>
                          <a:effectLst/>
                          <a:latin typeface="Calibri" panose="020F0502020204030204" pitchFamily="34" charset="0"/>
                        </a:rPr>
                        <a:t>Laboratory order Identifier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35120656"/>
                  </a:ext>
                </a:extLst>
              </a:tr>
              <a:tr h="190500">
                <a:tc>
                  <a:txBody>
                    <a:bodyPr/>
                    <a:lstStyle/>
                    <a:p>
                      <a:pPr algn="l" fontAlgn="ctr"/>
                      <a:r>
                        <a:rPr lang="en-US" sz="1400" b="1" i="0" u="none" strike="noStrike" noProof="0">
                          <a:solidFill>
                            <a:srgbClr val="000000"/>
                          </a:solidFill>
                          <a:effectLst/>
                          <a:latin typeface="Calibri" panose="020F0502020204030204" pitchFamily="34" charset="0"/>
                        </a:rPr>
                        <a:t>Specimen source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47462875"/>
                  </a:ext>
                </a:extLst>
              </a:tr>
              <a:tr h="190500">
                <a:tc>
                  <a:txBody>
                    <a:bodyPr/>
                    <a:lstStyle/>
                    <a:p>
                      <a:pPr algn="l" fontAlgn="ctr"/>
                      <a:r>
                        <a:rPr lang="en-US" sz="1400" b="1" i="0" u="none" strike="noStrike" noProof="0">
                          <a:solidFill>
                            <a:srgbClr val="000000"/>
                          </a:solidFill>
                          <a:effectLst/>
                          <a:latin typeface="Calibri" panose="020F0502020204030204" pitchFamily="34" charset="0"/>
                        </a:rPr>
                        <a:t>Platform type</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40538239"/>
                  </a:ext>
                </a:extLst>
              </a:tr>
              <a:tr h="190500">
                <a:tc>
                  <a:txBody>
                    <a:bodyPr/>
                    <a:lstStyle/>
                    <a:p>
                      <a:pPr algn="l" fontAlgn="ctr"/>
                      <a:r>
                        <a:rPr lang="en-US" sz="1400" b="1" i="0" u="none" strike="noStrike" noProof="0">
                          <a:solidFill>
                            <a:srgbClr val="000000"/>
                          </a:solidFill>
                          <a:effectLst/>
                          <a:latin typeface="Calibri" panose="020F0502020204030204" pitchFamily="34" charset="0"/>
                        </a:rPr>
                        <a:t>DNA analysis platform instrument and product</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082469891"/>
                  </a:ext>
                </a:extLst>
              </a:tr>
              <a:tr h="190500">
                <a:tc>
                  <a:txBody>
                    <a:bodyPr/>
                    <a:lstStyle/>
                    <a:p>
                      <a:pPr algn="l" fontAlgn="ctr"/>
                      <a:r>
                        <a:rPr lang="en-US" sz="1400" b="1" i="0" u="none" strike="noStrike" noProof="0">
                          <a:solidFill>
                            <a:srgbClr val="000000"/>
                          </a:solidFill>
                          <a:effectLst/>
                          <a:latin typeface="Calibri" panose="020F0502020204030204" pitchFamily="34" charset="0"/>
                        </a:rPr>
                        <a:t>Data analysis platform</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22902643"/>
                  </a:ext>
                </a:extLst>
              </a:tr>
              <a:tr h="190500">
                <a:tc>
                  <a:txBody>
                    <a:bodyPr/>
                    <a:lstStyle/>
                    <a:p>
                      <a:pPr algn="l" fontAlgn="ctr"/>
                      <a:r>
                        <a:rPr lang="en-US" sz="1400" b="1" i="0" u="none" strike="noStrike" noProof="0">
                          <a:solidFill>
                            <a:srgbClr val="000000"/>
                          </a:solidFill>
                          <a:effectLst/>
                          <a:latin typeface="Calibri" panose="020F0502020204030204" pitchFamily="34" charset="0"/>
                        </a:rPr>
                        <a:t>Primary test methodology </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020507607"/>
                  </a:ext>
                </a:extLst>
              </a:tr>
              <a:tr h="190500">
                <a:tc>
                  <a:txBody>
                    <a:bodyPr/>
                    <a:lstStyle/>
                    <a:p>
                      <a:pPr algn="l" fontAlgn="ctr"/>
                      <a:r>
                        <a:rPr lang="en-US" sz="1400" b="1" i="0" u="none" strike="noStrike" noProof="0">
                          <a:solidFill>
                            <a:srgbClr val="000000"/>
                          </a:solidFill>
                          <a:effectLst/>
                          <a:latin typeface="Calibri" panose="020F0502020204030204" pitchFamily="34" charset="0"/>
                        </a:rPr>
                        <a:t>Coverage/regions or genes analyzed</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000000"/>
                          </a:solidFill>
                          <a:effectLst/>
                          <a:uLnTx/>
                          <a:uFillTx/>
                          <a:latin typeface="Calibri" panose="020F0502020204030204" pitchFamily="34" charset="0"/>
                          <a:ea typeface="+mn-ea"/>
                          <a:cs typeface="+mn-cs"/>
                        </a:rPr>
                        <a:t>OMIM (Clinical exome)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812107327"/>
                  </a:ext>
                </a:extLst>
              </a:tr>
              <a:tr h="190500">
                <a:tc>
                  <a:txBody>
                    <a:bodyPr/>
                    <a:lstStyle/>
                    <a:p>
                      <a:pPr algn="l" fontAlgn="ctr"/>
                      <a:r>
                        <a:rPr lang="en-US" sz="1400" b="1" i="0" u="none" strike="noStrike" noProof="0">
                          <a:solidFill>
                            <a:srgbClr val="000000"/>
                          </a:solidFill>
                          <a:effectLst/>
                          <a:latin typeface="Calibri" panose="020F0502020204030204" pitchFamily="34" charset="0"/>
                        </a:rPr>
                        <a:t>Quality parameters</a:t>
                      </a:r>
                    </a:p>
                  </a:txBody>
                  <a:tcPr marL="9525" marR="9525" marT="9525" marB="0" anchor="ctr">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Free text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35753838"/>
                  </a:ext>
                </a:extLst>
              </a:tr>
            </a:tbl>
          </a:graphicData>
        </a:graphic>
      </p:graphicFrame>
      <p:graphicFrame>
        <p:nvGraphicFramePr>
          <p:cNvPr id="14" name="Tabla 13">
            <a:extLst>
              <a:ext uri="{FF2B5EF4-FFF2-40B4-BE49-F238E27FC236}">
                <a16:creationId xmlns:a16="http://schemas.microsoft.com/office/drawing/2014/main" id="{2ABD721B-A4FF-4D0C-984A-917C889D7E1D}"/>
              </a:ext>
            </a:extLst>
          </p:cNvPr>
          <p:cNvGraphicFramePr>
            <a:graphicFrameLocks noGrp="1"/>
          </p:cNvGraphicFramePr>
          <p:nvPr>
            <p:extLst>
              <p:ext uri="{D42A27DB-BD31-4B8C-83A1-F6EECF244321}">
                <p14:modId xmlns:p14="http://schemas.microsoft.com/office/powerpoint/2010/main" val="3410375154"/>
              </p:ext>
            </p:extLst>
          </p:nvPr>
        </p:nvGraphicFramePr>
        <p:xfrm>
          <a:off x="5822460" y="1743379"/>
          <a:ext cx="5957149" cy="3779520"/>
        </p:xfrm>
        <a:graphic>
          <a:graphicData uri="http://schemas.openxmlformats.org/drawingml/2006/table">
            <a:tbl>
              <a:tblPr/>
              <a:tblGrid>
                <a:gridCol w="2754059">
                  <a:extLst>
                    <a:ext uri="{9D8B030D-6E8A-4147-A177-3AD203B41FA5}">
                      <a16:colId xmlns:a16="http://schemas.microsoft.com/office/drawing/2014/main" val="1875849329"/>
                    </a:ext>
                  </a:extLst>
                </a:gridCol>
                <a:gridCol w="3203090">
                  <a:extLst>
                    <a:ext uri="{9D8B030D-6E8A-4147-A177-3AD203B41FA5}">
                      <a16:colId xmlns:a16="http://schemas.microsoft.com/office/drawing/2014/main" val="1896038706"/>
                    </a:ext>
                  </a:extLst>
                </a:gridCol>
              </a:tblGrid>
              <a:tr h="190500">
                <a:tc gridSpan="2">
                  <a:txBody>
                    <a:bodyPr/>
                    <a:lstStyle/>
                    <a:p>
                      <a:pPr algn="ctr" fontAlgn="b"/>
                      <a:r>
                        <a:rPr lang="en-US" sz="1400" b="1" i="0" u="none" strike="noStrike" noProof="0">
                          <a:solidFill>
                            <a:srgbClr val="000000"/>
                          </a:solidFill>
                          <a:effectLst/>
                          <a:latin typeface="Calibri" panose="020F0502020204030204" pitchFamily="34" charset="0"/>
                        </a:rPr>
                        <a:t>LABORATORY REPORT (Result)</a:t>
                      </a:r>
                    </a:p>
                  </a:txBody>
                  <a:tcPr marL="9525" marR="9525" marT="9525" marB="0" anchor="b">
                    <a:lnL>
                      <a:noFill/>
                    </a:lnL>
                    <a:lnR>
                      <a:noFill/>
                    </a:lnR>
                    <a:lnT>
                      <a:noFill/>
                    </a:lnT>
                    <a:lnB w="6350" cap="flat" cmpd="sng" algn="ctr">
                      <a:solidFill>
                        <a:srgbClr val="808080"/>
                      </a:solidFill>
                      <a:prstDash val="solid"/>
                      <a:round/>
                      <a:headEnd type="none" w="med" len="med"/>
                      <a:tailEnd type="none" w="med" len="med"/>
                    </a:lnB>
                    <a:solidFill>
                      <a:srgbClr val="FFE699"/>
                    </a:solidFill>
                  </a:tcPr>
                </a:tc>
                <a:tc hMerge="1">
                  <a:txBody>
                    <a:bodyPr/>
                    <a:lstStyle/>
                    <a:p>
                      <a:endParaRPr lang="en-US"/>
                    </a:p>
                  </a:txBody>
                  <a:tcPr/>
                </a:tc>
                <a:extLst>
                  <a:ext uri="{0D108BD9-81ED-4DB2-BD59-A6C34878D82A}">
                    <a16:rowId xmlns:a16="http://schemas.microsoft.com/office/drawing/2014/main" val="2480631270"/>
                  </a:ext>
                </a:extLst>
              </a:tr>
              <a:tr h="190500">
                <a:tc>
                  <a:txBody>
                    <a:bodyPr/>
                    <a:lstStyle/>
                    <a:p>
                      <a:pPr algn="l" fontAlgn="b"/>
                      <a:r>
                        <a:rPr lang="en-US" sz="1400" b="1" i="0" u="none" strike="noStrike" noProof="0">
                          <a:solidFill>
                            <a:srgbClr val="000000"/>
                          </a:solidFill>
                          <a:effectLst/>
                          <a:latin typeface="Calibri" panose="020F0502020204030204" pitchFamily="34" charset="0"/>
                        </a:rPr>
                        <a:t>Analyte category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697533858"/>
                  </a:ext>
                </a:extLst>
              </a:tr>
              <a:tr h="190500">
                <a:tc>
                  <a:txBody>
                    <a:bodyPr/>
                    <a:lstStyle/>
                    <a:p>
                      <a:pPr algn="l" fontAlgn="b"/>
                      <a:r>
                        <a:rPr lang="en-US" sz="1400" b="1" i="0" u="none" strike="noStrike" noProof="0">
                          <a:solidFill>
                            <a:srgbClr val="000000"/>
                          </a:solidFill>
                          <a:effectLst/>
                          <a:latin typeface="Calibri" panose="020F0502020204030204" pitchFamily="34" charset="0"/>
                        </a:rPr>
                        <a:t>Mode of Inheritance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HPO</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50499395"/>
                  </a:ext>
                </a:extLst>
              </a:tr>
              <a:tr h="190500">
                <a:tc>
                  <a:txBody>
                    <a:bodyPr/>
                    <a:lstStyle/>
                    <a:p>
                      <a:pPr algn="l" fontAlgn="b"/>
                      <a:r>
                        <a:rPr lang="en-US" sz="1400" b="1" i="0" u="none" strike="noStrike" noProof="0">
                          <a:solidFill>
                            <a:srgbClr val="000000"/>
                          </a:solidFill>
                          <a:effectLst/>
                          <a:latin typeface="Calibri" panose="020F0502020204030204" pitchFamily="34" charset="0"/>
                        </a:rPr>
                        <a:t>Allele origin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HPO</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269762228"/>
                  </a:ext>
                </a:extLst>
              </a:tr>
              <a:tr h="190500">
                <a:tc>
                  <a:txBody>
                    <a:bodyPr/>
                    <a:lstStyle/>
                    <a:p>
                      <a:pPr algn="l" fontAlgn="b"/>
                      <a:r>
                        <a:rPr lang="en-US" sz="1400" b="1" i="0" u="none" strike="noStrike" noProof="0">
                          <a:solidFill>
                            <a:srgbClr val="000000"/>
                          </a:solidFill>
                          <a:effectLst/>
                          <a:latin typeface="Calibri" panose="020F0502020204030204" pitchFamily="34" charset="0"/>
                        </a:rPr>
                        <a:t>Gene ID nomenclature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Ensembl, HGNC, OMIM</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73959773"/>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 Type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dbSNP</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051792969"/>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 ID Nomenclature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Ensembl</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2441296717"/>
                  </a:ext>
                </a:extLst>
              </a:tr>
              <a:tr h="190500">
                <a:tc>
                  <a:txBody>
                    <a:bodyPr/>
                    <a:lstStyle/>
                    <a:p>
                      <a:pPr algn="l" fontAlgn="b"/>
                      <a:r>
                        <a:rPr lang="en-US" sz="1400" b="1" i="0" u="none" strike="noStrike" noProof="0">
                          <a:solidFill>
                            <a:srgbClr val="000000"/>
                          </a:solidFill>
                          <a:effectLst/>
                          <a:latin typeface="Calibri" panose="020F0502020204030204" pitchFamily="34" charset="0"/>
                        </a:rPr>
                        <a:t>clinical Variant classification ID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ACMG, ClinVar</a:t>
                      </a:r>
                      <a:endParaRPr lang="en-US" sz="1400" b="0" i="0" u="none" strike="noStrike" noProof="0">
                        <a:solidFill>
                          <a:srgbClr val="000000"/>
                        </a:solidFill>
                        <a:effectLst/>
                        <a:latin typeface="Calibri" panose="020F0502020204030204" pitchFamily="34" charset="0"/>
                      </a:endParaRP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747200169"/>
                  </a:ext>
                </a:extLst>
              </a:tr>
              <a:tr h="190500">
                <a:tc>
                  <a:txBody>
                    <a:bodyPr/>
                    <a:lstStyle/>
                    <a:p>
                      <a:pPr algn="l" fontAlgn="b"/>
                      <a:r>
                        <a:rPr lang="en-US" sz="1400" b="1" i="0" u="none" strike="noStrike" noProof="0">
                          <a:solidFill>
                            <a:srgbClr val="000000"/>
                          </a:solidFill>
                          <a:effectLst/>
                          <a:latin typeface="Calibri" panose="020F0502020204030204" pitchFamily="34" charset="0"/>
                        </a:rPr>
                        <a:t>Pathogenic Variant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630852888"/>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Variants:  Bening Type/Clinical significance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357012031"/>
                  </a:ext>
                </a:extLst>
              </a:tr>
              <a:tr h="190500">
                <a:tc>
                  <a:txBody>
                    <a:bodyPr/>
                    <a:lstStyle/>
                    <a:p>
                      <a:pPr algn="l" fontAlgn="b"/>
                      <a:r>
                        <a:rPr lang="en-US" sz="1400" b="1" i="0" u="none" strike="noStrike" noProof="0">
                          <a:solidFill>
                            <a:srgbClr val="000000"/>
                          </a:solidFill>
                          <a:effectLst/>
                          <a:latin typeface="Calibri" panose="020F0502020204030204" pitchFamily="34" charset="0"/>
                        </a:rPr>
                        <a:t>Variant Penetrance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HPO</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4250965965"/>
                  </a:ext>
                </a:extLst>
              </a:tr>
              <a:tr h="190500">
                <a:tc>
                  <a:txBody>
                    <a:bodyPr/>
                    <a:lstStyle/>
                    <a:p>
                      <a:pPr algn="l" fontAlgn="b"/>
                      <a:r>
                        <a:rPr lang="en-US" sz="1400" b="1" i="0" u="none" strike="noStrike" noProof="0">
                          <a:solidFill>
                            <a:srgbClr val="000000"/>
                          </a:solidFill>
                          <a:effectLst/>
                          <a:latin typeface="Calibri" panose="020F0502020204030204" pitchFamily="34" charset="0"/>
                        </a:rPr>
                        <a:t>Zygosity type</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No standard</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3427867533"/>
                  </a:ext>
                </a:extLst>
              </a:tr>
              <a:tr h="190500">
                <a:tc>
                  <a:txBody>
                    <a:bodyPr/>
                    <a:lstStyle/>
                    <a:p>
                      <a:pPr algn="l" fontAlgn="b"/>
                      <a:r>
                        <a:rPr lang="en-US" sz="1400" b="1" i="0" u="none" strike="noStrike" noProof="0">
                          <a:solidFill>
                            <a:srgbClr val="000000"/>
                          </a:solidFill>
                          <a:effectLst/>
                          <a:latin typeface="Calibri" panose="020F0502020204030204" pitchFamily="34" charset="0"/>
                        </a:rPr>
                        <a:t>Molecular consequence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1" i="0" u="none" strike="noStrike" noProof="0">
                          <a:solidFill>
                            <a:srgbClr val="000000"/>
                          </a:solidFill>
                          <a:effectLst/>
                          <a:latin typeface="Calibri" panose="020F0502020204030204" pitchFamily="34" charset="0"/>
                        </a:rPr>
                        <a:t>snpEff/dbNSFP/Annovar</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617797395"/>
                  </a:ext>
                </a:extLst>
              </a:tr>
              <a:tr h="190500">
                <a:tc>
                  <a:txBody>
                    <a:bodyPr/>
                    <a:lstStyle/>
                    <a:p>
                      <a:pPr algn="l" fontAlgn="b"/>
                      <a:r>
                        <a:rPr lang="en-US" sz="1400" b="1" i="0" u="none" strike="noStrike" noProof="0">
                          <a:solidFill>
                            <a:srgbClr val="000000"/>
                          </a:solidFill>
                          <a:effectLst/>
                          <a:latin typeface="Calibri" panose="020F0502020204030204" pitchFamily="34" charset="0"/>
                        </a:rPr>
                        <a:t>Functional consequence </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1639364867"/>
                  </a:ext>
                </a:extLst>
              </a:tr>
              <a:tr h="190500">
                <a:tc>
                  <a:txBody>
                    <a:bodyPr/>
                    <a:lstStyle/>
                    <a:p>
                      <a:pPr algn="l" fontAlgn="b"/>
                      <a:r>
                        <a:rPr lang="en-US" sz="1400" b="1" i="0" u="none" strike="noStrike" noProof="0">
                          <a:solidFill>
                            <a:srgbClr val="000000"/>
                          </a:solidFill>
                          <a:effectLst/>
                          <a:latin typeface="Calibri" panose="020F0502020204030204" pitchFamily="34" charset="0"/>
                        </a:rPr>
                        <a:t>Interpretation</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a:solidFill>
                            <a:srgbClr val="000000"/>
                          </a:solidFill>
                          <a:effectLst/>
                          <a:latin typeface="Calibri" panose="020F0502020204030204" pitchFamily="34" charset="0"/>
                        </a:rPr>
                        <a: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2149499996"/>
                  </a:ext>
                </a:extLst>
              </a:tr>
              <a:tr h="190500">
                <a:tc>
                  <a:txBody>
                    <a:bodyPr/>
                    <a:lstStyle/>
                    <a:p>
                      <a:pPr algn="l" fontAlgn="b"/>
                      <a:r>
                        <a:rPr lang="en-US" sz="1400" b="1" i="0" u="none" strike="noStrike" noProof="0">
                          <a:solidFill>
                            <a:srgbClr val="000000"/>
                          </a:solidFill>
                          <a:effectLst/>
                          <a:latin typeface="Calibri" panose="020F0502020204030204" pitchFamily="34" charset="0"/>
                        </a:rPr>
                        <a:t>Genetic counselling</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l" fontAlgn="b"/>
                      <a:r>
                        <a:rPr lang="en-US" sz="1400" b="0" i="0" u="none" strike="noStrike" noProof="0" dirty="0">
                          <a:solidFill>
                            <a:srgbClr val="000000"/>
                          </a:solidFill>
                          <a:effectLst/>
                          <a:latin typeface="Calibri" panose="020F0502020204030204" pitchFamily="34" charset="0"/>
                        </a:rPr>
                        <a:t>-</a:t>
                      </a:r>
                    </a:p>
                  </a:txBody>
                  <a:tcPr marL="9525" marR="9525" marT="9525" marB="0" anchor="b">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2F2F2"/>
                    </a:solidFill>
                  </a:tcPr>
                </a:tc>
                <a:extLst>
                  <a:ext uri="{0D108BD9-81ED-4DB2-BD59-A6C34878D82A}">
                    <a16:rowId xmlns:a16="http://schemas.microsoft.com/office/drawing/2014/main" val="591363542"/>
                  </a:ext>
                </a:extLst>
              </a:tr>
            </a:tbl>
          </a:graphicData>
        </a:graphic>
      </p:graphicFrame>
      <p:pic>
        <p:nvPicPr>
          <p:cNvPr id="15" name="Imagen 14">
            <a:extLst>
              <a:ext uri="{FF2B5EF4-FFF2-40B4-BE49-F238E27FC236}">
                <a16:creationId xmlns:a16="http://schemas.microsoft.com/office/drawing/2014/main" id="{87D03939-90E7-4A37-AE65-AC7264F737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10869" y="161025"/>
            <a:ext cx="3785624" cy="609601"/>
          </a:xfrm>
          <a:prstGeom prst="rect">
            <a:avLst/>
          </a:prstGeom>
        </p:spPr>
      </p:pic>
    </p:spTree>
    <p:extLst>
      <p:ext uri="{BB962C8B-B14F-4D97-AF65-F5344CB8AC3E}">
        <p14:creationId xmlns:p14="http://schemas.microsoft.com/office/powerpoint/2010/main" val="414929677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18093" y="100013"/>
            <a:ext cx="969697" cy="424494"/>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14" name="4 Rectángulo">
            <a:extLst>
              <a:ext uri="{FF2B5EF4-FFF2-40B4-BE49-F238E27FC236}">
                <a16:creationId xmlns:a16="http://schemas.microsoft.com/office/drawing/2014/main" id="{76601FF6-E321-43C4-AD2F-1980AB70F279}"/>
              </a:ext>
            </a:extLst>
          </p:cNvPr>
          <p:cNvSpPr/>
          <p:nvPr/>
        </p:nvSpPr>
        <p:spPr>
          <a:xfrm>
            <a:off x="1847528" y="116632"/>
            <a:ext cx="8424936" cy="400110"/>
          </a:xfrm>
          <a:prstGeom prst="rect">
            <a:avLst/>
          </a:prstGeom>
          <a:solidFill>
            <a:schemeClr val="accent1">
              <a:lumMod val="20000"/>
              <a:lumOff val="80000"/>
            </a:schemeClr>
          </a:solidFill>
        </p:spPr>
        <p:txBody>
          <a:bodyPr wrap="square">
            <a:spAutoFit/>
          </a:bodyPr>
          <a:lstStyle/>
          <a:p>
            <a:pPr algn="ctr">
              <a:defRPr/>
            </a:pPr>
            <a:r>
              <a:rPr lang="en-US" sz="2000" b="1" i="1" u="sng">
                <a:solidFill>
                  <a:prstClr val="black"/>
                </a:solidFill>
                <a:effectLst>
                  <a:outerShdw blurRad="38100" dist="38100" dir="2700000" algn="tl">
                    <a:srgbClr val="000000">
                      <a:alpha val="43137"/>
                    </a:srgbClr>
                  </a:outerShdw>
                </a:effectLst>
                <a:latin typeface="Calibri"/>
                <a:cs typeface="Arial" charset="0"/>
              </a:rPr>
              <a:t>The Undiagnosed Rare Disease Program of Catalonia (URDCat)</a:t>
            </a:r>
            <a:endParaRPr lang="en-US" sz="2000" b="1" i="1" u="sng">
              <a:solidFill>
                <a:prstClr val="black"/>
              </a:solidFill>
              <a:effectLst>
                <a:outerShdw blurRad="38100" dist="38100" dir="2700000" algn="tl">
                  <a:srgbClr val="C0C0C0"/>
                </a:outerShdw>
              </a:effectLst>
              <a:latin typeface="Calibri"/>
              <a:cs typeface="Arial" charset="0"/>
            </a:endParaRPr>
          </a:p>
        </p:txBody>
      </p:sp>
      <p:sp>
        <p:nvSpPr>
          <p:cNvPr id="15" name="Rectangle 1">
            <a:extLst>
              <a:ext uri="{FF2B5EF4-FFF2-40B4-BE49-F238E27FC236}">
                <a16:creationId xmlns:a16="http://schemas.microsoft.com/office/drawing/2014/main" id="{6AD77B75-A83C-46F1-AF85-9001A0BFD6ED}"/>
              </a:ext>
            </a:extLst>
          </p:cNvPr>
          <p:cNvSpPr/>
          <p:nvPr/>
        </p:nvSpPr>
        <p:spPr>
          <a:xfrm>
            <a:off x="3824536" y="843099"/>
            <a:ext cx="6408712" cy="923330"/>
          </a:xfrm>
          <a:prstGeom prst="rect">
            <a:avLst/>
          </a:prstGeom>
        </p:spPr>
        <p:txBody>
          <a:bodyPr wrap="square">
            <a:spAutoFit/>
          </a:bodyPr>
          <a:lstStyle/>
          <a:p>
            <a:pPr algn="just" defTabSz="457200"/>
            <a:r>
              <a:rPr lang="en-GB" dirty="0">
                <a:solidFill>
                  <a:prstClr val="black"/>
                </a:solidFill>
                <a:latin typeface="Calibri"/>
              </a:rPr>
              <a:t>URDCAT is a research project embedded into the “Pla Estratègic de Recerca i Innovació en Salut (PERIS) 2016-2020” funded by the Health Department of  the Generalitat de Catalunya. </a:t>
            </a:r>
          </a:p>
        </p:txBody>
      </p:sp>
      <p:pic>
        <p:nvPicPr>
          <p:cNvPr id="23" name="Picture 5">
            <a:extLst>
              <a:ext uri="{FF2B5EF4-FFF2-40B4-BE49-F238E27FC236}">
                <a16:creationId xmlns:a16="http://schemas.microsoft.com/office/drawing/2014/main" id="{E5D98581-A251-4C28-860A-2954D65BCAD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64347" y="144205"/>
            <a:ext cx="766765" cy="380500"/>
          </a:xfrm>
          <a:prstGeom prst="rect">
            <a:avLst/>
          </a:prstGeom>
        </p:spPr>
      </p:pic>
      <p:pic>
        <p:nvPicPr>
          <p:cNvPr id="24" name="Picture 2" descr="http://mon.uvic.cat/TR2Lab/files/2017/04/Dise%C3%B1o-sin-t%C3%ADtulo-7.png">
            <a:extLst>
              <a:ext uri="{FF2B5EF4-FFF2-40B4-BE49-F238E27FC236}">
                <a16:creationId xmlns:a16="http://schemas.microsoft.com/office/drawing/2014/main" id="{189E9FEC-1D82-4AD9-A87D-9C14574AFA4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0201" b="39560"/>
          <a:stretch/>
        </p:blipFill>
        <p:spPr bwMode="auto">
          <a:xfrm>
            <a:off x="1907234" y="1061108"/>
            <a:ext cx="1874417" cy="445143"/>
          </a:xfrm>
          <a:prstGeom prst="rect">
            <a:avLst/>
          </a:prstGeom>
          <a:noFill/>
          <a:extLst>
            <a:ext uri="{909E8E84-426E-40dd-AFC4-6F175D3DCCD1}">
              <a14:hiddenFill xmlns="" xmlns:a14="http://schemas.microsoft.com/office/drawing/2010/main">
                <a:solidFill>
                  <a:srgbClr val="FFFFFF"/>
                </a:solidFill>
              </a14:hiddenFill>
            </a:ext>
          </a:extLst>
        </p:spPr>
      </p:pic>
      <p:sp>
        <p:nvSpPr>
          <p:cNvPr id="25" name="Rectangle 7">
            <a:extLst>
              <a:ext uri="{FF2B5EF4-FFF2-40B4-BE49-F238E27FC236}">
                <a16:creationId xmlns:a16="http://schemas.microsoft.com/office/drawing/2014/main" id="{4E0D32EA-24D5-4333-AEDF-2A159B809C80}"/>
              </a:ext>
            </a:extLst>
          </p:cNvPr>
          <p:cNvSpPr/>
          <p:nvPr/>
        </p:nvSpPr>
        <p:spPr>
          <a:xfrm>
            <a:off x="1808312" y="2092787"/>
            <a:ext cx="8424936" cy="1169551"/>
          </a:xfrm>
          <a:prstGeom prst="rect">
            <a:avLst/>
          </a:prstGeom>
        </p:spPr>
        <p:txBody>
          <a:bodyPr wrap="square">
            <a:spAutoFit/>
          </a:bodyPr>
          <a:lstStyle/>
          <a:p>
            <a:pPr algn="just" defTabSz="457200" fontAlgn="base"/>
            <a:r>
              <a:rPr lang="en-GB" sz="1600" b="1" dirty="0">
                <a:solidFill>
                  <a:prstClr val="black"/>
                </a:solidFill>
                <a:latin typeface="Calibri"/>
                <a:cs typeface="Arial" panose="020B0604020202020204" pitchFamily="34" charset="0"/>
              </a:rPr>
              <a:t>MAIN OBJECTIVE:</a:t>
            </a:r>
          </a:p>
          <a:p>
            <a:pPr algn="just" defTabSz="457200" fontAlgn="base"/>
            <a:r>
              <a:rPr lang="en-GB" dirty="0">
                <a:solidFill>
                  <a:prstClr val="black"/>
                </a:solidFill>
                <a:latin typeface="Calibri"/>
              </a:rPr>
              <a:t>Enable the Catalan Health System to </a:t>
            </a:r>
            <a:r>
              <a:rPr lang="en-GB" b="1" dirty="0">
                <a:solidFill>
                  <a:prstClr val="black"/>
                </a:solidFill>
                <a:latin typeface="Calibri"/>
              </a:rPr>
              <a:t>provide personalised genomic medicine as a fully integrated service for patients with RDs</a:t>
            </a:r>
            <a:r>
              <a:rPr lang="en-GB" dirty="0">
                <a:solidFill>
                  <a:prstClr val="black"/>
                </a:solidFill>
                <a:latin typeface="Calibri"/>
              </a:rPr>
              <a:t>, initially as a </a:t>
            </a:r>
            <a:r>
              <a:rPr lang="en-GB" dirty="0">
                <a:solidFill>
                  <a:srgbClr val="4F81BD"/>
                </a:solidFill>
                <a:latin typeface="Calibri"/>
              </a:rPr>
              <a:t>pilot project for RDs with neurologic involvement.</a:t>
            </a:r>
          </a:p>
        </p:txBody>
      </p:sp>
      <p:sp>
        <p:nvSpPr>
          <p:cNvPr id="26" name="Rectangle 2">
            <a:extLst>
              <a:ext uri="{FF2B5EF4-FFF2-40B4-BE49-F238E27FC236}">
                <a16:creationId xmlns:a16="http://schemas.microsoft.com/office/drawing/2014/main" id="{339C6013-9F56-453D-9958-DDEDB981B7CE}"/>
              </a:ext>
            </a:extLst>
          </p:cNvPr>
          <p:cNvSpPr/>
          <p:nvPr/>
        </p:nvSpPr>
        <p:spPr>
          <a:xfrm>
            <a:off x="1864346" y="764704"/>
            <a:ext cx="8408118" cy="10801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s-ES">
              <a:solidFill>
                <a:prstClr val="white"/>
              </a:solidFill>
              <a:latin typeface="Calibri"/>
            </a:endParaRPr>
          </a:p>
        </p:txBody>
      </p:sp>
      <p:sp>
        <p:nvSpPr>
          <p:cNvPr id="27" name="TextBox 3">
            <a:extLst>
              <a:ext uri="{FF2B5EF4-FFF2-40B4-BE49-F238E27FC236}">
                <a16:creationId xmlns:a16="http://schemas.microsoft.com/office/drawing/2014/main" id="{D6DC5B21-E590-4B60-BA0C-B12C03002397}"/>
              </a:ext>
            </a:extLst>
          </p:cNvPr>
          <p:cNvSpPr txBox="1"/>
          <p:nvPr/>
        </p:nvSpPr>
        <p:spPr>
          <a:xfrm>
            <a:off x="1808312" y="3510300"/>
            <a:ext cx="8680176" cy="2739211"/>
          </a:xfrm>
          <a:prstGeom prst="rect">
            <a:avLst/>
          </a:prstGeom>
          <a:noFill/>
        </p:spPr>
        <p:txBody>
          <a:bodyPr wrap="square" rtlCol="0">
            <a:spAutoFit/>
          </a:bodyPr>
          <a:lstStyle/>
          <a:p>
            <a:pPr defTabSz="457200"/>
            <a:r>
              <a:rPr lang="en-US" sz="1400" b="1">
                <a:solidFill>
                  <a:prstClr val="black"/>
                </a:solidFill>
                <a:latin typeface="Arial" panose="020B0604020202020204" pitchFamily="34" charset="0"/>
                <a:cs typeface="Arial" panose="020B0604020202020204" pitchFamily="34" charset="0"/>
              </a:rPr>
              <a:t>Specific objectives: </a:t>
            </a:r>
          </a:p>
          <a:p>
            <a:pPr defTabSz="457200"/>
            <a:endParaRPr lang="en-US" sz="1400" b="1">
              <a:solidFill>
                <a:prstClr val="black"/>
              </a:solidFill>
              <a:latin typeface="Arial" panose="020B0604020202020204" pitchFamily="34" charset="0"/>
              <a:cs typeface="Arial" panose="020B0604020202020204" pitchFamily="34" charset="0"/>
            </a:endParaRPr>
          </a:p>
          <a:p>
            <a:pPr marL="628650" lvl="1" indent="-171450" defTabSz="457200">
              <a:lnSpc>
                <a:spcPct val="150000"/>
              </a:lnSpc>
              <a:buFont typeface="Arial" panose="020B0604020202020204" pitchFamily="34" charset="0"/>
              <a:buChar char="•"/>
            </a:pPr>
            <a:r>
              <a:rPr lang="en-US" sz="1600" b="1">
                <a:solidFill>
                  <a:prstClr val="black"/>
                </a:solidFill>
                <a:latin typeface="Calibri"/>
              </a:rPr>
              <a:t>Standardise</a:t>
            </a:r>
            <a:r>
              <a:rPr lang="en-US" sz="1600">
                <a:solidFill>
                  <a:prstClr val="black"/>
                </a:solidFill>
                <a:latin typeface="Calibri"/>
              </a:rPr>
              <a:t> the process of </a:t>
            </a:r>
            <a:r>
              <a:rPr lang="en-US" sz="1600" b="1">
                <a:solidFill>
                  <a:prstClr val="black"/>
                </a:solidFill>
                <a:latin typeface="Calibri"/>
              </a:rPr>
              <a:t>analysis and integration of clinical and genomic data</a:t>
            </a:r>
          </a:p>
          <a:p>
            <a:pPr marL="628650" lvl="1" indent="-171450" defTabSz="457200">
              <a:lnSpc>
                <a:spcPct val="150000"/>
              </a:lnSpc>
              <a:buFont typeface="Arial" panose="020B0604020202020204" pitchFamily="34" charset="0"/>
              <a:buChar char="•"/>
            </a:pPr>
            <a:r>
              <a:rPr lang="en-US" sz="1600">
                <a:solidFill>
                  <a:prstClr val="black"/>
                </a:solidFill>
                <a:latin typeface="Calibri"/>
              </a:rPr>
              <a:t>Implement a </a:t>
            </a:r>
            <a:r>
              <a:rPr lang="en-US" sz="1600" b="1">
                <a:solidFill>
                  <a:prstClr val="black"/>
                </a:solidFill>
                <a:latin typeface="Calibri"/>
              </a:rPr>
              <a:t>platform for analysis of genomics </a:t>
            </a:r>
            <a:r>
              <a:rPr lang="en-US" sz="1600">
                <a:solidFill>
                  <a:prstClr val="black"/>
                </a:solidFill>
                <a:latin typeface="Calibri"/>
              </a:rPr>
              <a:t>data that is suitable for clinical practice</a:t>
            </a:r>
          </a:p>
          <a:p>
            <a:pPr marL="628650" lvl="1" indent="-171450" defTabSz="457200">
              <a:lnSpc>
                <a:spcPct val="150000"/>
              </a:lnSpc>
              <a:buFont typeface="Arial" panose="020B0604020202020204" pitchFamily="34" charset="0"/>
              <a:buChar char="•"/>
            </a:pPr>
            <a:r>
              <a:rPr lang="en-US" sz="1600" b="1">
                <a:solidFill>
                  <a:prstClr val="black"/>
                </a:solidFill>
                <a:latin typeface="Calibri"/>
              </a:rPr>
              <a:t>Identify causative genetic variants </a:t>
            </a:r>
            <a:r>
              <a:rPr lang="en-US" sz="1600">
                <a:solidFill>
                  <a:prstClr val="black"/>
                </a:solidFill>
                <a:latin typeface="Calibri"/>
              </a:rPr>
              <a:t>of undiagnosed RD patients</a:t>
            </a:r>
          </a:p>
          <a:p>
            <a:pPr marL="628650" lvl="1" indent="-171450" defTabSz="457200">
              <a:lnSpc>
                <a:spcPct val="150000"/>
              </a:lnSpc>
              <a:buFont typeface="Arial" panose="020B0604020202020204" pitchFamily="34" charset="0"/>
              <a:buChar char="•"/>
            </a:pPr>
            <a:r>
              <a:rPr lang="en-US" sz="1600" b="1">
                <a:solidFill>
                  <a:prstClr val="black"/>
                </a:solidFill>
                <a:latin typeface="Calibri"/>
              </a:rPr>
              <a:t>Highlight the utility of genomics</a:t>
            </a:r>
            <a:r>
              <a:rPr lang="en-US" sz="1600">
                <a:solidFill>
                  <a:prstClr val="black"/>
                </a:solidFill>
                <a:latin typeface="Calibri"/>
              </a:rPr>
              <a:t>, and advance its usage as a tool of </a:t>
            </a:r>
            <a:r>
              <a:rPr lang="en-US" sz="1600" b="1">
                <a:solidFill>
                  <a:prstClr val="black"/>
                </a:solidFill>
                <a:latin typeface="Calibri"/>
              </a:rPr>
              <a:t>personalised medicine </a:t>
            </a:r>
            <a:r>
              <a:rPr lang="en-US" sz="1600">
                <a:solidFill>
                  <a:prstClr val="black"/>
                </a:solidFill>
                <a:latin typeface="Calibri"/>
              </a:rPr>
              <a:t>for RD diagnostics </a:t>
            </a:r>
          </a:p>
          <a:p>
            <a:pPr marL="628650" lvl="1" indent="-171450" defTabSz="457200">
              <a:lnSpc>
                <a:spcPct val="150000"/>
              </a:lnSpc>
              <a:buFont typeface="Arial" panose="020B0604020202020204" pitchFamily="34" charset="0"/>
              <a:buChar char="•"/>
            </a:pPr>
            <a:r>
              <a:rPr lang="en-US" sz="1600" b="1">
                <a:solidFill>
                  <a:prstClr val="black"/>
                </a:solidFill>
                <a:latin typeface="Calibri"/>
              </a:rPr>
              <a:t>Educate and train stakeholders </a:t>
            </a:r>
            <a:r>
              <a:rPr lang="en-US" sz="1600">
                <a:solidFill>
                  <a:prstClr val="black"/>
                </a:solidFill>
                <a:latin typeface="Calibri"/>
              </a:rPr>
              <a:t>in the value and use of genomic data</a:t>
            </a:r>
          </a:p>
        </p:txBody>
      </p:sp>
      <p:sp>
        <p:nvSpPr>
          <p:cNvPr id="28" name="Title 2">
            <a:extLst>
              <a:ext uri="{FF2B5EF4-FFF2-40B4-BE49-F238E27FC236}">
                <a16:creationId xmlns:a16="http://schemas.microsoft.com/office/drawing/2014/main" id="{502E04BC-7C50-4DD8-9378-2A66B7F7CE51}"/>
              </a:ext>
            </a:extLst>
          </p:cNvPr>
          <p:cNvSpPr txBox="1">
            <a:spLocks/>
          </p:cNvSpPr>
          <p:nvPr/>
        </p:nvSpPr>
        <p:spPr>
          <a:xfrm>
            <a:off x="10178145" y="5984750"/>
            <a:ext cx="2013855" cy="345773"/>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ca-ES" sz="2000" dirty="0">
                <a:solidFill>
                  <a:prstClr val="black"/>
                </a:solidFill>
                <a:latin typeface="Calibri"/>
                <a:cs typeface="Arial" panose="020B0604020202020204" pitchFamily="34" charset="0"/>
              </a:rPr>
              <a:t>www.urdcat.cat</a:t>
            </a:r>
            <a:endParaRPr lang="en-GB" sz="2000" dirty="0">
              <a:solidFill>
                <a:prstClr val="black"/>
              </a:solidFill>
              <a:latin typeface="Calibri"/>
              <a:cs typeface="Arial" panose="020B0604020202020204" pitchFamily="34" charset="0"/>
            </a:endParaRPr>
          </a:p>
        </p:txBody>
      </p:sp>
    </p:spTree>
    <p:extLst>
      <p:ext uri="{BB962C8B-B14F-4D97-AF65-F5344CB8AC3E}">
        <p14:creationId xmlns:p14="http://schemas.microsoft.com/office/powerpoint/2010/main" val="337800149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18093" y="100013"/>
            <a:ext cx="969697" cy="424494"/>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pic>
        <p:nvPicPr>
          <p:cNvPr id="16" name="Imagen 15" descr="6e016fbc-01fb-4b83-8311-0a751870bba0.jpeg">
            <a:extLst>
              <a:ext uri="{FF2B5EF4-FFF2-40B4-BE49-F238E27FC236}">
                <a16:creationId xmlns:a16="http://schemas.microsoft.com/office/drawing/2014/main" id="{80D6A07B-6068-4F03-B2F4-A9AE030C4B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5953" y="727283"/>
            <a:ext cx="4464497" cy="4639086"/>
          </a:xfrm>
          <a:prstGeom prst="rect">
            <a:avLst/>
          </a:prstGeom>
          <a:ln>
            <a:solidFill>
              <a:srgbClr val="00B050"/>
            </a:solidFill>
          </a:ln>
        </p:spPr>
      </p:pic>
      <p:sp>
        <p:nvSpPr>
          <p:cNvPr id="17" name="Rectángulo 16">
            <a:extLst>
              <a:ext uri="{FF2B5EF4-FFF2-40B4-BE49-F238E27FC236}">
                <a16:creationId xmlns:a16="http://schemas.microsoft.com/office/drawing/2014/main" id="{329D314B-4623-4254-B825-3224C42A3FB6}"/>
              </a:ext>
            </a:extLst>
          </p:cNvPr>
          <p:cNvSpPr/>
          <p:nvPr/>
        </p:nvSpPr>
        <p:spPr>
          <a:xfrm>
            <a:off x="7608609" y="2202794"/>
            <a:ext cx="2088799" cy="1077218"/>
          </a:xfrm>
          <a:prstGeom prst="rect">
            <a:avLst/>
          </a:prstGeom>
          <a:solidFill>
            <a:schemeClr val="accent6">
              <a:lumMod val="20000"/>
              <a:lumOff val="80000"/>
            </a:schemeClr>
          </a:solidFill>
          <a:ln>
            <a:solidFill>
              <a:schemeClr val="tx1"/>
            </a:solidFill>
          </a:ln>
        </p:spPr>
        <p:txBody>
          <a:bodyPr wrap="square">
            <a:spAutoFit/>
          </a:bodyPr>
          <a:lstStyle/>
          <a:p>
            <a:pPr algn="ctr"/>
            <a:r>
              <a:rPr lang="en-US" sz="1600" b="1">
                <a:solidFill>
                  <a:prstClr val="black"/>
                </a:solidFill>
                <a:latin typeface="Calibri"/>
              </a:rPr>
              <a:t>16 Groups</a:t>
            </a:r>
          </a:p>
          <a:p>
            <a:r>
              <a:rPr lang="en-US" sz="1600">
                <a:solidFill>
                  <a:prstClr val="black"/>
                </a:solidFill>
                <a:latin typeface="Calibri"/>
              </a:rPr>
              <a:t>- 7 Hospitals (IIS)</a:t>
            </a:r>
          </a:p>
          <a:p>
            <a:r>
              <a:rPr lang="en-US" sz="1600">
                <a:solidFill>
                  <a:prstClr val="black"/>
                </a:solidFill>
                <a:latin typeface="Calibri"/>
              </a:rPr>
              <a:t>- 3 CERCA centers</a:t>
            </a:r>
          </a:p>
          <a:p>
            <a:r>
              <a:rPr lang="en-US" sz="1600">
                <a:solidFill>
                  <a:prstClr val="black"/>
                </a:solidFill>
                <a:latin typeface="Calibri"/>
              </a:rPr>
              <a:t>- FEDER (Patients)</a:t>
            </a:r>
          </a:p>
        </p:txBody>
      </p:sp>
      <p:sp>
        <p:nvSpPr>
          <p:cNvPr id="18" name="Elipse 17">
            <a:extLst>
              <a:ext uri="{FF2B5EF4-FFF2-40B4-BE49-F238E27FC236}">
                <a16:creationId xmlns:a16="http://schemas.microsoft.com/office/drawing/2014/main" id="{B45C8631-1BF2-4CD2-956B-14CE2B461B08}"/>
              </a:ext>
            </a:extLst>
          </p:cNvPr>
          <p:cNvSpPr/>
          <p:nvPr/>
        </p:nvSpPr>
        <p:spPr>
          <a:xfrm rot="18918787">
            <a:off x="4793984" y="3300686"/>
            <a:ext cx="469637" cy="279563"/>
          </a:xfrm>
          <a:prstGeom prst="ellipse">
            <a:avLst/>
          </a:prstGeom>
          <a:solidFill>
            <a:schemeClr val="bg2">
              <a:lumMod val="90000"/>
            </a:schemeClr>
          </a:solidFill>
          <a:ln>
            <a:solidFill>
              <a:schemeClr val="bg2">
                <a:lumMod val="9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prstClr val="white"/>
              </a:solidFill>
              <a:latin typeface="Calibri"/>
            </a:endParaRPr>
          </a:p>
        </p:txBody>
      </p:sp>
      <p:sp>
        <p:nvSpPr>
          <p:cNvPr id="19" name="Rectángulo 18">
            <a:extLst>
              <a:ext uri="{FF2B5EF4-FFF2-40B4-BE49-F238E27FC236}">
                <a16:creationId xmlns:a16="http://schemas.microsoft.com/office/drawing/2014/main" id="{3BDDA9E5-F4F5-48FB-BDBF-57CFFE6CA496}"/>
              </a:ext>
            </a:extLst>
          </p:cNvPr>
          <p:cNvSpPr/>
          <p:nvPr/>
        </p:nvSpPr>
        <p:spPr>
          <a:xfrm>
            <a:off x="4088160" y="3136647"/>
            <a:ext cx="1224136" cy="830997"/>
          </a:xfrm>
          <a:prstGeom prst="rect">
            <a:avLst/>
          </a:prstGeom>
        </p:spPr>
        <p:txBody>
          <a:bodyPr wrap="square">
            <a:spAutoFit/>
          </a:bodyPr>
          <a:lstStyle/>
          <a:p>
            <a:r>
              <a:rPr lang="en-US" sz="1600" b="1" dirty="0">
                <a:solidFill>
                  <a:prstClr val="black"/>
                </a:solidFill>
                <a:latin typeface="Calibri"/>
              </a:rPr>
              <a:t>ISGlobal</a:t>
            </a:r>
          </a:p>
          <a:p>
            <a:r>
              <a:rPr lang="es-ES" sz="1600" b="1" dirty="0">
                <a:solidFill>
                  <a:prstClr val="black"/>
                </a:solidFill>
                <a:latin typeface="Calibri"/>
              </a:rPr>
              <a:t>CNAG-CRG</a:t>
            </a:r>
          </a:p>
          <a:p>
            <a:r>
              <a:rPr lang="es-ES" sz="1600" b="1" dirty="0">
                <a:solidFill>
                  <a:prstClr val="black"/>
                </a:solidFill>
                <a:latin typeface="Calibri"/>
              </a:rPr>
              <a:t>   BSC</a:t>
            </a:r>
          </a:p>
        </p:txBody>
      </p:sp>
      <p:sp>
        <p:nvSpPr>
          <p:cNvPr id="20" name="Rectángulo 19">
            <a:extLst>
              <a:ext uri="{FF2B5EF4-FFF2-40B4-BE49-F238E27FC236}">
                <a16:creationId xmlns:a16="http://schemas.microsoft.com/office/drawing/2014/main" id="{B738E551-2992-4DFC-BF94-0177461BE163}"/>
              </a:ext>
            </a:extLst>
          </p:cNvPr>
          <p:cNvSpPr/>
          <p:nvPr/>
        </p:nvSpPr>
        <p:spPr>
          <a:xfrm>
            <a:off x="5096272" y="3175555"/>
            <a:ext cx="1584176" cy="1077218"/>
          </a:xfrm>
          <a:prstGeom prst="rect">
            <a:avLst/>
          </a:prstGeom>
        </p:spPr>
        <p:txBody>
          <a:bodyPr wrap="square">
            <a:spAutoFit/>
          </a:bodyPr>
          <a:lstStyle/>
          <a:p>
            <a:r>
              <a:rPr lang="en-US" sz="1600" b="1" dirty="0">
                <a:solidFill>
                  <a:prstClr val="black"/>
                </a:solidFill>
                <a:latin typeface="Calibri"/>
              </a:rPr>
              <a:t>IMIM</a:t>
            </a:r>
            <a:r>
              <a:rPr lang="es-ES" sz="1600" b="1" dirty="0">
                <a:solidFill>
                  <a:prstClr val="black"/>
                </a:solidFill>
                <a:latin typeface="Calibri"/>
              </a:rPr>
              <a:t> </a:t>
            </a:r>
            <a:r>
              <a:rPr lang="es-ES_tradnl" sz="1600" b="1" dirty="0">
                <a:solidFill>
                  <a:prstClr val="black"/>
                </a:solidFill>
                <a:latin typeface="Calibri"/>
              </a:rPr>
              <a:t>(Coord)</a:t>
            </a:r>
          </a:p>
          <a:p>
            <a:r>
              <a:rPr lang="es-ES" sz="1600" b="1" dirty="0">
                <a:solidFill>
                  <a:prstClr val="black"/>
                </a:solidFill>
                <a:latin typeface="Calibri"/>
              </a:rPr>
              <a:t>IRS-IDIBAPS</a:t>
            </a:r>
          </a:p>
          <a:p>
            <a:r>
              <a:rPr lang="es-ES" sz="1600" b="1" dirty="0">
                <a:solidFill>
                  <a:prstClr val="black"/>
                </a:solidFill>
                <a:latin typeface="Calibri"/>
              </a:rPr>
              <a:t>VHIR</a:t>
            </a:r>
          </a:p>
          <a:p>
            <a:r>
              <a:rPr lang="es-ES" sz="1600" b="1" dirty="0">
                <a:solidFill>
                  <a:prstClr val="black"/>
                </a:solidFill>
                <a:latin typeface="Calibri"/>
              </a:rPr>
              <a:t>IRSJD</a:t>
            </a:r>
          </a:p>
        </p:txBody>
      </p:sp>
      <p:sp>
        <p:nvSpPr>
          <p:cNvPr id="21" name="Rectángulo 20">
            <a:extLst>
              <a:ext uri="{FF2B5EF4-FFF2-40B4-BE49-F238E27FC236}">
                <a16:creationId xmlns:a16="http://schemas.microsoft.com/office/drawing/2014/main" id="{9CD736BF-1339-4A82-9447-3380D3CEAC1D}"/>
              </a:ext>
            </a:extLst>
          </p:cNvPr>
          <p:cNvSpPr/>
          <p:nvPr/>
        </p:nvSpPr>
        <p:spPr>
          <a:xfrm>
            <a:off x="4650012" y="2455475"/>
            <a:ext cx="806301" cy="1077218"/>
          </a:xfrm>
          <a:prstGeom prst="rect">
            <a:avLst/>
          </a:prstGeom>
        </p:spPr>
        <p:txBody>
          <a:bodyPr wrap="square">
            <a:spAutoFit/>
          </a:bodyPr>
          <a:lstStyle/>
          <a:p>
            <a:r>
              <a:rPr lang="es-ES" sz="1600" b="1" dirty="0">
                <a:solidFill>
                  <a:prstClr val="black"/>
                </a:solidFill>
                <a:latin typeface="Calibri"/>
              </a:rPr>
              <a:t>IDIBELL</a:t>
            </a:r>
          </a:p>
          <a:p>
            <a:r>
              <a:rPr lang="es-ES" sz="1600" b="1" dirty="0">
                <a:solidFill>
                  <a:prstClr val="black"/>
                </a:solidFill>
                <a:latin typeface="Calibri"/>
              </a:rPr>
              <a:t>   -IGTP</a:t>
            </a:r>
          </a:p>
          <a:p>
            <a:r>
              <a:rPr lang="es-ES" sz="1600" b="1" dirty="0">
                <a:solidFill>
                  <a:prstClr val="black"/>
                </a:solidFill>
                <a:latin typeface="Calibri"/>
              </a:rPr>
              <a:t>IIS-SP</a:t>
            </a:r>
          </a:p>
          <a:p>
            <a:endParaRPr lang="es-ES" sz="1600" b="1" dirty="0">
              <a:solidFill>
                <a:prstClr val="black"/>
              </a:solidFill>
              <a:latin typeface="Calibri"/>
            </a:endParaRPr>
          </a:p>
        </p:txBody>
      </p:sp>
      <p:sp>
        <p:nvSpPr>
          <p:cNvPr id="22" name="Rectangle 3">
            <a:extLst>
              <a:ext uri="{FF2B5EF4-FFF2-40B4-BE49-F238E27FC236}">
                <a16:creationId xmlns:a16="http://schemas.microsoft.com/office/drawing/2014/main" id="{734CE37C-B54E-4EBD-B2A0-3821222DF36A}"/>
              </a:ext>
            </a:extLst>
          </p:cNvPr>
          <p:cNvSpPr/>
          <p:nvPr/>
        </p:nvSpPr>
        <p:spPr>
          <a:xfrm>
            <a:off x="6880935" y="881970"/>
            <a:ext cx="3801105" cy="369332"/>
          </a:xfrm>
          <a:prstGeom prst="rect">
            <a:avLst/>
          </a:prstGeom>
          <a:solidFill>
            <a:schemeClr val="accent1">
              <a:lumMod val="20000"/>
              <a:lumOff val="80000"/>
            </a:schemeClr>
          </a:solidFill>
        </p:spPr>
        <p:txBody>
          <a:bodyPr wrap="none">
            <a:spAutoFit/>
          </a:bodyPr>
          <a:lstStyle/>
          <a:p>
            <a:r>
              <a:rPr lang="en-US" b="1" dirty="0">
                <a:solidFill>
                  <a:prstClr val="black"/>
                </a:solidFill>
                <a:latin typeface="Calibri"/>
              </a:rPr>
              <a:t>Coordinator</a:t>
            </a:r>
            <a:r>
              <a:rPr lang="ca-ES" b="1" dirty="0">
                <a:solidFill>
                  <a:prstClr val="black"/>
                </a:solidFill>
                <a:latin typeface="Calibri"/>
              </a:rPr>
              <a:t>: Luis Pérez Jurado (IMIM)</a:t>
            </a:r>
            <a:endParaRPr lang="es-ES_tradnl" dirty="0">
              <a:solidFill>
                <a:prstClr val="black"/>
              </a:solidFill>
              <a:latin typeface="Calibri"/>
            </a:endParaRPr>
          </a:p>
        </p:txBody>
      </p:sp>
      <p:sp>
        <p:nvSpPr>
          <p:cNvPr id="29" name="Rectángulo 1">
            <a:extLst>
              <a:ext uri="{FF2B5EF4-FFF2-40B4-BE49-F238E27FC236}">
                <a16:creationId xmlns:a16="http://schemas.microsoft.com/office/drawing/2014/main" id="{99AEFC28-9DA6-418B-9F31-342A671EDE26}"/>
              </a:ext>
            </a:extLst>
          </p:cNvPr>
          <p:cNvSpPr/>
          <p:nvPr/>
        </p:nvSpPr>
        <p:spPr>
          <a:xfrm>
            <a:off x="3488589" y="4835982"/>
            <a:ext cx="8493861" cy="1323439"/>
          </a:xfrm>
          <a:prstGeom prst="rect">
            <a:avLst/>
          </a:prstGeom>
          <a:solidFill>
            <a:schemeClr val="accent6">
              <a:lumMod val="20000"/>
              <a:lumOff val="80000"/>
            </a:schemeClr>
          </a:solidFill>
          <a:ln>
            <a:solidFill>
              <a:schemeClr val="tx1"/>
            </a:solidFill>
          </a:ln>
        </p:spPr>
        <p:txBody>
          <a:bodyPr wrap="square">
            <a:spAutoFit/>
          </a:bodyPr>
          <a:lstStyle/>
          <a:p>
            <a:r>
              <a:rPr lang="en-US" sz="1600" b="1">
                <a:solidFill>
                  <a:prstClr val="black"/>
                </a:solidFill>
                <a:latin typeface="Calibri"/>
              </a:rPr>
              <a:t>WP1. Clinical data</a:t>
            </a:r>
            <a:r>
              <a:rPr lang="en-US" sz="1600">
                <a:solidFill>
                  <a:prstClr val="black"/>
                </a:solidFill>
                <a:latin typeface="Calibri"/>
              </a:rPr>
              <a:t>: patient selection and characterization  (Coordinator: Alfons Macaya)</a:t>
            </a:r>
          </a:p>
          <a:p>
            <a:r>
              <a:rPr lang="en-US" sz="1600" b="1">
                <a:solidFill>
                  <a:prstClr val="black"/>
                </a:solidFill>
                <a:latin typeface="Calibri"/>
              </a:rPr>
              <a:t>WP2. Genomics</a:t>
            </a:r>
            <a:r>
              <a:rPr lang="en-US" sz="1600">
                <a:solidFill>
                  <a:prstClr val="black"/>
                </a:solidFill>
                <a:latin typeface="Calibri"/>
              </a:rPr>
              <a:t>: sequencing, analysis, interpretation and validation (Coordinator: Antonia Ribes)</a:t>
            </a:r>
          </a:p>
          <a:p>
            <a:r>
              <a:rPr lang="en-US" sz="1600" b="1">
                <a:solidFill>
                  <a:prstClr val="black"/>
                </a:solidFill>
                <a:latin typeface="Calibri"/>
              </a:rPr>
              <a:t>WP3. Data analysis and Interpretation </a:t>
            </a:r>
            <a:r>
              <a:rPr lang="en-US" sz="1600">
                <a:solidFill>
                  <a:prstClr val="black"/>
                </a:solidFill>
                <a:latin typeface="Calibri"/>
              </a:rPr>
              <a:t>platform (RDCat) (Coordinator: Sergi Beltran) </a:t>
            </a:r>
          </a:p>
          <a:p>
            <a:r>
              <a:rPr lang="en-US" sz="1600" b="1">
                <a:solidFill>
                  <a:prstClr val="black"/>
                </a:solidFill>
                <a:latin typeface="Calibri"/>
              </a:rPr>
              <a:t>WP4. Ethical, Legal and and Social Issues </a:t>
            </a:r>
            <a:r>
              <a:rPr lang="en-US" sz="1600">
                <a:solidFill>
                  <a:prstClr val="black"/>
                </a:solidFill>
                <a:latin typeface="Calibri"/>
              </a:rPr>
              <a:t>(Coordinator: Francesc Palau)</a:t>
            </a:r>
          </a:p>
          <a:p>
            <a:r>
              <a:rPr lang="en-US" sz="1600" b="1">
                <a:solidFill>
                  <a:prstClr val="black"/>
                </a:solidFill>
                <a:latin typeface="Calibri"/>
              </a:rPr>
              <a:t>WP5. Training </a:t>
            </a:r>
            <a:r>
              <a:rPr lang="en-US" sz="1600">
                <a:solidFill>
                  <a:prstClr val="black"/>
                </a:solidFill>
                <a:latin typeface="Calibri"/>
              </a:rPr>
              <a:t>(Coordinator: Luis Pérez Jurado)</a:t>
            </a:r>
          </a:p>
        </p:txBody>
      </p:sp>
      <p:sp>
        <p:nvSpPr>
          <p:cNvPr id="30" name="4 Rectángulo">
            <a:extLst>
              <a:ext uri="{FF2B5EF4-FFF2-40B4-BE49-F238E27FC236}">
                <a16:creationId xmlns:a16="http://schemas.microsoft.com/office/drawing/2014/main" id="{20685B8B-10AC-4A57-B620-33A0E1BBBCE8}"/>
              </a:ext>
            </a:extLst>
          </p:cNvPr>
          <p:cNvSpPr/>
          <p:nvPr/>
        </p:nvSpPr>
        <p:spPr>
          <a:xfrm>
            <a:off x="1999928" y="164257"/>
            <a:ext cx="8424936" cy="400110"/>
          </a:xfrm>
          <a:prstGeom prst="rect">
            <a:avLst/>
          </a:prstGeom>
          <a:solidFill>
            <a:schemeClr val="accent1">
              <a:lumMod val="20000"/>
              <a:lumOff val="80000"/>
            </a:schemeClr>
          </a:solidFill>
        </p:spPr>
        <p:txBody>
          <a:bodyPr wrap="square">
            <a:spAutoFit/>
          </a:bodyPr>
          <a:lstStyle/>
          <a:p>
            <a:pPr algn="ctr">
              <a:defRPr/>
            </a:pP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The</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Undiagnosed</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Rare Disease </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Program</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of </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Catalonia</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(URD-</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Cat</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a:t>
            </a:r>
            <a:endParaRPr lang="en-US" sz="2000" b="1" i="1" u="sng" dirty="0">
              <a:solidFill>
                <a:prstClr val="black"/>
              </a:solidFill>
              <a:effectLst>
                <a:outerShdw blurRad="38100" dist="38100" dir="2700000" algn="tl">
                  <a:srgbClr val="C0C0C0"/>
                </a:outerShdw>
              </a:effectLst>
              <a:latin typeface="Calibri"/>
              <a:cs typeface="Arial" charset="0"/>
            </a:endParaRPr>
          </a:p>
        </p:txBody>
      </p:sp>
      <p:pic>
        <p:nvPicPr>
          <p:cNvPr id="31" name="Picture 11">
            <a:extLst>
              <a:ext uri="{FF2B5EF4-FFF2-40B4-BE49-F238E27FC236}">
                <a16:creationId xmlns:a16="http://schemas.microsoft.com/office/drawing/2014/main" id="{C5ED79E7-9BB9-44DF-A620-604732E6518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16747" y="191830"/>
            <a:ext cx="766765" cy="380500"/>
          </a:xfrm>
          <a:prstGeom prst="rect">
            <a:avLst/>
          </a:prstGeom>
        </p:spPr>
      </p:pic>
    </p:spTree>
    <p:extLst>
      <p:ext uri="{BB962C8B-B14F-4D97-AF65-F5344CB8AC3E}">
        <p14:creationId xmlns:p14="http://schemas.microsoft.com/office/powerpoint/2010/main" val="388423584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18093" y="100013"/>
            <a:ext cx="969697" cy="424494"/>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96" name="4 Rectángulo">
            <a:extLst>
              <a:ext uri="{FF2B5EF4-FFF2-40B4-BE49-F238E27FC236}">
                <a16:creationId xmlns:a16="http://schemas.microsoft.com/office/drawing/2014/main" id="{DDC340F4-6FCE-49C4-9DF5-53E492680F11}"/>
              </a:ext>
            </a:extLst>
          </p:cNvPr>
          <p:cNvSpPr/>
          <p:nvPr/>
        </p:nvSpPr>
        <p:spPr>
          <a:xfrm>
            <a:off x="1847528" y="116632"/>
            <a:ext cx="8424936" cy="400110"/>
          </a:xfrm>
          <a:prstGeom prst="rect">
            <a:avLst/>
          </a:prstGeom>
          <a:solidFill>
            <a:schemeClr val="accent1">
              <a:lumMod val="20000"/>
              <a:lumOff val="80000"/>
            </a:schemeClr>
          </a:solidFill>
        </p:spPr>
        <p:txBody>
          <a:bodyPr wrap="square">
            <a:spAutoFit/>
          </a:bodyPr>
          <a:lstStyle/>
          <a:p>
            <a:pPr algn="ctr">
              <a:defRPr/>
            </a:pP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The</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Undiagnosed</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Rare Disease </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Program</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of </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Catalonia</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(URD-</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Cat</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a:t>
            </a:r>
            <a:endParaRPr lang="en-US" sz="2000" b="1" i="1" u="sng" dirty="0">
              <a:solidFill>
                <a:prstClr val="black"/>
              </a:solidFill>
              <a:effectLst>
                <a:outerShdw blurRad="38100" dist="38100" dir="2700000" algn="tl">
                  <a:srgbClr val="C0C0C0"/>
                </a:outerShdw>
              </a:effectLst>
              <a:latin typeface="Calibri"/>
              <a:cs typeface="Arial" charset="0"/>
            </a:endParaRPr>
          </a:p>
        </p:txBody>
      </p:sp>
      <p:pic>
        <p:nvPicPr>
          <p:cNvPr id="97" name="Picture 52">
            <a:extLst>
              <a:ext uri="{FF2B5EF4-FFF2-40B4-BE49-F238E27FC236}">
                <a16:creationId xmlns:a16="http://schemas.microsoft.com/office/drawing/2014/main" id="{D3CF25A9-F221-4EEB-B078-6CD4322E4CD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64347" y="144205"/>
            <a:ext cx="766765" cy="380500"/>
          </a:xfrm>
          <a:prstGeom prst="rect">
            <a:avLst/>
          </a:prstGeom>
        </p:spPr>
      </p:pic>
      <p:sp>
        <p:nvSpPr>
          <p:cNvPr id="98" name="Rectangle 29">
            <a:extLst>
              <a:ext uri="{FF2B5EF4-FFF2-40B4-BE49-F238E27FC236}">
                <a16:creationId xmlns:a16="http://schemas.microsoft.com/office/drawing/2014/main" id="{F93E0677-51C3-4648-A2BC-93EE40BF29FC}"/>
              </a:ext>
            </a:extLst>
          </p:cNvPr>
          <p:cNvSpPr/>
          <p:nvPr/>
        </p:nvSpPr>
        <p:spPr>
          <a:xfrm>
            <a:off x="1850523" y="1272707"/>
            <a:ext cx="1463959" cy="872067"/>
          </a:xfrm>
          <a:prstGeom prst="rect">
            <a:avLst/>
          </a:prstGeom>
          <a:solidFill>
            <a:srgbClr val="2D5A87">
              <a:lumMod val="60000"/>
              <a:lumOff val="40000"/>
            </a:srgbClr>
          </a:solidFill>
          <a:ln w="48000" cap="flat" cmpd="thickThin"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a:ln>
                  <a:noFill/>
                </a:ln>
                <a:solidFill>
                  <a:prstClr val="white"/>
                </a:solidFill>
                <a:effectLst/>
                <a:uLnTx/>
                <a:uFillTx/>
              </a:rPr>
              <a:t>Sequencing lab</a:t>
            </a:r>
          </a:p>
        </p:txBody>
      </p:sp>
      <p:sp>
        <p:nvSpPr>
          <p:cNvPr id="99" name="Right Arrow 30">
            <a:extLst>
              <a:ext uri="{FF2B5EF4-FFF2-40B4-BE49-F238E27FC236}">
                <a16:creationId xmlns:a16="http://schemas.microsoft.com/office/drawing/2014/main" id="{60CB4041-0F36-4538-BDE5-631A35E2CA2D}"/>
              </a:ext>
            </a:extLst>
          </p:cNvPr>
          <p:cNvSpPr/>
          <p:nvPr/>
        </p:nvSpPr>
        <p:spPr>
          <a:xfrm>
            <a:off x="3389116" y="1495318"/>
            <a:ext cx="1440158" cy="389466"/>
          </a:xfrm>
          <a:prstGeom prst="rightArrow">
            <a:avLst/>
          </a:prstGeom>
          <a:gradFill rotWithShape="1">
            <a:gsLst>
              <a:gs pos="0">
                <a:srgbClr val="2D5A87">
                  <a:shade val="47500"/>
                  <a:satMod val="137000"/>
                </a:srgbClr>
              </a:gs>
              <a:gs pos="55000">
                <a:srgbClr val="2D5A87">
                  <a:shade val="69000"/>
                  <a:satMod val="137000"/>
                </a:srgbClr>
              </a:gs>
              <a:gs pos="100000">
                <a:srgbClr val="2D5A87">
                  <a:shade val="98000"/>
                  <a:satMod val="137000"/>
                </a:srgbClr>
              </a:gs>
            </a:gsLst>
            <a:lin ang="16200000" scaled="0"/>
          </a:gradFill>
          <a:ln w="6350" cap="rnd" cmpd="sng" algn="ctr">
            <a:solidFill>
              <a:srgbClr val="2D5A87">
                <a:shade val="95000"/>
                <a:satMod val="105000"/>
              </a:srgbClr>
            </a:solidFill>
            <a:prstDash val="solid"/>
          </a:ln>
          <a:effectLst>
            <a:outerShdw blurRad="39000" dist="254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endParaRPr>
          </a:p>
        </p:txBody>
      </p:sp>
      <p:pic>
        <p:nvPicPr>
          <p:cNvPr id="100" name="Picture 2">
            <a:extLst>
              <a:ext uri="{FF2B5EF4-FFF2-40B4-BE49-F238E27FC236}">
                <a16:creationId xmlns:a16="http://schemas.microsoft.com/office/drawing/2014/main" id="{6E7F8488-D59C-486F-8EC7-B2BE1491324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33796" y="3196527"/>
            <a:ext cx="544513" cy="89778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1" name="TextBox 33">
            <a:extLst>
              <a:ext uri="{FF2B5EF4-FFF2-40B4-BE49-F238E27FC236}">
                <a16:creationId xmlns:a16="http://schemas.microsoft.com/office/drawing/2014/main" id="{A7124FA4-C8E1-432D-B9DB-01CA2BE33CE8}"/>
              </a:ext>
            </a:extLst>
          </p:cNvPr>
          <p:cNvSpPr txBox="1"/>
          <p:nvPr/>
        </p:nvSpPr>
        <p:spPr>
          <a:xfrm>
            <a:off x="6334584" y="802102"/>
            <a:ext cx="2056262"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44472B"/>
                </a:solidFill>
                <a:effectLst/>
                <a:uLnTx/>
                <a:uFillTx/>
              </a:rPr>
              <a:t>Standard 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ca-ES" sz="1400" b="1" i="0" u="none" strike="noStrike" kern="0" cap="none" spc="0" normalizeH="0" baseline="0" noProof="0" dirty="0">
                <a:ln>
                  <a:noFill/>
                </a:ln>
                <a:solidFill>
                  <a:srgbClr val="44472B"/>
                </a:solidFill>
                <a:effectLst/>
                <a:uLnTx/>
                <a:uFillTx/>
              </a:rPr>
              <a:t>(SNVs, InDels, CNVs, Mosaicism)</a:t>
            </a:r>
            <a:endParaRPr kumimoji="0" lang="en-GB" sz="1400" b="1" i="0" u="none" strike="noStrike" kern="0" cap="none" spc="0" normalizeH="0" baseline="0" noProof="0" dirty="0">
              <a:ln>
                <a:noFill/>
              </a:ln>
              <a:solidFill>
                <a:srgbClr val="44472B"/>
              </a:solidFill>
              <a:effectLst/>
              <a:uLnTx/>
              <a:uFillTx/>
            </a:endParaRPr>
          </a:p>
        </p:txBody>
      </p:sp>
      <p:sp>
        <p:nvSpPr>
          <p:cNvPr id="102" name="Right Arrow 35">
            <a:extLst>
              <a:ext uri="{FF2B5EF4-FFF2-40B4-BE49-F238E27FC236}">
                <a16:creationId xmlns:a16="http://schemas.microsoft.com/office/drawing/2014/main" id="{571A214E-CEFE-41BE-B50C-F92493D7EFAF}"/>
              </a:ext>
            </a:extLst>
          </p:cNvPr>
          <p:cNvSpPr/>
          <p:nvPr/>
        </p:nvSpPr>
        <p:spPr>
          <a:xfrm rot="13323558">
            <a:off x="2656836" y="2570723"/>
            <a:ext cx="1315472" cy="389466"/>
          </a:xfrm>
          <a:prstGeom prst="rightArrow">
            <a:avLst/>
          </a:prstGeom>
          <a:gradFill rotWithShape="1">
            <a:gsLst>
              <a:gs pos="0">
                <a:srgbClr val="2D5A87">
                  <a:shade val="47500"/>
                  <a:satMod val="137000"/>
                </a:srgbClr>
              </a:gs>
              <a:gs pos="55000">
                <a:srgbClr val="2D5A87">
                  <a:shade val="69000"/>
                  <a:satMod val="137000"/>
                </a:srgbClr>
              </a:gs>
              <a:gs pos="100000">
                <a:srgbClr val="2D5A87">
                  <a:shade val="98000"/>
                  <a:satMod val="137000"/>
                </a:srgbClr>
              </a:gs>
            </a:gsLst>
            <a:lin ang="16200000" scaled="0"/>
          </a:gradFill>
          <a:ln w="6350" cap="rnd" cmpd="sng" algn="ctr">
            <a:solidFill>
              <a:srgbClr val="2D5A87">
                <a:shade val="95000"/>
                <a:satMod val="105000"/>
              </a:srgbClr>
            </a:solidFill>
            <a:prstDash val="solid"/>
          </a:ln>
          <a:effectLst>
            <a:outerShdw blurRad="39000" dist="254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endParaRPr>
          </a:p>
        </p:txBody>
      </p:sp>
      <p:sp>
        <p:nvSpPr>
          <p:cNvPr id="103" name="Bent Arrow 36">
            <a:extLst>
              <a:ext uri="{FF2B5EF4-FFF2-40B4-BE49-F238E27FC236}">
                <a16:creationId xmlns:a16="http://schemas.microsoft.com/office/drawing/2014/main" id="{602D692C-246B-4608-ABB9-B3BBBBE02372}"/>
              </a:ext>
            </a:extLst>
          </p:cNvPr>
          <p:cNvSpPr/>
          <p:nvPr/>
        </p:nvSpPr>
        <p:spPr>
          <a:xfrm rot="10800000">
            <a:off x="6493475" y="2657503"/>
            <a:ext cx="2738588" cy="2300309"/>
          </a:xfrm>
          <a:prstGeom prst="bentArrow">
            <a:avLst>
              <a:gd name="adj1" fmla="val 11457"/>
              <a:gd name="adj2" fmla="val 12604"/>
              <a:gd name="adj3" fmla="val 15018"/>
              <a:gd name="adj4" fmla="val 41123"/>
            </a:avLst>
          </a:prstGeom>
          <a:gradFill rotWithShape="1">
            <a:gsLst>
              <a:gs pos="0">
                <a:srgbClr val="A8CDD7">
                  <a:shade val="47500"/>
                  <a:satMod val="137000"/>
                </a:srgbClr>
              </a:gs>
              <a:gs pos="55000">
                <a:srgbClr val="A8CDD7">
                  <a:shade val="69000"/>
                  <a:satMod val="137000"/>
                </a:srgbClr>
              </a:gs>
              <a:gs pos="100000">
                <a:srgbClr val="A8CDD7">
                  <a:shade val="98000"/>
                  <a:satMod val="137000"/>
                </a:srgbClr>
              </a:gs>
            </a:gsLst>
            <a:lin ang="16200000" scaled="0"/>
          </a:gradFill>
          <a:ln w="6350" cap="rnd" cmpd="sng" algn="ctr">
            <a:solidFill>
              <a:srgbClr val="A8CDD7">
                <a:shade val="95000"/>
                <a:satMod val="105000"/>
              </a:srgbClr>
            </a:solidFill>
            <a:prstDash val="solid"/>
          </a:ln>
          <a:effectLst>
            <a:outerShdw blurRad="39000" dist="254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endParaRPr>
          </a:p>
        </p:txBody>
      </p:sp>
      <p:pic>
        <p:nvPicPr>
          <p:cNvPr id="104" name="Picture 2" descr="http://upload.wikimedia.org/wikipedia/commons/thumb/7/7c/User_font_awesome.svg/512px-User_font_awesome.svg.png">
            <a:extLst>
              <a:ext uri="{FF2B5EF4-FFF2-40B4-BE49-F238E27FC236}">
                <a16:creationId xmlns:a16="http://schemas.microsoft.com/office/drawing/2014/main" id="{7F0E5958-F2B6-4431-B9C9-94C2BFF5EBC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589767" y="3163092"/>
            <a:ext cx="1120555" cy="1120556"/>
          </a:xfrm>
          <a:prstGeom prst="rect">
            <a:avLst/>
          </a:prstGeom>
          <a:noFill/>
          <a:extLst>
            <a:ext uri="{909E8E84-426E-40dd-AFC4-6F175D3DCCD1}">
              <a14:hiddenFill xmlns="" xmlns:a14="http://schemas.microsoft.com/office/drawing/2010/main">
                <a:solidFill>
                  <a:srgbClr val="FFFFFF"/>
                </a:solidFill>
              </a14:hiddenFill>
            </a:ext>
          </a:extLst>
        </p:spPr>
      </p:pic>
      <p:sp>
        <p:nvSpPr>
          <p:cNvPr id="105" name="TextBox 38">
            <a:extLst>
              <a:ext uri="{FF2B5EF4-FFF2-40B4-BE49-F238E27FC236}">
                <a16:creationId xmlns:a16="http://schemas.microsoft.com/office/drawing/2014/main" id="{D611A2C1-6157-4270-B004-3EB294035B35}"/>
              </a:ext>
            </a:extLst>
          </p:cNvPr>
          <p:cNvSpPr txBox="1"/>
          <p:nvPr/>
        </p:nvSpPr>
        <p:spPr>
          <a:xfrm>
            <a:off x="3888176" y="4311482"/>
            <a:ext cx="2592543"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44472B"/>
                </a:solidFill>
                <a:effectLst/>
                <a:uLnTx/>
                <a:uFillTx/>
              </a:rPr>
              <a:t>Clinician/</a:t>
            </a:r>
            <a:r>
              <a:rPr kumimoji="0" lang="ca-ES" sz="1800" b="1" i="0" u="none" strike="noStrike" kern="0" cap="none" spc="0" normalizeH="0" baseline="0" noProof="0" dirty="0">
                <a:ln>
                  <a:noFill/>
                </a:ln>
                <a:solidFill>
                  <a:srgbClr val="44472B"/>
                </a:solidFill>
                <a:effectLst/>
                <a:uLnTx/>
                <a:uFillTx/>
              </a:rPr>
              <a:t>Researcher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ca-ES" sz="1800" b="1" i="0" u="none" strike="noStrike" kern="0" cap="none" spc="0" normalizeH="0" baseline="0" noProof="0" dirty="0">
                <a:ln>
                  <a:noFill/>
                </a:ln>
                <a:solidFill>
                  <a:srgbClr val="44472B"/>
                </a:solidFill>
                <a:effectLst/>
                <a:uLnTx/>
                <a:uFillTx/>
              </a:rPr>
              <a:t>Dx Unit</a:t>
            </a:r>
            <a:endParaRPr kumimoji="0" lang="en-GB" sz="1800" b="1" i="0" u="none" strike="noStrike" kern="0" cap="none" spc="0" normalizeH="0" baseline="0" noProof="0" dirty="0">
              <a:ln>
                <a:noFill/>
              </a:ln>
              <a:solidFill>
                <a:srgbClr val="44472B"/>
              </a:solidFill>
              <a:effectLst/>
              <a:uLnTx/>
              <a:uFillTx/>
            </a:endParaRPr>
          </a:p>
        </p:txBody>
      </p:sp>
      <p:sp>
        <p:nvSpPr>
          <p:cNvPr id="106" name="TextBox 39">
            <a:extLst>
              <a:ext uri="{FF2B5EF4-FFF2-40B4-BE49-F238E27FC236}">
                <a16:creationId xmlns:a16="http://schemas.microsoft.com/office/drawing/2014/main" id="{371E462E-D12B-4C67-A19A-133E175E1534}"/>
              </a:ext>
            </a:extLst>
          </p:cNvPr>
          <p:cNvSpPr txBox="1"/>
          <p:nvPr/>
        </p:nvSpPr>
        <p:spPr>
          <a:xfrm>
            <a:off x="8414123" y="3292497"/>
            <a:ext cx="1274264" cy="830997"/>
          </a:xfrm>
          <a:prstGeom prst="rect">
            <a:avLst/>
          </a:prstGeom>
          <a:noFill/>
          <a:ln w="28575">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F79646">
                    <a:lumMod val="75000"/>
                  </a:srgbClr>
                </a:solidFill>
                <a:effectLst/>
                <a:uLnTx/>
                <a:uFillTx/>
              </a:rPr>
              <a:t>Analysis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dirty="0">
                <a:ln>
                  <a:noFill/>
                </a:ln>
                <a:solidFill>
                  <a:srgbClr val="F79646">
                    <a:lumMod val="75000"/>
                  </a:srgbClr>
                </a:solidFill>
                <a:effectLst/>
                <a:uLnTx/>
                <a:uFillTx/>
              </a:rPr>
              <a:t>Tools</a:t>
            </a:r>
          </a:p>
        </p:txBody>
      </p:sp>
      <p:pic>
        <p:nvPicPr>
          <p:cNvPr id="107" name="5 Imagen" descr="PhenoTips_Details.png">
            <a:extLst>
              <a:ext uri="{FF2B5EF4-FFF2-40B4-BE49-F238E27FC236}">
                <a16:creationId xmlns:a16="http://schemas.microsoft.com/office/drawing/2014/main" id="{A0B4A5BB-6383-4ACD-94C1-2E5117F75F76}"/>
              </a:ext>
            </a:extLst>
          </p:cNvPr>
          <p:cNvPicPr>
            <a:picLocks noChangeAspect="1"/>
          </p:cNvPicPr>
          <p:nvPr/>
        </p:nvPicPr>
        <p:blipFill rotWithShape="1">
          <a:blip r:embed="rId8" cstate="print"/>
          <a:srcRect t="27804" r="43089" b="26900"/>
          <a:stretch/>
        </p:blipFill>
        <p:spPr>
          <a:xfrm>
            <a:off x="5759305" y="3307240"/>
            <a:ext cx="681532" cy="7575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8" name="Flowchart: Magnetic Disk 41">
            <a:extLst>
              <a:ext uri="{FF2B5EF4-FFF2-40B4-BE49-F238E27FC236}">
                <a16:creationId xmlns:a16="http://schemas.microsoft.com/office/drawing/2014/main" id="{A92BA58D-AD90-4C9A-AE6E-0B1E461125A1}"/>
              </a:ext>
            </a:extLst>
          </p:cNvPr>
          <p:cNvSpPr/>
          <p:nvPr/>
        </p:nvSpPr>
        <p:spPr>
          <a:xfrm>
            <a:off x="6835879" y="2556553"/>
            <a:ext cx="1448101" cy="953129"/>
          </a:xfrm>
          <a:prstGeom prst="flowChartMagneticDisk">
            <a:avLst/>
          </a:prstGeom>
          <a:gradFill rotWithShape="1">
            <a:gsLst>
              <a:gs pos="0">
                <a:srgbClr val="A8CDD7">
                  <a:shade val="47500"/>
                  <a:satMod val="137000"/>
                </a:srgbClr>
              </a:gs>
              <a:gs pos="55000">
                <a:srgbClr val="A8CDD7">
                  <a:shade val="69000"/>
                  <a:satMod val="137000"/>
                </a:srgbClr>
              </a:gs>
              <a:gs pos="100000">
                <a:srgbClr val="A8CDD7">
                  <a:shade val="98000"/>
                  <a:satMod val="137000"/>
                </a:srgbClr>
              </a:gs>
            </a:gsLst>
            <a:lin ang="16200000" scaled="0"/>
          </a:gradFill>
          <a:ln w="6350" cap="rnd" cmpd="sng" algn="ctr">
            <a:solidFill>
              <a:sysClr val="window" lastClr="FFFFFF"/>
            </a:solidFill>
            <a:prstDash val="solid"/>
          </a:ln>
          <a:effectLst>
            <a:outerShdw blurRad="39000" dist="254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1" i="0" u="none" strike="noStrike" kern="0" cap="none" spc="0" normalizeH="0" baseline="0" noProof="0" dirty="0">
              <a:ln>
                <a:noFill/>
              </a:ln>
              <a:solidFill>
                <a:prstClr val="white"/>
              </a:solidFill>
              <a:effectLst/>
              <a:uLnTx/>
              <a:uFillTx/>
            </a:endParaRPr>
          </a:p>
        </p:txBody>
      </p:sp>
      <p:pic>
        <p:nvPicPr>
          <p:cNvPr id="109" name="Picture 43">
            <a:extLst>
              <a:ext uri="{FF2B5EF4-FFF2-40B4-BE49-F238E27FC236}">
                <a16:creationId xmlns:a16="http://schemas.microsoft.com/office/drawing/2014/main" id="{0FDAB8A0-477C-4032-9F44-02DA334839BB}"/>
              </a:ext>
            </a:extLst>
          </p:cNvPr>
          <p:cNvPicPr>
            <a:picLocks noChangeAspect="1"/>
          </p:cNvPicPr>
          <p:nvPr/>
        </p:nvPicPr>
        <p:blipFill rotWithShape="1">
          <a:blip r:embed="rId9" cstate="print"/>
          <a:srcRect r="45161" b="24451"/>
          <a:stretch/>
        </p:blipFill>
        <p:spPr>
          <a:xfrm>
            <a:off x="3501618" y="1894495"/>
            <a:ext cx="596016" cy="544664"/>
          </a:xfrm>
          <a:prstGeom prst="rect">
            <a:avLst/>
          </a:prstGeom>
        </p:spPr>
      </p:pic>
      <p:sp>
        <p:nvSpPr>
          <p:cNvPr id="110" name="Right Arrow 44">
            <a:extLst>
              <a:ext uri="{FF2B5EF4-FFF2-40B4-BE49-F238E27FC236}">
                <a16:creationId xmlns:a16="http://schemas.microsoft.com/office/drawing/2014/main" id="{CECB088B-ED03-48B4-8E6E-EBC86AD16583}"/>
              </a:ext>
            </a:extLst>
          </p:cNvPr>
          <p:cNvSpPr/>
          <p:nvPr/>
        </p:nvSpPr>
        <p:spPr>
          <a:xfrm rot="19355557">
            <a:off x="6510498" y="3381244"/>
            <a:ext cx="587901" cy="389466"/>
          </a:xfrm>
          <a:prstGeom prst="rightArrow">
            <a:avLst/>
          </a:prstGeom>
          <a:gradFill rotWithShape="1">
            <a:gsLst>
              <a:gs pos="0">
                <a:srgbClr val="2D5A87">
                  <a:shade val="47500"/>
                  <a:satMod val="137000"/>
                </a:srgbClr>
              </a:gs>
              <a:gs pos="55000">
                <a:srgbClr val="2D5A87">
                  <a:shade val="69000"/>
                  <a:satMod val="137000"/>
                </a:srgbClr>
              </a:gs>
              <a:gs pos="100000">
                <a:srgbClr val="2D5A87">
                  <a:shade val="98000"/>
                  <a:satMod val="137000"/>
                </a:srgbClr>
              </a:gs>
            </a:gsLst>
            <a:lin ang="16200000" scaled="0"/>
          </a:gradFill>
          <a:ln w="6350" cap="rnd" cmpd="sng" algn="ctr">
            <a:solidFill>
              <a:srgbClr val="2D5A87">
                <a:shade val="95000"/>
                <a:satMod val="105000"/>
              </a:srgbClr>
            </a:solidFill>
            <a:prstDash val="solid"/>
          </a:ln>
          <a:effectLst>
            <a:outerShdw blurRad="39000" dist="254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endParaRPr>
          </a:p>
        </p:txBody>
      </p:sp>
      <p:sp>
        <p:nvSpPr>
          <p:cNvPr id="111" name="TextBox 22">
            <a:extLst>
              <a:ext uri="{FF2B5EF4-FFF2-40B4-BE49-F238E27FC236}">
                <a16:creationId xmlns:a16="http://schemas.microsoft.com/office/drawing/2014/main" id="{D413A9B5-5B5D-4794-8E23-B500A72A6326}"/>
              </a:ext>
            </a:extLst>
          </p:cNvPr>
          <p:cNvSpPr txBox="1"/>
          <p:nvPr/>
        </p:nvSpPr>
        <p:spPr>
          <a:xfrm>
            <a:off x="2976094" y="1025971"/>
            <a:ext cx="2056262"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44472B"/>
                </a:solidFill>
                <a:effectLst/>
                <a:uLnTx/>
                <a:uFillTx/>
              </a:rPr>
              <a:t>FASTQ/BAM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44472B"/>
                </a:solidFill>
                <a:effectLst/>
                <a:uLnTx/>
                <a:uFillTx/>
              </a:rPr>
              <a:t>Submission</a:t>
            </a:r>
          </a:p>
        </p:txBody>
      </p:sp>
      <p:sp>
        <p:nvSpPr>
          <p:cNvPr id="112" name="Right Arrow 23">
            <a:extLst>
              <a:ext uri="{FF2B5EF4-FFF2-40B4-BE49-F238E27FC236}">
                <a16:creationId xmlns:a16="http://schemas.microsoft.com/office/drawing/2014/main" id="{D7691F75-F378-492B-9CE6-4F1C616B0327}"/>
              </a:ext>
            </a:extLst>
          </p:cNvPr>
          <p:cNvSpPr/>
          <p:nvPr/>
        </p:nvSpPr>
        <p:spPr>
          <a:xfrm>
            <a:off x="6591095" y="1491455"/>
            <a:ext cx="1618250" cy="389466"/>
          </a:xfrm>
          <a:prstGeom prst="rightArrow">
            <a:avLst/>
          </a:prstGeom>
          <a:gradFill rotWithShape="1">
            <a:gsLst>
              <a:gs pos="0">
                <a:srgbClr val="2D5A87">
                  <a:shade val="47500"/>
                  <a:satMod val="137000"/>
                </a:srgbClr>
              </a:gs>
              <a:gs pos="55000">
                <a:srgbClr val="2D5A87">
                  <a:shade val="69000"/>
                  <a:satMod val="137000"/>
                </a:srgbClr>
              </a:gs>
              <a:gs pos="100000">
                <a:srgbClr val="2D5A87">
                  <a:shade val="98000"/>
                  <a:satMod val="137000"/>
                </a:srgbClr>
              </a:gs>
            </a:gsLst>
            <a:lin ang="16200000" scaled="0"/>
          </a:gradFill>
          <a:ln w="6350" cap="rnd" cmpd="sng" algn="ctr">
            <a:solidFill>
              <a:srgbClr val="2D5A87">
                <a:shade val="95000"/>
                <a:satMod val="105000"/>
              </a:srgbClr>
            </a:solidFill>
            <a:prstDash val="solid"/>
          </a:ln>
          <a:effectLst>
            <a:outerShdw blurRad="39000" dist="254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endParaRPr>
          </a:p>
        </p:txBody>
      </p:sp>
      <p:pic>
        <p:nvPicPr>
          <p:cNvPr id="113" name="Picture 1">
            <a:extLst>
              <a:ext uri="{FF2B5EF4-FFF2-40B4-BE49-F238E27FC236}">
                <a16:creationId xmlns:a16="http://schemas.microsoft.com/office/drawing/2014/main" id="{C034FA1D-F1D4-470D-A292-7498C6B77AF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61812" b="50000"/>
          <a:stretch/>
        </p:blipFill>
        <p:spPr>
          <a:xfrm>
            <a:off x="4920597" y="955815"/>
            <a:ext cx="1487617" cy="978553"/>
          </a:xfrm>
          <a:prstGeom prst="rect">
            <a:avLst/>
          </a:prstGeom>
        </p:spPr>
      </p:pic>
      <p:pic>
        <p:nvPicPr>
          <p:cNvPr id="114" name="16 Imagen">
            <a:extLst>
              <a:ext uri="{FF2B5EF4-FFF2-40B4-BE49-F238E27FC236}">
                <a16:creationId xmlns:a16="http://schemas.microsoft.com/office/drawing/2014/main" id="{4C0FA817-577F-40A9-8699-3CBE48A7478C}"/>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283980" y="998264"/>
            <a:ext cx="1642735" cy="1464391"/>
          </a:xfrm>
          <a:prstGeom prst="rect">
            <a:avLst/>
          </a:prstGeom>
        </p:spPr>
      </p:pic>
      <p:sp>
        <p:nvSpPr>
          <p:cNvPr id="115" name="Right Arrow 45">
            <a:extLst>
              <a:ext uri="{FF2B5EF4-FFF2-40B4-BE49-F238E27FC236}">
                <a16:creationId xmlns:a16="http://schemas.microsoft.com/office/drawing/2014/main" id="{2303FA7D-E765-45A5-A583-BA8791A678C9}"/>
              </a:ext>
            </a:extLst>
          </p:cNvPr>
          <p:cNvSpPr/>
          <p:nvPr/>
        </p:nvSpPr>
        <p:spPr>
          <a:xfrm rot="19355557">
            <a:off x="7943400" y="2285245"/>
            <a:ext cx="583193" cy="389466"/>
          </a:xfrm>
          <a:prstGeom prst="rightArrow">
            <a:avLst/>
          </a:prstGeom>
          <a:gradFill rotWithShape="1">
            <a:gsLst>
              <a:gs pos="0">
                <a:srgbClr val="2D5A87">
                  <a:shade val="47500"/>
                  <a:satMod val="137000"/>
                </a:srgbClr>
              </a:gs>
              <a:gs pos="55000">
                <a:srgbClr val="2D5A87">
                  <a:shade val="69000"/>
                  <a:satMod val="137000"/>
                </a:srgbClr>
              </a:gs>
              <a:gs pos="100000">
                <a:srgbClr val="2D5A87">
                  <a:shade val="98000"/>
                  <a:satMod val="137000"/>
                </a:srgbClr>
              </a:gs>
            </a:gsLst>
            <a:lin ang="16200000" scaled="0"/>
          </a:gradFill>
          <a:ln w="6350" cap="rnd" cmpd="sng" algn="ctr">
            <a:solidFill>
              <a:srgbClr val="2D5A87">
                <a:shade val="95000"/>
                <a:satMod val="105000"/>
              </a:srgbClr>
            </a:solidFill>
            <a:prstDash val="solid"/>
          </a:ln>
          <a:effectLst>
            <a:outerShdw blurRad="39000" dist="254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endParaRPr>
          </a:p>
        </p:txBody>
      </p:sp>
      <p:sp>
        <p:nvSpPr>
          <p:cNvPr id="116" name="TextBox 2">
            <a:extLst>
              <a:ext uri="{FF2B5EF4-FFF2-40B4-BE49-F238E27FC236}">
                <a16:creationId xmlns:a16="http://schemas.microsoft.com/office/drawing/2014/main" id="{5A84AC21-4FFB-4C4E-9C96-6EB5D9534AFB}"/>
              </a:ext>
            </a:extLst>
          </p:cNvPr>
          <p:cNvSpPr txBox="1"/>
          <p:nvPr/>
        </p:nvSpPr>
        <p:spPr>
          <a:xfrm>
            <a:off x="8063385" y="1260514"/>
            <a:ext cx="2105606" cy="954107"/>
          </a:xfrm>
          <a:prstGeom prst="rect">
            <a:avLst/>
          </a:prstGeom>
          <a:no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ca-ES" sz="2800" b="1" i="0" u="none" strike="noStrike" kern="0" cap="none" spc="0" normalizeH="0" baseline="0" noProof="0" dirty="0">
                <a:ln>
                  <a:noFill/>
                </a:ln>
                <a:solidFill>
                  <a:prstClr val="black"/>
                </a:solidFill>
                <a:effectLst/>
                <a:uLnTx/>
                <a:uFillTx/>
              </a:rPr>
              <a:t>RD-Cat platform</a:t>
            </a:r>
            <a:endParaRPr kumimoji="0" lang="en-GB" sz="2800" b="1" i="0" u="none" strike="noStrike" kern="0" cap="none" spc="0" normalizeH="0" baseline="0" noProof="0" dirty="0">
              <a:ln>
                <a:noFill/>
              </a:ln>
              <a:solidFill>
                <a:prstClr val="black"/>
              </a:solidFill>
              <a:effectLst/>
              <a:uLnTx/>
              <a:uFillTx/>
            </a:endParaRPr>
          </a:p>
        </p:txBody>
      </p:sp>
      <p:sp>
        <p:nvSpPr>
          <p:cNvPr id="117" name="TextBox 27">
            <a:extLst>
              <a:ext uri="{FF2B5EF4-FFF2-40B4-BE49-F238E27FC236}">
                <a16:creationId xmlns:a16="http://schemas.microsoft.com/office/drawing/2014/main" id="{F4F5A557-D928-4E82-ACC1-BD06554A286B}"/>
              </a:ext>
            </a:extLst>
          </p:cNvPr>
          <p:cNvSpPr txBox="1"/>
          <p:nvPr/>
        </p:nvSpPr>
        <p:spPr>
          <a:xfrm>
            <a:off x="6336205" y="1842615"/>
            <a:ext cx="2056262"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44472B"/>
                </a:solidFill>
                <a:effectLst/>
                <a:uLnTx/>
                <a:uFillTx/>
              </a:rPr>
              <a:t>(&amp; QC metrics)</a:t>
            </a:r>
          </a:p>
        </p:txBody>
      </p:sp>
      <p:sp>
        <p:nvSpPr>
          <p:cNvPr id="118" name="Rectangle 3">
            <a:extLst>
              <a:ext uri="{FF2B5EF4-FFF2-40B4-BE49-F238E27FC236}">
                <a16:creationId xmlns:a16="http://schemas.microsoft.com/office/drawing/2014/main" id="{6D28D25A-248F-4044-B26E-94BB6E7C96D9}"/>
              </a:ext>
            </a:extLst>
          </p:cNvPr>
          <p:cNvSpPr/>
          <p:nvPr/>
        </p:nvSpPr>
        <p:spPr>
          <a:xfrm>
            <a:off x="6995737" y="2923164"/>
            <a:ext cx="117852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prstClr val="white"/>
                </a:solidFill>
                <a:effectLst/>
                <a:uLnTx/>
                <a:uFillTx/>
              </a:rPr>
              <a:t>PhenoTips</a:t>
            </a:r>
          </a:p>
        </p:txBody>
      </p:sp>
      <p:sp>
        <p:nvSpPr>
          <p:cNvPr id="119" name="Up-Down Arrow 48">
            <a:extLst>
              <a:ext uri="{FF2B5EF4-FFF2-40B4-BE49-F238E27FC236}">
                <a16:creationId xmlns:a16="http://schemas.microsoft.com/office/drawing/2014/main" id="{B10B6948-4378-4989-BC05-FA3CF0B3EC45}"/>
              </a:ext>
            </a:extLst>
          </p:cNvPr>
          <p:cNvSpPr/>
          <p:nvPr/>
        </p:nvSpPr>
        <p:spPr>
          <a:xfrm>
            <a:off x="8941661" y="645999"/>
            <a:ext cx="290402" cy="561827"/>
          </a:xfrm>
          <a:prstGeom prst="upDownArrow">
            <a:avLst/>
          </a:prstGeom>
          <a:solidFill>
            <a:srgbClr val="1F497D">
              <a:lumMod val="75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ca-ES" sz="1800" b="0" i="0" u="none" strike="noStrike" kern="0" cap="none" spc="0" normalizeH="0" baseline="0" noProof="0">
              <a:ln>
                <a:noFill/>
              </a:ln>
              <a:solidFill>
                <a:prstClr val="white"/>
              </a:solidFill>
              <a:effectLst/>
              <a:uLnTx/>
              <a:uFillTx/>
              <a:latin typeface="Calibri"/>
              <a:ea typeface="+mn-ea"/>
              <a:cs typeface="+mn-cs"/>
            </a:endParaRPr>
          </a:p>
        </p:txBody>
      </p:sp>
      <p:sp>
        <p:nvSpPr>
          <p:cNvPr id="120" name="Flowchart: Multidocument 49">
            <a:extLst>
              <a:ext uri="{FF2B5EF4-FFF2-40B4-BE49-F238E27FC236}">
                <a16:creationId xmlns:a16="http://schemas.microsoft.com/office/drawing/2014/main" id="{AB9C9CE4-81AD-499B-92A6-005DC8F4F34C}"/>
              </a:ext>
            </a:extLst>
          </p:cNvPr>
          <p:cNvSpPr/>
          <p:nvPr/>
        </p:nvSpPr>
        <p:spPr>
          <a:xfrm>
            <a:off x="8784478" y="4852265"/>
            <a:ext cx="1360233" cy="1055168"/>
          </a:xfrm>
          <a:prstGeom prst="flowChartMultidocument">
            <a:avLst/>
          </a:prstGeom>
          <a:solidFill>
            <a:srgbClr val="8064A2">
              <a:lumMod val="60000"/>
              <a:lumOff val="4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ca-ES" sz="2800" b="0" i="0" u="none" strike="noStrike" kern="0" cap="none" spc="0" normalizeH="0" baseline="0" noProof="0" dirty="0">
                <a:ln>
                  <a:noFill/>
                </a:ln>
                <a:solidFill>
                  <a:prstClr val="black"/>
                </a:solidFill>
                <a:effectLst/>
                <a:uLnTx/>
                <a:uFillTx/>
                <a:latin typeface="Calibri"/>
                <a:ea typeface="+mn-ea"/>
                <a:cs typeface="+mn-cs"/>
              </a:rPr>
              <a:t>EHR</a:t>
            </a:r>
          </a:p>
        </p:txBody>
      </p:sp>
      <p:sp>
        <p:nvSpPr>
          <p:cNvPr id="121" name="Up-Down Arrow 50">
            <a:extLst>
              <a:ext uri="{FF2B5EF4-FFF2-40B4-BE49-F238E27FC236}">
                <a16:creationId xmlns:a16="http://schemas.microsoft.com/office/drawing/2014/main" id="{77D99CDE-A663-48D9-AF0C-38E6C2862D9B}"/>
              </a:ext>
            </a:extLst>
          </p:cNvPr>
          <p:cNvSpPr/>
          <p:nvPr/>
        </p:nvSpPr>
        <p:spPr>
          <a:xfrm>
            <a:off x="9537281" y="2357802"/>
            <a:ext cx="400304" cy="2325495"/>
          </a:xfrm>
          <a:prstGeom prst="upDownArrow">
            <a:avLst/>
          </a:prstGeom>
          <a:solidFill>
            <a:sysClr val="window" lastClr="FFFFFF">
              <a:lumMod val="65000"/>
            </a:sys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ca-ES" sz="1800" b="0" i="0" u="none" strike="noStrike" kern="0" cap="none" spc="0" normalizeH="0" baseline="0" noProof="0">
              <a:ln>
                <a:noFill/>
              </a:ln>
              <a:solidFill>
                <a:prstClr val="white"/>
              </a:solidFill>
              <a:effectLst/>
              <a:uLnTx/>
              <a:uFillTx/>
              <a:latin typeface="Calibri"/>
              <a:ea typeface="+mn-ea"/>
              <a:cs typeface="+mn-cs"/>
            </a:endParaRPr>
          </a:p>
        </p:txBody>
      </p:sp>
      <p:sp>
        <p:nvSpPr>
          <p:cNvPr id="122" name="Up-Down Arrow 51">
            <a:extLst>
              <a:ext uri="{FF2B5EF4-FFF2-40B4-BE49-F238E27FC236}">
                <a16:creationId xmlns:a16="http://schemas.microsoft.com/office/drawing/2014/main" id="{46905D23-6106-425A-B996-0D37C256F9DA}"/>
              </a:ext>
            </a:extLst>
          </p:cNvPr>
          <p:cNvSpPr/>
          <p:nvPr/>
        </p:nvSpPr>
        <p:spPr>
          <a:xfrm rot="19237153">
            <a:off x="8024496" y="3463245"/>
            <a:ext cx="400304" cy="1591639"/>
          </a:xfrm>
          <a:prstGeom prst="upDownArrow">
            <a:avLst/>
          </a:prstGeom>
          <a:solidFill>
            <a:sysClr val="window" lastClr="FFFFFF">
              <a:lumMod val="65000"/>
            </a:sys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ca-ES" sz="1800" b="0" i="0" u="none" strike="noStrike" kern="0" cap="none" spc="0" normalizeH="0" baseline="0" noProof="0">
              <a:ln>
                <a:noFill/>
              </a:ln>
              <a:solidFill>
                <a:prstClr val="white"/>
              </a:solidFill>
              <a:effectLst/>
              <a:uLnTx/>
              <a:uFillTx/>
              <a:latin typeface="Calibri"/>
              <a:ea typeface="+mn-ea"/>
              <a:cs typeface="+mn-cs"/>
            </a:endParaRPr>
          </a:p>
        </p:txBody>
      </p:sp>
      <p:sp>
        <p:nvSpPr>
          <p:cNvPr id="123" name="Down Arrow 52">
            <a:extLst>
              <a:ext uri="{FF2B5EF4-FFF2-40B4-BE49-F238E27FC236}">
                <a16:creationId xmlns:a16="http://schemas.microsoft.com/office/drawing/2014/main" id="{29EDEE10-FA75-4F6F-ABD2-6DCF23E3A7AB}"/>
              </a:ext>
            </a:extLst>
          </p:cNvPr>
          <p:cNvSpPr/>
          <p:nvPr/>
        </p:nvSpPr>
        <p:spPr>
          <a:xfrm>
            <a:off x="4845615" y="4957812"/>
            <a:ext cx="432048" cy="635497"/>
          </a:xfrm>
          <a:prstGeom prst="downArrow">
            <a:avLst/>
          </a:prstGeom>
          <a:solidFill>
            <a:sysClr val="window" lastClr="FFFFFF">
              <a:lumMod val="50000"/>
            </a:sys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ca-ES" sz="1800" b="0" i="0" u="none" strike="noStrike" kern="0" cap="none" spc="0" normalizeH="0" baseline="0" noProof="0">
              <a:ln>
                <a:noFill/>
              </a:ln>
              <a:solidFill>
                <a:prstClr val="white"/>
              </a:solidFill>
              <a:effectLst/>
              <a:uLnTx/>
              <a:uFillTx/>
              <a:latin typeface="Calibri"/>
              <a:ea typeface="+mn-ea"/>
              <a:cs typeface="+mn-cs"/>
            </a:endParaRPr>
          </a:p>
        </p:txBody>
      </p:sp>
      <p:sp>
        <p:nvSpPr>
          <p:cNvPr id="124" name="Flowchart: Document 53">
            <a:extLst>
              <a:ext uri="{FF2B5EF4-FFF2-40B4-BE49-F238E27FC236}">
                <a16:creationId xmlns:a16="http://schemas.microsoft.com/office/drawing/2014/main" id="{83713463-C86F-4732-BD34-884885E269B1}"/>
              </a:ext>
            </a:extLst>
          </p:cNvPr>
          <p:cNvSpPr/>
          <p:nvPr/>
        </p:nvSpPr>
        <p:spPr>
          <a:xfrm>
            <a:off x="4593169" y="5680646"/>
            <a:ext cx="914400" cy="612648"/>
          </a:xfrm>
          <a:prstGeom prst="flowChartDocument">
            <a:avLst/>
          </a:prstGeom>
          <a:solidFill>
            <a:srgbClr val="F79646">
              <a:lumMod val="40000"/>
              <a:lumOff val="60000"/>
            </a:srgbClr>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ca-ES" sz="1800" b="0" i="0" u="none" strike="noStrike" kern="0" cap="none" spc="0" normalizeH="0" baseline="0" noProof="0" dirty="0">
                <a:ln>
                  <a:noFill/>
                </a:ln>
                <a:solidFill>
                  <a:prstClr val="black"/>
                </a:solidFill>
                <a:effectLst/>
                <a:uLnTx/>
                <a:uFillTx/>
                <a:latin typeface="Calibri"/>
                <a:ea typeface="+mn-ea"/>
                <a:cs typeface="+mn-cs"/>
              </a:rPr>
              <a:t>Report</a:t>
            </a:r>
          </a:p>
        </p:txBody>
      </p:sp>
      <p:sp>
        <p:nvSpPr>
          <p:cNvPr id="125" name="Up-Down Arrow 54">
            <a:extLst>
              <a:ext uri="{FF2B5EF4-FFF2-40B4-BE49-F238E27FC236}">
                <a16:creationId xmlns:a16="http://schemas.microsoft.com/office/drawing/2014/main" id="{EE6D323C-0832-4EF5-9E2C-43FE3E21A633}"/>
              </a:ext>
            </a:extLst>
          </p:cNvPr>
          <p:cNvSpPr/>
          <p:nvPr/>
        </p:nvSpPr>
        <p:spPr>
          <a:xfrm rot="15716019">
            <a:off x="6954608" y="4325111"/>
            <a:ext cx="400304" cy="2764173"/>
          </a:xfrm>
          <a:prstGeom prst="upDownArrow">
            <a:avLst/>
          </a:prstGeom>
          <a:solidFill>
            <a:sysClr val="window" lastClr="FFFFFF">
              <a:lumMod val="65000"/>
            </a:sysClr>
          </a:soli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ca-ES" sz="1800" b="0" i="0" u="none" strike="noStrike" kern="0" cap="none" spc="0" normalizeH="0" baseline="0" noProof="0">
              <a:ln>
                <a:noFill/>
              </a:ln>
              <a:solidFill>
                <a:prstClr val="white"/>
              </a:solidFill>
              <a:effectLst/>
              <a:uLnTx/>
              <a:uFillTx/>
              <a:latin typeface="Calibri"/>
              <a:ea typeface="+mn-ea"/>
              <a:cs typeface="+mn-cs"/>
            </a:endParaRPr>
          </a:p>
        </p:txBody>
      </p:sp>
      <p:sp>
        <p:nvSpPr>
          <p:cNvPr id="126" name="4 Rectángulo">
            <a:extLst>
              <a:ext uri="{FF2B5EF4-FFF2-40B4-BE49-F238E27FC236}">
                <a16:creationId xmlns:a16="http://schemas.microsoft.com/office/drawing/2014/main" id="{9FB46D30-69CB-4E03-BDC5-750961D6FBD9}"/>
              </a:ext>
            </a:extLst>
          </p:cNvPr>
          <p:cNvSpPr/>
          <p:nvPr/>
        </p:nvSpPr>
        <p:spPr>
          <a:xfrm>
            <a:off x="1847528" y="116632"/>
            <a:ext cx="8424936" cy="400110"/>
          </a:xfrm>
          <a:prstGeom prst="rect">
            <a:avLst/>
          </a:prstGeom>
          <a:solidFill>
            <a:srgbClr val="4F81BD">
              <a:lumMod val="20000"/>
              <a:lumOff val="80000"/>
            </a:srgbClr>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ES_tradnl" sz="2000" b="1" i="1" u="sng" strike="noStrike" kern="0" cap="none" spc="0" normalizeH="0" baseline="0" noProof="0" dirty="0">
                <a:ln>
                  <a:noFill/>
                </a:ln>
                <a:solidFill>
                  <a:prstClr val="black"/>
                </a:solidFill>
                <a:effectLst>
                  <a:outerShdw blurRad="38100" dist="38100" dir="2700000" algn="tl">
                    <a:srgbClr val="000000">
                      <a:alpha val="43137"/>
                    </a:srgbClr>
                  </a:outerShdw>
                </a:effectLst>
                <a:uLnTx/>
                <a:uFillTx/>
                <a:cs typeface="Arial" charset="0"/>
              </a:rPr>
              <a:t>URD-</a:t>
            </a:r>
            <a:r>
              <a:rPr kumimoji="0" lang="es-ES_tradnl" sz="2000" b="1" i="1" u="sng"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cs typeface="Arial" charset="0"/>
              </a:rPr>
              <a:t>Cat</a:t>
            </a:r>
            <a:r>
              <a:rPr kumimoji="0" lang="es-ES_tradnl" sz="2000" b="1" i="1" u="sng" strike="noStrike" kern="0" cap="none" spc="0" normalizeH="0" baseline="0" noProof="0" dirty="0">
                <a:ln>
                  <a:noFill/>
                </a:ln>
                <a:solidFill>
                  <a:prstClr val="black"/>
                </a:solidFill>
                <a:effectLst>
                  <a:outerShdw blurRad="38100" dist="38100" dir="2700000" algn="tl">
                    <a:srgbClr val="000000">
                      <a:alpha val="43137"/>
                    </a:srgbClr>
                  </a:outerShdw>
                </a:effectLst>
                <a:uLnTx/>
                <a:uFillTx/>
                <a:cs typeface="Arial" charset="0"/>
              </a:rPr>
              <a:t> </a:t>
            </a:r>
            <a:r>
              <a:rPr kumimoji="0" lang="es-ES_tradnl" sz="2000" b="1" i="1" u="sng"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cs typeface="Arial" charset="0"/>
              </a:rPr>
              <a:t>platform</a:t>
            </a:r>
            <a:r>
              <a:rPr kumimoji="0" lang="es-ES_tradnl" sz="2000" b="1" i="1" u="sng" strike="noStrike" kern="0" cap="none" spc="0" normalizeH="0" baseline="0" noProof="0" dirty="0">
                <a:ln>
                  <a:noFill/>
                </a:ln>
                <a:solidFill>
                  <a:prstClr val="black"/>
                </a:solidFill>
                <a:effectLst>
                  <a:outerShdw blurRad="38100" dist="38100" dir="2700000" algn="tl">
                    <a:srgbClr val="000000">
                      <a:alpha val="43137"/>
                    </a:srgbClr>
                  </a:outerShdw>
                </a:effectLst>
                <a:uLnTx/>
                <a:uFillTx/>
                <a:cs typeface="Arial" charset="0"/>
              </a:rPr>
              <a:t> </a:t>
            </a:r>
            <a:r>
              <a:rPr kumimoji="0" lang="es-ES_tradnl" sz="2000" b="1" i="1" u="sng" strike="noStrike" kern="0" cap="none" spc="0" normalizeH="0" baseline="0" noProof="0" dirty="0" err="1">
                <a:ln>
                  <a:noFill/>
                </a:ln>
                <a:solidFill>
                  <a:prstClr val="black"/>
                </a:solidFill>
                <a:effectLst>
                  <a:outerShdw blurRad="38100" dist="38100" dir="2700000" algn="tl">
                    <a:srgbClr val="000000">
                      <a:alpha val="43137"/>
                    </a:srgbClr>
                  </a:outerShdw>
                </a:effectLst>
                <a:uLnTx/>
                <a:uFillTx/>
                <a:cs typeface="Arial" charset="0"/>
              </a:rPr>
              <a:t>workflow</a:t>
            </a:r>
            <a:r>
              <a:rPr kumimoji="0" lang="es-ES_tradnl" sz="2000" b="1" i="1" u="sng" strike="noStrike" kern="0" cap="none" spc="0" normalizeH="0" baseline="0" noProof="0" dirty="0">
                <a:ln>
                  <a:noFill/>
                </a:ln>
                <a:solidFill>
                  <a:prstClr val="black"/>
                </a:solidFill>
                <a:effectLst>
                  <a:outerShdw blurRad="38100" dist="38100" dir="2700000" algn="tl">
                    <a:srgbClr val="000000">
                      <a:alpha val="43137"/>
                    </a:srgbClr>
                  </a:outerShdw>
                </a:effectLst>
                <a:uLnTx/>
                <a:uFillTx/>
                <a:cs typeface="Arial" charset="0"/>
              </a:rPr>
              <a:t> </a:t>
            </a:r>
            <a:endParaRPr kumimoji="0" lang="en-US" sz="2000" b="1" i="1" u="sng" strike="noStrike" kern="0" cap="none" spc="0" normalizeH="0" baseline="0" noProof="0" dirty="0">
              <a:ln>
                <a:noFill/>
              </a:ln>
              <a:solidFill>
                <a:prstClr val="black"/>
              </a:solidFill>
              <a:effectLst>
                <a:outerShdw blurRad="38100" dist="38100" dir="2700000" algn="tl">
                  <a:srgbClr val="C0C0C0"/>
                </a:outerShdw>
              </a:effectLst>
              <a:uLnTx/>
              <a:uFillTx/>
              <a:cs typeface="Arial" charset="0"/>
            </a:endParaRPr>
          </a:p>
        </p:txBody>
      </p:sp>
      <p:pic>
        <p:nvPicPr>
          <p:cNvPr id="127" name="Picture 42">
            <a:extLst>
              <a:ext uri="{FF2B5EF4-FFF2-40B4-BE49-F238E27FC236}">
                <a16:creationId xmlns:a16="http://schemas.microsoft.com/office/drawing/2014/main" id="{306C225C-79AE-43F7-903C-28E4BC83D9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64347" y="144205"/>
            <a:ext cx="766765" cy="380500"/>
          </a:xfrm>
          <a:prstGeom prst="rect">
            <a:avLst/>
          </a:prstGeom>
        </p:spPr>
      </p:pic>
      <p:grpSp>
        <p:nvGrpSpPr>
          <p:cNvPr id="128" name="Group 7">
            <a:extLst>
              <a:ext uri="{FF2B5EF4-FFF2-40B4-BE49-F238E27FC236}">
                <a16:creationId xmlns:a16="http://schemas.microsoft.com/office/drawing/2014/main" id="{1DB3BB92-8DFF-4596-A738-CC5F6F9984E3}"/>
              </a:ext>
            </a:extLst>
          </p:cNvPr>
          <p:cNvGrpSpPr/>
          <p:nvPr/>
        </p:nvGrpSpPr>
        <p:grpSpPr>
          <a:xfrm>
            <a:off x="10918635" y="5861007"/>
            <a:ext cx="1069875" cy="432287"/>
            <a:chOff x="110342" y="6299795"/>
            <a:chExt cx="1069875" cy="432287"/>
          </a:xfrm>
        </p:grpSpPr>
        <p:pic>
          <p:nvPicPr>
            <p:cNvPr id="129" name="Picture 55">
              <a:extLst>
                <a:ext uri="{FF2B5EF4-FFF2-40B4-BE49-F238E27FC236}">
                  <a16:creationId xmlns:a16="http://schemas.microsoft.com/office/drawing/2014/main" id="{69D4C82E-90C9-43AC-8F91-85B8CFAD843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88584" y="6569519"/>
              <a:ext cx="991633" cy="162563"/>
            </a:xfrm>
            <a:prstGeom prst="rect">
              <a:avLst/>
            </a:prstGeom>
          </p:spPr>
        </p:pic>
        <p:sp>
          <p:nvSpPr>
            <p:cNvPr id="130" name="TextBox 6">
              <a:extLst>
                <a:ext uri="{FF2B5EF4-FFF2-40B4-BE49-F238E27FC236}">
                  <a16:creationId xmlns:a16="http://schemas.microsoft.com/office/drawing/2014/main" id="{67A9E9B9-7CCC-417F-B4F5-302A76BA72A2}"/>
                </a:ext>
              </a:extLst>
            </p:cNvPr>
            <p:cNvSpPr txBox="1"/>
            <p:nvPr/>
          </p:nvSpPr>
          <p:spPr>
            <a:xfrm>
              <a:off x="110342" y="6299795"/>
              <a:ext cx="920637" cy="276999"/>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ca-ES" sz="1200" b="0" i="0" u="none" strike="noStrike" kern="0" cap="none" spc="0" normalizeH="0" baseline="0" noProof="0" dirty="0" err="1">
                  <a:ln>
                    <a:noFill/>
                  </a:ln>
                  <a:solidFill>
                    <a:prstClr val="black"/>
                  </a:solidFill>
                  <a:effectLst/>
                  <a:uLnTx/>
                  <a:uFillTx/>
                </a:rPr>
                <a:t>Powered</a:t>
              </a:r>
              <a:r>
                <a:rPr kumimoji="0" lang="ca-ES" sz="1200" b="0" i="0" u="none" strike="noStrike" kern="0" cap="none" spc="0" normalizeH="0" baseline="0" noProof="0" dirty="0">
                  <a:ln>
                    <a:noFill/>
                  </a:ln>
                  <a:solidFill>
                    <a:prstClr val="black"/>
                  </a:solidFill>
                  <a:effectLst/>
                  <a:uLnTx/>
                  <a:uFillTx/>
                </a:rPr>
                <a:t> </a:t>
              </a:r>
              <a:r>
                <a:rPr kumimoji="0" lang="ca-ES" sz="1200" b="0" i="0" u="none" strike="noStrike" kern="0" cap="none" spc="0" normalizeH="0" baseline="0" noProof="0" dirty="0" err="1">
                  <a:ln>
                    <a:noFill/>
                  </a:ln>
                  <a:solidFill>
                    <a:prstClr val="black"/>
                  </a:solidFill>
                  <a:effectLst/>
                  <a:uLnTx/>
                  <a:uFillTx/>
                </a:rPr>
                <a:t>by</a:t>
              </a:r>
              <a:endParaRPr kumimoji="0" lang="en-GB" sz="1200" b="0" i="0" u="none" strike="noStrike" kern="0" cap="none" spc="0" normalizeH="0" baseline="0" noProof="0" dirty="0">
                <a:ln>
                  <a:noFill/>
                </a:ln>
                <a:solidFill>
                  <a:prstClr val="black"/>
                </a:solidFill>
                <a:effectLst/>
                <a:uLnTx/>
                <a:uFillTx/>
              </a:endParaRPr>
            </a:p>
          </p:txBody>
        </p:sp>
      </p:grpSp>
      <p:sp>
        <p:nvSpPr>
          <p:cNvPr id="131" name="Flowchart: Magnetic Disk 47">
            <a:extLst>
              <a:ext uri="{FF2B5EF4-FFF2-40B4-BE49-F238E27FC236}">
                <a16:creationId xmlns:a16="http://schemas.microsoft.com/office/drawing/2014/main" id="{2F0653C2-2CD6-40D2-8815-7255BE24E8DE}"/>
              </a:ext>
            </a:extLst>
          </p:cNvPr>
          <p:cNvSpPr/>
          <p:nvPr/>
        </p:nvSpPr>
        <p:spPr>
          <a:xfrm>
            <a:off x="8354216" y="243880"/>
            <a:ext cx="1448101" cy="573046"/>
          </a:xfrm>
          <a:prstGeom prst="flowChartMagneticDisk">
            <a:avLst/>
          </a:prstGeom>
          <a:gradFill rotWithShape="1">
            <a:gsLst>
              <a:gs pos="2000">
                <a:srgbClr val="F79646">
                  <a:lumMod val="75000"/>
                </a:srgbClr>
              </a:gs>
              <a:gs pos="100000">
                <a:sysClr val="window" lastClr="FFFFFF"/>
              </a:gs>
              <a:gs pos="100000">
                <a:srgbClr val="A8CDD7">
                  <a:shade val="98000"/>
                  <a:satMod val="137000"/>
                </a:srgbClr>
              </a:gs>
            </a:gsLst>
            <a:lin ang="16200000" scaled="0"/>
          </a:gradFill>
          <a:ln w="6350" cap="rnd" cmpd="sng" algn="ctr">
            <a:solidFill>
              <a:sysClr val="window" lastClr="FFFFFF"/>
            </a:solidFill>
            <a:prstDash val="solid"/>
          </a:ln>
          <a:effectLst>
            <a:outerShdw blurRad="39000" dist="25400" dir="5400000" rotWithShape="0">
              <a:srgbClr val="000000">
                <a:alpha val="38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prstClr val="white"/>
                </a:solidFill>
                <a:effectLst/>
                <a:uLnTx/>
                <a:uFillTx/>
              </a:rPr>
              <a:t>EGA local</a:t>
            </a:r>
          </a:p>
        </p:txBody>
      </p:sp>
    </p:spTree>
    <p:extLst>
      <p:ext uri="{BB962C8B-B14F-4D97-AF65-F5344CB8AC3E}">
        <p14:creationId xmlns:p14="http://schemas.microsoft.com/office/powerpoint/2010/main" val="3395962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3735" y="195071"/>
            <a:ext cx="1689100" cy="739419"/>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20" name="Rectángulo 19">
            <a:extLst>
              <a:ext uri="{FF2B5EF4-FFF2-40B4-BE49-F238E27FC236}">
                <a16:creationId xmlns:a16="http://schemas.microsoft.com/office/drawing/2014/main" id="{38B22F76-2354-4626-B89B-1B69BF792E7C}"/>
              </a:ext>
            </a:extLst>
          </p:cNvPr>
          <p:cNvSpPr/>
          <p:nvPr/>
        </p:nvSpPr>
        <p:spPr>
          <a:xfrm>
            <a:off x="1281632" y="840641"/>
            <a:ext cx="9342107" cy="4959756"/>
          </a:xfrm>
          <a:prstGeom prst="rect">
            <a:avLst/>
          </a:prstGeom>
        </p:spPr>
        <p:txBody>
          <a:bodyPr wrap="square">
            <a:spAutoFit/>
          </a:bodyPr>
          <a:lstStyle/>
          <a:p>
            <a:pPr algn="ctr">
              <a:lnSpc>
                <a:spcPct val="107000"/>
              </a:lnSpc>
              <a:spcAft>
                <a:spcPts val="800"/>
              </a:spcAft>
            </a:pPr>
            <a:r>
              <a:rPr lang="en-US" sz="3200" b="1"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International alliances</a:t>
            </a:r>
          </a:p>
          <a:p>
            <a:pPr algn="ctr">
              <a:lnSpc>
                <a:spcPct val="107000"/>
              </a:lnSpc>
              <a:spcAft>
                <a:spcPts val="800"/>
              </a:spcAft>
            </a:pPr>
            <a:endPar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REGENSTRIEF INSTITUTE-LOINC</a:t>
            </a:r>
          </a:p>
          <a:p>
            <a:pPr algn="ctr">
              <a:lnSpc>
                <a:spcPct val="107000"/>
              </a:lnSpc>
              <a:spcAft>
                <a:spcPts val="800"/>
              </a:spcAft>
            </a:pPr>
            <a:r>
              <a:rPr lang="en-US" sz="24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LOINC developers. Participating in LOINC Committee annually</a:t>
            </a:r>
            <a:b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br>
            <a:endPar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SNOMED International - SNOMED CT</a:t>
            </a: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Consulting services for clinical lab area</a:t>
            </a:r>
          </a:p>
          <a:p>
            <a:pPr algn="ctr">
              <a:lnSpc>
                <a:spcPct val="107000"/>
              </a:lnSpc>
              <a:spcAft>
                <a:spcPts val="800"/>
              </a:spcAft>
            </a:pPr>
            <a:r>
              <a:rPr lang="en-US" sz="2800" dirty="0">
                <a:solidFill>
                  <a:schemeClr val="tx1">
                    <a:lumMod val="65000"/>
                    <a:lumOff val="35000"/>
                  </a:schemeClr>
                </a:solidFill>
                <a:latin typeface="Raleway" panose="020B0503030101060003" pitchFamily="34" charset="0"/>
                <a:ea typeface="Calibri" panose="020F0502020204030204" pitchFamily="34" charset="0"/>
                <a:cs typeface="Times New Roman" panose="02020603050405020304" pitchFamily="18" charset="0"/>
              </a:rPr>
              <a:t>Participating in SNOMED CT Vendor Liaison Forum </a:t>
            </a:r>
          </a:p>
          <a:p>
            <a:pPr algn="ctr">
              <a:lnSpc>
                <a:spcPct val="107000"/>
              </a:lnSpc>
              <a:spcAft>
                <a:spcPts val="800"/>
              </a:spcAft>
            </a:pPr>
            <a:endParaRPr lang="en-US" sz="2800" dirty="0">
              <a:solidFill>
                <a:schemeClr val="tx1">
                  <a:lumMod val="65000"/>
                  <a:lumOff val="35000"/>
                </a:schemeClr>
              </a:solidFill>
              <a:effectLst/>
              <a:latin typeface="Raleway" panose="020B0503030101060003"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2485226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18093" y="100013"/>
            <a:ext cx="969697" cy="424494"/>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16" name="TextBox 9">
            <a:extLst>
              <a:ext uri="{FF2B5EF4-FFF2-40B4-BE49-F238E27FC236}">
                <a16:creationId xmlns:a16="http://schemas.microsoft.com/office/drawing/2014/main" id="{F5AA76E6-0168-4EC0-BA38-244049E24C8E}"/>
              </a:ext>
            </a:extLst>
          </p:cNvPr>
          <p:cNvSpPr txBox="1"/>
          <p:nvPr/>
        </p:nvSpPr>
        <p:spPr>
          <a:xfrm>
            <a:off x="1519923" y="558730"/>
            <a:ext cx="9041136" cy="307777"/>
          </a:xfrm>
          <a:prstGeom prst="rect">
            <a:avLst/>
          </a:prstGeom>
          <a:noFill/>
        </p:spPr>
        <p:txBody>
          <a:bodyPr wrap="square" rtlCol="0">
            <a:spAutoFit/>
          </a:bodyPr>
          <a:lstStyle/>
          <a:p>
            <a:pPr marL="285750" indent="-285750" algn="just" defTabSz="457200">
              <a:buFont typeface="Wingdings" panose="05000000000000000000" pitchFamily="2" charset="2"/>
              <a:buChar char="Ø"/>
            </a:pPr>
            <a:r>
              <a:rPr lang="en-US" sz="1400" dirty="0">
                <a:solidFill>
                  <a:prstClr val="black"/>
                </a:solidFill>
                <a:latin typeface="Calibri"/>
              </a:rPr>
              <a:t>URD-Cat has integrated PhenoTips </a:t>
            </a:r>
            <a:r>
              <a:rPr lang="en-US" sz="1400" b="1" dirty="0">
                <a:solidFill>
                  <a:prstClr val="black"/>
                </a:solidFill>
                <a:latin typeface="Calibri"/>
              </a:rPr>
              <a:t>(</a:t>
            </a:r>
            <a:r>
              <a:rPr lang="en-US" sz="1400" b="1" dirty="0" err="1">
                <a:solidFill>
                  <a:prstClr val="black"/>
                </a:solidFill>
                <a:latin typeface="Calibri"/>
              </a:rPr>
              <a:t>Brudno</a:t>
            </a:r>
            <a:r>
              <a:rPr lang="en-US" sz="1400" b="1" dirty="0">
                <a:solidFill>
                  <a:prstClr val="black"/>
                </a:solidFill>
                <a:latin typeface="Calibri"/>
              </a:rPr>
              <a:t> et al) </a:t>
            </a:r>
            <a:r>
              <a:rPr lang="en-US" sz="1400" dirty="0">
                <a:solidFill>
                  <a:prstClr val="black"/>
                </a:solidFill>
                <a:latin typeface="Calibri"/>
              </a:rPr>
              <a:t>to </a:t>
            </a:r>
            <a:r>
              <a:rPr lang="en-US" sz="1400" b="1" dirty="0">
                <a:solidFill>
                  <a:prstClr val="black"/>
                </a:solidFill>
                <a:latin typeface="Calibri"/>
              </a:rPr>
              <a:t>collate phenotypic information of patients with genetic disorders</a:t>
            </a:r>
            <a:endParaRPr lang="en-US" sz="1400" dirty="0">
              <a:solidFill>
                <a:prstClr val="black"/>
              </a:solidFill>
              <a:latin typeface="Calibri"/>
            </a:endParaRPr>
          </a:p>
        </p:txBody>
      </p:sp>
      <p:pic>
        <p:nvPicPr>
          <p:cNvPr id="17" name="Picture 11">
            <a:extLst>
              <a:ext uri="{FF2B5EF4-FFF2-40B4-BE49-F238E27FC236}">
                <a16:creationId xmlns:a16="http://schemas.microsoft.com/office/drawing/2014/main" id="{1CEC7DEB-B5BF-4146-921B-F8B2B33B652D}"/>
              </a:ext>
            </a:extLst>
          </p:cNvPr>
          <p:cNvPicPr>
            <a:picLocks noChangeAspect="1"/>
          </p:cNvPicPr>
          <p:nvPr/>
        </p:nvPicPr>
        <p:blipFill rotWithShape="1">
          <a:blip r:embed="rId5"/>
          <a:srcRect l="32331" t="11536" r="30222" b="3985"/>
          <a:stretch/>
        </p:blipFill>
        <p:spPr>
          <a:xfrm>
            <a:off x="1575432" y="900533"/>
            <a:ext cx="4181653" cy="5479281"/>
          </a:xfrm>
          <a:prstGeom prst="rect">
            <a:avLst/>
          </a:prstGeom>
        </p:spPr>
      </p:pic>
      <p:sp>
        <p:nvSpPr>
          <p:cNvPr id="18" name="Rectangle 12">
            <a:extLst>
              <a:ext uri="{FF2B5EF4-FFF2-40B4-BE49-F238E27FC236}">
                <a16:creationId xmlns:a16="http://schemas.microsoft.com/office/drawing/2014/main" id="{04178A3E-23C7-47A6-BE59-AB3812D801CD}"/>
              </a:ext>
            </a:extLst>
          </p:cNvPr>
          <p:cNvSpPr/>
          <p:nvPr/>
        </p:nvSpPr>
        <p:spPr>
          <a:xfrm>
            <a:off x="5843597" y="6070179"/>
            <a:ext cx="2343229" cy="261610"/>
          </a:xfrm>
          <a:prstGeom prst="rect">
            <a:avLst/>
          </a:prstGeom>
        </p:spPr>
        <p:txBody>
          <a:bodyPr wrap="square">
            <a:spAutoFit/>
          </a:bodyPr>
          <a:lstStyle/>
          <a:p>
            <a:pPr defTabSz="457200"/>
            <a:r>
              <a:rPr lang="en-US" sz="1100">
                <a:solidFill>
                  <a:prstClr val="black"/>
                </a:solidFill>
                <a:latin typeface="Calibri"/>
              </a:rPr>
              <a:t>Image from https://phenotips.org/</a:t>
            </a:r>
          </a:p>
        </p:txBody>
      </p:sp>
      <p:sp>
        <p:nvSpPr>
          <p:cNvPr id="19" name="TextBox 1">
            <a:extLst>
              <a:ext uri="{FF2B5EF4-FFF2-40B4-BE49-F238E27FC236}">
                <a16:creationId xmlns:a16="http://schemas.microsoft.com/office/drawing/2014/main" id="{FA26A4C4-E271-4714-9E75-8DFD4B59848A}"/>
              </a:ext>
            </a:extLst>
          </p:cNvPr>
          <p:cNvSpPr txBox="1"/>
          <p:nvPr/>
        </p:nvSpPr>
        <p:spPr>
          <a:xfrm>
            <a:off x="5848271" y="1281393"/>
            <a:ext cx="4869432" cy="1815882"/>
          </a:xfrm>
          <a:prstGeom prst="rect">
            <a:avLst/>
          </a:prstGeom>
          <a:noFill/>
        </p:spPr>
        <p:txBody>
          <a:bodyPr wrap="square" rtlCol="0">
            <a:spAutoFit/>
          </a:bodyPr>
          <a:lstStyle/>
          <a:p>
            <a:pPr defTabSz="457200"/>
            <a:r>
              <a:rPr lang="en-US" sz="1600" b="1" u="sng">
                <a:solidFill>
                  <a:prstClr val="black"/>
                </a:solidFill>
                <a:latin typeface="Calibri"/>
              </a:rPr>
              <a:t>In collaboration with clinicians (WP1): </a:t>
            </a:r>
          </a:p>
          <a:p>
            <a:pPr defTabSz="457200"/>
            <a:endParaRPr lang="en-US" sz="1600" b="1" u="sng">
              <a:solidFill>
                <a:prstClr val="black"/>
              </a:solidFill>
              <a:latin typeface="Calibri"/>
            </a:endParaRPr>
          </a:p>
          <a:p>
            <a:pPr marL="285750" indent="-285750" defTabSz="457200">
              <a:buFont typeface="Wingdings" panose="05000000000000000000" pitchFamily="2" charset="2"/>
              <a:buChar char="Ø"/>
            </a:pPr>
            <a:r>
              <a:rPr lang="en-US" sz="1600">
                <a:solidFill>
                  <a:prstClr val="black"/>
                </a:solidFill>
                <a:latin typeface="Calibri"/>
              </a:rPr>
              <a:t>Designed a specific form to collect all relevant phenotypic data</a:t>
            </a:r>
          </a:p>
          <a:p>
            <a:pPr marL="285750" indent="-285750" defTabSz="457200">
              <a:buFont typeface="Wingdings" panose="05000000000000000000" pitchFamily="2" charset="2"/>
              <a:buChar char="Ø"/>
            </a:pPr>
            <a:r>
              <a:rPr lang="en-US" sz="1600">
                <a:solidFill>
                  <a:prstClr val="black"/>
                </a:solidFill>
                <a:latin typeface="Calibri"/>
              </a:rPr>
              <a:t>Guidelines and minimum sets of data required for the different disease types</a:t>
            </a:r>
          </a:p>
          <a:p>
            <a:pPr marL="285750" indent="-285750" defTabSz="457200">
              <a:buFont typeface="Wingdings" panose="05000000000000000000" pitchFamily="2" charset="2"/>
              <a:buChar char="Ø"/>
            </a:pPr>
            <a:r>
              <a:rPr lang="en-US" sz="1600">
                <a:solidFill>
                  <a:prstClr val="black"/>
                </a:solidFill>
                <a:latin typeface="Calibri"/>
              </a:rPr>
              <a:t>Workflow for evaluation and communication</a:t>
            </a:r>
          </a:p>
        </p:txBody>
      </p:sp>
      <p:sp>
        <p:nvSpPr>
          <p:cNvPr id="20" name="TextBox 16">
            <a:extLst>
              <a:ext uri="{FF2B5EF4-FFF2-40B4-BE49-F238E27FC236}">
                <a16:creationId xmlns:a16="http://schemas.microsoft.com/office/drawing/2014/main" id="{B61D8EC0-3C07-4890-A608-7FBBE6733529}"/>
              </a:ext>
            </a:extLst>
          </p:cNvPr>
          <p:cNvSpPr txBox="1"/>
          <p:nvPr/>
        </p:nvSpPr>
        <p:spPr>
          <a:xfrm>
            <a:off x="5848271" y="3345186"/>
            <a:ext cx="4869432" cy="2585323"/>
          </a:xfrm>
          <a:prstGeom prst="rect">
            <a:avLst/>
          </a:prstGeom>
          <a:noFill/>
        </p:spPr>
        <p:txBody>
          <a:bodyPr wrap="square" rtlCol="0">
            <a:spAutoFit/>
          </a:bodyPr>
          <a:lstStyle/>
          <a:p>
            <a:pPr defTabSz="457200"/>
            <a:r>
              <a:rPr lang="en-US" sz="1600" b="1" u="sng" dirty="0">
                <a:solidFill>
                  <a:prstClr val="black"/>
                </a:solidFill>
                <a:latin typeface="Calibri"/>
              </a:rPr>
              <a:t>Information required and evaluated: </a:t>
            </a:r>
          </a:p>
          <a:p>
            <a:pPr defTabSz="457200"/>
            <a:endParaRPr lang="en-US" sz="1600" b="1" u="sng" dirty="0">
              <a:solidFill>
                <a:prstClr val="black"/>
              </a:solidFill>
              <a:latin typeface="Calibri"/>
            </a:endParaRPr>
          </a:p>
          <a:p>
            <a:pPr marL="285750" indent="-285750" defTabSz="457200">
              <a:buFont typeface="Wingdings" panose="05000000000000000000" pitchFamily="2" charset="2"/>
              <a:buChar char="Ø"/>
            </a:pPr>
            <a:r>
              <a:rPr lang="en-US" sz="1600" dirty="0">
                <a:solidFill>
                  <a:prstClr val="black"/>
                </a:solidFill>
                <a:latin typeface="Calibri"/>
              </a:rPr>
              <a:t>Type of neurologic disorder (IEM, Epilepsy, etc.)</a:t>
            </a:r>
          </a:p>
          <a:p>
            <a:pPr marL="285750" indent="-285750" defTabSz="457200">
              <a:buFont typeface="Wingdings" panose="05000000000000000000" pitchFamily="2" charset="2"/>
              <a:buChar char="Ø"/>
            </a:pPr>
            <a:r>
              <a:rPr lang="en-US" sz="1600" dirty="0">
                <a:solidFill>
                  <a:prstClr val="black"/>
                </a:solidFill>
                <a:latin typeface="Calibri"/>
              </a:rPr>
              <a:t>Deep phenotyping (clinical AND biochemical parameters) using </a:t>
            </a:r>
            <a:r>
              <a:rPr lang="en-US" b="1" dirty="0">
                <a:solidFill>
                  <a:schemeClr val="accent2">
                    <a:lumMod val="75000"/>
                  </a:schemeClr>
                </a:solidFill>
                <a:latin typeface="Calibri"/>
              </a:rPr>
              <a:t>HPO, OMIM and ORDO</a:t>
            </a:r>
            <a:endParaRPr lang="en-US" sz="1600" b="1" dirty="0">
              <a:solidFill>
                <a:schemeClr val="accent2">
                  <a:lumMod val="75000"/>
                </a:schemeClr>
              </a:solidFill>
              <a:latin typeface="Calibri"/>
            </a:endParaRPr>
          </a:p>
          <a:p>
            <a:pPr marL="285750" indent="-285750" defTabSz="457200">
              <a:buFont typeface="Wingdings" panose="05000000000000000000" pitchFamily="2" charset="2"/>
              <a:buChar char="Ø"/>
            </a:pPr>
            <a:r>
              <a:rPr lang="en-US" sz="1600" b="1" dirty="0">
                <a:solidFill>
                  <a:prstClr val="black"/>
                </a:solidFill>
                <a:latin typeface="Calibri"/>
              </a:rPr>
              <a:t>Usage in English or Spanish </a:t>
            </a:r>
            <a:r>
              <a:rPr lang="en-US" sz="1600" dirty="0">
                <a:solidFill>
                  <a:prstClr val="black"/>
                </a:solidFill>
                <a:latin typeface="Calibri"/>
              </a:rPr>
              <a:t>(PhenoTips: </a:t>
            </a:r>
            <a:r>
              <a:rPr lang="en-US" sz="1600" i="1" dirty="0">
                <a:solidFill>
                  <a:prstClr val="black"/>
                </a:solidFill>
                <a:latin typeface="Calibri"/>
              </a:rPr>
              <a:t>Posada et al. </a:t>
            </a:r>
            <a:r>
              <a:rPr lang="en-US" sz="1600" dirty="0">
                <a:solidFill>
                  <a:prstClr val="black"/>
                </a:solidFill>
                <a:latin typeface="Calibri"/>
              </a:rPr>
              <a:t>and HPO; </a:t>
            </a:r>
            <a:r>
              <a:rPr lang="en-US" sz="1600" i="1" dirty="0">
                <a:solidFill>
                  <a:prstClr val="black"/>
                </a:solidFill>
                <a:latin typeface="Calibri"/>
              </a:rPr>
              <a:t>Lapunzina et al</a:t>
            </a:r>
            <a:r>
              <a:rPr lang="en-US" sz="1600" dirty="0">
                <a:solidFill>
                  <a:prstClr val="black"/>
                </a:solidFill>
                <a:latin typeface="Calibri"/>
              </a:rPr>
              <a:t>.)</a:t>
            </a:r>
          </a:p>
          <a:p>
            <a:pPr marL="285750" indent="-285750" defTabSz="457200">
              <a:buFont typeface="Wingdings" panose="05000000000000000000" pitchFamily="2" charset="2"/>
              <a:buChar char="Ø"/>
            </a:pPr>
            <a:r>
              <a:rPr lang="en-US" sz="1600" dirty="0">
                <a:solidFill>
                  <a:prstClr val="black"/>
                </a:solidFill>
                <a:latin typeface="Calibri"/>
              </a:rPr>
              <a:t>Previous genetic studies (MANDATORY)</a:t>
            </a:r>
          </a:p>
          <a:p>
            <a:pPr marL="285750" indent="-285750" defTabSz="457200">
              <a:buFont typeface="Wingdings" panose="05000000000000000000" pitchFamily="2" charset="2"/>
              <a:buChar char="Ø"/>
            </a:pPr>
            <a:r>
              <a:rPr lang="en-US" sz="1600" dirty="0">
                <a:solidFill>
                  <a:prstClr val="black"/>
                </a:solidFill>
                <a:latin typeface="Calibri"/>
              </a:rPr>
              <a:t>Reproductive desire</a:t>
            </a:r>
          </a:p>
          <a:p>
            <a:pPr marL="285750" indent="-285750" defTabSz="457200">
              <a:buFont typeface="Wingdings" panose="05000000000000000000" pitchFamily="2" charset="2"/>
              <a:buChar char="Ø"/>
            </a:pPr>
            <a:r>
              <a:rPr lang="en-US" sz="1600" dirty="0">
                <a:solidFill>
                  <a:prstClr val="black"/>
                </a:solidFill>
                <a:latin typeface="Calibri"/>
              </a:rPr>
              <a:t>Availability of Informed Consent</a:t>
            </a:r>
          </a:p>
        </p:txBody>
      </p:sp>
      <p:sp>
        <p:nvSpPr>
          <p:cNvPr id="21" name="4 Rectángulo">
            <a:extLst>
              <a:ext uri="{FF2B5EF4-FFF2-40B4-BE49-F238E27FC236}">
                <a16:creationId xmlns:a16="http://schemas.microsoft.com/office/drawing/2014/main" id="{4A86B7DD-E9AB-41AB-A21A-19F624E8DE1D}"/>
              </a:ext>
            </a:extLst>
          </p:cNvPr>
          <p:cNvSpPr/>
          <p:nvPr/>
        </p:nvSpPr>
        <p:spPr>
          <a:xfrm>
            <a:off x="1847528" y="116632"/>
            <a:ext cx="8424936" cy="400110"/>
          </a:xfrm>
          <a:prstGeom prst="rect">
            <a:avLst/>
          </a:prstGeom>
          <a:solidFill>
            <a:schemeClr val="accent1">
              <a:lumMod val="20000"/>
              <a:lumOff val="80000"/>
            </a:schemeClr>
          </a:solidFill>
        </p:spPr>
        <p:txBody>
          <a:bodyPr wrap="square">
            <a:spAutoFit/>
          </a:bodyPr>
          <a:lstStyle/>
          <a:p>
            <a:pPr algn="ctr">
              <a:defRPr/>
            </a:pPr>
            <a:r>
              <a:rPr lang="es-ES_tradnl" sz="2000" b="1" i="1" u="sng" dirty="0">
                <a:solidFill>
                  <a:prstClr val="black"/>
                </a:solidFill>
                <a:effectLst>
                  <a:outerShdw blurRad="38100" dist="38100" dir="2700000" algn="tl">
                    <a:srgbClr val="000000">
                      <a:alpha val="43137"/>
                    </a:srgbClr>
                  </a:outerShdw>
                </a:effectLst>
                <a:latin typeface="Calibri"/>
                <a:cs typeface="Arial" charset="0"/>
              </a:rPr>
              <a:t>URD-</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Cat</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a:t>
            </a:r>
            <a:r>
              <a:rPr lang="es-ES_tradnl" sz="2000" b="1" i="1" u="sng" dirty="0" err="1">
                <a:solidFill>
                  <a:prstClr val="black"/>
                </a:solidFill>
                <a:effectLst>
                  <a:outerShdw blurRad="38100" dist="38100" dir="2700000" algn="tl">
                    <a:srgbClr val="000000">
                      <a:alpha val="43137"/>
                    </a:srgbClr>
                  </a:outerShdw>
                </a:effectLst>
                <a:latin typeface="Calibri"/>
                <a:cs typeface="Arial" charset="0"/>
              </a:rPr>
              <a:t>PhenoTips</a:t>
            </a:r>
            <a:r>
              <a:rPr lang="es-ES_tradnl" sz="2000" b="1" i="1" u="sng" dirty="0">
                <a:solidFill>
                  <a:prstClr val="black"/>
                </a:solidFill>
                <a:effectLst>
                  <a:outerShdw blurRad="38100" dist="38100" dir="2700000" algn="tl">
                    <a:srgbClr val="000000">
                      <a:alpha val="43137"/>
                    </a:srgbClr>
                  </a:outerShdw>
                </a:effectLst>
                <a:latin typeface="Calibri"/>
                <a:cs typeface="Arial" charset="0"/>
              </a:rPr>
              <a:t> module</a:t>
            </a:r>
            <a:endParaRPr lang="en-US" sz="2000" b="1" i="1" u="sng" dirty="0">
              <a:solidFill>
                <a:prstClr val="black"/>
              </a:solidFill>
              <a:effectLst>
                <a:outerShdw blurRad="38100" dist="38100" dir="2700000" algn="tl">
                  <a:srgbClr val="C0C0C0"/>
                </a:outerShdw>
              </a:effectLst>
              <a:latin typeface="Calibri"/>
              <a:cs typeface="Arial" charset="0"/>
            </a:endParaRPr>
          </a:p>
        </p:txBody>
      </p:sp>
      <p:pic>
        <p:nvPicPr>
          <p:cNvPr id="22" name="Picture 13">
            <a:extLst>
              <a:ext uri="{FF2B5EF4-FFF2-40B4-BE49-F238E27FC236}">
                <a16:creationId xmlns:a16="http://schemas.microsoft.com/office/drawing/2014/main" id="{14031025-877F-4111-88AA-CAEE7BD352E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64347" y="144205"/>
            <a:ext cx="766765" cy="380500"/>
          </a:xfrm>
          <a:prstGeom prst="rect">
            <a:avLst/>
          </a:prstGeom>
        </p:spPr>
      </p:pic>
    </p:spTree>
    <p:extLst>
      <p:ext uri="{BB962C8B-B14F-4D97-AF65-F5344CB8AC3E}">
        <p14:creationId xmlns:p14="http://schemas.microsoft.com/office/powerpoint/2010/main" val="310700422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0" y="0"/>
            <a:ext cx="12192000" cy="6858000"/>
          </a:xfrm>
          <a:prstGeom prst="rect">
            <a:avLst/>
          </a:prstGeom>
          <a:solidFill>
            <a:schemeClr val="bg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sz="2400" dirty="0"/>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18093" y="100013"/>
            <a:ext cx="969697" cy="424494"/>
          </a:xfrm>
          <a:prstGeom prst="rect">
            <a:avLst/>
          </a:prstGeom>
        </p:spPr>
      </p:pic>
      <p:cxnSp>
        <p:nvCxnSpPr>
          <p:cNvPr id="8" name="6 Conector recto">
            <a:extLst>
              <a:ext uri="{FF2B5EF4-FFF2-40B4-BE49-F238E27FC236}">
                <a16:creationId xmlns:a16="http://schemas.microsoft.com/office/drawing/2014/main" id="{16ACF432-6867-4E5D-B7BF-31696F3E7DDB}"/>
              </a:ext>
            </a:extLst>
          </p:cNvPr>
          <p:cNvCxnSpPr>
            <a:cxnSpLocks/>
          </p:cNvCxnSpPr>
          <p:nvPr/>
        </p:nvCxnSpPr>
        <p:spPr>
          <a:xfrm>
            <a:off x="0" y="6331789"/>
            <a:ext cx="12192000" cy="60385"/>
          </a:xfrm>
          <a:prstGeom prst="line">
            <a:avLst/>
          </a:prstGeom>
        </p:spPr>
        <p:style>
          <a:lnRef idx="1">
            <a:schemeClr val="accent1"/>
          </a:lnRef>
          <a:fillRef idx="0">
            <a:schemeClr val="accent1"/>
          </a:fillRef>
          <a:effectRef idx="0">
            <a:schemeClr val="accent1"/>
          </a:effectRef>
          <a:fontRef idx="minor">
            <a:schemeClr val="tx1"/>
          </a:fontRef>
        </p:style>
      </p:cxnSp>
      <p:sp>
        <p:nvSpPr>
          <p:cNvPr id="9" name="7 CuadroTexto">
            <a:extLst>
              <a:ext uri="{FF2B5EF4-FFF2-40B4-BE49-F238E27FC236}">
                <a16:creationId xmlns:a16="http://schemas.microsoft.com/office/drawing/2014/main" id="{CAB1C541-10CD-4839-9470-9DB637DFD30F}"/>
              </a:ext>
            </a:extLst>
          </p:cNvPr>
          <p:cNvSpPr txBox="1"/>
          <p:nvPr/>
        </p:nvSpPr>
        <p:spPr>
          <a:xfrm>
            <a:off x="1224952" y="6482060"/>
            <a:ext cx="9631078" cy="276999"/>
          </a:xfrm>
          <a:prstGeom prst="rect">
            <a:avLst/>
          </a:prstGeom>
          <a:noFill/>
        </p:spPr>
        <p:txBody>
          <a:bodyPr wrap="square" rtlCol="0">
            <a:spAutoFit/>
          </a:bodyPr>
          <a:lstStyle/>
          <a:p>
            <a:r>
              <a:rPr lang="en-US" sz="1200" dirty="0">
                <a:solidFill>
                  <a:schemeClr val="tx1">
                    <a:lumMod val="75000"/>
                    <a:lumOff val="25000"/>
                  </a:schemeClr>
                </a:solidFill>
                <a:latin typeface="Raleway" panose="020B0503030101060003" pitchFamily="34" charset="0"/>
              </a:rPr>
              <a:t>Genomics Session. April Business Meeting, Thursday, 11th, </a:t>
            </a:r>
            <a:r>
              <a:rPr lang="en-US" sz="1200" b="1" dirty="0">
                <a:solidFill>
                  <a:schemeClr val="tx1">
                    <a:lumMod val="75000"/>
                    <a:lumOff val="25000"/>
                  </a:schemeClr>
                </a:solidFill>
                <a:latin typeface="Raleway" panose="020B0503030101060003" pitchFamily="34" charset="0"/>
              </a:rPr>
              <a:t>April 2019</a:t>
            </a:r>
          </a:p>
        </p:txBody>
      </p:sp>
      <p:pic>
        <p:nvPicPr>
          <p:cNvPr id="12" name="image3.png">
            <a:extLst>
              <a:ext uri="{FF2B5EF4-FFF2-40B4-BE49-F238E27FC236}">
                <a16:creationId xmlns:a16="http://schemas.microsoft.com/office/drawing/2014/main" id="{118DFFB5-6E98-47CD-8D9B-3DD7645CE896}"/>
              </a:ext>
            </a:extLst>
          </p:cNvPr>
          <p:cNvPicPr/>
          <p:nvPr/>
        </p:nvPicPr>
        <p:blipFill>
          <a:blip r:embed="rId4"/>
          <a:srcRect/>
          <a:stretch>
            <a:fillRect/>
          </a:stretch>
        </p:blipFill>
        <p:spPr>
          <a:xfrm>
            <a:off x="166385" y="6392174"/>
            <a:ext cx="892183" cy="384970"/>
          </a:xfrm>
          <a:prstGeom prst="rect">
            <a:avLst/>
          </a:prstGeom>
          <a:ln/>
        </p:spPr>
      </p:pic>
      <p:sp>
        <p:nvSpPr>
          <p:cNvPr id="14" name="CuadroTexto 13">
            <a:extLst>
              <a:ext uri="{FF2B5EF4-FFF2-40B4-BE49-F238E27FC236}">
                <a16:creationId xmlns:a16="http://schemas.microsoft.com/office/drawing/2014/main" id="{2CB3D54D-60C6-4054-BDDF-3FC2D0652AE4}"/>
              </a:ext>
            </a:extLst>
          </p:cNvPr>
          <p:cNvSpPr txBox="1"/>
          <p:nvPr/>
        </p:nvSpPr>
        <p:spPr>
          <a:xfrm>
            <a:off x="1368072" y="787650"/>
            <a:ext cx="9835746" cy="5355312"/>
          </a:xfrm>
          <a:prstGeom prst="rect">
            <a:avLst/>
          </a:prstGeom>
          <a:solidFill>
            <a:schemeClr val="bg1">
              <a:lumMod val="85000"/>
            </a:schemeClr>
          </a:solidFill>
          <a:ln>
            <a:solidFill>
              <a:srgbClr val="002060"/>
            </a:solidFill>
          </a:ln>
        </p:spPr>
        <p:txBody>
          <a:bodyPr wrap="square" rtlCol="0">
            <a:spAutoFit/>
          </a:bodyPr>
          <a:lstStyle/>
          <a:p>
            <a:pPr marL="342900" lvl="0" indent="-342900">
              <a:buFont typeface="Wingdings" panose="05000000000000000000" pitchFamily="2" charset="2"/>
              <a:buChar char="Ø"/>
            </a:pPr>
            <a:r>
              <a:rPr lang="en-US" dirty="0">
                <a:solidFill>
                  <a:schemeClr val="accent5">
                    <a:lumMod val="50000"/>
                  </a:schemeClr>
                </a:solidFill>
              </a:rPr>
              <a:t>Clinical standards </a:t>
            </a:r>
            <a:r>
              <a:rPr lang="en-US" b="1" dirty="0">
                <a:solidFill>
                  <a:schemeClr val="accent5">
                    <a:lumMod val="50000"/>
                  </a:schemeClr>
                </a:solidFill>
              </a:rPr>
              <a:t>need genomic standards to support genomics and personalized medicine</a:t>
            </a:r>
            <a:r>
              <a:rPr lang="en-US" dirty="0">
                <a:solidFill>
                  <a:schemeClr val="accent5">
                    <a:lumMod val="50000"/>
                  </a:schemeClr>
                </a:solidFill>
              </a:rPr>
              <a:t> in EHR.</a:t>
            </a:r>
          </a:p>
          <a:p>
            <a:pPr lvl="0"/>
            <a:endParaRPr lang="en-US" dirty="0">
              <a:solidFill>
                <a:schemeClr val="accent5">
                  <a:lumMod val="50000"/>
                </a:schemeClr>
              </a:solidFill>
            </a:endParaRPr>
          </a:p>
          <a:p>
            <a:pPr marL="342900" lvl="0" indent="-342900">
              <a:buFont typeface="Wingdings" panose="05000000000000000000" pitchFamily="2" charset="2"/>
              <a:buChar char="Ø"/>
            </a:pPr>
            <a:r>
              <a:rPr lang="en-US" b="1" dirty="0">
                <a:solidFill>
                  <a:schemeClr val="accent5">
                    <a:lumMod val="50000"/>
                  </a:schemeClr>
                </a:solidFill>
              </a:rPr>
              <a:t>Phenotype</a:t>
            </a:r>
            <a:r>
              <a:rPr lang="en-US" dirty="0">
                <a:solidFill>
                  <a:schemeClr val="accent5">
                    <a:lumMod val="50000"/>
                  </a:schemeClr>
                </a:solidFill>
              </a:rPr>
              <a:t> standards are quite different in </a:t>
            </a:r>
            <a:r>
              <a:rPr lang="en-US" b="1" dirty="0">
                <a:solidFill>
                  <a:schemeClr val="accent5">
                    <a:lumMod val="50000"/>
                  </a:schemeClr>
                </a:solidFill>
              </a:rPr>
              <a:t>clinical care vs research</a:t>
            </a:r>
            <a:r>
              <a:rPr lang="en-US" dirty="0">
                <a:solidFill>
                  <a:schemeClr val="accent5">
                    <a:lumMod val="50000"/>
                  </a:schemeClr>
                </a:solidFill>
              </a:rPr>
              <a:t>.</a:t>
            </a:r>
          </a:p>
          <a:p>
            <a:pPr lvl="0"/>
            <a:endParaRPr lang="en-US" dirty="0">
              <a:solidFill>
                <a:schemeClr val="accent5">
                  <a:lumMod val="50000"/>
                </a:schemeClr>
              </a:solidFill>
            </a:endParaRPr>
          </a:p>
          <a:p>
            <a:pPr marL="342900" lvl="0" indent="-342900">
              <a:buFont typeface="Wingdings" panose="05000000000000000000" pitchFamily="2" charset="2"/>
              <a:buChar char="Ø"/>
            </a:pPr>
            <a:r>
              <a:rPr lang="en-US" dirty="0">
                <a:solidFill>
                  <a:schemeClr val="accent5">
                    <a:lumMod val="50000"/>
                  </a:schemeClr>
                </a:solidFill>
              </a:rPr>
              <a:t>Phenotype and genomic standards can be different depending on the </a:t>
            </a:r>
            <a:r>
              <a:rPr lang="en-US" b="1" dirty="0">
                <a:solidFill>
                  <a:schemeClr val="accent5">
                    <a:lumMod val="50000"/>
                  </a:schemeClr>
                </a:solidFill>
              </a:rPr>
              <a:t>scenario studied: Cancer, rare diseases, PGx…</a:t>
            </a:r>
          </a:p>
          <a:p>
            <a:pPr lvl="0"/>
            <a:endParaRPr lang="en-US" dirty="0">
              <a:solidFill>
                <a:schemeClr val="accent5">
                  <a:lumMod val="50000"/>
                </a:schemeClr>
              </a:solidFill>
            </a:endParaRPr>
          </a:p>
          <a:p>
            <a:pPr marL="342900" lvl="0" indent="-342900">
              <a:buFont typeface="Wingdings" panose="05000000000000000000" pitchFamily="2" charset="2"/>
              <a:buChar char="Ø"/>
            </a:pPr>
            <a:r>
              <a:rPr lang="en-US" dirty="0">
                <a:solidFill>
                  <a:schemeClr val="accent5">
                    <a:lumMod val="50000"/>
                  </a:schemeClr>
                </a:solidFill>
              </a:rPr>
              <a:t>For </a:t>
            </a:r>
            <a:r>
              <a:rPr lang="en-US" b="1" dirty="0">
                <a:solidFill>
                  <a:schemeClr val="accent5">
                    <a:lumMod val="50000"/>
                  </a:schemeClr>
                </a:solidFill>
              </a:rPr>
              <a:t>translational medicine </a:t>
            </a:r>
            <a:r>
              <a:rPr lang="en-US" dirty="0">
                <a:solidFill>
                  <a:schemeClr val="accent5">
                    <a:lumMod val="50000"/>
                  </a:schemeClr>
                </a:solidFill>
              </a:rPr>
              <a:t>the </a:t>
            </a:r>
            <a:r>
              <a:rPr lang="en-US" b="1" dirty="0">
                <a:solidFill>
                  <a:schemeClr val="accent5">
                    <a:lumMod val="50000"/>
                  </a:schemeClr>
                </a:solidFill>
              </a:rPr>
              <a:t>research</a:t>
            </a:r>
            <a:r>
              <a:rPr lang="en-US" dirty="0">
                <a:solidFill>
                  <a:schemeClr val="accent5">
                    <a:lumMod val="50000"/>
                  </a:schemeClr>
                </a:solidFill>
              </a:rPr>
              <a:t> standards must be linked with </a:t>
            </a:r>
            <a:r>
              <a:rPr lang="en-US" b="1" dirty="0">
                <a:solidFill>
                  <a:schemeClr val="accent5">
                    <a:lumMod val="50000"/>
                  </a:schemeClr>
                </a:solidFill>
              </a:rPr>
              <a:t>clinical</a:t>
            </a:r>
            <a:r>
              <a:rPr lang="en-US" dirty="0">
                <a:solidFill>
                  <a:schemeClr val="accent5">
                    <a:lumMod val="50000"/>
                  </a:schemeClr>
                </a:solidFill>
              </a:rPr>
              <a:t> standards. </a:t>
            </a:r>
          </a:p>
          <a:p>
            <a:pPr lvl="0"/>
            <a:r>
              <a:rPr lang="en-US" dirty="0">
                <a:solidFill>
                  <a:schemeClr val="accent5">
                    <a:lumMod val="50000"/>
                  </a:schemeClr>
                </a:solidFill>
              </a:rPr>
              <a:t>   </a:t>
            </a:r>
          </a:p>
          <a:p>
            <a:pPr marL="342900" indent="-342900">
              <a:buFont typeface="Wingdings" panose="05000000000000000000" pitchFamily="2" charset="2"/>
              <a:buChar char="Ø"/>
            </a:pPr>
            <a:r>
              <a:rPr lang="en-US" dirty="0">
                <a:solidFill>
                  <a:schemeClr val="accent5">
                    <a:lumMod val="50000"/>
                  </a:schemeClr>
                </a:solidFill>
              </a:rPr>
              <a:t>Minimum core patient data and genomic </a:t>
            </a:r>
            <a:r>
              <a:rPr lang="en-US" b="1" dirty="0">
                <a:solidFill>
                  <a:schemeClr val="accent5">
                    <a:lumMod val="50000"/>
                  </a:schemeClr>
                </a:solidFill>
              </a:rPr>
              <a:t>data sets must be defined </a:t>
            </a:r>
            <a:r>
              <a:rPr lang="en-US" dirty="0">
                <a:solidFill>
                  <a:schemeClr val="accent5">
                    <a:lumMod val="50000"/>
                  </a:schemeClr>
                </a:solidFill>
              </a:rPr>
              <a:t>in each scenario (required, desirable..).      </a:t>
            </a:r>
          </a:p>
          <a:p>
            <a:endParaRPr lang="en-US" dirty="0">
              <a:solidFill>
                <a:schemeClr val="accent5">
                  <a:lumMod val="50000"/>
                </a:schemeClr>
              </a:solidFill>
            </a:endParaRPr>
          </a:p>
          <a:p>
            <a:pPr marL="342900" lvl="0" indent="-342900">
              <a:buFont typeface="Wingdings" panose="05000000000000000000" pitchFamily="2" charset="2"/>
              <a:buChar char="Ø"/>
            </a:pPr>
            <a:r>
              <a:rPr lang="en-US" dirty="0">
                <a:solidFill>
                  <a:schemeClr val="accent5">
                    <a:lumMod val="50000"/>
                  </a:schemeClr>
                </a:solidFill>
              </a:rPr>
              <a:t>The Data integration group (BIB) is developing a </a:t>
            </a:r>
            <a:r>
              <a:rPr lang="en-US" b="1" dirty="0">
                <a:solidFill>
                  <a:schemeClr val="accent5">
                    <a:lumMod val="50000"/>
                  </a:schemeClr>
                </a:solidFill>
              </a:rPr>
              <a:t>“TASK force” </a:t>
            </a:r>
            <a:r>
              <a:rPr lang="en-US" dirty="0">
                <a:solidFill>
                  <a:schemeClr val="accent5">
                    <a:lumMod val="50000"/>
                  </a:schemeClr>
                </a:solidFill>
              </a:rPr>
              <a:t>to identify needs and solutions to integrate genomic data in EHR.</a:t>
            </a:r>
          </a:p>
          <a:p>
            <a:pPr lvl="0"/>
            <a:endParaRPr lang="en-US" dirty="0">
              <a:solidFill>
                <a:schemeClr val="accent5">
                  <a:lumMod val="50000"/>
                </a:schemeClr>
              </a:solidFill>
            </a:endParaRPr>
          </a:p>
          <a:p>
            <a:pPr marL="342900" lvl="0" indent="-342900">
              <a:buFont typeface="Wingdings" panose="05000000000000000000" pitchFamily="2" charset="2"/>
              <a:buChar char="Ø"/>
            </a:pPr>
            <a:r>
              <a:rPr lang="en-US" dirty="0">
                <a:solidFill>
                  <a:schemeClr val="accent5">
                    <a:lumMod val="50000"/>
                  </a:schemeClr>
                </a:solidFill>
              </a:rPr>
              <a:t>Some </a:t>
            </a:r>
            <a:r>
              <a:rPr lang="en-US" b="1" dirty="0">
                <a:solidFill>
                  <a:schemeClr val="accent5">
                    <a:lumMod val="50000"/>
                  </a:schemeClr>
                </a:solidFill>
              </a:rPr>
              <a:t>pilot studies </a:t>
            </a:r>
            <a:r>
              <a:rPr lang="en-US" dirty="0">
                <a:solidFill>
                  <a:schemeClr val="accent5">
                    <a:lumMod val="50000"/>
                  </a:schemeClr>
                </a:solidFill>
              </a:rPr>
              <a:t>are going to demonstrate which standards can support genomics in both Clinical care and research.   </a:t>
            </a:r>
          </a:p>
          <a:p>
            <a:pPr lvl="0"/>
            <a:endParaRPr lang="en-US" dirty="0">
              <a:solidFill>
                <a:schemeClr val="accent5">
                  <a:lumMod val="50000"/>
                </a:schemeClr>
              </a:solidFill>
            </a:endParaRPr>
          </a:p>
          <a:p>
            <a:pPr marL="342900" lvl="0" indent="-342900">
              <a:buFont typeface="Wingdings" panose="05000000000000000000" pitchFamily="2" charset="2"/>
              <a:buChar char="Ø"/>
            </a:pPr>
            <a:r>
              <a:rPr lang="en-US" b="1" dirty="0">
                <a:solidFill>
                  <a:schemeClr val="accent5">
                    <a:lumMod val="50000"/>
                  </a:schemeClr>
                </a:solidFill>
              </a:rPr>
              <a:t>Bitac</a:t>
            </a:r>
            <a:r>
              <a:rPr lang="en-US" dirty="0">
                <a:solidFill>
                  <a:schemeClr val="accent5">
                    <a:lumMod val="50000"/>
                  </a:schemeClr>
                </a:solidFill>
              </a:rPr>
              <a:t> will be supporting the use of standards in this pilot studies. </a:t>
            </a:r>
          </a:p>
        </p:txBody>
      </p:sp>
      <p:sp>
        <p:nvSpPr>
          <p:cNvPr id="15" name="CuadroTexto 14">
            <a:extLst>
              <a:ext uri="{FF2B5EF4-FFF2-40B4-BE49-F238E27FC236}">
                <a16:creationId xmlns:a16="http://schemas.microsoft.com/office/drawing/2014/main" id="{88F26BAE-F051-4E4E-84D4-07E626BE09D9}"/>
              </a:ext>
            </a:extLst>
          </p:cNvPr>
          <p:cNvSpPr txBox="1"/>
          <p:nvPr/>
        </p:nvSpPr>
        <p:spPr>
          <a:xfrm>
            <a:off x="4410365" y="108461"/>
            <a:ext cx="3260251" cy="584775"/>
          </a:xfrm>
          <a:prstGeom prst="rect">
            <a:avLst/>
          </a:prstGeom>
          <a:noFill/>
        </p:spPr>
        <p:txBody>
          <a:bodyPr wrap="square" rtlCol="0">
            <a:spAutoFit/>
          </a:bodyPr>
          <a:lstStyle/>
          <a:p>
            <a:pPr lvl="0" algn="ctr"/>
            <a:r>
              <a:rPr lang="en-US" sz="3200" b="1" dirty="0">
                <a:solidFill>
                  <a:srgbClr val="5B9BD5">
                    <a:lumMod val="50000"/>
                  </a:srgbClr>
                </a:solidFill>
              </a:rPr>
              <a:t>Lessons learned</a:t>
            </a:r>
            <a:endParaRPr lang="en-US" sz="2800" b="1" dirty="0">
              <a:solidFill>
                <a:srgbClr val="5B9BD5">
                  <a:lumMod val="50000"/>
                </a:srgbClr>
              </a:solidFill>
            </a:endParaRPr>
          </a:p>
        </p:txBody>
      </p:sp>
    </p:spTree>
    <p:extLst>
      <p:ext uri="{BB962C8B-B14F-4D97-AF65-F5344CB8AC3E}">
        <p14:creationId xmlns:p14="http://schemas.microsoft.com/office/powerpoint/2010/main" val="372067787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37000"/>
            <a:lum/>
          </a:blip>
          <a:srcRect/>
          <a:stretch>
            <a:fillRect/>
          </a:stretch>
        </a:blipFill>
        <a:effectLst/>
      </p:bgPr>
    </p:bg>
    <p:spTree>
      <p:nvGrpSpPr>
        <p:cNvPr id="1" name=""/>
        <p:cNvGrpSpPr/>
        <p:nvPr/>
      </p:nvGrpSpPr>
      <p:grpSpPr>
        <a:xfrm>
          <a:off x="0" y="0"/>
          <a:ext cx="0" cy="0"/>
          <a:chOff x="0" y="0"/>
          <a:chExt cx="0" cy="0"/>
        </a:xfrm>
      </p:grpSpPr>
      <p:sp>
        <p:nvSpPr>
          <p:cNvPr id="19" name="Rectángulo 2"/>
          <p:cNvSpPr/>
          <p:nvPr/>
        </p:nvSpPr>
        <p:spPr>
          <a:xfrm>
            <a:off x="1" y="3429005"/>
            <a:ext cx="12192000" cy="1800727"/>
          </a:xfrm>
          <a:prstGeom prst="rect">
            <a:avLst/>
          </a:prstGeom>
          <a:solidFill>
            <a:srgbClr val="002060">
              <a:alpha val="7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dirty="0">
              <a:solidFill>
                <a:prstClr val="white"/>
              </a:solidFill>
            </a:endParaRPr>
          </a:p>
        </p:txBody>
      </p:sp>
      <p:pic>
        <p:nvPicPr>
          <p:cNvPr id="21" name="Imagen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8716" y="5406195"/>
            <a:ext cx="882685" cy="1270275"/>
          </a:xfrm>
          <a:prstGeom prst="rect">
            <a:avLst/>
          </a:prstGeom>
        </p:spPr>
      </p:pic>
      <p:sp>
        <p:nvSpPr>
          <p:cNvPr id="2" name="CuadroTexto 1">
            <a:extLst>
              <a:ext uri="{FF2B5EF4-FFF2-40B4-BE49-F238E27FC236}">
                <a16:creationId xmlns:a16="http://schemas.microsoft.com/office/drawing/2014/main" id="{A88B5EFF-2620-429F-A080-D9F2815BB813}"/>
              </a:ext>
            </a:extLst>
          </p:cNvPr>
          <p:cNvSpPr txBox="1"/>
          <p:nvPr/>
        </p:nvSpPr>
        <p:spPr>
          <a:xfrm>
            <a:off x="4271513" y="3912458"/>
            <a:ext cx="3648974" cy="923330"/>
          </a:xfrm>
          <a:prstGeom prst="rect">
            <a:avLst/>
          </a:prstGeom>
          <a:noFill/>
        </p:spPr>
        <p:txBody>
          <a:bodyPr wrap="square" rtlCol="0">
            <a:spAutoFit/>
          </a:bodyPr>
          <a:lstStyle/>
          <a:p>
            <a:r>
              <a:rPr lang="en-US" sz="5400" b="1">
                <a:solidFill>
                  <a:schemeClr val="bg1"/>
                </a:solidFill>
              </a:rPr>
              <a:t>Thank you</a:t>
            </a:r>
          </a:p>
        </p:txBody>
      </p:sp>
      <p:pic>
        <p:nvPicPr>
          <p:cNvPr id="7" name="Imagen 12">
            <a:extLst>
              <a:ext uri="{FF2B5EF4-FFF2-40B4-BE49-F238E27FC236}">
                <a16:creationId xmlns:a16="http://schemas.microsoft.com/office/drawing/2014/main" id="{0737836E-2D23-4726-AE43-971145A29BD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163735" y="200722"/>
            <a:ext cx="1689100" cy="733768"/>
          </a:xfrm>
          <a:prstGeom prst="rect">
            <a:avLst/>
          </a:prstGeom>
        </p:spPr>
      </p:pic>
    </p:spTree>
    <p:custDataLst>
      <p:tags r:id="rId1"/>
    </p:custDataLst>
    <p:extLst>
      <p:ext uri="{BB962C8B-B14F-4D97-AF65-F5344CB8AC3E}">
        <p14:creationId xmlns:p14="http://schemas.microsoft.com/office/powerpoint/2010/main" val="1645698255"/>
      </p:ext>
    </p:extLst>
  </p:cSld>
  <p:clrMapOvr>
    <a:masterClrMapping/>
  </p:clrMapOvr>
  <mc:AlternateContent xmlns:mc="http://schemas.openxmlformats.org/markup-compatibility/2006" xmlns:p14="http://schemas.microsoft.com/office/powerpoint/2010/main">
    <mc:Choice Requires="p14">
      <p:transition p14:dur="0" advTm="10754"/>
    </mc:Choice>
    <mc:Fallback xmlns="">
      <p:transition advTm="10754"/>
    </mc:Fallback>
  </mc:AlternateContent>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Shape 190"/>
        <p:cNvGrpSpPr/>
        <p:nvPr/>
      </p:nvGrpSpPr>
      <p:grpSpPr>
        <a:xfrm>
          <a:off x="0" y="0"/>
          <a:ext cx="0" cy="0"/>
          <a:chOff x="0" y="0"/>
          <a:chExt cx="0" cy="0"/>
        </a:xfrm>
      </p:grpSpPr>
      <p:sp>
        <p:nvSpPr>
          <p:cNvPr id="191" name="Shape 191"/>
          <p:cNvSpPr txBox="1">
            <a:spLocks noGrp="1"/>
          </p:cNvSpPr>
          <p:nvPr>
            <p:ph type="title"/>
          </p:nvPr>
        </p:nvSpPr>
        <p:spPr>
          <a:xfrm>
            <a:off x="1981200" y="545025"/>
            <a:ext cx="6592042" cy="507995"/>
          </a:xfrm>
          <a:prstGeom prst="rect">
            <a:avLst/>
          </a:prstGeom>
          <a:noFill/>
          <a:ln>
            <a:noFill/>
          </a:ln>
        </p:spPr>
        <p:txBody>
          <a:bodyPr lIns="91425" tIns="91425" rIns="91425" bIns="91425" anchor="ctr" anchorCtr="0">
            <a:noAutofit/>
          </a:bodyPr>
          <a:lstStyle/>
          <a:p>
            <a:pPr>
              <a:buSzPct val="25000"/>
            </a:pPr>
            <a:r>
              <a:rPr lang="en-US" dirty="0"/>
              <a:t>Genomics Strategy objectives</a:t>
            </a:r>
          </a:p>
        </p:txBody>
      </p:sp>
      <p:sp>
        <p:nvSpPr>
          <p:cNvPr id="192" name="Shape 192"/>
          <p:cNvSpPr txBox="1">
            <a:spLocks noGrp="1"/>
          </p:cNvSpPr>
          <p:nvPr>
            <p:ph type="body" idx="1"/>
          </p:nvPr>
        </p:nvSpPr>
        <p:spPr>
          <a:xfrm>
            <a:off x="1981200" y="1452309"/>
            <a:ext cx="8229600" cy="4919713"/>
          </a:xfrm>
          <a:prstGeom prst="rect">
            <a:avLst/>
          </a:prstGeom>
          <a:noFill/>
          <a:ln>
            <a:noFill/>
          </a:ln>
        </p:spPr>
        <p:txBody>
          <a:bodyPr lIns="91425" tIns="91425" rIns="91425" bIns="91425" anchor="t" anchorCtr="0">
            <a:noAutofit/>
          </a:bodyPr>
          <a:lstStyle/>
          <a:p>
            <a:pPr indent="-215900">
              <a:lnSpc>
                <a:spcPct val="90000"/>
              </a:lnSpc>
              <a:spcBef>
                <a:spcPts val="0"/>
              </a:spcBef>
              <a:spcAft>
                <a:spcPts val="0"/>
              </a:spcAft>
              <a:buSzPct val="100909"/>
            </a:pPr>
            <a:r>
              <a:rPr lang="en-US" sz="2220" b="1" dirty="0">
                <a:solidFill>
                  <a:srgbClr val="800000"/>
                </a:solidFill>
              </a:rPr>
              <a:t>Objective 1: </a:t>
            </a:r>
            <a:r>
              <a:rPr lang="en-US" sz="2220" dirty="0"/>
              <a:t>Identify key stakeholders with appetite for trial/adoption of SNOMED CT for Genomic Medicine</a:t>
            </a:r>
          </a:p>
          <a:p>
            <a:pPr indent="-215900">
              <a:lnSpc>
                <a:spcPct val="90000"/>
              </a:lnSpc>
              <a:spcBef>
                <a:spcPts val="200"/>
              </a:spcBef>
              <a:spcAft>
                <a:spcPts val="0"/>
              </a:spcAft>
              <a:buSzPct val="100909"/>
              <a:buNone/>
            </a:pPr>
            <a:endParaRPr sz="2220" b="1" dirty="0">
              <a:solidFill>
                <a:srgbClr val="800000"/>
              </a:solidFill>
            </a:endParaRPr>
          </a:p>
          <a:p>
            <a:pPr indent="-215900">
              <a:lnSpc>
                <a:spcPct val="90000"/>
              </a:lnSpc>
              <a:spcBef>
                <a:spcPts val="200"/>
              </a:spcBef>
              <a:spcAft>
                <a:spcPts val="0"/>
              </a:spcAft>
              <a:buSzPct val="100909"/>
            </a:pPr>
            <a:r>
              <a:rPr lang="en-US" sz="2220" b="1" dirty="0">
                <a:solidFill>
                  <a:srgbClr val="800000"/>
                </a:solidFill>
              </a:rPr>
              <a:t>Objective 2: </a:t>
            </a:r>
            <a:r>
              <a:rPr lang="en-US" sz="2220" dirty="0"/>
              <a:t>Identify and gather use cases to support and validate SNOMED CT in the context of Genomic Medicine</a:t>
            </a:r>
          </a:p>
          <a:p>
            <a:pPr indent="-215900">
              <a:lnSpc>
                <a:spcPct val="90000"/>
              </a:lnSpc>
              <a:spcBef>
                <a:spcPts val="200"/>
              </a:spcBef>
              <a:spcAft>
                <a:spcPts val="0"/>
              </a:spcAft>
              <a:buSzPct val="100909"/>
              <a:buNone/>
            </a:pPr>
            <a:endParaRPr sz="2220" b="1" dirty="0">
              <a:solidFill>
                <a:srgbClr val="800000"/>
              </a:solidFill>
            </a:endParaRPr>
          </a:p>
          <a:p>
            <a:pPr indent="-215900">
              <a:lnSpc>
                <a:spcPct val="90000"/>
              </a:lnSpc>
              <a:spcBef>
                <a:spcPts val="200"/>
              </a:spcBef>
              <a:spcAft>
                <a:spcPts val="0"/>
              </a:spcAft>
              <a:buSzPct val="100909"/>
            </a:pPr>
            <a:r>
              <a:rPr lang="en-US" sz="2220" b="1" dirty="0">
                <a:solidFill>
                  <a:srgbClr val="800000"/>
                </a:solidFill>
              </a:rPr>
              <a:t>Objective 3: </a:t>
            </a:r>
            <a:r>
              <a:rPr lang="en-US" sz="2220" dirty="0"/>
              <a:t>Restructure domain knowledge around clinical genomics in SNOMED CT</a:t>
            </a:r>
          </a:p>
          <a:p>
            <a:pPr indent="-215900">
              <a:lnSpc>
                <a:spcPct val="90000"/>
              </a:lnSpc>
              <a:spcBef>
                <a:spcPts val="200"/>
              </a:spcBef>
              <a:spcAft>
                <a:spcPts val="0"/>
              </a:spcAft>
              <a:buSzPct val="100909"/>
              <a:buNone/>
            </a:pPr>
            <a:endParaRPr sz="2220" b="1" dirty="0">
              <a:solidFill>
                <a:srgbClr val="800000"/>
              </a:solidFill>
            </a:endParaRPr>
          </a:p>
          <a:p>
            <a:pPr indent="-215900">
              <a:lnSpc>
                <a:spcPct val="90000"/>
              </a:lnSpc>
              <a:spcBef>
                <a:spcPts val="200"/>
              </a:spcBef>
              <a:spcAft>
                <a:spcPts val="0"/>
              </a:spcAft>
              <a:buSzPct val="100909"/>
            </a:pPr>
            <a:r>
              <a:rPr lang="en-US" sz="2220" b="1" dirty="0">
                <a:solidFill>
                  <a:srgbClr val="800000"/>
                </a:solidFill>
              </a:rPr>
              <a:t>Objective 4: </a:t>
            </a:r>
            <a:r>
              <a:rPr lang="en-US" sz="2220" dirty="0"/>
              <a:t>Demonstrate added value provided by SNOMED CT in the context of Genomic Medicine</a:t>
            </a:r>
          </a:p>
          <a:p>
            <a:pPr indent="-215900">
              <a:lnSpc>
                <a:spcPct val="90000"/>
              </a:lnSpc>
              <a:spcBef>
                <a:spcPts val="200"/>
              </a:spcBef>
              <a:spcAft>
                <a:spcPts val="0"/>
              </a:spcAft>
              <a:buSzPct val="100909"/>
              <a:buNone/>
            </a:pPr>
            <a:endParaRPr sz="2220" b="1" dirty="0">
              <a:solidFill>
                <a:srgbClr val="800000"/>
              </a:solidFill>
            </a:endParaRPr>
          </a:p>
          <a:p>
            <a:pPr indent="-215900">
              <a:lnSpc>
                <a:spcPct val="90000"/>
              </a:lnSpc>
              <a:spcBef>
                <a:spcPts val="200"/>
              </a:spcBef>
              <a:spcAft>
                <a:spcPts val="0"/>
              </a:spcAft>
              <a:buSzPct val="100909"/>
            </a:pPr>
            <a:r>
              <a:rPr lang="en-US" sz="2220" b="1" dirty="0">
                <a:solidFill>
                  <a:srgbClr val="800000"/>
                </a:solidFill>
              </a:rPr>
              <a:t>Objective 5: </a:t>
            </a:r>
            <a:r>
              <a:rPr lang="en-US" sz="2220" dirty="0"/>
              <a:t>Raise awareness around SNOMED CT globally, and reinforce its suitability for supporting Precision Medicine</a:t>
            </a:r>
          </a:p>
        </p:txBody>
      </p:sp>
      <p:sp>
        <p:nvSpPr>
          <p:cNvPr id="193" name="Shape 193"/>
          <p:cNvSpPr/>
          <p:nvPr/>
        </p:nvSpPr>
        <p:spPr>
          <a:xfrm>
            <a:off x="1699652" y="1676108"/>
            <a:ext cx="418861" cy="283709"/>
          </a:xfrm>
          <a:prstGeom prst="rect">
            <a:avLst/>
          </a:prstGeom>
          <a:solidFill>
            <a:srgbClr val="FF0000"/>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algn="ctr">
              <a:buClr>
                <a:srgbClr val="000000"/>
              </a:buClr>
            </a:pPr>
            <a:endParaRPr sz="1400" kern="0">
              <a:solidFill>
                <a:srgbClr val="FFFFFF"/>
              </a:solidFill>
              <a:latin typeface="Arial"/>
              <a:ea typeface="Arial"/>
              <a:cs typeface="Arial"/>
              <a:sym typeface="Arial"/>
            </a:endParaRPr>
          </a:p>
        </p:txBody>
      </p:sp>
      <p:sp>
        <p:nvSpPr>
          <p:cNvPr id="194" name="Shape 194"/>
          <p:cNvSpPr/>
          <p:nvPr/>
        </p:nvSpPr>
        <p:spPr>
          <a:xfrm>
            <a:off x="1699652" y="2644991"/>
            <a:ext cx="418861" cy="283709"/>
          </a:xfrm>
          <a:prstGeom prst="rect">
            <a:avLst/>
          </a:prstGeom>
          <a:solidFill>
            <a:srgbClr val="0000FF"/>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algn="ctr">
              <a:buClr>
                <a:srgbClr val="000000"/>
              </a:buClr>
            </a:pPr>
            <a:endParaRPr sz="1400" kern="0">
              <a:solidFill>
                <a:srgbClr val="FFFFFF"/>
              </a:solidFill>
              <a:latin typeface="Arial"/>
              <a:ea typeface="Arial"/>
              <a:cs typeface="Arial"/>
              <a:sym typeface="Arial"/>
            </a:endParaRPr>
          </a:p>
        </p:txBody>
      </p:sp>
      <p:sp>
        <p:nvSpPr>
          <p:cNvPr id="195" name="Shape 195"/>
          <p:cNvSpPr/>
          <p:nvPr/>
        </p:nvSpPr>
        <p:spPr>
          <a:xfrm>
            <a:off x="1691489" y="3600508"/>
            <a:ext cx="418861" cy="283709"/>
          </a:xfrm>
          <a:prstGeom prst="rect">
            <a:avLst/>
          </a:prstGeom>
          <a:solidFill>
            <a:srgbClr val="008000"/>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algn="ctr">
              <a:buClr>
                <a:srgbClr val="000000"/>
              </a:buClr>
            </a:pPr>
            <a:endParaRPr sz="1400" kern="0">
              <a:solidFill>
                <a:srgbClr val="FFFFFF"/>
              </a:solidFill>
              <a:latin typeface="Arial"/>
              <a:ea typeface="Arial"/>
              <a:cs typeface="Arial"/>
              <a:sym typeface="Arial"/>
            </a:endParaRPr>
          </a:p>
        </p:txBody>
      </p:sp>
      <p:sp>
        <p:nvSpPr>
          <p:cNvPr id="196" name="Shape 196"/>
          <p:cNvSpPr/>
          <p:nvPr/>
        </p:nvSpPr>
        <p:spPr>
          <a:xfrm>
            <a:off x="1680174" y="4562493"/>
            <a:ext cx="418861" cy="283709"/>
          </a:xfrm>
          <a:prstGeom prst="rect">
            <a:avLst/>
          </a:prstGeom>
          <a:solidFill>
            <a:srgbClr val="800000"/>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algn="ctr">
              <a:buClr>
                <a:srgbClr val="000000"/>
              </a:buClr>
            </a:pPr>
            <a:endParaRPr sz="1400" kern="0">
              <a:solidFill>
                <a:srgbClr val="FFFFFF"/>
              </a:solidFill>
              <a:latin typeface="Arial"/>
              <a:ea typeface="Arial"/>
              <a:cs typeface="Arial"/>
              <a:sym typeface="Arial"/>
            </a:endParaRPr>
          </a:p>
        </p:txBody>
      </p:sp>
      <p:sp>
        <p:nvSpPr>
          <p:cNvPr id="197" name="Shape 197"/>
          <p:cNvSpPr/>
          <p:nvPr/>
        </p:nvSpPr>
        <p:spPr>
          <a:xfrm>
            <a:off x="1664467" y="5524620"/>
            <a:ext cx="418861" cy="283709"/>
          </a:xfrm>
          <a:prstGeom prst="rect">
            <a:avLst/>
          </a:prstGeom>
          <a:solidFill>
            <a:srgbClr val="FF6600"/>
          </a:solidFill>
          <a:ln>
            <a:noFill/>
          </a:ln>
          <a:effectLst>
            <a:outerShdw blurRad="39999" dist="23000" dir="5400000" rotWithShape="0">
              <a:srgbClr val="000000">
                <a:alpha val="34901"/>
              </a:srgbClr>
            </a:outerShdw>
          </a:effectLst>
        </p:spPr>
        <p:txBody>
          <a:bodyPr lIns="91425" tIns="45700" rIns="91425" bIns="45700" anchor="ctr" anchorCtr="0">
            <a:noAutofit/>
          </a:bodyPr>
          <a:lstStyle/>
          <a:p>
            <a:pPr algn="ctr">
              <a:buClr>
                <a:srgbClr val="000000"/>
              </a:buClr>
            </a:pPr>
            <a:endParaRPr sz="1400" kern="0">
              <a:solidFill>
                <a:srgbClr val="FFFFFF"/>
              </a:solidFill>
              <a:latin typeface="Arial"/>
              <a:ea typeface="Arial"/>
              <a:cs typeface="Arial"/>
              <a:sym typeface="Arial"/>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3.3|2.1"/>
</p:tagLst>
</file>

<file path=ppt/tags/tag2.xml><?xml version="1.0" encoding="utf-8"?>
<p:tagLst xmlns:a="http://schemas.openxmlformats.org/drawingml/2006/main" xmlns:r="http://schemas.openxmlformats.org/officeDocument/2006/relationships" xmlns:p="http://schemas.openxmlformats.org/presentationml/2006/main">
  <p:tag name="TIMING" val="|2|3.3|2.1"/>
</p:tagLst>
</file>

<file path=ppt/theme/theme1.xml><?xml version="1.0" encoding="utf-8"?>
<a:theme xmlns:a="http://schemas.openxmlformats.org/drawingml/2006/main" name="3_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lide deck simple SI">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RI_Genomics London_April 11th_v0</Template>
  <TotalTime>6284</TotalTime>
  <Words>8023</Words>
  <Application>Microsoft Office PowerPoint</Application>
  <PresentationFormat>Panorámica</PresentationFormat>
  <Paragraphs>1037</Paragraphs>
  <Slides>93</Slides>
  <Notes>93</Notes>
  <HiddenSlides>1</HiddenSlides>
  <MMClips>0</MMClips>
  <ScaleCrop>false</ScaleCrop>
  <HeadingPairs>
    <vt:vector size="6" baseType="variant">
      <vt:variant>
        <vt:lpstr>Fuentes usadas</vt:lpstr>
      </vt:variant>
      <vt:variant>
        <vt:i4>7</vt:i4>
      </vt:variant>
      <vt:variant>
        <vt:lpstr>Tema</vt:lpstr>
      </vt:variant>
      <vt:variant>
        <vt:i4>3</vt:i4>
      </vt:variant>
      <vt:variant>
        <vt:lpstr>Títulos de diapositiva</vt:lpstr>
      </vt:variant>
      <vt:variant>
        <vt:i4>93</vt:i4>
      </vt:variant>
    </vt:vector>
  </HeadingPairs>
  <TitlesOfParts>
    <vt:vector size="103" baseType="lpstr">
      <vt:lpstr>Arial</vt:lpstr>
      <vt:lpstr>Calibri</vt:lpstr>
      <vt:lpstr>Calibri Light</vt:lpstr>
      <vt:lpstr>Century Gothic</vt:lpstr>
      <vt:lpstr>Courier New</vt:lpstr>
      <vt:lpstr>Raleway</vt:lpstr>
      <vt:lpstr>Wingdings</vt:lpstr>
      <vt:lpstr>3_Tema de Office</vt:lpstr>
      <vt:lpstr>Slide deck simple SI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Genomics Strategy objectives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Gloria González Gacio</dc:creator>
  <cp:lastModifiedBy>Gloria González Gacio</cp:lastModifiedBy>
  <cp:revision>392</cp:revision>
  <cp:lastPrinted>2018-07-03T17:17:54Z</cp:lastPrinted>
  <dcterms:created xsi:type="dcterms:W3CDTF">2019-03-21T12:13:33Z</dcterms:created>
  <dcterms:modified xsi:type="dcterms:W3CDTF">2019-04-10T16:50:59Z</dcterms:modified>
</cp:coreProperties>
</file>