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85" r:id="rId2"/>
    <p:sldId id="386" r:id="rId3"/>
    <p:sldId id="387" r:id="rId4"/>
    <p:sldId id="402" r:id="rId5"/>
    <p:sldId id="403" r:id="rId6"/>
    <p:sldId id="388" r:id="rId7"/>
    <p:sldId id="392" r:id="rId8"/>
    <p:sldId id="399" r:id="rId9"/>
    <p:sldId id="393" r:id="rId10"/>
    <p:sldId id="394" r:id="rId11"/>
    <p:sldId id="396" r:id="rId12"/>
    <p:sldId id="395" r:id="rId13"/>
    <p:sldId id="401" r:id="rId14"/>
    <p:sldId id="391" r:id="rId15"/>
    <p:sldId id="40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65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B7330-DA9C-4466-A71B-1541BF180074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C3AB0-626B-4921-8B39-3229DDF90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0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D43A9-86AB-4365-9856-3E1DFEADA3C0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EFC67-0EF1-4C99-92A8-ACDC4F489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29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C8BE1-EB62-4A71-A8E2-4B96956147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5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3B8B3-BCFC-4FAE-83A3-145B46CD0C35}" type="datetime1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82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9E8E7-BA5F-4FF6-B1B2-C425E0F925B8}" type="datetime1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9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B5B3-FFF4-4738-9032-FDEC1209103D}" type="datetime1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F7E0-74A8-4B23-ACD0-CE873001F477}" type="datetime1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58E713DE-B30E-496F-88B9-2348AF77FA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A530C-9956-4A81-80A1-2A7C9F9BCF82}" type="datetime1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0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05CD-3CF6-44A8-B88E-E33B4F19119E}" type="datetime1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58E713DE-B30E-496F-88B9-2348AF77FA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AED1-9778-430D-8C7B-3AFEF41C77A1}" type="datetime1">
              <a:rPr lang="en-US" smtClean="0"/>
              <a:t>4/11/2019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1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4C3C-002B-4A3F-9BEE-F99DD16359FC}" type="datetime1">
              <a:rPr lang="en-US" smtClean="0"/>
              <a:t>4/11/2019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8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5A13-F8C0-4A83-9DA4-731A667591AB}" type="datetime1">
              <a:rPr lang="en-US" smtClean="0"/>
              <a:t>4/11/2019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5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DA44-6231-4E15-A158-D33C8808C451}" type="datetime1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54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9AC03-9EC5-42EB-8561-35EE21783438}" type="datetime1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1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>
            <a:off x="10934699" y="5600761"/>
            <a:ext cx="1468578" cy="146857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FAB0C-6C56-46FA-B8F4-E7B49144633F}" type="datetime1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78834" y="6152485"/>
            <a:ext cx="78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713DE-B30E-496F-88B9-2348AF77FA9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058" y="6308796"/>
            <a:ext cx="3072496" cy="411480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-211277" y="5600761"/>
            <a:ext cx="1468578" cy="146857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2" descr="nlm_logo_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37" y="6059616"/>
            <a:ext cx="539750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37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8812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SNOMED </a:t>
            </a:r>
            <a:r>
              <a:rPr lang="en-US" dirty="0" smtClean="0"/>
              <a:t>CT content </a:t>
            </a:r>
            <a:r>
              <a:rPr lang="en-US" dirty="0"/>
              <a:t>coverage in support of </a:t>
            </a:r>
            <a:r>
              <a:rPr lang="en-US" dirty="0" smtClean="0"/>
              <a:t>genomic </a:t>
            </a:r>
            <a:r>
              <a:rPr lang="en-US" dirty="0"/>
              <a:t>medicine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3011" y="4041539"/>
            <a:ext cx="10452847" cy="3079376"/>
          </a:xfrm>
        </p:spPr>
        <p:txBody>
          <a:bodyPr>
            <a:noAutofit/>
          </a:bodyPr>
          <a:lstStyle/>
          <a:p>
            <a:r>
              <a:rPr lang="en-US" dirty="0" smtClean="0"/>
              <a:t>Olivier Bodenreider and David Herion</a:t>
            </a:r>
          </a:p>
          <a:p>
            <a:r>
              <a:rPr lang="en-US" dirty="0" smtClean="0"/>
              <a:t>National Institutes of Health, Bethesda, Maryland, USA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0" y="5624513"/>
            <a:ext cx="12192000" cy="1233487"/>
          </a:xfrm>
          <a:prstGeom prst="rect">
            <a:avLst/>
          </a:prstGeom>
          <a:solidFill>
            <a:srgbClr val="004B7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5" name="Picture 7" descr="C:\Users\obodenreider\Downloads\nih_nlmlogo_webhea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624513"/>
            <a:ext cx="9144000" cy="123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681281" y="316300"/>
            <a:ext cx="4829439" cy="1882000"/>
            <a:chOff x="304800" y="316300"/>
            <a:chExt cx="4829439" cy="1882000"/>
          </a:xfrm>
        </p:grpSpPr>
        <p:grpSp>
          <p:nvGrpSpPr>
            <p:cNvPr id="4" name="Group 3"/>
            <p:cNvGrpSpPr/>
            <p:nvPr/>
          </p:nvGrpSpPr>
          <p:grpSpPr>
            <a:xfrm>
              <a:off x="2338281" y="316300"/>
              <a:ext cx="2795958" cy="1882000"/>
              <a:chOff x="2338281" y="304800"/>
              <a:chExt cx="2795958" cy="1882000"/>
            </a:xfrm>
          </p:grpSpPr>
          <p:sp>
            <p:nvSpPr>
              <p:cNvPr id="16" name="Text Box 1030"/>
              <p:cNvSpPr txBox="1">
                <a:spLocks noChangeArrowheads="1"/>
              </p:cNvSpPr>
              <p:nvPr/>
            </p:nvSpPr>
            <p:spPr bwMode="auto">
              <a:xfrm>
                <a:off x="2338281" y="1232693"/>
                <a:ext cx="2220480" cy="95410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l">
                  <a:defRPr/>
                </a:pPr>
                <a:r>
                  <a:rPr lang="en-US" sz="2800" dirty="0" smtClean="0">
                    <a:solidFill>
                      <a:srgbClr val="00B0F0"/>
                    </a:solidFill>
                  </a:rPr>
                  <a:t>London, UK</a:t>
                </a:r>
              </a:p>
              <a:p>
                <a:pPr algn="l">
                  <a:defRPr/>
                </a:pPr>
                <a:r>
                  <a:rPr lang="en-US" sz="2800" dirty="0" smtClean="0">
                    <a:solidFill>
                      <a:srgbClr val="00B0F0"/>
                    </a:solidFill>
                  </a:rPr>
                  <a:t>April 11, 2010</a:t>
                </a:r>
                <a:endParaRPr lang="en-US" sz="2800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18" name="Text Box 1030"/>
              <p:cNvSpPr txBox="1">
                <a:spLocks noChangeArrowheads="1"/>
              </p:cNvSpPr>
              <p:nvPr/>
            </p:nvSpPr>
            <p:spPr bwMode="auto">
              <a:xfrm>
                <a:off x="2338281" y="304800"/>
                <a:ext cx="2795958" cy="95410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l">
                  <a:defRPr/>
                </a:pPr>
                <a:r>
                  <a:rPr lang="en-US" sz="2800" dirty="0" smtClean="0">
                    <a:solidFill>
                      <a:srgbClr val="00B0F0"/>
                    </a:solidFill>
                  </a:rPr>
                  <a:t>SNOMED CT</a:t>
                </a:r>
              </a:p>
              <a:p>
                <a:pPr algn="l">
                  <a:defRPr/>
                </a:pPr>
                <a:r>
                  <a:rPr lang="en-US" sz="2800" dirty="0" smtClean="0">
                    <a:solidFill>
                      <a:srgbClr val="00B0F0"/>
                    </a:solidFill>
                  </a:rPr>
                  <a:t>Genomics Session</a:t>
                </a:r>
                <a:endParaRPr lang="en-US" sz="280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800" y="330994"/>
              <a:ext cx="1864338" cy="18526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4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 in SNOMED CT – mutations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968" y="1741181"/>
            <a:ext cx="7078063" cy="439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90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 in SNOMED CT – mutations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SNOMED CT has most types of mutations, although not necessarily under </a:t>
            </a:r>
            <a:r>
              <a:rPr lang="en-US" dirty="0"/>
              <a:t>55446002 | Genetic mutation (finding) |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021" y="2831903"/>
            <a:ext cx="7039957" cy="281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 in SNOMED CT – mutations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679" y="1723438"/>
            <a:ext cx="7106642" cy="385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 in SNOMED CT – genetic diseases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represented in SNOMED CT since Orphanet content has been included</a:t>
            </a:r>
          </a:p>
          <a:p>
            <a:r>
              <a:rPr lang="en-US" dirty="0" smtClean="0"/>
              <a:t>Coverage still incomplete</a:t>
            </a:r>
          </a:p>
          <a:p>
            <a:pPr lvl="1"/>
            <a:r>
              <a:rPr lang="sv-SE" dirty="0" smtClean="0"/>
              <a:t>E.g., Hyper </a:t>
            </a:r>
            <a:r>
              <a:rPr lang="sv-SE" dirty="0"/>
              <a:t>IgE Syndrome (HIES</a:t>
            </a:r>
            <a:r>
              <a:rPr lang="sv-SE" dirty="0" smtClean="0"/>
              <a:t>)</a:t>
            </a:r>
          </a:p>
          <a:p>
            <a:pPr lvl="2"/>
            <a:r>
              <a:rPr lang="en-US" dirty="0"/>
              <a:t>autosomal dominant (AD, or type </a:t>
            </a:r>
            <a:r>
              <a:rPr lang="en-US" dirty="0" smtClean="0"/>
              <a:t>1) form</a:t>
            </a:r>
          </a:p>
          <a:p>
            <a:pPr lvl="2"/>
            <a:r>
              <a:rPr lang="en-US" dirty="0" smtClean="0"/>
              <a:t>autosomal </a:t>
            </a:r>
            <a:r>
              <a:rPr lang="en-US" dirty="0"/>
              <a:t>recessive (AR, or type 2) form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2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Genes</a:t>
            </a:r>
          </a:p>
          <a:p>
            <a:pPr lvl="1"/>
            <a:r>
              <a:rPr lang="en-US" dirty="0" smtClean="0"/>
              <a:t>Should they be included in SNOMED CT?</a:t>
            </a:r>
          </a:p>
          <a:p>
            <a:pPr lvl="2"/>
            <a:r>
              <a:rPr lang="en-US" dirty="0" smtClean="0"/>
              <a:t>Only the genes of clinical significance?</a:t>
            </a:r>
          </a:p>
          <a:p>
            <a:pPr lvl="1"/>
            <a:r>
              <a:rPr lang="en-US" dirty="0" smtClean="0"/>
              <a:t>Recommendations for an alternative?</a:t>
            </a:r>
          </a:p>
          <a:p>
            <a:pPr lvl="2"/>
            <a:r>
              <a:rPr lang="en-US" dirty="0"/>
              <a:t>Interoperability with SNOMED CT?</a:t>
            </a:r>
            <a:endParaRPr lang="en-US" dirty="0" smtClean="0"/>
          </a:p>
          <a:p>
            <a:r>
              <a:rPr lang="en-US" dirty="0" smtClean="0"/>
              <a:t>Genetic variation</a:t>
            </a:r>
          </a:p>
          <a:p>
            <a:pPr lvl="1"/>
            <a:r>
              <a:rPr lang="en-US" dirty="0" smtClean="0"/>
              <a:t>Should genetic variants (including SNPs) be included in SNOMED CT?</a:t>
            </a:r>
          </a:p>
          <a:p>
            <a:pPr lvl="2"/>
            <a:r>
              <a:rPr lang="en-US" dirty="0" smtClean="0"/>
              <a:t>Yes when actionable</a:t>
            </a:r>
          </a:p>
          <a:p>
            <a:pPr lvl="2"/>
            <a:r>
              <a:rPr lang="en-US" dirty="0" smtClean="0"/>
              <a:t>Would support annotation directly by sequencing companies</a:t>
            </a:r>
          </a:p>
          <a:p>
            <a:pPr lvl="2"/>
            <a:r>
              <a:rPr lang="en-US" dirty="0" smtClean="0"/>
              <a:t>Pre-/post-coordinated?</a:t>
            </a:r>
          </a:p>
          <a:p>
            <a:pPr lvl="1"/>
            <a:r>
              <a:rPr lang="en-US" dirty="0"/>
              <a:t>Recommendations for an alternative</a:t>
            </a:r>
            <a:r>
              <a:rPr lang="en-US" dirty="0" smtClean="0"/>
              <a:t>?</a:t>
            </a:r>
          </a:p>
          <a:p>
            <a:pPr lvl="2"/>
            <a:r>
              <a:rPr lang="en-US" dirty="0"/>
              <a:t>Interoperability with SNOMED CT?</a:t>
            </a:r>
          </a:p>
          <a:p>
            <a:r>
              <a:rPr lang="en-US" dirty="0" smtClean="0"/>
              <a:t>Genetic diseases and phenotypes</a:t>
            </a:r>
          </a:p>
          <a:p>
            <a:pPr lvl="1"/>
            <a:r>
              <a:rPr lang="en-US" dirty="0" smtClean="0"/>
              <a:t>How much granularity should be in SNOMED CT?</a:t>
            </a:r>
          </a:p>
          <a:p>
            <a:pPr lvl="1"/>
            <a:r>
              <a:rPr lang="en-US" dirty="0" smtClean="0"/>
              <a:t>Recommendations for a finer grained reference?</a:t>
            </a:r>
          </a:p>
          <a:p>
            <a:pPr lvl="2"/>
            <a:r>
              <a:rPr lang="en-US" dirty="0" smtClean="0"/>
              <a:t>Interoperability with SNOMED CT?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8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www.nlm.nih.gov/about/logos_nlm_photos/lister-hill-center2_1500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-228600"/>
            <a:ext cx="109728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obodenreider\Downloads\nih_nlmlogo_webheader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" r="35645"/>
          <a:stretch/>
        </p:blipFill>
        <p:spPr bwMode="auto">
          <a:xfrm>
            <a:off x="3275488" y="5624513"/>
            <a:ext cx="5641025" cy="123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6953026" y="5419790"/>
            <a:ext cx="4400774" cy="57399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olivier.bodenreider@nih.gov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233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concepts should be available on a problem list in the era of genomic medicine?</a:t>
            </a:r>
          </a:p>
          <a:p>
            <a:pPr lvl="1"/>
            <a:r>
              <a:rPr lang="en-US" dirty="0" smtClean="0"/>
              <a:t>Genetic variation</a:t>
            </a:r>
          </a:p>
          <a:p>
            <a:pPr lvl="1"/>
            <a:r>
              <a:rPr lang="en-US" dirty="0" smtClean="0"/>
              <a:t>Genetic diseases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Specific phenotypes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57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NIH Clinical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hospital</a:t>
            </a:r>
          </a:p>
          <a:p>
            <a:pPr lvl="1"/>
            <a:r>
              <a:rPr lang="en-US" dirty="0" smtClean="0"/>
              <a:t>4,500 </a:t>
            </a:r>
            <a:r>
              <a:rPr lang="en-US" dirty="0"/>
              <a:t>inpatient admissions in 2018</a:t>
            </a:r>
          </a:p>
          <a:p>
            <a:pPr lvl="1"/>
            <a:r>
              <a:rPr lang="en-US" dirty="0" smtClean="0"/>
              <a:t>95,000 </a:t>
            </a:r>
            <a:r>
              <a:rPr lang="en-US" dirty="0"/>
              <a:t>outpatient visits in </a:t>
            </a:r>
            <a:r>
              <a:rPr lang="en-US" dirty="0" smtClean="0"/>
              <a:t>2018</a:t>
            </a:r>
          </a:p>
          <a:p>
            <a:pPr lvl="1"/>
            <a:r>
              <a:rPr lang="en-US" dirty="0" smtClean="0"/>
              <a:t>1300 physicians and 830 nurses</a:t>
            </a:r>
            <a:endParaRPr lang="en-US" dirty="0"/>
          </a:p>
          <a:p>
            <a:r>
              <a:rPr lang="en-US" dirty="0" smtClean="0"/>
              <a:t>Patients </a:t>
            </a:r>
            <a:r>
              <a:rPr lang="en-US" dirty="0"/>
              <a:t>from all 50 states </a:t>
            </a:r>
            <a:r>
              <a:rPr lang="en-US" dirty="0" smtClean="0"/>
              <a:t>in the US and </a:t>
            </a:r>
            <a:r>
              <a:rPr lang="en-US" dirty="0"/>
              <a:t>from around the </a:t>
            </a:r>
            <a:r>
              <a:rPr lang="en-US" dirty="0" smtClean="0"/>
              <a:t>world</a:t>
            </a:r>
            <a:endParaRPr lang="en-US" dirty="0"/>
          </a:p>
          <a:p>
            <a:r>
              <a:rPr lang="en-US" dirty="0" smtClean="0"/>
              <a:t>1,600</a:t>
            </a:r>
            <a:r>
              <a:rPr lang="en-US" dirty="0"/>
              <a:t> clinical research studies in progress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tudies </a:t>
            </a:r>
            <a:r>
              <a:rPr lang="en-US" dirty="0"/>
              <a:t>of the natural history of disease, especially rare </a:t>
            </a:r>
            <a:r>
              <a:rPr lang="en-US" dirty="0" smtClean="0"/>
              <a:t>diseases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linical trials, predominantly </a:t>
            </a:r>
            <a:r>
              <a:rPr lang="en-US" dirty="0"/>
              <a:t>Phase I and Phase II, often first-in-human to test safety and </a:t>
            </a:r>
            <a:r>
              <a:rPr lang="en-US" dirty="0" smtClean="0"/>
              <a:t>efficacy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Aerial photo of the NIH Clinical Cen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893" y="289223"/>
            <a:ext cx="4572000" cy="293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85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list in the era of genomic medicine – a few examples for illustration purposes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BCR-ABL1 </a:t>
            </a:r>
            <a:r>
              <a:rPr lang="en-US" dirty="0" smtClean="0"/>
              <a:t>translocation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ausal </a:t>
            </a:r>
            <a:r>
              <a:rPr lang="en-US" dirty="0"/>
              <a:t>relationship </a:t>
            </a:r>
            <a:r>
              <a:rPr lang="en-US" dirty="0" smtClean="0"/>
              <a:t>to AML</a:t>
            </a:r>
          </a:p>
          <a:p>
            <a:r>
              <a:rPr lang="en-US" dirty="0"/>
              <a:t>V</a:t>
            </a:r>
            <a:r>
              <a:rPr lang="en-US" dirty="0" smtClean="0"/>
              <a:t>itamin </a:t>
            </a:r>
            <a:r>
              <a:rPr lang="en-US" dirty="0"/>
              <a:t>D receptor </a:t>
            </a:r>
            <a:r>
              <a:rPr lang="en-US" dirty="0" smtClean="0"/>
              <a:t>polymorphisms</a:t>
            </a:r>
          </a:p>
          <a:p>
            <a:pPr lvl="1"/>
            <a:r>
              <a:rPr lang="en-US" dirty="0" smtClean="0"/>
              <a:t>E.g., </a:t>
            </a:r>
            <a:r>
              <a:rPr lang="en-US" i="1" dirty="0" err="1"/>
              <a:t>Bsm</a:t>
            </a:r>
            <a:r>
              <a:rPr lang="en-US" dirty="0" err="1"/>
              <a:t>I</a:t>
            </a:r>
            <a:r>
              <a:rPr lang="en-US" dirty="0"/>
              <a:t> [allele B/b, single-nucleotide polymorphism (SNP) G&gt;A, rs1544410]</a:t>
            </a:r>
            <a:endParaRPr lang="en-US" dirty="0" smtClean="0"/>
          </a:p>
          <a:p>
            <a:pPr lvl="1"/>
            <a:r>
              <a:rPr lang="en-US" dirty="0" smtClean="0"/>
              <a:t>Risk </a:t>
            </a:r>
            <a:r>
              <a:rPr lang="en-US" dirty="0"/>
              <a:t>for osteoporosis, particularly with glucocorticoid </a:t>
            </a:r>
            <a:r>
              <a:rPr lang="en-US" dirty="0" smtClean="0"/>
              <a:t>administration</a:t>
            </a:r>
          </a:p>
          <a:p>
            <a:r>
              <a:rPr lang="en-US" dirty="0"/>
              <a:t>Apo Ɛ4</a:t>
            </a:r>
          </a:p>
          <a:p>
            <a:pPr lvl="1"/>
            <a:r>
              <a:rPr lang="en-US" dirty="0" smtClean="0"/>
              <a:t>Risk-modifying </a:t>
            </a:r>
            <a:r>
              <a:rPr lang="en-US" dirty="0"/>
              <a:t>genes </a:t>
            </a:r>
            <a:r>
              <a:rPr lang="en-US" dirty="0" smtClean="0"/>
              <a:t>for Alzheimer Disease</a:t>
            </a:r>
            <a:endParaRPr lang="en-US" dirty="0"/>
          </a:p>
          <a:p>
            <a:pPr lvl="1"/>
            <a:r>
              <a:rPr lang="en-US" dirty="0"/>
              <a:t>250695009 | </a:t>
            </a:r>
            <a:r>
              <a:rPr lang="en-US" dirty="0" err="1"/>
              <a:t>Apolipoprotein</a:t>
            </a:r>
            <a:r>
              <a:rPr lang="en-US" dirty="0"/>
              <a:t> E phenotype E4:4 (finding) </a:t>
            </a:r>
            <a:r>
              <a:rPr lang="en-US" dirty="0" smtClean="0"/>
              <a:t>|</a:t>
            </a:r>
          </a:p>
          <a:p>
            <a:r>
              <a:rPr lang="en-US" dirty="0" smtClean="0"/>
              <a:t>CFTR mutations</a:t>
            </a:r>
          </a:p>
          <a:p>
            <a:pPr lvl="1"/>
            <a:r>
              <a:rPr lang="en-US" dirty="0" smtClean="0"/>
              <a:t>Associated not only with cystic fibrosis, but also </a:t>
            </a:r>
            <a:r>
              <a:rPr lang="en-US" dirty="0"/>
              <a:t>clinically isolated </a:t>
            </a:r>
            <a:r>
              <a:rPr lang="en-US" dirty="0" smtClean="0"/>
              <a:t>pancreatic </a:t>
            </a:r>
            <a:r>
              <a:rPr lang="en-US" dirty="0"/>
              <a:t>insufficiency, </a:t>
            </a:r>
            <a:r>
              <a:rPr lang="en-US" dirty="0" smtClean="0"/>
              <a:t>and non-tuberculous </a:t>
            </a:r>
            <a:r>
              <a:rPr lang="en-US" dirty="0"/>
              <a:t>mycobacterial infection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4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Risk-modifying genes for Alzheimer </a:t>
            </a:r>
            <a:r>
              <a:rPr lang="en-US" dirty="0" smtClean="0"/>
              <a:t>Disease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311" y="1931337"/>
            <a:ext cx="7011378" cy="476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7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 in SNOMED CT – genes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916" y="1799519"/>
            <a:ext cx="7116168" cy="505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08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 in SNOMED CT – genes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SNOMED CT only has </a:t>
            </a:r>
            <a:r>
              <a:rPr lang="en-US" dirty="0"/>
              <a:t>a handful of </a:t>
            </a:r>
            <a:r>
              <a:rPr lang="en-US" dirty="0" smtClean="0"/>
              <a:t>specific genes</a:t>
            </a:r>
            <a:endParaRPr lang="en-US" dirty="0"/>
          </a:p>
          <a:p>
            <a:pPr lvl="1"/>
            <a:r>
              <a:rPr lang="en-US" dirty="0" smtClean="0"/>
              <a:t>441471003 </a:t>
            </a:r>
            <a:r>
              <a:rPr lang="en-US" dirty="0"/>
              <a:t>| </a:t>
            </a:r>
            <a:r>
              <a:rPr lang="en-US" dirty="0" err="1"/>
              <a:t>Proprotein</a:t>
            </a:r>
            <a:r>
              <a:rPr lang="en-US" dirty="0"/>
              <a:t> convertase </a:t>
            </a:r>
            <a:r>
              <a:rPr lang="en-US" dirty="0" err="1"/>
              <a:t>subtilisin</a:t>
            </a:r>
            <a:r>
              <a:rPr lang="en-US" dirty="0"/>
              <a:t>/</a:t>
            </a:r>
            <a:r>
              <a:rPr lang="en-US" dirty="0" err="1"/>
              <a:t>kexin</a:t>
            </a:r>
            <a:r>
              <a:rPr lang="en-US" dirty="0"/>
              <a:t> type 9 gene (substance) </a:t>
            </a:r>
            <a:r>
              <a:rPr lang="en-US" dirty="0" smtClean="0"/>
              <a:t>|</a:t>
            </a:r>
            <a:endParaRPr lang="en-US" dirty="0"/>
          </a:p>
          <a:p>
            <a:pPr lvl="1"/>
            <a:r>
              <a:rPr lang="en-US" dirty="0"/>
              <a:t>442411007 | </a:t>
            </a:r>
            <a:r>
              <a:rPr lang="en-US" dirty="0" err="1"/>
              <a:t>Apolipoprotein</a:t>
            </a:r>
            <a:r>
              <a:rPr lang="en-US" dirty="0"/>
              <a:t> B (including Ag(x) antigen) gene (substance) |</a:t>
            </a:r>
          </a:p>
          <a:p>
            <a:pPr lvl="1"/>
            <a:r>
              <a:rPr lang="en-US" dirty="0"/>
              <a:t>412642004 | </a:t>
            </a:r>
            <a:r>
              <a:rPr lang="en-US" dirty="0" err="1"/>
              <a:t>Apolipoprotein</a:t>
            </a:r>
            <a:r>
              <a:rPr lang="en-US" dirty="0"/>
              <a:t> E gene (substance) |</a:t>
            </a:r>
          </a:p>
          <a:p>
            <a:pPr lvl="1"/>
            <a:r>
              <a:rPr lang="en-US" dirty="0"/>
              <a:t>707675004 | Neutrophil gelatinase associated </a:t>
            </a:r>
            <a:r>
              <a:rPr lang="en-US" dirty="0" err="1"/>
              <a:t>lipocalin</a:t>
            </a:r>
            <a:r>
              <a:rPr lang="en-US" dirty="0"/>
              <a:t> (substance) |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0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 in SNOMED CT – genetic variants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SNOMED CT </a:t>
            </a:r>
            <a:r>
              <a:rPr lang="en-US" dirty="0"/>
              <a:t>has </a:t>
            </a:r>
            <a:r>
              <a:rPr lang="en-US" dirty="0" smtClean="0"/>
              <a:t>types of genetic variants </a:t>
            </a:r>
            <a:r>
              <a:rPr lang="en-US" dirty="0" smtClean="0">
                <a:solidFill>
                  <a:srgbClr val="00B0F0"/>
                </a:solidFill>
              </a:rPr>
              <a:t>as findings</a:t>
            </a:r>
            <a:endParaRPr lang="en-US" dirty="0">
              <a:solidFill>
                <a:srgbClr val="00B0F0"/>
              </a:solidFill>
            </a:endParaRPr>
          </a:p>
          <a:p>
            <a:pPr lvl="1"/>
            <a:r>
              <a:rPr lang="en-US" dirty="0"/>
              <a:t>471282000 | Chromosome microdeletion (finding) </a:t>
            </a:r>
            <a:r>
              <a:rPr lang="en-US" dirty="0" smtClean="0"/>
              <a:t>|</a:t>
            </a:r>
          </a:p>
          <a:p>
            <a:pPr lvl="1"/>
            <a:r>
              <a:rPr lang="en-US" dirty="0"/>
              <a:t>50334000 | Genetic polymorphism (finding) </a:t>
            </a:r>
            <a:r>
              <a:rPr lang="en-US" dirty="0" smtClean="0"/>
              <a:t>|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Genetic translocation </a:t>
            </a:r>
            <a:r>
              <a:rPr lang="en-US" dirty="0" smtClean="0"/>
              <a:t>is not listed, but specific translocations are referred to</a:t>
            </a:r>
          </a:p>
          <a:p>
            <a:pPr lvl="1"/>
            <a:r>
              <a:rPr lang="en-US" dirty="0"/>
              <a:t>444157002 | Detection of BCR-ABL t(9;22) translocation (procedure) |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8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 in SNOMED CT –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SNOMED CT </a:t>
            </a:r>
            <a:r>
              <a:rPr lang="en-US" dirty="0"/>
              <a:t>has a handful of </a:t>
            </a:r>
            <a:r>
              <a:rPr lang="en-US" dirty="0" smtClean="0"/>
              <a:t>specific mutations </a:t>
            </a:r>
            <a:r>
              <a:rPr lang="en-US" dirty="0" smtClean="0">
                <a:solidFill>
                  <a:srgbClr val="00B0F0"/>
                </a:solidFill>
              </a:rPr>
              <a:t>as findings</a:t>
            </a:r>
            <a:endParaRPr lang="en-US" dirty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719007008 </a:t>
            </a:r>
            <a:r>
              <a:rPr lang="en-US" dirty="0"/>
              <a:t>| Positive for tumor protein p53 (finding) |</a:t>
            </a:r>
          </a:p>
          <a:p>
            <a:pPr lvl="1"/>
            <a:r>
              <a:rPr lang="en-US" dirty="0" smtClean="0"/>
              <a:t>412738007 </a:t>
            </a:r>
            <a:r>
              <a:rPr lang="en-US" dirty="0"/>
              <a:t>| BRCA2 gene mutation positive (finding) </a:t>
            </a:r>
            <a:r>
              <a:rPr lang="en-US" dirty="0" smtClean="0"/>
              <a:t>|</a:t>
            </a:r>
          </a:p>
          <a:p>
            <a:r>
              <a:rPr lang="en-US" dirty="0" smtClean="0"/>
              <a:t>SNOMED CT has 22 of the CYP450 variants</a:t>
            </a:r>
            <a:r>
              <a:rPr lang="en-US" dirty="0"/>
              <a:t> </a:t>
            </a:r>
            <a:r>
              <a:rPr lang="en-US" dirty="0" smtClean="0">
                <a:solidFill>
                  <a:srgbClr val="00B0F0"/>
                </a:solidFill>
              </a:rPr>
              <a:t>as </a:t>
            </a:r>
            <a:r>
              <a:rPr lang="en-US" dirty="0">
                <a:solidFill>
                  <a:srgbClr val="00B0F0"/>
                </a:solidFill>
              </a:rPr>
              <a:t>findings</a:t>
            </a:r>
            <a:r>
              <a:rPr lang="en-US" dirty="0" smtClean="0"/>
              <a:t> (pharmacogenomics)</a:t>
            </a:r>
          </a:p>
          <a:p>
            <a:pPr lvl="1"/>
            <a:r>
              <a:rPr lang="en-US" dirty="0"/>
              <a:t>738545001 | Cytochrome P450 family 2 subfamily C member 9 poor metabolizer (finding) </a:t>
            </a:r>
            <a:r>
              <a:rPr lang="en-US" dirty="0" smtClean="0"/>
              <a:t>|</a:t>
            </a:r>
          </a:p>
          <a:p>
            <a:r>
              <a:rPr lang="en-US" dirty="0" smtClean="0"/>
              <a:t>Not all mutations are under </a:t>
            </a:r>
            <a:r>
              <a:rPr lang="en-US" dirty="0"/>
              <a:t>55446002 | Genetic mutation (finding) |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13DE-B30E-496F-88B9-2348AF77FA9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2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586</Words>
  <Application>Microsoft Office PowerPoint</Application>
  <PresentationFormat>Widescreen</PresentationFormat>
  <Paragraphs>96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SNOMED CT content coverage in support of genomic medicine </vt:lpstr>
      <vt:lpstr>Motivation</vt:lpstr>
      <vt:lpstr>NIH Clinical Center</vt:lpstr>
      <vt:lpstr>Problem list in the era of genomic medicine – a few examples for illustration purposes</vt:lpstr>
      <vt:lpstr>Risk-modifying genes for Alzheimer Disease</vt:lpstr>
      <vt:lpstr>Genetic variation in SNOMED CT – genes</vt:lpstr>
      <vt:lpstr>Genetic variation in SNOMED CT – genes</vt:lpstr>
      <vt:lpstr>Genetic variation in SNOMED CT – genetic variants</vt:lpstr>
      <vt:lpstr>Genetic variation in SNOMED CT – mutations</vt:lpstr>
      <vt:lpstr>Genetic variation in SNOMED CT – mutations</vt:lpstr>
      <vt:lpstr>Genetic variation in SNOMED CT – mutations</vt:lpstr>
      <vt:lpstr>Genetic variation in SNOMED CT – mutations</vt:lpstr>
      <vt:lpstr>Genetic variation in SNOMED CT – genetic diseases</vt:lpstr>
      <vt:lpstr>Discussion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Information Standards Research</dc:title>
  <dc:creator>Bodenreider, Olivier (NIH/NLM/LHC) [E]</dc:creator>
  <cp:lastModifiedBy>Olivier Bodenreider</cp:lastModifiedBy>
  <cp:revision>104</cp:revision>
  <dcterms:created xsi:type="dcterms:W3CDTF">2019-03-19T03:42:05Z</dcterms:created>
  <dcterms:modified xsi:type="dcterms:W3CDTF">2019-04-11T10:14:17Z</dcterms:modified>
</cp:coreProperties>
</file>