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xlsx" ContentType="application/vnd.openxmlformats-officedocument.spreadsheetml.sheet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4"/>
  </p:notesMasterIdLst>
  <p:handoutMasterIdLst>
    <p:handoutMasterId r:id="rId65"/>
  </p:handoutMasterIdLst>
  <p:sldIdLst>
    <p:sldId id="299" r:id="rId2"/>
    <p:sldId id="665" r:id="rId3"/>
    <p:sldId id="257" r:id="rId4"/>
    <p:sldId id="746" r:id="rId5"/>
    <p:sldId id="575" r:id="rId6"/>
    <p:sldId id="428" r:id="rId7"/>
    <p:sldId id="576" r:id="rId8"/>
    <p:sldId id="496" r:id="rId9"/>
    <p:sldId id="497" r:id="rId10"/>
    <p:sldId id="582" r:id="rId11"/>
    <p:sldId id="500" r:id="rId12"/>
    <p:sldId id="752" r:id="rId13"/>
    <p:sldId id="583" r:id="rId14"/>
    <p:sldId id="578" r:id="rId15"/>
    <p:sldId id="579" r:id="rId16"/>
    <p:sldId id="580" r:id="rId17"/>
    <p:sldId id="666" r:id="rId18"/>
    <p:sldId id="686" r:id="rId19"/>
    <p:sldId id="685" r:id="rId20"/>
    <p:sldId id="669" r:id="rId21"/>
    <p:sldId id="670" r:id="rId22"/>
    <p:sldId id="671" r:id="rId23"/>
    <p:sldId id="672" r:id="rId24"/>
    <p:sldId id="717" r:id="rId25"/>
    <p:sldId id="687" r:id="rId26"/>
    <p:sldId id="719" r:id="rId27"/>
    <p:sldId id="720" r:id="rId28"/>
    <p:sldId id="676" r:id="rId29"/>
    <p:sldId id="673" r:id="rId30"/>
    <p:sldId id="723" r:id="rId31"/>
    <p:sldId id="721" r:id="rId32"/>
    <p:sldId id="742" r:id="rId33"/>
    <p:sldId id="715" r:id="rId34"/>
    <p:sldId id="724" r:id="rId35"/>
    <p:sldId id="743" r:id="rId36"/>
    <p:sldId id="714" r:id="rId37"/>
    <p:sldId id="745" r:id="rId38"/>
    <p:sldId id="712" r:id="rId39"/>
    <p:sldId id="710" r:id="rId40"/>
    <p:sldId id="744" r:id="rId41"/>
    <p:sldId id="716" r:id="rId42"/>
    <p:sldId id="726" r:id="rId43"/>
    <p:sldId id="681" r:id="rId44"/>
    <p:sldId id="718" r:id="rId45"/>
    <p:sldId id="675" r:id="rId46"/>
    <p:sldId id="733" r:id="rId47"/>
    <p:sldId id="729" r:id="rId48"/>
    <p:sldId id="728" r:id="rId49"/>
    <p:sldId id="734" r:id="rId50"/>
    <p:sldId id="730" r:id="rId51"/>
    <p:sldId id="751" r:id="rId52"/>
    <p:sldId id="731" r:id="rId53"/>
    <p:sldId id="735" r:id="rId54"/>
    <p:sldId id="740" r:id="rId55"/>
    <p:sldId id="737" r:id="rId56"/>
    <p:sldId id="738" r:id="rId57"/>
    <p:sldId id="739" r:id="rId58"/>
    <p:sldId id="741" r:id="rId59"/>
    <p:sldId id="679" r:id="rId60"/>
    <p:sldId id="683" r:id="rId61"/>
    <p:sldId id="680" r:id="rId62"/>
    <p:sldId id="566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DDBAD7E-EE99-064A-9DD3-E26BD25BE8EE}">
          <p14:sldIdLst>
            <p14:sldId id="299"/>
            <p14:sldId id="665"/>
            <p14:sldId id="257"/>
            <p14:sldId id="746"/>
            <p14:sldId id="575"/>
            <p14:sldId id="428"/>
            <p14:sldId id="576"/>
            <p14:sldId id="496"/>
            <p14:sldId id="497"/>
            <p14:sldId id="582"/>
            <p14:sldId id="500"/>
            <p14:sldId id="752"/>
            <p14:sldId id="583"/>
            <p14:sldId id="578"/>
            <p14:sldId id="579"/>
            <p14:sldId id="580"/>
            <p14:sldId id="666"/>
            <p14:sldId id="686"/>
            <p14:sldId id="685"/>
            <p14:sldId id="669"/>
            <p14:sldId id="670"/>
            <p14:sldId id="671"/>
            <p14:sldId id="672"/>
            <p14:sldId id="717"/>
            <p14:sldId id="687"/>
            <p14:sldId id="719"/>
            <p14:sldId id="720"/>
            <p14:sldId id="676"/>
            <p14:sldId id="673"/>
            <p14:sldId id="723"/>
            <p14:sldId id="721"/>
            <p14:sldId id="742"/>
            <p14:sldId id="715"/>
            <p14:sldId id="724"/>
            <p14:sldId id="743"/>
            <p14:sldId id="714"/>
            <p14:sldId id="745"/>
            <p14:sldId id="712"/>
            <p14:sldId id="710"/>
            <p14:sldId id="744"/>
            <p14:sldId id="716"/>
            <p14:sldId id="726"/>
            <p14:sldId id="681"/>
            <p14:sldId id="718"/>
            <p14:sldId id="675"/>
            <p14:sldId id="733"/>
            <p14:sldId id="729"/>
            <p14:sldId id="728"/>
            <p14:sldId id="734"/>
            <p14:sldId id="730"/>
            <p14:sldId id="751"/>
            <p14:sldId id="731"/>
            <p14:sldId id="735"/>
            <p14:sldId id="740"/>
            <p14:sldId id="737"/>
            <p14:sldId id="738"/>
            <p14:sldId id="739"/>
            <p14:sldId id="741"/>
            <p14:sldId id="679"/>
            <p14:sldId id="683"/>
            <p14:sldId id="680"/>
            <p14:sldId id="5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Bird" initials="L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1893"/>
    <a:srgbClr val="AD8CC1"/>
    <a:srgbClr val="FF0000"/>
    <a:srgbClr val="FF8800"/>
    <a:srgbClr val="FF6300"/>
    <a:srgbClr val="B0DDF5"/>
    <a:srgbClr val="FF9300"/>
    <a:srgbClr val="009193"/>
    <a:srgbClr val="76D6FF"/>
    <a:srgbClr val="00FB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47"/>
    <p:restoredTop sz="95125"/>
  </p:normalViewPr>
  <p:slideViewPr>
    <p:cSldViewPr snapToGrid="0" snapToObjects="1">
      <p:cViewPr>
        <p:scale>
          <a:sx n="100" d="100"/>
          <a:sy n="100" d="100"/>
        </p:scale>
        <p:origin x="4200" y="2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notesMaster" Target="notesMasters/notesMaster1.xml"/><Relationship Id="rId65" Type="http://schemas.openxmlformats.org/officeDocument/2006/relationships/handoutMaster" Target="handoutMasters/handoutMaster1.xml"/><Relationship Id="rId66" Type="http://schemas.openxmlformats.org/officeDocument/2006/relationships/commentAuthors" Target="commentAuthors.xml"/><Relationship Id="rId67" Type="http://schemas.openxmlformats.org/officeDocument/2006/relationships/presProps" Target="presProps.xml"/><Relationship Id="rId68" Type="http://schemas.openxmlformats.org/officeDocument/2006/relationships/viewProps" Target="viewProps.xml"/><Relationship Id="rId69" Type="http://schemas.openxmlformats.org/officeDocument/2006/relationships/theme" Target="theme/theme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</c:spPr>
          <c:dPt>
            <c:idx val="0"/>
            <c:bubble3D val="0"/>
            <c:spPr>
              <a:solidFill>
                <a:srgbClr val="FF880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FF0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AD8CC1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00B050"/>
              </a:solidFill>
              <a:ln w="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011893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8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</c:dPt>
          <c:dPt>
            <c:idx val="9"/>
            <c:bubble3D val="0"/>
            <c:spPr>
              <a:solidFill>
                <a:srgbClr val="011893"/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25404593175853"/>
                  <c:y val="0.0228131291552753"/>
                </c:manualLayout>
              </c:layout>
              <c:tx>
                <c:rich>
                  <a:bodyPr/>
                  <a:lstStyle/>
                  <a:p>
                    <a:fld id="{6BCA97D6-5767-7740-B150-CA73A5D0922D}" type="CATEGORYNAME">
                      <a:rPr lang="fi-FI" smtClean="0"/>
                      <a:pPr/>
                      <a:t>[CATEGORY NAME]</a:t>
                    </a:fld>
                    <a:r>
                      <a:rPr lang="fi-FI" dirty="0" smtClean="0"/>
                      <a:t> </a:t>
                    </a:r>
                    <a:r>
                      <a:rPr lang="fi-FI" baseline="0" dirty="0" smtClean="0"/>
                      <a:t>(</a:t>
                    </a:r>
                    <a:fld id="{780F2AF6-281C-774C-93E4-16F977DAD9AA}" type="VALUE">
                      <a:rPr lang="fi-FI" baseline="0" smtClean="0"/>
                      <a:pPr/>
                      <a:t>[VALUE]</a:t>
                    </a:fld>
                    <a:r>
                      <a:rPr lang="fi-FI" baseline="0" dirty="0" smtClean="0"/>
                      <a:t>)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.16657637723404"/>
                  <c:y val="-0.186408504761941"/>
                </c:manualLayout>
              </c:layout>
              <c:tx>
                <c:rich>
                  <a:bodyPr/>
                  <a:lstStyle/>
                  <a:p>
                    <a:fld id="{23FB74B2-EAC2-AD4E-A136-164FDE7177EC}" type="CATEGORYNAME">
                      <a:rPr lang="mr-IN" smtClean="0"/>
                      <a:pPr/>
                      <a:t>[CATEGORY NAME]</a:t>
                    </a:fld>
                    <a:r>
                      <a:rPr lang="mr-IN" baseline="0" dirty="0" smtClean="0"/>
                      <a:t> (</a:t>
                    </a:r>
                    <a:fld id="{27EEF15C-53DB-704B-B91B-7594D54DDE9B}" type="VALUE">
                      <a:rPr lang="mr-IN" baseline="0" smtClean="0"/>
                      <a:pPr/>
                      <a:t>[VALUE]</a:t>
                    </a:fld>
                    <a:r>
                      <a:rPr lang="mr-IN" baseline="0" dirty="0" smtClean="0"/>
                      <a:t>)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91646325459318"/>
                  <c:y val="0.0959278217298561"/>
                </c:manualLayout>
              </c:layout>
              <c:tx>
                <c:rich>
                  <a:bodyPr/>
                  <a:lstStyle/>
                  <a:p>
                    <a:fld id="{EDB31063-9A58-674A-9C54-548941D35964}" type="CATEGORYNAME">
                      <a:rPr lang="en-US" smtClean="0"/>
                      <a:pPr/>
                      <a:t>[CATEGORY NAME]</a:t>
                    </a:fld>
                    <a:r>
                      <a:rPr lang="en-US" baseline="0" smtClean="0"/>
                      <a:t> (</a:t>
                    </a:r>
                    <a:fld id="{A16F7EE6-6317-3744-B4D0-1790A47BB83F}" type="VALUE">
                      <a:rPr lang="en-US" baseline="0" smtClean="0"/>
                      <a:pPr/>
                      <a:t>[VALUE]</a:t>
                    </a:fld>
                    <a:r>
                      <a:rPr lang="en-US" baseline="0" smtClean="0"/>
                      <a:t>)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0.117082125156112"/>
                  <c:y val="0.126799566429952"/>
                </c:manualLayout>
              </c:layout>
              <c:tx>
                <c:rich>
                  <a:bodyPr/>
                  <a:lstStyle/>
                  <a:p>
                    <a:fld id="{93860EEC-BD09-504D-A4E5-FCEACB1B0452}" type="CATEGORYNAME">
                      <a:rPr lang="en-US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pPr/>
                      <a:t>[CATEGORY NAME]</a:t>
                    </a:fld>
                    <a:r>
                      <a:rPr lang="en-US" baseline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 (</a:t>
                    </a:r>
                    <a:fld id="{04E50233-7883-2E43-9941-224AC7CFBF8F}" type="VALUE">
                      <a:rPr lang="en-US" baseline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pPr/>
                      <a:t>[VALUE]</a:t>
                    </a:fld>
                    <a:r>
                      <a:rPr lang="en-US" baseline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)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0.132085031820792"/>
                  <c:y val="-0.00144063677707788"/>
                </c:manualLayout>
              </c:layout>
              <c:tx>
                <c:rich>
                  <a:bodyPr/>
                  <a:lstStyle/>
                  <a:p>
                    <a:fld id="{1E91DBDE-53B5-EA4D-A2C4-DAC619076BD4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 smtClean="0"/>
                      <a:t> (</a:t>
                    </a:r>
                    <a:fld id="{03F873CA-45D3-8849-A0AD-45EDB2D1AC18}" type="VALUE">
                      <a:rPr lang="en-US" baseline="0" smtClean="0"/>
                      <a:pPr/>
                      <a:t>[VALUE]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8822998687664"/>
                      <c:h val="0.0657015941417667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134178477690289"/>
                  <c:y val="-0.00863972786343435"/>
                </c:manualLayout>
              </c:layout>
              <c:tx>
                <c:rich>
                  <a:bodyPr/>
                  <a:lstStyle/>
                  <a:p>
                    <a:fld id="{C59C67A3-7E08-E64C-B8D1-FCBCEAE306D3}" type="CATEGORYNAME">
                      <a:rPr lang="en-US" smtClean="0"/>
                      <a:pPr/>
                      <a:t>[CATEGORY NAME]</a:t>
                    </a:fld>
                    <a:r>
                      <a:rPr lang="en-US" baseline="0" dirty="0" smtClean="0"/>
                      <a:t> (</a:t>
                    </a:r>
                    <a:fld id="{5F9EA9A7-8451-0545-A5D8-907EF20BEBB6}" type="VALUE">
                      <a:rPr lang="en-US" baseline="0" smtClean="0"/>
                      <a:pPr/>
                      <a:t>[VALUE]</a:t>
                    </a:fld>
                    <a:r>
                      <a:rPr lang="en-US" baseline="0" dirty="0" smtClean="0"/>
                      <a:t>)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Sheet1!$A$2:$A$11</c:f>
              <c:strCache>
                <c:ptCount val="6"/>
                <c:pt idx="0">
                  <c:v>Spain</c:v>
                </c:pt>
                <c:pt idx="1">
                  <c:v>Chile</c:v>
                </c:pt>
                <c:pt idx="2">
                  <c:v>Argentina</c:v>
                </c:pt>
                <c:pt idx="3">
                  <c:v>Uruguay</c:v>
                </c:pt>
                <c:pt idx="4">
                  <c:v>United States</c:v>
                </c:pt>
                <c:pt idx="5">
                  <c:v>Mexico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120.0</c:v>
                </c:pt>
                <c:pt idx="1">
                  <c:v>60.0</c:v>
                </c:pt>
                <c:pt idx="2">
                  <c:v>37.0</c:v>
                </c:pt>
                <c:pt idx="3">
                  <c:v>26.0</c:v>
                </c:pt>
                <c:pt idx="4">
                  <c:v>1.0</c:v>
                </c:pt>
                <c:pt idx="5">
                  <c:v>1.0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38D4D-82BF-364B-9276-4FFE3474ACE8}" type="datetimeFigureOut">
              <a:rPr lang="en-US" smtClean="0"/>
              <a:t>4/15/19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6BD27-1D83-F14F-85F5-19F57E37A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4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90D6C-3635-334B-A710-8A00355AAB1B}" type="datetimeFigureOut">
              <a:rPr lang="en-US" smtClean="0"/>
              <a:t>4/15/19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77C71-0588-4647-BEAF-657D2A3A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889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77C71-0588-4647-BEAF-657D2A3A35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7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77C71-0588-4647-BEAF-657D2A3A355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85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8149" y="1823972"/>
            <a:ext cx="3784606" cy="3784311"/>
          </a:xfrm>
        </p:spPr>
        <p:txBody>
          <a:bodyPr anchor="t" anchorCtr="0"/>
          <a:lstStyle>
            <a:lvl1pPr algn="l">
              <a:defRPr sz="2700" b="1" i="0" cap="none">
                <a:latin typeface="+mj-lt"/>
                <a:cs typeface="Trebuchet MS Bold"/>
              </a:defRPr>
            </a:lvl1pPr>
          </a:lstStyle>
          <a:p>
            <a:r>
              <a:rPr lang="en-US" dirty="0"/>
              <a:t>Click to Add Section Title</a:t>
            </a:r>
            <a:endParaRPr lang="da-DK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114332" y="1968865"/>
            <a:ext cx="3528890" cy="3443384"/>
          </a:xfrm>
        </p:spPr>
        <p:txBody>
          <a:bodyPr vert="horz"/>
          <a:lstStyle>
            <a:lvl1pPr marL="97156" indent="0">
              <a:buNone/>
              <a:defRPr sz="1350"/>
            </a:lvl1pPr>
            <a:lvl2pPr>
              <a:defRPr sz="1200"/>
            </a:lvl2pPr>
          </a:lstStyle>
          <a:p>
            <a:pPr lvl="0"/>
            <a:r>
              <a:rPr lang="en-GB" dirty="0"/>
              <a:t>Optional image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63549" y="2060125"/>
            <a:ext cx="4745760" cy="4103608"/>
          </a:xfrm>
        </p:spPr>
        <p:txBody>
          <a:bodyPr/>
          <a:lstStyle>
            <a:lvl1pPr>
              <a:spcBef>
                <a:spcPts val="1200"/>
              </a:spcBef>
              <a:defRPr sz="1400"/>
            </a:lvl1pPr>
            <a:lvl2pPr marL="457189" indent="0">
              <a:spcBef>
                <a:spcPts val="1200"/>
              </a:spcBef>
              <a:defRPr sz="140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5333999" y="2060124"/>
            <a:ext cx="3352800" cy="410360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428736"/>
            <a:ext cx="8229600" cy="500066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 marL="1200150" indent="-95250">
              <a:buClrTx/>
              <a:buFont typeface="Arial"/>
              <a:buChar char="•"/>
              <a:defRPr lang="en-US" sz="1350" dirty="0" smtClean="0">
                <a:solidFill>
                  <a:srgbClr val="3399FF"/>
                </a:solidFill>
                <a:latin typeface="+mn-lt"/>
              </a:defRPr>
            </a:lvl4pPr>
            <a:lvl5pPr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itled 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 hasCustomPrompt="1"/>
          </p:nvPr>
        </p:nvSpPr>
        <p:spPr>
          <a:xfrm>
            <a:off x="457201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Subtitle 1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 hasCustomPrompt="1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Subtitle 2</a:t>
            </a:r>
          </a:p>
        </p:txBody>
      </p:sp>
      <p:sp>
        <p:nvSpPr>
          <p:cNvPr id="10" name="Shape 18"/>
          <p:cNvSpPr txBox="1">
            <a:spLocks noGrp="1"/>
          </p:cNvSpPr>
          <p:nvPr>
            <p:ph type="title" hasCustomPrompt="1"/>
          </p:nvPr>
        </p:nvSpPr>
        <p:spPr>
          <a:xfrm>
            <a:off x="457201" y="739912"/>
            <a:ext cx="7324244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1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57200" y="2301273"/>
            <a:ext cx="4040188" cy="4128125"/>
          </a:xfrm>
        </p:spPr>
        <p:txBody>
          <a:bodyPr vert="horz"/>
          <a:lstStyle>
            <a:lvl1pPr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column 1 text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 hasCustomPrompt="1"/>
          </p:nvPr>
        </p:nvSpPr>
        <p:spPr>
          <a:xfrm>
            <a:off x="4645026" y="2301273"/>
            <a:ext cx="4041775" cy="4128125"/>
          </a:xfrm>
        </p:spPr>
        <p:txBody>
          <a:bodyPr vert="horz"/>
          <a:lstStyle>
            <a:lvl1pPr>
              <a:defRPr sz="150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column 2 text</a:t>
            </a:r>
          </a:p>
        </p:txBody>
      </p:sp>
      <p:sp>
        <p:nvSpPr>
          <p:cNvPr id="13" name="Line 222"/>
          <p:cNvSpPr>
            <a:spLocks noChangeShapeType="1"/>
          </p:cNvSpPr>
          <p:nvPr/>
        </p:nvSpPr>
        <p:spPr bwMode="auto">
          <a:xfrm>
            <a:off x="457201" y="2174874"/>
            <a:ext cx="4040187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15" name="Line 222"/>
          <p:cNvSpPr>
            <a:spLocks noChangeShapeType="1"/>
          </p:cNvSpPr>
          <p:nvPr/>
        </p:nvSpPr>
        <p:spPr bwMode="auto">
          <a:xfrm>
            <a:off x="4635502" y="2174874"/>
            <a:ext cx="4040187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wo Conten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8"/>
          <p:cNvSpPr txBox="1">
            <a:spLocks noGrp="1"/>
          </p:cNvSpPr>
          <p:nvPr>
            <p:ph type="title" hasCustomPrompt="1"/>
          </p:nvPr>
        </p:nvSpPr>
        <p:spPr>
          <a:xfrm>
            <a:off x="457201" y="741523"/>
            <a:ext cx="7276011" cy="5383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1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68313" y="1457325"/>
            <a:ext cx="4024312" cy="4972050"/>
          </a:xfrm>
        </p:spPr>
        <p:txBody>
          <a:bodyPr vert="horz"/>
          <a:lstStyle>
            <a:lvl1pPr marL="97156" indent="0">
              <a:buNone/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Text or image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4662489" y="1457325"/>
            <a:ext cx="4024312" cy="4972050"/>
          </a:xfrm>
        </p:spPr>
        <p:txBody>
          <a:bodyPr vert="horz"/>
          <a:lstStyle>
            <a:lvl1pPr marL="97156" indent="0">
              <a:buNone/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Text or object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+ Titled Row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2468898" cy="2351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sub-title 1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 hasCustomPrompt="1"/>
          </p:nvPr>
        </p:nvSpPr>
        <p:spPr>
          <a:xfrm>
            <a:off x="457200" y="4069073"/>
            <a:ext cx="2468898" cy="23404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sub-title 2</a:t>
            </a:r>
          </a:p>
        </p:txBody>
      </p:sp>
      <p:sp>
        <p:nvSpPr>
          <p:cNvPr id="10" name="Shape 18"/>
          <p:cNvSpPr txBox="1">
            <a:spLocks noGrp="1"/>
          </p:cNvSpPr>
          <p:nvPr>
            <p:ph type="title"/>
          </p:nvPr>
        </p:nvSpPr>
        <p:spPr>
          <a:xfrm>
            <a:off x="457201" y="755987"/>
            <a:ext cx="7259934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1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00416" y="1545756"/>
            <a:ext cx="5475273" cy="2340438"/>
          </a:xfrm>
        </p:spPr>
        <p:txBody>
          <a:bodyPr vert="horz"/>
          <a:lstStyle>
            <a:lvl1pPr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row 1 item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 hasCustomPrompt="1"/>
          </p:nvPr>
        </p:nvSpPr>
        <p:spPr>
          <a:xfrm>
            <a:off x="3200416" y="4069073"/>
            <a:ext cx="5486385" cy="2340438"/>
          </a:xfrm>
        </p:spPr>
        <p:txBody>
          <a:bodyPr vert="horz"/>
          <a:lstStyle>
            <a:lvl1pPr>
              <a:defRPr sz="150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row 2 item</a:t>
            </a:r>
          </a:p>
        </p:txBody>
      </p:sp>
      <p:sp>
        <p:nvSpPr>
          <p:cNvPr id="13" name="Line 222"/>
          <p:cNvSpPr>
            <a:spLocks noChangeShapeType="1"/>
          </p:cNvSpPr>
          <p:nvPr/>
        </p:nvSpPr>
        <p:spPr bwMode="auto">
          <a:xfrm flipV="1">
            <a:off x="457200" y="3958550"/>
            <a:ext cx="2651776" cy="19085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lean Pag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503" y="1306270"/>
            <a:ext cx="2734302" cy="1162051"/>
          </a:xfrm>
        </p:spPr>
        <p:txBody>
          <a:bodyPr anchor="t"/>
          <a:lstStyle>
            <a:lvl1pPr algn="l">
              <a:lnSpc>
                <a:spcPct val="80000"/>
              </a:lnSpc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5342" y="1306273"/>
            <a:ext cx="5111750" cy="4862053"/>
          </a:xfrm>
        </p:spPr>
        <p:txBody>
          <a:bodyPr>
            <a:normAutofit/>
          </a:bodyPr>
          <a:lstStyle>
            <a:lvl1pPr marL="192020" indent="-192020">
              <a:lnSpc>
                <a:spcPct val="80000"/>
              </a:lnSpc>
              <a:defRPr sz="1800"/>
            </a:lvl1pPr>
            <a:lvl2pPr>
              <a:lnSpc>
                <a:spcPct val="80000"/>
              </a:lnSpc>
              <a:defRPr sz="1800"/>
            </a:lvl2pPr>
            <a:lvl3pPr>
              <a:lnSpc>
                <a:spcPct val="80000"/>
              </a:lnSpc>
              <a:defRPr sz="1800"/>
            </a:lvl3pPr>
            <a:lvl4pPr>
              <a:lnSpc>
                <a:spcPct val="80000"/>
              </a:lnSpc>
              <a:defRPr sz="1800"/>
            </a:lvl4pPr>
            <a:lvl5pPr>
              <a:lnSpc>
                <a:spcPct val="80000"/>
              </a:lnSpc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1503" y="2468322"/>
            <a:ext cx="2734302" cy="3700004"/>
          </a:xfrm>
        </p:spPr>
        <p:txBody>
          <a:bodyPr/>
          <a:lstStyle>
            <a:lvl1pPr marL="192020" indent="-192020">
              <a:lnSpc>
                <a:spcPct val="80000"/>
              </a:lnSpc>
              <a:buFont typeface="Arial"/>
              <a:buChar char="•"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414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7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1" y="744214"/>
            <a:ext cx="7276011" cy="547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nomed-brand-RGB-small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125" y="190502"/>
            <a:ext cx="1104898" cy="110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72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1" r:id="rId9"/>
    <p:sldLayoutId id="2147483673" r:id="rId10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tiff"/><Relationship Id="rId5" Type="http://schemas.openxmlformats.org/officeDocument/2006/relationships/image" Target="../media/image13.tiff"/><Relationship Id="rId6" Type="http://schemas.openxmlformats.org/officeDocument/2006/relationships/image" Target="../media/image14.tiff"/><Relationship Id="rId7" Type="http://schemas.openxmlformats.org/officeDocument/2006/relationships/image" Target="../media/image15.tiff"/><Relationship Id="rId8" Type="http://schemas.openxmlformats.org/officeDocument/2006/relationships/image" Target="../media/image16.jpg"/><Relationship Id="rId9" Type="http://schemas.openxmlformats.org/officeDocument/2006/relationships/image" Target="../media/image17.tiff"/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nomed.org/tsg" TargetMode="External"/><Relationship Id="rId4" Type="http://schemas.openxmlformats.org/officeDocument/2006/relationships/hyperlink" Target="http://snomed.org/rsg" TargetMode="External"/><Relationship Id="rId5" Type="http://schemas.openxmlformats.org/officeDocument/2006/relationships/image" Target="../media/image20.png"/><Relationship Id="rId6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gl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4" Type="http://schemas.openxmlformats.org/officeDocument/2006/relationships/image" Target="../media/image26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education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ihtsdotools.org/" TargetMode="External"/><Relationship Id="rId4" Type="http://schemas.openxmlformats.org/officeDocument/2006/relationships/hyperlink" Target="http://snomed.org/courses" TargetMode="External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learning@snomed.org" TargetMode="External"/><Relationship Id="rId3" Type="http://schemas.openxmlformats.org/officeDocument/2006/relationships/image" Target="../media/image28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g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gi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gi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gi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gi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certification" TargetMode="External"/><Relationship Id="rId3" Type="http://schemas.openxmlformats.org/officeDocument/2006/relationships/image" Target="../media/image3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nomed.org/elag" TargetMode="External"/><Relationship Id="rId4" Type="http://schemas.openxmlformats.org/officeDocument/2006/relationships/hyperlink" Target="mailto:lbi@snomed.org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nfluence.ihtsdotools.org/display/ELAG/Declaration+of+Interests" TargetMode="Externa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mailto:elearning@snomed.org" TargetMode="External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courses" TargetMode="Externa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6684912.jpg"/>
          <p:cNvPicPr>
            <a:picLocks noChangeAspect="1"/>
          </p:cNvPicPr>
          <p:nvPr/>
        </p:nvPicPr>
        <p:blipFill>
          <a:blip r:embed="rId2" cstate="print">
            <a:extLst/>
          </a:blip>
          <a:srcRect l="12845" t="33876" r="973" b="28536"/>
          <a:stretch>
            <a:fillRect/>
          </a:stretch>
        </p:blipFill>
        <p:spPr>
          <a:xfrm>
            <a:off x="1" y="5013170"/>
            <a:ext cx="9143999" cy="1844830"/>
          </a:xfrm>
          <a:prstGeom prst="rect">
            <a:avLst/>
          </a:prstGeom>
          <a:ln w="3175">
            <a:miter lim="400000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/>
          <a:srcRect r="55307"/>
          <a:stretch/>
        </p:blipFill>
        <p:spPr>
          <a:xfrm>
            <a:off x="371939" y="732055"/>
            <a:ext cx="3005353" cy="3028770"/>
          </a:xfrm>
          <a:prstGeom prst="rect">
            <a:avLst/>
          </a:prstGeom>
        </p:spPr>
      </p:pic>
      <p:sp>
        <p:nvSpPr>
          <p:cNvPr id="7" name="Shape 166"/>
          <p:cNvSpPr/>
          <p:nvPr/>
        </p:nvSpPr>
        <p:spPr>
          <a:xfrm>
            <a:off x="4178462" y="3922458"/>
            <a:ext cx="4836464" cy="87193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10160" tIns="10160" rIns="10160" bIns="10160" numCol="1" anchor="ctr">
            <a:noAutofit/>
          </a:bodyPr>
          <a:lstStyle/>
          <a:p>
            <a:pPr algn="r">
              <a:spcBef>
                <a:spcPts val="200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0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+mj-lt"/>
                <a:ea typeface="Trebuchet MS" charset="0"/>
                <a:cs typeface="Trebuchet MS" charset="0"/>
              </a:rPr>
              <a:t>Linda Bird</a:t>
            </a:r>
          </a:p>
          <a:p>
            <a:pPr algn="r">
              <a:spcBef>
                <a:spcPts val="200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0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+mj-lt"/>
                <a:ea typeface="Trebuchet MS" charset="0"/>
                <a:cs typeface="Trebuchet MS" charset="0"/>
              </a:rPr>
              <a:t>Head of Education and Product Support</a:t>
            </a:r>
            <a:endParaRPr lang="en-US" sz="2000" dirty="0">
              <a:solidFill>
                <a:schemeClr val="bg2">
                  <a:lumMod val="95000"/>
                  <a:lumOff val="5000"/>
                </a:schemeClr>
              </a:solidFill>
              <a:latin typeface="+mj-lt"/>
              <a:ea typeface="Trebuchet MS" charset="0"/>
              <a:cs typeface="Trebuchet MS" charset="0"/>
            </a:endParaRPr>
          </a:p>
        </p:txBody>
      </p:sp>
      <p:sp>
        <p:nvSpPr>
          <p:cNvPr id="6" name="Shape 166"/>
          <p:cNvSpPr/>
          <p:nvPr/>
        </p:nvSpPr>
        <p:spPr>
          <a:xfrm>
            <a:off x="3533479" y="1828800"/>
            <a:ext cx="5481446" cy="162045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10160" tIns="10160" rIns="10160" bIns="10160" numCol="1" anchor="ctr">
            <a:noAutofit/>
          </a:bodyPr>
          <a:lstStyle/>
          <a:p>
            <a:pPr algn="ctr">
              <a:defRPr sz="2800" spc="0">
                <a:solidFill>
                  <a:srgbClr val="53585F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E-Learning Advisory Group</a:t>
            </a:r>
            <a:endParaRPr sz="28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Trebuchet MS" charset="0"/>
              <a:cs typeface="Trebuchet MS" charset="0"/>
            </a:endParaRPr>
          </a:p>
          <a:p>
            <a:pPr algn="ctr">
              <a:spcBef>
                <a:spcPts val="1238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Wednesday 10</a:t>
            </a:r>
            <a:r>
              <a:rPr lang="en-US" sz="2400" baseline="30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th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 April 2019</a:t>
            </a:r>
          </a:p>
          <a:p>
            <a:pPr algn="ctr">
              <a:spcBef>
                <a:spcPts val="38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Waldorf Hilton Hotel, London, UK</a:t>
            </a:r>
          </a:p>
        </p:txBody>
      </p:sp>
    </p:spTree>
    <p:extLst>
      <p:ext uri="{BB962C8B-B14F-4D97-AF65-F5344CB8AC3E}">
        <p14:creationId xmlns:p14="http://schemas.microsoft.com/office/powerpoint/2010/main" val="163884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ELAG </a:t>
            </a:r>
            <a:br>
              <a:rPr lang="en-US" sz="3200" dirty="0" smtClean="0"/>
            </a:br>
            <a:r>
              <a:rPr lang="en-US" sz="3200" dirty="0" smtClean="0"/>
              <a:t>Member Reports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755" y="1635907"/>
            <a:ext cx="4246771" cy="4718635"/>
          </a:xfrm>
        </p:spPr>
      </p:pic>
    </p:spTree>
    <p:extLst>
      <p:ext uri="{BB962C8B-B14F-4D97-AF65-F5344CB8AC3E}">
        <p14:creationId xmlns:p14="http://schemas.microsoft.com/office/powerpoint/2010/main" val="55103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ELAG Member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6"/>
            <a:ext cx="8501063" cy="5000660"/>
          </a:xfrm>
        </p:spPr>
        <p:txBody>
          <a:bodyPr/>
          <a:lstStyle/>
          <a:p>
            <a:r>
              <a:rPr lang="en-US" dirty="0" smtClean="0"/>
              <a:t>SNOMED CT education activities in your region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or planned SNOMED CT education </a:t>
            </a:r>
            <a:r>
              <a:rPr lang="en-US" dirty="0" smtClean="0"/>
              <a:t>activities</a:t>
            </a:r>
          </a:p>
          <a:p>
            <a:pPr lvl="1"/>
            <a:r>
              <a:rPr lang="en-US" dirty="0" smtClean="0"/>
              <a:t>Feedback on existing SNOMED CT E-Learning experiences</a:t>
            </a:r>
          </a:p>
          <a:p>
            <a:pPr lvl="1"/>
            <a:r>
              <a:rPr lang="en-US" dirty="0" smtClean="0"/>
              <a:t>National or regional SNOMED CT priorities</a:t>
            </a:r>
            <a:endParaRPr lang="en-US" dirty="0"/>
          </a:p>
          <a:p>
            <a:pPr lvl="1"/>
            <a:r>
              <a:rPr lang="en-US" dirty="0" smtClean="0"/>
              <a:t>Education collaboration or partnership opportunities</a:t>
            </a:r>
          </a:p>
          <a:p>
            <a:pPr lvl="1"/>
            <a:r>
              <a:rPr lang="en-US" dirty="0" smtClean="0"/>
              <a:t>CME/CPD course accreditation recommendations for regions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022" y="3505200"/>
            <a:ext cx="3462437" cy="346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7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ELAG Member </a:t>
            </a:r>
            <a:r>
              <a:rPr lang="en-US" dirty="0" smtClean="0"/>
              <a:t>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Australia </a:t>
            </a:r>
            <a:r>
              <a:rPr lang="mr-IN" dirty="0" smtClean="0"/>
              <a:t>–</a:t>
            </a:r>
            <a:r>
              <a:rPr lang="en-US" dirty="0" smtClean="0"/>
              <a:t> Aileen </a:t>
            </a:r>
            <a:r>
              <a:rPr lang="en-US" dirty="0" err="1" smtClean="0"/>
              <a:t>dela</a:t>
            </a:r>
            <a:r>
              <a:rPr lang="en-US" dirty="0" smtClean="0"/>
              <a:t> Pap (by email)</a:t>
            </a:r>
          </a:p>
          <a:p>
            <a:r>
              <a:rPr lang="en-US" dirty="0" smtClean="0"/>
              <a:t>Belgium </a:t>
            </a:r>
            <a:r>
              <a:rPr lang="mr-IN" dirty="0" smtClean="0"/>
              <a:t>–</a:t>
            </a:r>
            <a:r>
              <a:rPr lang="en-US" dirty="0" smtClean="0"/>
              <a:t> Ingrid </a:t>
            </a:r>
            <a:r>
              <a:rPr lang="en-US" dirty="0" err="1" smtClean="0"/>
              <a:t>Mertens</a:t>
            </a:r>
            <a:endParaRPr lang="en-US" dirty="0" smtClean="0"/>
          </a:p>
          <a:p>
            <a:r>
              <a:rPr lang="en-US" dirty="0" smtClean="0"/>
              <a:t>Canada </a:t>
            </a:r>
            <a:r>
              <a:rPr lang="mr-IN" dirty="0" smtClean="0"/>
              <a:t>–</a:t>
            </a:r>
            <a:r>
              <a:rPr lang="en-US" dirty="0" smtClean="0"/>
              <a:t> Linda </a:t>
            </a:r>
            <a:r>
              <a:rPr lang="en-US" dirty="0" err="1" smtClean="0"/>
              <a:t>Perisien</a:t>
            </a:r>
            <a:endParaRPr lang="en-US" dirty="0" smtClean="0"/>
          </a:p>
          <a:p>
            <a:r>
              <a:rPr lang="en-US" dirty="0" smtClean="0"/>
              <a:t>Denmark </a:t>
            </a:r>
            <a:r>
              <a:rPr lang="mr-IN" dirty="0" smtClean="0"/>
              <a:t>–</a:t>
            </a:r>
            <a:r>
              <a:rPr lang="en-US" dirty="0" smtClean="0"/>
              <a:t> Camilla </a:t>
            </a:r>
            <a:r>
              <a:rPr lang="en-US" dirty="0" err="1" smtClean="0"/>
              <a:t>Wiberg</a:t>
            </a:r>
            <a:r>
              <a:rPr lang="en-US" dirty="0" smtClean="0"/>
              <a:t> </a:t>
            </a:r>
            <a:r>
              <a:rPr lang="en-US" dirty="0" err="1" smtClean="0"/>
              <a:t>Danielsen</a:t>
            </a:r>
            <a:endParaRPr lang="en-US" dirty="0" smtClean="0"/>
          </a:p>
          <a:p>
            <a:r>
              <a:rPr lang="en-US" dirty="0" smtClean="0"/>
              <a:t>Estonia </a:t>
            </a:r>
            <a:r>
              <a:rPr lang="mr-IN" dirty="0" smtClean="0"/>
              <a:t>–</a:t>
            </a:r>
            <a:r>
              <a:rPr lang="en-US" dirty="0" smtClean="0"/>
              <a:t> Krista Kart (by email)</a:t>
            </a:r>
          </a:p>
          <a:p>
            <a:r>
              <a:rPr lang="en-US" dirty="0" smtClean="0"/>
              <a:t>Finland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Mikko</a:t>
            </a:r>
            <a:r>
              <a:rPr lang="en-US" dirty="0" smtClean="0"/>
              <a:t> </a:t>
            </a:r>
            <a:r>
              <a:rPr lang="en-US" dirty="0" err="1" smtClean="0"/>
              <a:t>Hårkønen</a:t>
            </a:r>
            <a:endParaRPr lang="en-US" dirty="0" smtClean="0"/>
          </a:p>
          <a:p>
            <a:r>
              <a:rPr lang="en-US" dirty="0" smtClean="0"/>
              <a:t>India </a:t>
            </a:r>
            <a:r>
              <a:rPr lang="mr-IN" dirty="0" smtClean="0"/>
              <a:t>–</a:t>
            </a:r>
            <a:r>
              <a:rPr lang="en-US" dirty="0" smtClean="0"/>
              <a:t> Manisha </a:t>
            </a:r>
            <a:r>
              <a:rPr lang="en-US" dirty="0" err="1" smtClean="0"/>
              <a:t>Mantri</a:t>
            </a:r>
            <a:r>
              <a:rPr lang="en-US" dirty="0" smtClean="0"/>
              <a:t> (by email and phone)</a:t>
            </a:r>
          </a:p>
          <a:p>
            <a:r>
              <a:rPr lang="en-US" dirty="0" smtClean="0"/>
              <a:t>Ireland </a:t>
            </a:r>
            <a:r>
              <a:rPr lang="mr-IN" dirty="0" smtClean="0"/>
              <a:t>–</a:t>
            </a:r>
            <a:r>
              <a:rPr lang="en-US" dirty="0" smtClean="0"/>
              <a:t> Theresa Barry</a:t>
            </a:r>
          </a:p>
          <a:p>
            <a:r>
              <a:rPr lang="en-US" dirty="0" smtClean="0"/>
              <a:t>Malaysia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Syazrin</a:t>
            </a:r>
            <a:r>
              <a:rPr lang="en-US" dirty="0" smtClean="0"/>
              <a:t> bin </a:t>
            </a:r>
            <a:r>
              <a:rPr lang="en-US" dirty="0" err="1" smtClean="0"/>
              <a:t>Mohd</a:t>
            </a:r>
            <a:r>
              <a:rPr lang="en-US" dirty="0" smtClean="0"/>
              <a:t> </a:t>
            </a:r>
            <a:r>
              <a:rPr lang="en-US" dirty="0" err="1" smtClean="0"/>
              <a:t>Sakri</a:t>
            </a:r>
            <a:endParaRPr lang="en-US" dirty="0" smtClean="0"/>
          </a:p>
          <a:p>
            <a:r>
              <a:rPr lang="en-US" dirty="0" smtClean="0"/>
              <a:t>Sweden </a:t>
            </a:r>
            <a:r>
              <a:rPr lang="mr-IN" dirty="0" smtClean="0"/>
              <a:t>–</a:t>
            </a:r>
            <a:r>
              <a:rPr lang="en-US" dirty="0" smtClean="0"/>
              <a:t> Daniel </a:t>
            </a:r>
            <a:r>
              <a:rPr lang="en-US" dirty="0" err="1" smtClean="0"/>
              <a:t>Karlson</a:t>
            </a:r>
            <a:endParaRPr lang="en-US" dirty="0" smtClean="0"/>
          </a:p>
          <a:p>
            <a:r>
              <a:rPr lang="en-US" dirty="0" smtClean="0"/>
              <a:t>Switzerland </a:t>
            </a:r>
            <a:r>
              <a:rPr lang="mr-IN" dirty="0" smtClean="0"/>
              <a:t>–</a:t>
            </a:r>
            <a:r>
              <a:rPr lang="en-US" dirty="0" smtClean="0"/>
              <a:t> Pero </a:t>
            </a:r>
            <a:r>
              <a:rPr lang="en-US" dirty="0" err="1" smtClean="0"/>
              <a:t>Grgic</a:t>
            </a:r>
            <a:endParaRPr lang="en-US" dirty="0" smtClean="0"/>
          </a:p>
          <a:p>
            <a:r>
              <a:rPr lang="en-US" dirty="0" smtClean="0"/>
              <a:t>U.K.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/>
              <a:t>Katharine Priest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772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SNOMED International Update</a:t>
            </a:r>
            <a:endParaRPr lang="en-US" sz="3200" dirty="0"/>
          </a:p>
        </p:txBody>
      </p:sp>
      <p:pic>
        <p:nvPicPr>
          <p:cNvPr id="1026" name="Picture 2" descr="hree_figures_holding_custom_ball_1944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457" y="1316665"/>
            <a:ext cx="4067340" cy="554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0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Product Support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44348" cy="5000660"/>
          </a:xfrm>
        </p:spPr>
        <p:txBody>
          <a:bodyPr/>
          <a:lstStyle/>
          <a:p>
            <a:r>
              <a:rPr lang="en-US" dirty="0" smtClean="0"/>
              <a:t>Mission</a:t>
            </a:r>
          </a:p>
          <a:p>
            <a:pPr lvl="1"/>
            <a:r>
              <a:rPr lang="en-US" dirty="0" smtClean="0"/>
              <a:t>To increase awareness, knowledge and understanding of SNOMED CT and to improve the ease and effectiveness of SNOMED CT implementations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Development, maintenance and delivery of:</a:t>
            </a:r>
          </a:p>
          <a:p>
            <a:pPr lvl="2"/>
            <a:r>
              <a:rPr lang="en-US" dirty="0"/>
              <a:t>E-Learning materials</a:t>
            </a:r>
          </a:p>
          <a:p>
            <a:pPr lvl="2"/>
            <a:r>
              <a:rPr lang="en-US" dirty="0" smtClean="0"/>
              <a:t>Guides</a:t>
            </a:r>
          </a:p>
          <a:p>
            <a:pPr lvl="2"/>
            <a:r>
              <a:rPr lang="en-US" dirty="0" smtClean="0"/>
              <a:t>Technical specifications</a:t>
            </a:r>
          </a:p>
          <a:p>
            <a:pPr lvl="2"/>
            <a:r>
              <a:rPr lang="en-US" dirty="0" smtClean="0"/>
              <a:t>Reference documents</a:t>
            </a:r>
          </a:p>
          <a:p>
            <a:pPr lvl="2"/>
            <a:r>
              <a:rPr lang="en-US" dirty="0" smtClean="0"/>
              <a:t>Product support responses</a:t>
            </a:r>
          </a:p>
          <a:p>
            <a:pPr lvl="2"/>
            <a:r>
              <a:rPr lang="en-US" dirty="0" smtClean="0"/>
              <a:t>Presentations at specific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98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Product Support Team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36329" y="1411864"/>
            <a:ext cx="1911233" cy="17583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7329" y="1411865"/>
            <a:ext cx="1758335" cy="17583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0465" y="1411865"/>
            <a:ext cx="1705668" cy="17312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5564" y="4271210"/>
            <a:ext cx="1758335" cy="17583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7992" y="4260095"/>
            <a:ext cx="1769450" cy="17694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76993" y="3213356"/>
            <a:ext cx="18796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Linda Bird</a:t>
            </a:r>
          </a:p>
          <a:p>
            <a:pPr algn="ctr"/>
            <a:r>
              <a:rPr lang="en-US" sz="1600" dirty="0" smtClean="0"/>
              <a:t>Head of Education &amp; Product Support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559636" y="6037097"/>
            <a:ext cx="22637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Cathy Richardson</a:t>
            </a:r>
            <a:endParaRPr lang="en-US" dirty="0" smtClean="0"/>
          </a:p>
          <a:p>
            <a:pPr algn="ctr"/>
            <a:r>
              <a:rPr lang="en-US" sz="1600" dirty="0" smtClean="0"/>
              <a:t>Senior Terminologist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91692" y="3167056"/>
            <a:ext cx="18796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Anne </a:t>
            </a:r>
            <a:r>
              <a:rPr lang="en-US" b="1" dirty="0" err="1" smtClean="0"/>
              <a:t>Højen</a:t>
            </a:r>
            <a:endParaRPr lang="en-US" b="1" dirty="0" smtClean="0"/>
          </a:p>
          <a:p>
            <a:pPr algn="ctr"/>
            <a:r>
              <a:rPr lang="en-US" sz="1600" dirty="0" smtClean="0"/>
              <a:t>Education &amp; Product Support Specialist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661902" y="3170200"/>
            <a:ext cx="18796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Jon </a:t>
            </a:r>
            <a:r>
              <a:rPr lang="en-US" b="1" dirty="0" err="1" smtClean="0"/>
              <a:t>Zammit</a:t>
            </a:r>
            <a:endParaRPr lang="en-US" b="1" dirty="0" smtClean="0"/>
          </a:p>
          <a:p>
            <a:pPr algn="ctr"/>
            <a:r>
              <a:rPr lang="en-US" sz="1600" dirty="0" smtClean="0"/>
              <a:t>Education &amp; Product Support Specialist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2656664" y="3201781"/>
            <a:ext cx="20350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David Markwell</a:t>
            </a:r>
          </a:p>
          <a:p>
            <a:pPr algn="ctr"/>
            <a:r>
              <a:rPr lang="en-US" sz="1600" dirty="0" smtClean="0"/>
              <a:t>Senior Product Support Specialist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551072" y="6037097"/>
            <a:ext cx="21956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Louise Jones</a:t>
            </a:r>
          </a:p>
          <a:p>
            <a:pPr algn="ctr"/>
            <a:r>
              <a:rPr lang="en-US" sz="1600" dirty="0" smtClean="0"/>
              <a:t>E-Learning Administrator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50329" y="6037097"/>
            <a:ext cx="22994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Penny </a:t>
            </a:r>
            <a:r>
              <a:rPr lang="en-US" b="1" dirty="0" err="1" smtClean="0"/>
              <a:t>Livesay</a:t>
            </a:r>
            <a:endParaRPr lang="en-US" b="1" dirty="0" smtClean="0"/>
          </a:p>
          <a:p>
            <a:pPr algn="ctr"/>
            <a:r>
              <a:rPr lang="en-US" sz="1600" dirty="0" smtClean="0"/>
              <a:t>E-Learning </a:t>
            </a:r>
          </a:p>
          <a:p>
            <a:pPr algn="ctr"/>
            <a:r>
              <a:rPr lang="en-US" sz="1600" dirty="0" smtClean="0"/>
              <a:t>Authoring Specialist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49"/>
          <a:stretch/>
        </p:blipFill>
        <p:spPr>
          <a:xfrm>
            <a:off x="847595" y="1411865"/>
            <a:ext cx="1809069" cy="1813066"/>
          </a:xfrm>
          <a:prstGeom prst="rect">
            <a:avLst/>
          </a:prstGeom>
        </p:spPr>
      </p:pic>
      <p:sp>
        <p:nvSpPr>
          <p:cNvPr id="4" name="AutoShape 2" descr="https://confluence.ihtsdotools.org/download/thumbnails/22317021/image2019-3-11_17-21-6.png?version=1&amp;modificationDate=1552289140000&amp;api=v2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0545" y="4263093"/>
            <a:ext cx="1752076" cy="176645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84957" y="6019703"/>
            <a:ext cx="22637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Ian </a:t>
            </a:r>
            <a:r>
              <a:rPr lang="en-US" b="1" dirty="0" err="1" smtClean="0"/>
              <a:t>Spiers</a:t>
            </a:r>
            <a:endParaRPr lang="en-US" dirty="0" smtClean="0"/>
          </a:p>
          <a:p>
            <a:pPr algn="ctr"/>
            <a:r>
              <a:rPr lang="en-US" sz="1600" dirty="0" smtClean="0"/>
              <a:t>Terminology Education Specialist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80" y="4275052"/>
            <a:ext cx="1521558" cy="177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3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EPS Work Plan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</a:p>
          <a:p>
            <a:r>
              <a:rPr lang="en-US" dirty="0" smtClean="0"/>
              <a:t>Documentation</a:t>
            </a:r>
          </a:p>
          <a:p>
            <a:r>
              <a:rPr lang="en-US" dirty="0" smtClean="0"/>
              <a:t>Product Support</a:t>
            </a:r>
          </a:p>
        </p:txBody>
      </p:sp>
      <p:pic>
        <p:nvPicPr>
          <p:cNvPr id="2050" name="Picture 2" descr="https://lh4.googleusercontent.com/hQnm19KElDktn_wCUMH2C30CCsyJcDu_1biKxyWtmZ1o2cRGkKeJ2AiSeTRGj7dEUqKbuW-2CvgWobTAwg_cUo18DozSKOjGltaZkcvUhwsZg77_H4zYUCwTZbeZ2R3hV4KSAe1L_0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52274"/>
            <a:ext cx="8316410" cy="529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647" y="3756743"/>
            <a:ext cx="2992689" cy="334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3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EPS Work Plan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SNOMED Glossary - </a:t>
            </a:r>
            <a:r>
              <a:rPr lang="en-US" dirty="0" smtClean="0">
                <a:hlinkClick r:id="rId2"/>
              </a:rPr>
              <a:t>http://snomed.org/gl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Accessing SNOMED CT using SQL</a:t>
            </a:r>
          </a:p>
          <a:p>
            <a:pPr lvl="1"/>
            <a:r>
              <a:rPr lang="en-US" dirty="0" smtClean="0"/>
              <a:t>SNOMED language specifications</a:t>
            </a:r>
          </a:p>
          <a:p>
            <a:pPr lvl="1"/>
            <a:r>
              <a:rPr lang="en-US" dirty="0" smtClean="0"/>
              <a:t>Concept model practical guide</a:t>
            </a:r>
          </a:p>
          <a:p>
            <a:pPr lvl="1"/>
            <a:r>
              <a:rPr lang="en-US" dirty="0" smtClean="0"/>
              <a:t>Significant updates to</a:t>
            </a:r>
          </a:p>
          <a:p>
            <a:pPr lvl="2"/>
            <a:r>
              <a:rPr lang="en-US" dirty="0" smtClean="0"/>
              <a:t>Terminology Services Guide - </a:t>
            </a:r>
            <a:r>
              <a:rPr lang="en-US" dirty="0" smtClean="0">
                <a:hlinkClick r:id="rId3"/>
              </a:rPr>
              <a:t>http://snomed.org/tsg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Record Services Guide - </a:t>
            </a:r>
            <a:r>
              <a:rPr lang="en-US" dirty="0" smtClean="0">
                <a:hlinkClick r:id="rId4"/>
              </a:rPr>
              <a:t>http://snomed.org/rsg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Product support</a:t>
            </a:r>
          </a:p>
          <a:p>
            <a:pPr lvl="1"/>
            <a:r>
              <a:rPr lang="en-US" dirty="0" smtClean="0"/>
              <a:t>Expo tutorials</a:t>
            </a:r>
          </a:p>
          <a:p>
            <a:pPr lvl="1"/>
            <a:r>
              <a:rPr lang="en-US" dirty="0" smtClean="0"/>
              <a:t>Support for external stakeholders</a:t>
            </a:r>
          </a:p>
          <a:p>
            <a:pPr lvl="2"/>
            <a:r>
              <a:rPr lang="en-US" dirty="0" smtClean="0"/>
              <a:t>User support reference group (USRG)</a:t>
            </a:r>
          </a:p>
          <a:p>
            <a:pPr lvl="1"/>
            <a:r>
              <a:rPr lang="en-US" dirty="0" smtClean="0"/>
              <a:t>Support for internal stakeholders</a:t>
            </a:r>
          </a:p>
          <a:p>
            <a:pPr lvl="2"/>
            <a:r>
              <a:rPr lang="en-US" dirty="0" smtClean="0"/>
              <a:t>MRCM and HRCM updates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544" y="4431927"/>
            <a:ext cx="2171335" cy="24260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478" y="1344774"/>
            <a:ext cx="2196322" cy="244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5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EPS Work Plan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Foundation courses</a:t>
            </a:r>
          </a:p>
          <a:p>
            <a:pPr lvl="2"/>
            <a:r>
              <a:rPr lang="en-US" dirty="0" smtClean="0"/>
              <a:t>Continue delivery of English and Spanish courses</a:t>
            </a:r>
          </a:p>
          <a:p>
            <a:pPr lvl="1"/>
            <a:r>
              <a:rPr lang="en-US" dirty="0" smtClean="0"/>
              <a:t>Authoring courses</a:t>
            </a:r>
          </a:p>
          <a:p>
            <a:pPr lvl="2"/>
            <a:r>
              <a:rPr lang="en-US" dirty="0" smtClean="0"/>
              <a:t>Develop and deliver level 1 course and certification</a:t>
            </a:r>
          </a:p>
          <a:p>
            <a:pPr lvl="2"/>
            <a:r>
              <a:rPr lang="en-US" dirty="0" smtClean="0"/>
              <a:t>Plan and develop level 2 course</a:t>
            </a:r>
          </a:p>
          <a:p>
            <a:pPr lvl="1"/>
            <a:r>
              <a:rPr lang="en-US" dirty="0" smtClean="0"/>
              <a:t>Implementation course</a:t>
            </a:r>
          </a:p>
          <a:p>
            <a:pPr lvl="2"/>
            <a:r>
              <a:rPr lang="en-US" dirty="0" smtClean="0"/>
              <a:t>Revise, improve and deliver course (from July 2019)</a:t>
            </a:r>
          </a:p>
          <a:p>
            <a:pPr lvl="1"/>
            <a:r>
              <a:rPr lang="en-US" dirty="0" smtClean="0"/>
              <a:t>Developer course</a:t>
            </a:r>
          </a:p>
          <a:p>
            <a:pPr lvl="2"/>
            <a:r>
              <a:rPr lang="en-US" dirty="0" smtClean="0"/>
              <a:t>Plan and develop course (2019) and certification (2020)</a:t>
            </a:r>
          </a:p>
          <a:p>
            <a:pPr lvl="1"/>
            <a:r>
              <a:rPr lang="en-US" dirty="0" smtClean="0"/>
              <a:t>E-Learning platform and course catalogue</a:t>
            </a:r>
          </a:p>
          <a:p>
            <a:pPr lvl="2"/>
            <a:r>
              <a:rPr lang="en-US" dirty="0" smtClean="0"/>
              <a:t>Maintain and update</a:t>
            </a:r>
          </a:p>
          <a:p>
            <a:pPr lvl="1"/>
            <a:r>
              <a:rPr lang="en-US" dirty="0" smtClean="0"/>
              <a:t>CME/CPD credits</a:t>
            </a:r>
          </a:p>
          <a:p>
            <a:pPr lvl="2"/>
            <a:r>
              <a:rPr lang="en-US" dirty="0" smtClean="0"/>
              <a:t>Develop strategy and recommendations</a:t>
            </a:r>
          </a:p>
          <a:p>
            <a:pPr lvl="2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970" y="4849792"/>
            <a:ext cx="2921030" cy="200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24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SNOMED CT Course Catalogue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979" y="1536192"/>
            <a:ext cx="5166360" cy="516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8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4271" y="4615137"/>
            <a:ext cx="3856260" cy="1557145"/>
          </a:xfrm>
        </p:spPr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2800" b="0" dirty="0" smtClean="0"/>
              <a:t>Mackenzie Room</a:t>
            </a:r>
            <a:br>
              <a:rPr lang="en-US" sz="2800" b="0" dirty="0" smtClean="0"/>
            </a:br>
            <a:r>
              <a:rPr lang="en-US" sz="2800" b="0" dirty="0" smtClean="0"/>
              <a:t>1:30pm </a:t>
            </a:r>
            <a:r>
              <a:rPr lang="mr-IN" sz="2800" b="0" dirty="0" smtClean="0"/>
              <a:t>–</a:t>
            </a:r>
            <a:r>
              <a:rPr lang="en-US" sz="2800" b="0" dirty="0" smtClean="0"/>
              <a:t> 3:00pm</a:t>
            </a:r>
            <a:br>
              <a:rPr lang="en-US" sz="2800" b="0" dirty="0" smtClean="0"/>
            </a:br>
            <a:r>
              <a:rPr lang="en-US" sz="2800" b="0" dirty="0" smtClean="0"/>
              <a:t>3:30pm </a:t>
            </a:r>
            <a:r>
              <a:rPr lang="mr-IN" sz="2800" b="0" dirty="0" smtClean="0"/>
              <a:t>–</a:t>
            </a:r>
            <a:r>
              <a:rPr lang="en-US" sz="2800" b="0" dirty="0" smtClean="0"/>
              <a:t> 4:30pm</a:t>
            </a:r>
            <a:endParaRPr lang="en-US" b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995" y="1036893"/>
            <a:ext cx="5573439" cy="40099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7371" y="2824222"/>
            <a:ext cx="3194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WELCOME !!</a:t>
            </a:r>
          </a:p>
        </p:txBody>
      </p:sp>
    </p:spTree>
    <p:extLst>
      <p:ext uri="{BB962C8B-B14F-4D97-AF65-F5344CB8AC3E}">
        <p14:creationId xmlns:p14="http://schemas.microsoft.com/office/powerpoint/2010/main" val="66991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http://snomed.org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66" y="1877667"/>
            <a:ext cx="7958667" cy="20513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6732" y="4051320"/>
            <a:ext cx="4529668" cy="237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r>
              <a:rPr lang="en-US" dirty="0" smtClean="0">
                <a:hlinkClick r:id="rId2"/>
              </a:rPr>
              <a:t>http://snomed.org/education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58AEDB"/>
                </a:solidFill>
                <a:ea typeface="Bookman Old Style" charset="0"/>
                <a:cs typeface="Bookman Old Style" charset="0"/>
              </a:rPr>
              <a:t>SNOMED CT Courses and Certification</a:t>
            </a:r>
          </a:p>
          <a:p>
            <a:r>
              <a:rPr lang="en-US" dirty="0" smtClean="0">
                <a:solidFill>
                  <a:srgbClr val="58AEDB"/>
                </a:solidFill>
                <a:ea typeface="Bookman Old Style" charset="0"/>
                <a:cs typeface="Bookman Old Style" charset="0"/>
              </a:rPr>
              <a:t>SNOMED CT E-Learning Services</a:t>
            </a:r>
          </a:p>
          <a:p>
            <a:r>
              <a:rPr lang="en-US" dirty="0" smtClean="0">
                <a:solidFill>
                  <a:srgbClr val="58AEDB"/>
                </a:solidFill>
                <a:ea typeface="Bookman Old Style" charset="0"/>
                <a:cs typeface="Bookman Old Style" charset="0"/>
              </a:rPr>
              <a:t>SNOMED CT Starter Tutorials</a:t>
            </a:r>
          </a:p>
          <a:p>
            <a:r>
              <a:rPr lang="en-US" dirty="0" smtClean="0">
                <a:solidFill>
                  <a:srgbClr val="58AEDB"/>
                </a:solidFill>
                <a:ea typeface="Bookman Old Style" charset="0"/>
                <a:cs typeface="Bookman Old Style" charset="0"/>
              </a:rPr>
              <a:t>SNOMED CT Presentation Library</a:t>
            </a:r>
          </a:p>
          <a:p>
            <a:r>
              <a:rPr lang="en-US" dirty="0" smtClean="0">
                <a:solidFill>
                  <a:srgbClr val="58AEDB"/>
                </a:solidFill>
                <a:ea typeface="Bookman Old Style" charset="0"/>
                <a:cs typeface="Bookman Old Style" charset="0"/>
              </a:rPr>
              <a:t>SNOMED CT Document Library</a:t>
            </a:r>
            <a:endParaRPr lang="en-US" dirty="0">
              <a:solidFill>
                <a:srgbClr val="58AEDB"/>
              </a:solidFill>
              <a:ea typeface="Bookman Old Style" charset="0"/>
              <a:cs typeface="Bookman Old Style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934" y="4410964"/>
            <a:ext cx="1968500" cy="18818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969593"/>
            <a:ext cx="8229600" cy="21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0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Course Catalogue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5211" y="1487660"/>
            <a:ext cx="3402856" cy="5302395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1" y="1487660"/>
            <a:ext cx="3408744" cy="4735340"/>
          </a:xfrm>
        </p:spPr>
        <p:txBody>
          <a:bodyPr anchor="ctr"/>
          <a:lstStyle/>
          <a:p>
            <a:pPr marL="129541" indent="0" algn="ctr">
              <a:buNone/>
            </a:pPr>
            <a:r>
              <a:rPr lang="en-US" dirty="0"/>
              <a:t>The SNOMED CT Course Catalogue offers education courses and certification exams for beginners through to advanced users of SNOMED </a:t>
            </a:r>
            <a:r>
              <a:rPr lang="en-US" dirty="0" smtClean="0"/>
              <a:t>CT</a:t>
            </a:r>
          </a:p>
          <a:p>
            <a:pPr marL="129541" indent="0" algn="ctr">
              <a:buNone/>
            </a:pPr>
            <a:r>
              <a:rPr lang="en-US" sz="1800" dirty="0" smtClean="0">
                <a:hlinkClick r:id="rId3"/>
              </a:rPr>
              <a:t>https://courses.ihtsdotools.org</a:t>
            </a:r>
            <a:r>
              <a:rPr lang="en-US" sz="1800" dirty="0" smtClean="0"/>
              <a:t> or </a:t>
            </a:r>
            <a:r>
              <a:rPr lang="en-US" sz="1800" dirty="0" smtClean="0">
                <a:hlinkClick r:id="rId4"/>
              </a:rPr>
              <a:t>http://snomed.org/courses</a:t>
            </a:r>
            <a:r>
              <a:rPr lang="en-US" sz="1800" dirty="0" smtClean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459" y="1623695"/>
            <a:ext cx="5166360" cy="516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6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Courses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26066" y="1479536"/>
            <a:ext cx="3031067" cy="1568464"/>
          </a:xfrm>
          <a:prstGeom prst="rect">
            <a:avLst/>
          </a:prstGeom>
          <a:solidFill>
            <a:srgbClr val="E4F9F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SNOMED CT Foundation Course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angla Sangam MN" charset="0"/>
              <a:ea typeface="Bangla Sangam MN" charset="0"/>
              <a:cs typeface="Bangla Sangam MN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47166" y="1479536"/>
            <a:ext cx="3031067" cy="1568464"/>
          </a:xfrm>
          <a:prstGeom prst="rect">
            <a:avLst/>
          </a:prstGeom>
          <a:solidFill>
            <a:srgbClr val="E4F9F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Curso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 de 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Fundamentos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 de SNOMED CT</a:t>
            </a:r>
          </a:p>
        </p:txBody>
      </p:sp>
      <p:sp>
        <p:nvSpPr>
          <p:cNvPr id="9" name="Rectangle 8"/>
          <p:cNvSpPr/>
          <p:nvPr/>
        </p:nvSpPr>
        <p:spPr>
          <a:xfrm>
            <a:off x="1126066" y="3298038"/>
            <a:ext cx="3031067" cy="1568464"/>
          </a:xfrm>
          <a:prstGeom prst="rect">
            <a:avLst/>
          </a:prstGeom>
          <a:solidFill>
            <a:srgbClr val="E4F9F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SNOMED CT Implementation Course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847166" y="3298038"/>
            <a:ext cx="3031067" cy="1568464"/>
          </a:xfrm>
          <a:prstGeom prst="rect">
            <a:avLst/>
          </a:prstGeom>
          <a:solidFill>
            <a:srgbClr val="E4F9F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SNOMED CT Authoring Level 1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Course / Certification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Bangla Sangam MN" charset="0"/>
              <a:ea typeface="Bangla Sangam MN" charset="0"/>
              <a:cs typeface="Bangla Sangam MN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6066" y="5116540"/>
            <a:ext cx="3031067" cy="1568464"/>
          </a:xfrm>
          <a:prstGeom prst="rect">
            <a:avLst/>
          </a:prstGeom>
          <a:solidFill>
            <a:srgbClr val="E4F9F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SNOMED CT </a:t>
            </a:r>
          </a:p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for Developers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847166" y="5116540"/>
            <a:ext cx="3031067" cy="1568464"/>
          </a:xfrm>
          <a:prstGeom prst="rect">
            <a:avLst/>
          </a:prstGeom>
          <a:solidFill>
            <a:srgbClr val="E4F9F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SNOMED CT</a:t>
            </a:r>
          </a:p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angla Sangam MN" charset="0"/>
                <a:ea typeface="Bangla Sangam MN" charset="0"/>
                <a:cs typeface="Bangla Sangam MN" charset="0"/>
              </a:rPr>
              <a:t>for Data Analysts</a:t>
            </a:r>
          </a:p>
        </p:txBody>
      </p:sp>
    </p:spTree>
    <p:extLst>
      <p:ext uri="{BB962C8B-B14F-4D97-AF65-F5344CB8AC3E}">
        <p14:creationId xmlns:p14="http://schemas.microsoft.com/office/powerpoint/2010/main" val="9516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Enhanced Member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Member is entitled to</a:t>
            </a:r>
          </a:p>
          <a:p>
            <a:pPr lvl="1"/>
            <a:r>
              <a:rPr lang="en-US" dirty="0" smtClean="0"/>
              <a:t>FREE SNOMED CT Foundation Course for all students</a:t>
            </a:r>
          </a:p>
          <a:p>
            <a:pPr lvl="1"/>
            <a:r>
              <a:rPr lang="en-US" dirty="0"/>
              <a:t>Membership discount for all education courses</a:t>
            </a:r>
          </a:p>
          <a:p>
            <a:pPr lvl="1"/>
            <a:r>
              <a:rPr lang="en-US" dirty="0" smtClean="0"/>
              <a:t>NRC access to 1 FREE enrolment in each course per year</a:t>
            </a:r>
          </a:p>
          <a:p>
            <a:pPr lvl="1"/>
            <a:r>
              <a:rPr lang="en-US" dirty="0" smtClean="0"/>
              <a:t>NRC access to 1 FREE enrolment in each certification per year</a:t>
            </a:r>
          </a:p>
          <a:p>
            <a:r>
              <a:rPr lang="en-US" dirty="0" smtClean="0"/>
              <a:t>Member discounts are offered automatically on login</a:t>
            </a:r>
          </a:p>
          <a:p>
            <a:r>
              <a:rPr lang="en-US" dirty="0" smtClean="0"/>
              <a:t>To claim free NRC enrolment in education courses</a:t>
            </a:r>
          </a:p>
          <a:p>
            <a:pPr lvl="1"/>
            <a:r>
              <a:rPr lang="en-US" dirty="0" smtClean="0"/>
              <a:t>MF rep to email </a:t>
            </a:r>
            <a:r>
              <a:rPr lang="en-US" dirty="0" smtClean="0">
                <a:hlinkClick r:id="rId2"/>
              </a:rPr>
              <a:t>elearning@snomed.org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Request ‘Member free’ voucher</a:t>
            </a:r>
          </a:p>
          <a:p>
            <a:pPr lvl="1"/>
            <a:r>
              <a:rPr lang="en-US" dirty="0" smtClean="0"/>
              <a:t>Include name and email of student</a:t>
            </a:r>
          </a:p>
          <a:p>
            <a:pPr lvl="1"/>
            <a:r>
              <a:rPr lang="en-US" dirty="0" smtClean="0"/>
              <a:t>Include planned course and intake</a:t>
            </a:r>
          </a:p>
          <a:p>
            <a:pPr lvl="1"/>
            <a:r>
              <a:rPr lang="en-US" dirty="0" smtClean="0"/>
              <a:t>Voucher will be provided for use </a:t>
            </a:r>
            <a:br>
              <a:rPr lang="en-US" dirty="0" smtClean="0"/>
            </a:br>
            <a:r>
              <a:rPr lang="en-US" dirty="0" smtClean="0"/>
              <a:t>in Course Catalogue</a:t>
            </a:r>
          </a:p>
          <a:p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267" y="3987800"/>
            <a:ext cx="2870200" cy="287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70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SNOMED CT Foundation Courses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2" y="1624565"/>
            <a:ext cx="3434276" cy="457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3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Foundation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 algn="ctr">
              <a:spcAft>
                <a:spcPts val="700"/>
              </a:spcAft>
              <a:buNone/>
            </a:pPr>
            <a:r>
              <a:rPr lang="en-US" dirty="0">
                <a:solidFill>
                  <a:srgbClr val="229BB8"/>
                </a:solidFill>
              </a:rPr>
              <a:t>Provides an introduction to a broad range of SNOMED CT related topics, including the why, what and how of SNOMED CT</a:t>
            </a:r>
          </a:p>
          <a:p>
            <a:r>
              <a:rPr lang="en-US" dirty="0"/>
              <a:t>What</a:t>
            </a:r>
          </a:p>
          <a:p>
            <a:pPr lvl="1"/>
            <a:r>
              <a:rPr lang="en-US" dirty="0"/>
              <a:t>3 modules each containing 6 presentations and 1 assessment</a:t>
            </a:r>
          </a:p>
          <a:p>
            <a:pPr lvl="1"/>
            <a:r>
              <a:rPr lang="en-US" dirty="0"/>
              <a:t>Final assessment at end of course</a:t>
            </a:r>
          </a:p>
          <a:p>
            <a:r>
              <a:rPr lang="en-US" dirty="0"/>
              <a:t>When</a:t>
            </a:r>
          </a:p>
          <a:p>
            <a:pPr lvl="1"/>
            <a:r>
              <a:rPr lang="en-US" dirty="0"/>
              <a:t>Ongoing enrolment with immediate start</a:t>
            </a:r>
          </a:p>
          <a:p>
            <a:r>
              <a:rPr lang="en-US" dirty="0"/>
              <a:t>Fees</a:t>
            </a:r>
          </a:p>
          <a:p>
            <a:pPr lvl="1"/>
            <a:r>
              <a:rPr lang="en-US" dirty="0">
                <a:solidFill>
                  <a:srgbClr val="229BB8"/>
                </a:solidFill>
              </a:rPr>
              <a:t>FREE</a:t>
            </a:r>
            <a:r>
              <a:rPr lang="en-US" dirty="0"/>
              <a:t> for students from SNOMED International Members</a:t>
            </a:r>
          </a:p>
          <a:p>
            <a:pPr lvl="1"/>
            <a:r>
              <a:rPr lang="en-US" dirty="0"/>
              <a:t>Students from non-Member countries / territories</a:t>
            </a:r>
          </a:p>
          <a:p>
            <a:pPr lvl="2"/>
            <a:r>
              <a:rPr lang="en-US" dirty="0"/>
              <a:t>400 USD - </a:t>
            </a:r>
            <a:r>
              <a:rPr lang="en-US" dirty="0">
                <a:solidFill>
                  <a:srgbClr val="0070C0"/>
                </a:solidFill>
              </a:rPr>
              <a:t>high income countries</a:t>
            </a:r>
          </a:p>
          <a:p>
            <a:pPr lvl="2"/>
            <a:r>
              <a:rPr lang="en-US" dirty="0"/>
              <a:t>200 USD - </a:t>
            </a:r>
            <a:r>
              <a:rPr lang="en-US" dirty="0">
                <a:solidFill>
                  <a:srgbClr val="0070C0"/>
                </a:solidFill>
              </a:rPr>
              <a:t>middle income countries</a:t>
            </a:r>
          </a:p>
          <a:p>
            <a:pPr lvl="2"/>
            <a:r>
              <a:rPr lang="en-US" dirty="0"/>
              <a:t>FREE - </a:t>
            </a:r>
            <a:r>
              <a:rPr lang="en-US" dirty="0">
                <a:solidFill>
                  <a:srgbClr val="0070C0"/>
                </a:solidFill>
              </a:rPr>
              <a:t>low income countries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016" y="4345163"/>
            <a:ext cx="2066927" cy="275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4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Curso</a:t>
            </a:r>
            <a:r>
              <a:rPr lang="en-US" dirty="0" smtClean="0"/>
              <a:t> de </a:t>
            </a:r>
            <a:r>
              <a:rPr lang="en-US" dirty="0" err="1" smtClean="0"/>
              <a:t>Fundamentos</a:t>
            </a:r>
            <a:r>
              <a:rPr lang="en-US" dirty="0" smtClean="0"/>
              <a:t> de SNOMED 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3797"/>
          </a:xfrm>
        </p:spPr>
        <p:txBody>
          <a:bodyPr/>
          <a:lstStyle/>
          <a:p>
            <a:pPr marL="129541" indent="0" algn="ctr">
              <a:spcAft>
                <a:spcPts val="700"/>
              </a:spcAft>
              <a:buNone/>
            </a:pPr>
            <a:r>
              <a:rPr lang="en-US" dirty="0">
                <a:solidFill>
                  <a:srgbClr val="229BB8"/>
                </a:solidFill>
              </a:rPr>
              <a:t>Este </a:t>
            </a:r>
            <a:r>
              <a:rPr lang="en-US" dirty="0" err="1">
                <a:solidFill>
                  <a:srgbClr val="229BB8"/>
                </a:solidFill>
              </a:rPr>
              <a:t>curso</a:t>
            </a:r>
            <a:r>
              <a:rPr lang="en-US" dirty="0">
                <a:solidFill>
                  <a:srgbClr val="229BB8"/>
                </a:solidFill>
              </a:rPr>
              <a:t> </a:t>
            </a:r>
            <a:r>
              <a:rPr lang="en-US" dirty="0" err="1">
                <a:solidFill>
                  <a:srgbClr val="229BB8"/>
                </a:solidFill>
              </a:rPr>
              <a:t>proporciona</a:t>
            </a:r>
            <a:r>
              <a:rPr lang="en-US" dirty="0">
                <a:solidFill>
                  <a:srgbClr val="229BB8"/>
                </a:solidFill>
              </a:rPr>
              <a:t> </a:t>
            </a:r>
            <a:r>
              <a:rPr lang="en-US" dirty="0" err="1">
                <a:solidFill>
                  <a:srgbClr val="229BB8"/>
                </a:solidFill>
              </a:rPr>
              <a:t>una</a:t>
            </a:r>
            <a:r>
              <a:rPr lang="en-US" dirty="0">
                <a:solidFill>
                  <a:srgbClr val="229BB8"/>
                </a:solidFill>
              </a:rPr>
              <a:t> </a:t>
            </a:r>
            <a:r>
              <a:rPr lang="en-US" dirty="0" err="1">
                <a:solidFill>
                  <a:srgbClr val="229BB8"/>
                </a:solidFill>
              </a:rPr>
              <a:t>introducción</a:t>
            </a:r>
            <a:r>
              <a:rPr lang="en-US" dirty="0">
                <a:solidFill>
                  <a:srgbClr val="229BB8"/>
                </a:solidFill>
              </a:rPr>
              <a:t> a un </a:t>
            </a:r>
            <a:r>
              <a:rPr lang="en-US" dirty="0" err="1">
                <a:solidFill>
                  <a:srgbClr val="229BB8"/>
                </a:solidFill>
              </a:rPr>
              <a:t>conjunto</a:t>
            </a:r>
            <a:r>
              <a:rPr lang="en-US" dirty="0">
                <a:solidFill>
                  <a:srgbClr val="229BB8"/>
                </a:solidFill>
              </a:rPr>
              <a:t> </a:t>
            </a:r>
            <a:r>
              <a:rPr lang="en-US" dirty="0" err="1">
                <a:solidFill>
                  <a:srgbClr val="229BB8"/>
                </a:solidFill>
              </a:rPr>
              <a:t>amplio</a:t>
            </a:r>
            <a:r>
              <a:rPr lang="en-US" dirty="0">
                <a:solidFill>
                  <a:srgbClr val="229BB8"/>
                </a:solidFill>
              </a:rPr>
              <a:t> de </a:t>
            </a:r>
            <a:r>
              <a:rPr lang="en-US" dirty="0" err="1">
                <a:solidFill>
                  <a:srgbClr val="229BB8"/>
                </a:solidFill>
              </a:rPr>
              <a:t>temas</a:t>
            </a:r>
            <a:r>
              <a:rPr lang="en-US" dirty="0">
                <a:solidFill>
                  <a:srgbClr val="229BB8"/>
                </a:solidFill>
              </a:rPr>
              <a:t> </a:t>
            </a:r>
            <a:r>
              <a:rPr lang="en-US" dirty="0" err="1">
                <a:solidFill>
                  <a:srgbClr val="229BB8"/>
                </a:solidFill>
              </a:rPr>
              <a:t>relacionados</a:t>
            </a:r>
            <a:r>
              <a:rPr lang="en-US" dirty="0">
                <a:solidFill>
                  <a:srgbClr val="229BB8"/>
                </a:solidFill>
              </a:rPr>
              <a:t> con SNOMED CT, </a:t>
            </a:r>
            <a:r>
              <a:rPr lang="en-US" dirty="0" err="1">
                <a:solidFill>
                  <a:srgbClr val="229BB8"/>
                </a:solidFill>
              </a:rPr>
              <a:t>incluyendo</a:t>
            </a:r>
            <a:r>
              <a:rPr lang="en-US" dirty="0">
                <a:solidFill>
                  <a:srgbClr val="229BB8"/>
                </a:solidFill>
              </a:rPr>
              <a:t> el </a:t>
            </a:r>
            <a:r>
              <a:rPr lang="en-US" dirty="0" err="1">
                <a:solidFill>
                  <a:srgbClr val="229BB8"/>
                </a:solidFill>
              </a:rPr>
              <a:t>por</a:t>
            </a:r>
            <a:r>
              <a:rPr lang="en-US" dirty="0">
                <a:solidFill>
                  <a:srgbClr val="229BB8"/>
                </a:solidFill>
              </a:rPr>
              <a:t> </a:t>
            </a:r>
            <a:r>
              <a:rPr lang="en-US" dirty="0" err="1">
                <a:solidFill>
                  <a:srgbClr val="229BB8"/>
                </a:solidFill>
              </a:rPr>
              <a:t>qué</a:t>
            </a:r>
            <a:r>
              <a:rPr lang="en-US" dirty="0">
                <a:solidFill>
                  <a:srgbClr val="229BB8"/>
                </a:solidFill>
              </a:rPr>
              <a:t>, el </a:t>
            </a:r>
            <a:r>
              <a:rPr lang="en-US" dirty="0" err="1">
                <a:solidFill>
                  <a:srgbClr val="229BB8"/>
                </a:solidFill>
              </a:rPr>
              <a:t>qué</a:t>
            </a:r>
            <a:r>
              <a:rPr lang="en-US" dirty="0">
                <a:solidFill>
                  <a:srgbClr val="229BB8"/>
                </a:solidFill>
              </a:rPr>
              <a:t> y el </a:t>
            </a:r>
            <a:r>
              <a:rPr lang="en-US" dirty="0" err="1">
                <a:solidFill>
                  <a:srgbClr val="229BB8"/>
                </a:solidFill>
              </a:rPr>
              <a:t>cómo</a:t>
            </a:r>
            <a:r>
              <a:rPr lang="en-US" dirty="0">
                <a:solidFill>
                  <a:srgbClr val="229BB8"/>
                </a:solidFill>
              </a:rPr>
              <a:t> de SNOMED </a:t>
            </a:r>
            <a:r>
              <a:rPr lang="en-US" dirty="0" smtClean="0">
                <a:solidFill>
                  <a:srgbClr val="229BB8"/>
                </a:solidFill>
              </a:rPr>
              <a:t>CT</a:t>
            </a:r>
          </a:p>
          <a:p>
            <a:r>
              <a:rPr lang="es-ES" dirty="0" smtClean="0"/>
              <a:t>Qué</a:t>
            </a:r>
            <a:endParaRPr lang="en-US" dirty="0" smtClean="0"/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módulos</a:t>
            </a:r>
            <a:r>
              <a:rPr lang="en-US" dirty="0" smtClean="0"/>
              <a:t>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uno</a:t>
            </a:r>
            <a:r>
              <a:rPr lang="en-US" dirty="0"/>
              <a:t> con </a:t>
            </a:r>
            <a:r>
              <a:rPr lang="en-US" dirty="0" smtClean="0"/>
              <a:t>6 </a:t>
            </a:r>
            <a:r>
              <a:rPr lang="en-US" dirty="0" err="1" smtClean="0"/>
              <a:t>presentaciones</a:t>
            </a:r>
            <a:r>
              <a:rPr lang="en-US" dirty="0" smtClean="0"/>
              <a:t> </a:t>
            </a:r>
            <a:r>
              <a:rPr lang="en-US" dirty="0"/>
              <a:t>y </a:t>
            </a:r>
            <a:r>
              <a:rPr lang="en-US" dirty="0" smtClean="0"/>
              <a:t>1 </a:t>
            </a:r>
            <a:r>
              <a:rPr lang="en-US" dirty="0" err="1" smtClean="0"/>
              <a:t>evaluación</a:t>
            </a:r>
            <a:endParaRPr lang="en-US" dirty="0" smtClean="0"/>
          </a:p>
          <a:p>
            <a:pPr lvl="1"/>
            <a:r>
              <a:rPr lang="en-US" dirty="0" err="1" smtClean="0"/>
              <a:t>Evaluación</a:t>
            </a:r>
            <a:r>
              <a:rPr lang="en-US" dirty="0" smtClean="0"/>
              <a:t> </a:t>
            </a:r>
            <a:r>
              <a:rPr lang="en-US" dirty="0"/>
              <a:t>final</a:t>
            </a:r>
          </a:p>
          <a:p>
            <a:r>
              <a:rPr lang="es-ES" dirty="0"/>
              <a:t>Cuando</a:t>
            </a:r>
            <a:endParaRPr lang="en-US" dirty="0"/>
          </a:p>
          <a:p>
            <a:pPr lvl="1"/>
            <a:r>
              <a:rPr lang="en-US" dirty="0" err="1" smtClean="0"/>
              <a:t>Inscripción</a:t>
            </a:r>
            <a:r>
              <a:rPr lang="en-US" dirty="0" smtClean="0"/>
              <a:t> </a:t>
            </a:r>
            <a:r>
              <a:rPr lang="en-US" dirty="0"/>
              <a:t>continua con </a:t>
            </a:r>
            <a:r>
              <a:rPr lang="en-US" dirty="0" err="1"/>
              <a:t>inicio</a:t>
            </a:r>
            <a:r>
              <a:rPr lang="en-US" dirty="0"/>
              <a:t> </a:t>
            </a:r>
            <a:r>
              <a:rPr lang="en-US" dirty="0" err="1"/>
              <a:t>inmediato</a:t>
            </a:r>
            <a:r>
              <a:rPr lang="en-US" dirty="0"/>
              <a:t>.</a:t>
            </a:r>
          </a:p>
          <a:p>
            <a:r>
              <a:rPr lang="es-ES" dirty="0"/>
              <a:t>Costo</a:t>
            </a:r>
            <a:endParaRPr lang="en-US" dirty="0"/>
          </a:p>
          <a:p>
            <a:pPr lvl="1"/>
            <a:r>
              <a:rPr lang="en-US" dirty="0" smtClean="0">
                <a:solidFill>
                  <a:srgbClr val="229BB8"/>
                </a:solidFill>
              </a:rPr>
              <a:t>GRATIS </a:t>
            </a:r>
            <a:r>
              <a:rPr lang="en-US" dirty="0" smtClean="0"/>
              <a:t>para </a:t>
            </a:r>
            <a:r>
              <a:rPr lang="en-US" dirty="0" err="1" smtClean="0"/>
              <a:t>estudiantes</a:t>
            </a:r>
            <a:r>
              <a:rPr lang="en-US" dirty="0" smtClean="0"/>
              <a:t> de SNOMED </a:t>
            </a:r>
            <a:r>
              <a:rPr lang="en-US" dirty="0"/>
              <a:t>International Members</a:t>
            </a:r>
          </a:p>
          <a:p>
            <a:pPr lvl="1"/>
            <a:r>
              <a:rPr lang="es-ES" dirty="0"/>
              <a:t>Estudiantes de países / territorios no miembros</a:t>
            </a:r>
            <a:endParaRPr lang="en-US" dirty="0"/>
          </a:p>
          <a:p>
            <a:pPr lvl="2"/>
            <a:r>
              <a:rPr lang="en-US" dirty="0"/>
              <a:t>400 USD - </a:t>
            </a:r>
            <a:r>
              <a:rPr lang="es-ES" dirty="0" err="1" smtClean="0">
                <a:solidFill>
                  <a:srgbClr val="0070C0"/>
                </a:solidFill>
              </a:rPr>
              <a:t>paises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>
                <a:solidFill>
                  <a:srgbClr val="0070C0"/>
                </a:solidFill>
              </a:rPr>
              <a:t>de altos ingresos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r>
              <a:rPr lang="en-US" dirty="0"/>
              <a:t>200 USD - </a:t>
            </a:r>
            <a:r>
              <a:rPr lang="es-ES" dirty="0" smtClean="0">
                <a:solidFill>
                  <a:srgbClr val="0070C0"/>
                </a:solidFill>
              </a:rPr>
              <a:t>países </a:t>
            </a:r>
            <a:r>
              <a:rPr lang="es-ES" dirty="0">
                <a:solidFill>
                  <a:srgbClr val="0070C0"/>
                </a:solidFill>
              </a:rPr>
              <a:t>de </a:t>
            </a:r>
            <a:r>
              <a:rPr lang="es-ES" dirty="0" smtClean="0">
                <a:solidFill>
                  <a:srgbClr val="0070C0"/>
                </a:solidFill>
              </a:rPr>
              <a:t>ingresos </a:t>
            </a:r>
            <a:r>
              <a:rPr lang="es-ES" dirty="0">
                <a:solidFill>
                  <a:srgbClr val="0070C0"/>
                </a:solidFill>
              </a:rPr>
              <a:t>medios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r>
              <a:rPr lang="en-US" dirty="0" smtClean="0"/>
              <a:t>GRATIS - </a:t>
            </a:r>
            <a:r>
              <a:rPr lang="es-ES" dirty="0" smtClean="0">
                <a:solidFill>
                  <a:srgbClr val="0070C0"/>
                </a:solidFill>
              </a:rPr>
              <a:t>países </a:t>
            </a:r>
            <a:r>
              <a:rPr lang="es-ES" dirty="0">
                <a:solidFill>
                  <a:srgbClr val="0070C0"/>
                </a:solidFill>
              </a:rPr>
              <a:t>de bajos ingresos</a:t>
            </a:r>
            <a:endParaRPr lang="en-US" dirty="0">
              <a:solidFill>
                <a:srgbClr val="0070C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016" y="4345163"/>
            <a:ext cx="2066927" cy="275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93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Foundation 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numbers</a:t>
            </a:r>
          </a:p>
          <a:p>
            <a:pPr lvl="1"/>
            <a:r>
              <a:rPr lang="en-US" dirty="0" smtClean="0"/>
              <a:t>English</a:t>
            </a:r>
          </a:p>
          <a:p>
            <a:pPr lvl="2"/>
            <a:r>
              <a:rPr lang="en-US" dirty="0" smtClean="0">
                <a:solidFill>
                  <a:srgbClr val="229BB8"/>
                </a:solidFill>
              </a:rPr>
              <a:t>Completions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1,976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(from 70 countries)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/>
            <a:r>
              <a:rPr lang="en-US" dirty="0" smtClean="0">
                <a:solidFill>
                  <a:srgbClr val="229BB8"/>
                </a:solidFill>
              </a:rPr>
              <a:t>Active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210</a:t>
            </a:r>
            <a:endParaRPr lang="en-US" dirty="0" smtClean="0"/>
          </a:p>
          <a:p>
            <a:pPr lvl="1"/>
            <a:r>
              <a:rPr lang="en-US" dirty="0" smtClean="0"/>
              <a:t>Spanish</a:t>
            </a:r>
          </a:p>
          <a:p>
            <a:pPr lvl="2"/>
            <a:r>
              <a:rPr lang="en-US" dirty="0" smtClean="0">
                <a:solidFill>
                  <a:srgbClr val="229BB8"/>
                </a:solidFill>
              </a:rPr>
              <a:t>Completions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68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(from 6 countries)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2"/>
            <a:r>
              <a:rPr lang="en-US" dirty="0">
                <a:solidFill>
                  <a:srgbClr val="229BB8"/>
                </a:solidFill>
              </a:rPr>
              <a:t>Active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138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1300"/>
              </a:spcBef>
            </a:pPr>
            <a:r>
              <a:rPr lang="en-US" b="1" dirty="0" smtClean="0"/>
              <a:t>Totals</a:t>
            </a:r>
          </a:p>
          <a:p>
            <a:pPr lvl="1"/>
            <a:r>
              <a:rPr lang="en-US" b="1" dirty="0">
                <a:solidFill>
                  <a:srgbClr val="229BB8"/>
                </a:solidFill>
              </a:rPr>
              <a:t>Completions </a:t>
            </a:r>
            <a:r>
              <a:rPr lang="mr-IN" b="1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2,044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US" b="1" dirty="0">
                <a:solidFill>
                  <a:srgbClr val="229BB8"/>
                </a:solidFill>
              </a:rPr>
              <a:t>Active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mr-IN" b="1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348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016" y="4345163"/>
            <a:ext cx="2066927" cy="275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5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Foundation Course (Spanish)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016" y="4345163"/>
            <a:ext cx="2066927" cy="2755903"/>
          </a:xfrm>
          <a:prstGeom prst="rect">
            <a:avLst/>
          </a:prstGeom>
        </p:spPr>
      </p:pic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876312452"/>
              </p:ext>
            </p:extLst>
          </p:nvPr>
        </p:nvGraphicFramePr>
        <p:xfrm>
          <a:off x="1082488" y="1916206"/>
          <a:ext cx="6818812" cy="5184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1" y="1454541"/>
            <a:ext cx="1972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Enrolments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53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428736"/>
            <a:ext cx="6815471" cy="5000660"/>
          </a:xfrm>
        </p:spPr>
        <p:txBody>
          <a:bodyPr/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ELAG administration</a:t>
            </a:r>
          </a:p>
          <a:p>
            <a:r>
              <a:rPr lang="en-US" dirty="0" smtClean="0"/>
              <a:t>ELAG Member reports</a:t>
            </a:r>
          </a:p>
          <a:p>
            <a:r>
              <a:rPr lang="en-US" dirty="0" smtClean="0"/>
              <a:t>SNOMED International update</a:t>
            </a:r>
          </a:p>
          <a:p>
            <a:pPr lvl="1"/>
            <a:r>
              <a:rPr lang="en-US" dirty="0" smtClean="0"/>
              <a:t>EPS work plan</a:t>
            </a:r>
          </a:p>
          <a:p>
            <a:pPr lvl="1"/>
            <a:r>
              <a:rPr lang="en-US" dirty="0" smtClean="0"/>
              <a:t>Foundation courses</a:t>
            </a:r>
          </a:p>
          <a:p>
            <a:pPr lvl="1"/>
            <a:r>
              <a:rPr lang="en-US" dirty="0"/>
              <a:t>Implementation course</a:t>
            </a:r>
          </a:p>
          <a:p>
            <a:pPr lvl="1"/>
            <a:r>
              <a:rPr lang="en-US" dirty="0" smtClean="0"/>
              <a:t>Authoring levels 1 and 2</a:t>
            </a:r>
          </a:p>
          <a:p>
            <a:pPr lvl="1"/>
            <a:r>
              <a:rPr lang="en-US" dirty="0" smtClean="0"/>
              <a:t>SNOMED for developers</a:t>
            </a:r>
          </a:p>
          <a:p>
            <a:pPr lvl="1"/>
            <a:r>
              <a:rPr lang="en-US" dirty="0" smtClean="0"/>
              <a:t>SNOMED for data analysts</a:t>
            </a:r>
          </a:p>
          <a:p>
            <a:pPr lvl="1"/>
            <a:r>
              <a:rPr lang="en-US" dirty="0" smtClean="0"/>
              <a:t>SNOMED for clinicians</a:t>
            </a:r>
          </a:p>
          <a:p>
            <a:pPr lvl="1"/>
            <a:r>
              <a:rPr lang="en-US" dirty="0" smtClean="0"/>
              <a:t>Other education activities</a:t>
            </a:r>
          </a:p>
          <a:p>
            <a:r>
              <a:rPr lang="en-US" dirty="0" smtClean="0"/>
              <a:t>Feedback and discussion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998" y="3819646"/>
            <a:ext cx="4527002" cy="311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91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SNOMED CT Implementation</a:t>
            </a:r>
            <a:br>
              <a:rPr lang="en-US" sz="3200" dirty="0" smtClean="0"/>
            </a:br>
            <a:r>
              <a:rPr lang="en-US" sz="3200" dirty="0" smtClean="0"/>
              <a:t>Course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723" y="1823972"/>
            <a:ext cx="3796157" cy="424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81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Implementation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 algn="ctr">
              <a:spcAft>
                <a:spcPts val="700"/>
              </a:spcAft>
              <a:buNone/>
            </a:pPr>
            <a:r>
              <a:rPr lang="en-US" dirty="0">
                <a:solidFill>
                  <a:srgbClr val="229BB8"/>
                </a:solidFill>
              </a:rPr>
              <a:t>Provides an in depth understanding of the stages in implementing a SNOMED CT enabled system </a:t>
            </a:r>
            <a:r>
              <a:rPr lang="mr-IN" dirty="0">
                <a:solidFill>
                  <a:srgbClr val="229BB8"/>
                </a:solidFill>
              </a:rPr>
              <a:t>–</a:t>
            </a:r>
            <a:r>
              <a:rPr lang="en-US" dirty="0">
                <a:solidFill>
                  <a:srgbClr val="229BB8"/>
                </a:solidFill>
              </a:rPr>
              <a:t> from </a:t>
            </a:r>
            <a:br>
              <a:rPr lang="en-US" dirty="0">
                <a:solidFill>
                  <a:srgbClr val="229BB8"/>
                </a:solidFill>
              </a:rPr>
            </a:br>
            <a:r>
              <a:rPr lang="en-US" dirty="0">
                <a:solidFill>
                  <a:srgbClr val="229BB8"/>
                </a:solidFill>
              </a:rPr>
              <a:t>the decision to adopt SNOMED CT, through to design, procurement, development and use</a:t>
            </a:r>
          </a:p>
          <a:p>
            <a:r>
              <a:rPr lang="en-US" dirty="0"/>
              <a:t>What</a:t>
            </a:r>
          </a:p>
          <a:p>
            <a:pPr lvl="1"/>
            <a:r>
              <a:rPr lang="en-US" dirty="0"/>
              <a:t>6 modules each with online presentations, tutor-led webinar, assignment and assessment, plus assessment at end of course</a:t>
            </a:r>
          </a:p>
          <a:p>
            <a:pPr lvl="1"/>
            <a:r>
              <a:rPr lang="en-US" dirty="0"/>
              <a:t>Fixed schedule over 7 months (around 70 hours of study)</a:t>
            </a:r>
          </a:p>
          <a:p>
            <a:r>
              <a:rPr lang="en-US" dirty="0"/>
              <a:t>When</a:t>
            </a:r>
          </a:p>
          <a:p>
            <a:pPr lvl="1"/>
            <a:r>
              <a:rPr lang="en-US" dirty="0" smtClean="0"/>
              <a:t>Intakes start </a:t>
            </a:r>
            <a:r>
              <a:rPr lang="en-US" b="1" dirty="0"/>
              <a:t>July </a:t>
            </a:r>
            <a:r>
              <a:rPr lang="en-US" dirty="0" smtClean="0"/>
              <a:t>and</a:t>
            </a:r>
            <a:r>
              <a:rPr lang="en-US" b="1" dirty="0" smtClean="0"/>
              <a:t> January</a:t>
            </a:r>
            <a:endParaRPr lang="en-US" dirty="0"/>
          </a:p>
          <a:p>
            <a:r>
              <a:rPr lang="en-US" dirty="0"/>
              <a:t>Fees</a:t>
            </a:r>
          </a:p>
          <a:p>
            <a:pPr lvl="1"/>
            <a:r>
              <a:rPr lang="en-US" dirty="0"/>
              <a:t>Members - </a:t>
            </a:r>
            <a:r>
              <a:rPr lang="en-US" dirty="0">
                <a:solidFill>
                  <a:srgbClr val="229BB8"/>
                </a:solidFill>
              </a:rPr>
              <a:t>500 / 250 / 50 USD </a:t>
            </a:r>
            <a:r>
              <a:rPr lang="en-US" dirty="0"/>
              <a:t>(high/middle/low)</a:t>
            </a:r>
          </a:p>
          <a:p>
            <a:pPr lvl="1"/>
            <a:r>
              <a:rPr lang="en-US" dirty="0"/>
              <a:t>Non-Members - </a:t>
            </a:r>
            <a:r>
              <a:rPr lang="en-US" dirty="0">
                <a:solidFill>
                  <a:srgbClr val="229BB8"/>
                </a:solidFill>
              </a:rPr>
              <a:t>1000 / 500 / 100 USD </a:t>
            </a:r>
            <a:r>
              <a:rPr lang="en-US" dirty="0"/>
              <a:t>(high/mid/low)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897" y="4636129"/>
            <a:ext cx="2145978" cy="239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75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Implementation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numbers</a:t>
            </a:r>
          </a:p>
          <a:p>
            <a:pPr lvl="2"/>
            <a:r>
              <a:rPr lang="en-US" dirty="0" smtClean="0">
                <a:solidFill>
                  <a:srgbClr val="229BB8"/>
                </a:solidFill>
              </a:rPr>
              <a:t>Completions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519</a:t>
            </a:r>
          </a:p>
          <a:p>
            <a:pPr lvl="2"/>
            <a:r>
              <a:rPr lang="en-US" dirty="0" smtClean="0">
                <a:solidFill>
                  <a:srgbClr val="229BB8"/>
                </a:solidFill>
              </a:rPr>
              <a:t>Active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897" y="4636129"/>
            <a:ext cx="2145978" cy="2397741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spect="1"/>
          </p:cNvSpPr>
          <p:nvPr/>
        </p:nvSpPr>
        <p:spPr>
          <a:xfrm>
            <a:off x="279636" y="2643964"/>
            <a:ext cx="8584728" cy="1855362"/>
          </a:xfrm>
          <a:prstGeom prst="rect">
            <a:avLst/>
          </a:prstGeom>
          <a:solidFill>
            <a:srgbClr val="FDFFCA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266700">
              <a:srgbClr val="7030A0">
                <a:alpha val="40000"/>
              </a:srgbClr>
            </a:glow>
            <a:outerShdw blurRad="50800" dist="127000" dir="5400000" sx="101000" sy="101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>
                <a:latin typeface="Athelas" charset="0"/>
                <a:ea typeface="Athelas" charset="0"/>
                <a:cs typeface="Athelas" charset="0"/>
              </a:rPr>
              <a:t>Enrolments in July 2019 course</a:t>
            </a:r>
          </a:p>
          <a:p>
            <a:r>
              <a:rPr lang="en-US" dirty="0" smtClean="0">
                <a:latin typeface="Athelas" charset="0"/>
                <a:ea typeface="Athelas" charset="0"/>
                <a:cs typeface="Athelas" charset="0"/>
              </a:rPr>
              <a:t>NOW OPEN!</a:t>
            </a:r>
          </a:p>
          <a:p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(Relaunched with updated course materials)</a:t>
            </a:r>
            <a:endParaRPr lang="en-US" b="0" dirty="0">
              <a:solidFill>
                <a:schemeClr val="tx1">
                  <a:lumMod val="50000"/>
                  <a:lumOff val="50000"/>
                </a:schemeClr>
              </a:solidFill>
              <a:latin typeface="Athelas" charset="0"/>
              <a:ea typeface="Athelas" charset="0"/>
              <a:cs typeface="Athe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89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SNOMED CT Authoring </a:t>
            </a:r>
            <a:br>
              <a:rPr lang="en-US" sz="3200" dirty="0" smtClean="0"/>
            </a:br>
            <a:r>
              <a:rPr lang="en-US" sz="3200" dirty="0" smtClean="0"/>
              <a:t>Level 1 Course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067" y="1463558"/>
            <a:ext cx="4045833" cy="539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6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Authoring Level 1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 algn="ctr">
              <a:spcAft>
                <a:spcPts val="700"/>
              </a:spcAft>
              <a:buNone/>
            </a:pPr>
            <a:r>
              <a:rPr lang="en-US" dirty="0">
                <a:solidFill>
                  <a:srgbClr val="229BB8"/>
                </a:solidFill>
              </a:rPr>
              <a:t>Teaches you the knowledge and skills needed to perform basic SNOMED CT authoring tasks, and prepares you for the SNOMED CT Authoring Level 1 certification exam</a:t>
            </a:r>
          </a:p>
          <a:p>
            <a:r>
              <a:rPr lang="en-US" dirty="0"/>
              <a:t>What</a:t>
            </a:r>
          </a:p>
          <a:p>
            <a:pPr lvl="1"/>
            <a:r>
              <a:rPr lang="en-US" dirty="0"/>
              <a:t>5 modules each with online presentations, tutor-led webinar, assignment and assessment, plus additional exercises</a:t>
            </a:r>
          </a:p>
          <a:p>
            <a:pPr lvl="1"/>
            <a:r>
              <a:rPr lang="en-US" dirty="0"/>
              <a:t>Students practice authoring on training authoring platform</a:t>
            </a:r>
          </a:p>
          <a:p>
            <a:pPr lvl="1"/>
            <a:r>
              <a:rPr lang="en-US" dirty="0"/>
              <a:t>Fixed schedule over 5 months (around 70 hours of study)</a:t>
            </a:r>
          </a:p>
          <a:p>
            <a:r>
              <a:rPr lang="en-US" dirty="0"/>
              <a:t>When</a:t>
            </a:r>
          </a:p>
          <a:p>
            <a:pPr lvl="1"/>
            <a:r>
              <a:rPr lang="en-US" dirty="0"/>
              <a:t>Intakes start </a:t>
            </a:r>
            <a:r>
              <a:rPr lang="en-US" b="1" dirty="0"/>
              <a:t>March </a:t>
            </a:r>
            <a:r>
              <a:rPr lang="en-US" dirty="0" smtClean="0"/>
              <a:t>and </a:t>
            </a:r>
            <a:r>
              <a:rPr lang="en-US" b="1" dirty="0" smtClean="0"/>
              <a:t>September</a:t>
            </a:r>
            <a:endParaRPr lang="en-US" dirty="0"/>
          </a:p>
          <a:p>
            <a:r>
              <a:rPr lang="en-US" dirty="0"/>
              <a:t>Fees</a:t>
            </a:r>
          </a:p>
          <a:p>
            <a:pPr lvl="1"/>
            <a:r>
              <a:rPr lang="en-US" dirty="0"/>
              <a:t>Members - </a:t>
            </a:r>
            <a:r>
              <a:rPr lang="en-US" dirty="0">
                <a:solidFill>
                  <a:srgbClr val="229BB8"/>
                </a:solidFill>
              </a:rPr>
              <a:t>500 / 250 / 50 USD </a:t>
            </a:r>
            <a:r>
              <a:rPr lang="en-US" dirty="0"/>
              <a:t>(high/middle/low income)</a:t>
            </a:r>
          </a:p>
          <a:p>
            <a:pPr lvl="1"/>
            <a:r>
              <a:rPr lang="en-US" dirty="0"/>
              <a:t>Non-Members - </a:t>
            </a:r>
            <a:r>
              <a:rPr lang="en-US" dirty="0">
                <a:solidFill>
                  <a:srgbClr val="229BB8"/>
                </a:solidFill>
              </a:rPr>
              <a:t>1000 / 500 / 100 USD </a:t>
            </a:r>
            <a:r>
              <a:rPr lang="en-US" dirty="0"/>
              <a:t>(high/middle/low income)</a:t>
            </a:r>
          </a:p>
          <a:p>
            <a:pPr lvl="1"/>
            <a:r>
              <a:rPr lang="en-US" dirty="0"/>
              <a:t>Additional discount for CDT course graduates (upon request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41" y="3379808"/>
            <a:ext cx="2287192" cy="30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1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Authoring </a:t>
            </a:r>
            <a:r>
              <a:rPr lang="en-US" dirty="0"/>
              <a:t>Level 1 Course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numbers</a:t>
            </a:r>
          </a:p>
          <a:p>
            <a:pPr lvl="1"/>
            <a:r>
              <a:rPr lang="en-US" dirty="0" smtClean="0"/>
              <a:t>Content Development Theory Course</a:t>
            </a:r>
          </a:p>
          <a:p>
            <a:pPr lvl="2"/>
            <a:r>
              <a:rPr lang="en-US" dirty="0" smtClean="0">
                <a:solidFill>
                  <a:srgbClr val="229BB8"/>
                </a:solidFill>
              </a:rPr>
              <a:t>Completions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296</a:t>
            </a:r>
          </a:p>
          <a:p>
            <a:pPr lvl="1"/>
            <a:r>
              <a:rPr lang="en-US" dirty="0" smtClean="0"/>
              <a:t>Authoring Level 1 Course</a:t>
            </a:r>
            <a:endParaRPr lang="en-US" dirty="0"/>
          </a:p>
          <a:p>
            <a:pPr lvl="2"/>
            <a:r>
              <a:rPr lang="en-US" dirty="0"/>
              <a:t>Completions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13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(Pilot)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/>
            <a:r>
              <a:rPr lang="en-US" dirty="0" smtClean="0"/>
              <a:t>Active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34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(March 2019)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2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>
            <a:spLocks noChangeAspect="1"/>
          </p:cNvSpPr>
          <p:nvPr/>
        </p:nvSpPr>
        <p:spPr>
          <a:xfrm>
            <a:off x="329254" y="3806456"/>
            <a:ext cx="7191508" cy="1855362"/>
          </a:xfrm>
          <a:prstGeom prst="rect">
            <a:avLst/>
          </a:prstGeom>
          <a:solidFill>
            <a:srgbClr val="FDFFCA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266700">
              <a:srgbClr val="7030A0">
                <a:alpha val="40000"/>
              </a:srgbClr>
            </a:glow>
            <a:outerShdw blurRad="50800" dist="127000" dir="5400000" sx="101000" sy="101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7030A0"/>
                </a:solidFill>
              </a:defRPr>
            </a:lvl1pPr>
          </a:lstStyle>
          <a:p>
            <a:r>
              <a:rPr lang="en-US">
                <a:latin typeface="Athelas" charset="0"/>
                <a:ea typeface="Athelas" charset="0"/>
                <a:cs typeface="Athelas" charset="0"/>
              </a:rPr>
              <a:t>Enrolments in September 2019 course NOW OPEN!</a:t>
            </a:r>
            <a:endParaRPr lang="en-US" dirty="0">
              <a:latin typeface="Athelas" charset="0"/>
              <a:ea typeface="Athelas" charset="0"/>
              <a:cs typeface="Athelas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41" y="3379808"/>
            <a:ext cx="2287192" cy="30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08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41" y="3379808"/>
            <a:ext cx="2287192" cy="30495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Authoring Level 1 Course </a:t>
            </a:r>
            <a:r>
              <a:rPr lang="mr-IN" dirty="0" smtClean="0"/>
              <a:t>–</a:t>
            </a:r>
            <a:r>
              <a:rPr lang="en-US" dirty="0" smtClean="0"/>
              <a:t> Modules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792" y="1428736"/>
            <a:ext cx="8229600" cy="5000660"/>
          </a:xfrm>
        </p:spPr>
        <p:txBody>
          <a:bodyPr/>
          <a:lstStyle/>
          <a:p>
            <a:pPr marL="664529" indent="-514350">
              <a:buFont typeface="+mj-lt"/>
              <a:buAutoNum type="alphaUcPeriod"/>
            </a:pP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Introduction </a:t>
            </a:r>
            <a:r>
              <a:rPr lang="en-US" sz="2800" dirty="0">
                <a:solidFill>
                  <a:srgbClr val="0070C0"/>
                </a:solidFill>
                <a:ea typeface="Athelas" charset="0"/>
                <a:cs typeface="Athelas" charset="0"/>
              </a:rPr>
              <a:t>to </a:t>
            </a: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authoring </a:t>
            </a:r>
            <a:r>
              <a:rPr lang="en-US" sz="2800" dirty="0">
                <a:solidFill>
                  <a:srgbClr val="0070C0"/>
                </a:solidFill>
                <a:ea typeface="Athelas" charset="0"/>
                <a:cs typeface="Athelas" charset="0"/>
              </a:rPr>
              <a:t>and </a:t>
            </a: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requests</a:t>
            </a:r>
          </a:p>
          <a:p>
            <a:pPr marL="669925" lvl="1" indent="0">
              <a:buClr>
                <a:schemeClr val="bg1">
                  <a:lumMod val="65000"/>
                </a:schemeClr>
              </a:buClr>
              <a:buNone/>
            </a:pP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  <a:ea typeface="Athelas" charset="0"/>
                <a:cs typeface="Athelas" charset="0"/>
              </a:rPr>
              <a:t>Hierarchies, concept model, editorial guidance, logical design, versioning, extensions</a:t>
            </a:r>
          </a:p>
          <a:p>
            <a:pPr marL="664529" indent="-514350">
              <a:buFont typeface="+mj-lt"/>
              <a:buAutoNum type="alphaUcPeriod"/>
            </a:pP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Tooling, procedures and anatomy</a:t>
            </a:r>
          </a:p>
          <a:p>
            <a:pPr marL="669925" lvl="1" indent="0">
              <a:buClr>
                <a:schemeClr val="bg1">
                  <a:lumMod val="65000"/>
                </a:schemeClr>
              </a:buClr>
              <a:buNone/>
            </a:pP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  <a:ea typeface="Athelas" charset="0"/>
                <a:cs typeface="Athelas" charset="0"/>
              </a:rPr>
              <a:t>Authoring platform functionality, MRCM, attribute hierarchies, metadata</a:t>
            </a:r>
            <a:endParaRPr lang="en-US" sz="1800" dirty="0">
              <a:solidFill>
                <a:schemeClr val="bg1">
                  <a:lumMod val="65000"/>
                </a:schemeClr>
              </a:solidFill>
              <a:ea typeface="Athelas" charset="0"/>
              <a:cs typeface="Athelas" charset="0"/>
            </a:endParaRPr>
          </a:p>
          <a:p>
            <a:pPr marL="664529" indent="-514350">
              <a:buFont typeface="+mj-lt"/>
              <a:buAutoNum type="alphaUcPeriod"/>
            </a:pP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Content creation and clinical findings</a:t>
            </a:r>
          </a:p>
          <a:p>
            <a:pPr marL="669925" lvl="1" indent="0">
              <a:buClr>
                <a:schemeClr val="bg1">
                  <a:lumMod val="65000"/>
                </a:schemeClr>
              </a:buClr>
              <a:buNone/>
            </a:pP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  <a:ea typeface="Athelas" charset="0"/>
                <a:cs typeface="Athelas" charset="0"/>
              </a:rPr>
              <a:t>Context, qualifiers, record artifacts, events, naming, </a:t>
            </a:r>
            <a:r>
              <a:rPr lang="en-US" sz="1800" dirty="0" err="1" smtClean="0">
                <a:solidFill>
                  <a:schemeClr val="bg1">
                    <a:lumMod val="65000"/>
                  </a:schemeClr>
                </a:solidFill>
                <a:ea typeface="Athelas" charset="0"/>
                <a:cs typeface="Athelas" charset="0"/>
              </a:rPr>
              <a:t>definings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  <a:ea typeface="Athelas" charset="0"/>
                <a:cs typeface="Athelas" charset="0"/>
              </a:rPr>
              <a:t>, DL</a:t>
            </a:r>
            <a:endParaRPr lang="en-US" sz="1800" dirty="0">
              <a:solidFill>
                <a:schemeClr val="bg1">
                  <a:lumMod val="65000"/>
                </a:schemeClr>
              </a:solidFill>
              <a:ea typeface="Athelas" charset="0"/>
              <a:cs typeface="Athelas" charset="0"/>
            </a:endParaRPr>
          </a:p>
          <a:p>
            <a:pPr marL="664529" indent="-514350">
              <a:buFont typeface="+mj-lt"/>
              <a:buAutoNum type="alphaUcPeriod"/>
            </a:pP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Content changes, products and substances</a:t>
            </a:r>
          </a:p>
          <a:p>
            <a:pPr marL="669925" lvl="1" indent="0">
              <a:buClr>
                <a:schemeClr val="bg1">
                  <a:lumMod val="65000"/>
                </a:schemeClr>
              </a:buClr>
              <a:buNone/>
            </a:pP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  <a:ea typeface="Athelas" charset="0"/>
                <a:cs typeface="Athelas" charset="0"/>
              </a:rPr>
              <a:t>Physical object, physical force, staging &amp; scales, social context</a:t>
            </a:r>
            <a:endParaRPr lang="en-US" dirty="0">
              <a:solidFill>
                <a:schemeClr val="bg1">
                  <a:lumMod val="65000"/>
                </a:schemeClr>
              </a:solidFill>
              <a:ea typeface="Athelas" charset="0"/>
              <a:cs typeface="Athelas" charset="0"/>
            </a:endParaRPr>
          </a:p>
          <a:p>
            <a:pPr marL="664529" indent="-514350">
              <a:buFont typeface="+mj-lt"/>
              <a:buAutoNum type="alphaUcPeriod"/>
            </a:pP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Content authoring, inactivation &amp; issues</a:t>
            </a:r>
          </a:p>
          <a:p>
            <a:pPr marL="669925" lvl="1" indent="0">
              <a:buClr>
                <a:schemeClr val="bg1">
                  <a:lumMod val="65000"/>
                </a:schemeClr>
              </a:buClr>
              <a:buNone/>
            </a:pP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  <a:ea typeface="Athelas" charset="0"/>
                <a:cs typeface="Athelas" charset="0"/>
              </a:rPr>
              <a:t>Observable entity, organism, specimen, environment &amp; geographic location</a:t>
            </a:r>
            <a:endParaRPr lang="en-US" sz="1400" dirty="0">
              <a:solidFill>
                <a:schemeClr val="bg1">
                  <a:lumMod val="65000"/>
                </a:schemeClr>
              </a:solidFill>
              <a:ea typeface="Athelas" charset="0"/>
              <a:cs typeface="Athe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Authoring Level 1 Course </a:t>
            </a:r>
            <a:r>
              <a:rPr lang="mr-IN" dirty="0" smtClean="0"/>
              <a:t>–</a:t>
            </a:r>
            <a:r>
              <a:rPr lang="en-US" dirty="0" smtClean="0"/>
              <a:t> Exercises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6"/>
            <a:ext cx="8318205" cy="5000660"/>
          </a:xfrm>
        </p:spPr>
        <p:txBody>
          <a:bodyPr/>
          <a:lstStyle/>
          <a:p>
            <a:pPr marL="664529" indent="-514350">
              <a:buFont typeface="+mj-lt"/>
              <a:buAutoNum type="alphaUcPeriod"/>
            </a:pP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Request submission and management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  <a:ea typeface="Athelas" charset="0"/>
              <a:cs typeface="Athelas" charset="0"/>
            </a:endParaRPr>
          </a:p>
          <a:p>
            <a:pPr marL="664529" indent="-514350">
              <a:buFont typeface="+mj-lt"/>
              <a:buAutoNum type="alphaUcPeriod"/>
            </a:pP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Authoring platform functionality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  <a:ea typeface="Athelas" charset="0"/>
                <a:cs typeface="Athelas" charset="0"/>
              </a:rPr>
              <a:t>(and FSN quiz)</a:t>
            </a:r>
            <a:endParaRPr lang="en-US" sz="1600" dirty="0">
              <a:solidFill>
                <a:schemeClr val="bg1">
                  <a:lumMod val="65000"/>
                </a:schemeClr>
              </a:solidFill>
              <a:ea typeface="Athelas" charset="0"/>
              <a:cs typeface="Athelas" charset="0"/>
            </a:endParaRPr>
          </a:p>
          <a:p>
            <a:pPr marL="664529" indent="-514350">
              <a:buFont typeface="+mj-lt"/>
              <a:buAutoNum type="alphaUcPeriod"/>
            </a:pP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Concept authoring </a:t>
            </a:r>
            <a:r>
              <a:rPr lang="en-US" sz="2800" dirty="0" smtClean="0">
                <a:solidFill>
                  <a:schemeClr val="bg1">
                    <a:lumMod val="65000"/>
                  </a:schemeClr>
                </a:solidFill>
                <a:ea typeface="Athelas" charset="0"/>
                <a:cs typeface="Athelas" charset="0"/>
              </a:rPr>
              <a:t>(and FSN quiz)</a:t>
            </a:r>
            <a:endParaRPr lang="en-US" sz="1600" dirty="0">
              <a:solidFill>
                <a:schemeClr val="bg1">
                  <a:lumMod val="65000"/>
                </a:schemeClr>
              </a:solidFill>
              <a:ea typeface="Athelas" charset="0"/>
              <a:cs typeface="Athelas" charset="0"/>
            </a:endParaRPr>
          </a:p>
          <a:p>
            <a:pPr marL="664529" indent="-514350">
              <a:buFont typeface="+mj-lt"/>
              <a:buAutoNum type="alphaUcPeriod"/>
            </a:pP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Concept review and correction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Athelas" charset="0"/>
              <a:cs typeface="Athelas" charset="0"/>
            </a:endParaRPr>
          </a:p>
          <a:p>
            <a:pPr marL="664529" indent="-514350">
              <a:buFont typeface="+mj-lt"/>
              <a:buAutoNum type="alphaUcPeriod"/>
            </a:pPr>
            <a:r>
              <a:rPr lang="en-US" sz="2800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Concept inactivation and analysis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Athelas" charset="0"/>
                <a:cs typeface="Athelas" charset="0"/>
              </a:rPr>
              <a:t>           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Athelas" charset="0"/>
              <a:cs typeface="Athela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41" y="3379808"/>
            <a:ext cx="2287192" cy="30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75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Authoring Level 1 Course </a:t>
            </a:r>
            <a:r>
              <a:rPr lang="mr-IN" dirty="0" smtClean="0"/>
              <a:t>–</a:t>
            </a:r>
            <a:r>
              <a:rPr lang="en-US" dirty="0" smtClean="0"/>
              <a:t> Pilot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</a:p>
          <a:p>
            <a:pPr marL="846138" indent="-395288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Overall rating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ea typeface="Athelas" charset="0"/>
                <a:cs typeface="Athelas" charset="0"/>
              </a:rPr>
              <a:t>(4.25 out of 5)</a:t>
            </a:r>
          </a:p>
          <a:p>
            <a:pPr marL="846138" indent="-395288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Course met expectations, met professional </a:t>
            </a:r>
            <a:b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</a:b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needs, timescale was suitable</a:t>
            </a:r>
          </a:p>
          <a:p>
            <a:pPr marL="846138" indent="-395288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How helpful was the following course materials?</a:t>
            </a:r>
          </a:p>
          <a:p>
            <a:pPr marL="846138" indent="-395288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Would you recommend course to others?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ea typeface="Athelas" charset="0"/>
                <a:cs typeface="Athelas" charset="0"/>
              </a:rPr>
              <a:t>(100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ea typeface="Athelas" charset="0"/>
                <a:cs typeface="Athelas" charset="0"/>
              </a:rPr>
              <a:t>%)</a:t>
            </a:r>
            <a:endParaRPr lang="en-US" dirty="0">
              <a:solidFill>
                <a:schemeClr val="bg1">
                  <a:lumMod val="50000"/>
                </a:schemeClr>
              </a:solidFill>
              <a:ea typeface="Athelas" charset="0"/>
              <a:cs typeface="Athelas" charset="0"/>
            </a:endParaRPr>
          </a:p>
          <a:p>
            <a:pPr marL="846138" indent="-395288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How could course be improved?</a:t>
            </a:r>
          </a:p>
          <a:p>
            <a:pPr marL="846138" indent="-395288">
              <a:buFont typeface="+mj-lt"/>
              <a:buAutoNum type="arabicPeriod"/>
            </a:pP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Strengths, weakness, single biggest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/>
            </a:r>
            <a:b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</a:b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improvement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, recommendations to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/>
            </a:r>
            <a:b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</a:b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future 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students,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other 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comments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41" y="3379808"/>
            <a:ext cx="2287192" cy="30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Authoring Level 1 Course </a:t>
            </a:r>
            <a:r>
              <a:rPr lang="mr-IN" dirty="0" smtClean="0"/>
              <a:t>–</a:t>
            </a:r>
            <a:r>
              <a:rPr lang="en-US" dirty="0" smtClean="0"/>
              <a:t> Pilot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6"/>
            <a:ext cx="8467061" cy="5000660"/>
          </a:xfrm>
        </p:spPr>
        <p:txBody>
          <a:bodyPr/>
          <a:lstStyle/>
          <a:p>
            <a:r>
              <a:rPr lang="en-US" dirty="0" smtClean="0"/>
              <a:t>Comments</a:t>
            </a:r>
          </a:p>
          <a:p>
            <a:pPr marL="896938" indent="-355600">
              <a:buFont typeface="Arial" charset="0"/>
              <a:buChar char="•"/>
            </a:pP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It 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was indeed a great learning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experience</a:t>
            </a:r>
            <a:endParaRPr lang="en-US" dirty="0">
              <a:solidFill>
                <a:srgbClr val="0070C0"/>
              </a:solidFill>
              <a:ea typeface="Athelas" charset="0"/>
              <a:cs typeface="Athelas" charset="0"/>
            </a:endParaRPr>
          </a:p>
          <a:p>
            <a:pPr marL="896938" indent="-355600">
              <a:buFont typeface="Arial" charset="0"/>
              <a:buChar char="•"/>
            </a:pP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It 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was practical and I learnt a lot more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about SNOMED</a:t>
            </a:r>
            <a:endParaRPr lang="en-US" dirty="0">
              <a:solidFill>
                <a:srgbClr val="0070C0"/>
              </a:solidFill>
              <a:ea typeface="Athelas" charset="0"/>
              <a:cs typeface="Athelas" charset="0"/>
            </a:endParaRPr>
          </a:p>
          <a:p>
            <a:pPr marL="896938" indent="-355600">
              <a:buFont typeface="Arial" charset="0"/>
              <a:buChar char="•"/>
            </a:pP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I 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really enjoyed the opportunity to practice </a:t>
            </a:r>
            <a:b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</a:b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authoring on the authoring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platform</a:t>
            </a:r>
            <a:endParaRPr lang="en-US" dirty="0">
              <a:solidFill>
                <a:srgbClr val="0070C0"/>
              </a:solidFill>
              <a:ea typeface="Athelas" charset="0"/>
              <a:cs typeface="Athelas" charset="0"/>
            </a:endParaRPr>
          </a:p>
          <a:p>
            <a:pPr marL="896938" indent="-355600">
              <a:buFont typeface="Arial" charset="0"/>
              <a:buChar char="•"/>
            </a:pP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My 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congratulations to you and your colleagues </a:t>
            </a:r>
            <a:b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</a:b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in developing such a good course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!</a:t>
            </a:r>
            <a:endParaRPr lang="en-US" dirty="0">
              <a:solidFill>
                <a:srgbClr val="0070C0"/>
              </a:solidFill>
              <a:ea typeface="Athelas" charset="0"/>
              <a:cs typeface="Athela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41" y="3379808"/>
            <a:ext cx="2287192" cy="30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1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199" y="1341692"/>
            <a:ext cx="6864189" cy="49386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46251" y="3582678"/>
            <a:ext cx="4146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mtClean="0">
                <a:solidFill>
                  <a:schemeClr val="bg1"/>
                </a:solidFill>
              </a:rPr>
              <a:t>INTRODUCTIONS</a:t>
            </a:r>
            <a:endParaRPr lang="en-US" sz="3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13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Authoring Level 1 Course </a:t>
            </a:r>
            <a:r>
              <a:rPr lang="mr-IN" dirty="0" smtClean="0"/>
              <a:t>–</a:t>
            </a:r>
            <a:r>
              <a:rPr lang="en-US" dirty="0" smtClean="0"/>
              <a:t> Pilot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6"/>
            <a:ext cx="8318205" cy="5000660"/>
          </a:xfrm>
        </p:spPr>
        <p:txBody>
          <a:bodyPr/>
          <a:lstStyle/>
          <a:p>
            <a:r>
              <a:rPr lang="en-US" dirty="0" smtClean="0"/>
              <a:t>Suggestions</a:t>
            </a:r>
          </a:p>
          <a:p>
            <a:pPr marL="896938" indent="-355600">
              <a:buFont typeface="Arial" charset="0"/>
              <a:buChar char="•"/>
            </a:pP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More timely feedback on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assignments</a:t>
            </a:r>
            <a:endParaRPr lang="en-US" dirty="0">
              <a:solidFill>
                <a:srgbClr val="0070C0"/>
              </a:solidFill>
              <a:ea typeface="Athelas" charset="0"/>
              <a:cs typeface="Athelas" charset="0"/>
            </a:endParaRPr>
          </a:p>
          <a:p>
            <a:pPr marL="896938" indent="-355600">
              <a:buFont typeface="Arial" charset="0"/>
              <a:buChar char="•"/>
            </a:pP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More 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reference to specific parts of Ed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Guide</a:t>
            </a:r>
            <a:endParaRPr lang="en-US" dirty="0">
              <a:solidFill>
                <a:srgbClr val="0070C0"/>
              </a:solidFill>
              <a:ea typeface="Athelas" charset="0"/>
              <a:cs typeface="Athelas" charset="0"/>
            </a:endParaRPr>
          </a:p>
          <a:p>
            <a:pPr marL="896938" indent="-355600">
              <a:buFont typeface="Arial" charset="0"/>
              <a:buChar char="•"/>
            </a:pPr>
            <a:r>
              <a:rPr lang="en-US" b="1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More </a:t>
            </a:r>
            <a:r>
              <a:rPr lang="en-US" b="1" dirty="0">
                <a:solidFill>
                  <a:srgbClr val="0070C0"/>
                </a:solidFill>
                <a:ea typeface="Athelas" charset="0"/>
                <a:cs typeface="Athelas" charset="0"/>
              </a:rPr>
              <a:t>help with FSN </a:t>
            </a:r>
            <a:r>
              <a:rPr lang="en-US" b="1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construction</a:t>
            </a:r>
            <a:endParaRPr lang="en-US" b="1" dirty="0">
              <a:solidFill>
                <a:srgbClr val="0070C0"/>
              </a:solidFill>
              <a:ea typeface="Athelas" charset="0"/>
              <a:cs typeface="Athelas" charset="0"/>
            </a:endParaRPr>
          </a:p>
          <a:p>
            <a:pPr marL="896938" indent="-355600">
              <a:buFont typeface="Arial" charset="0"/>
              <a:buChar char="•"/>
            </a:pP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Even 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more hands-on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exercises</a:t>
            </a:r>
            <a:endParaRPr lang="en-US" dirty="0">
              <a:solidFill>
                <a:srgbClr val="0070C0"/>
              </a:solidFill>
              <a:ea typeface="Athelas" charset="0"/>
              <a:cs typeface="Athelas" charset="0"/>
            </a:endParaRPr>
          </a:p>
          <a:p>
            <a:pPr marL="896938" indent="-355600">
              <a:buFont typeface="Arial" charset="0"/>
              <a:buChar char="•"/>
            </a:pP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More 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practical exercises in module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A</a:t>
            </a:r>
            <a:endParaRPr lang="en-US" dirty="0">
              <a:solidFill>
                <a:srgbClr val="0070C0"/>
              </a:solidFill>
              <a:ea typeface="Athelas" charset="0"/>
              <a:cs typeface="Athelas" charset="0"/>
            </a:endParaRPr>
          </a:p>
          <a:p>
            <a:pPr marL="896938" indent="-355600">
              <a:buFont typeface="Arial" charset="0"/>
              <a:buChar char="•"/>
            </a:pP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Make 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exercises available before webinars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/>
            </a:r>
            <a:b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</a:b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so students </a:t>
            </a:r>
            <a:r>
              <a:rPr lang="en-US" dirty="0">
                <a:solidFill>
                  <a:srgbClr val="0070C0"/>
                </a:solidFill>
                <a:ea typeface="Athelas" charset="0"/>
                <a:cs typeface="Athelas" charset="0"/>
              </a:rPr>
              <a:t>can prepare and think about </a:t>
            </a:r>
            <a:r>
              <a:rPr lang="en-US" dirty="0" smtClean="0">
                <a:solidFill>
                  <a:srgbClr val="0070C0"/>
                </a:solidFill>
                <a:ea typeface="Athelas" charset="0"/>
                <a:cs typeface="Athelas" charset="0"/>
              </a:rPr>
              <a:t>it</a:t>
            </a:r>
            <a:endParaRPr lang="en-US" dirty="0">
              <a:solidFill>
                <a:srgbClr val="0070C0"/>
              </a:solidFill>
              <a:ea typeface="Athelas" charset="0"/>
              <a:cs typeface="Athelas" charset="0"/>
            </a:endParaRPr>
          </a:p>
          <a:p>
            <a:pPr marL="896938" indent="-355600">
              <a:buFont typeface="Arial" charset="0"/>
              <a:buChar char="•"/>
            </a:pPr>
            <a:endParaRPr lang="en-US" dirty="0">
              <a:solidFill>
                <a:srgbClr val="0070C0"/>
              </a:solidFill>
              <a:ea typeface="Athelas" charset="0"/>
              <a:cs typeface="Athela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41" y="3379808"/>
            <a:ext cx="2287192" cy="3049588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spect="1"/>
          </p:cNvSpPr>
          <p:nvPr/>
        </p:nvSpPr>
        <p:spPr>
          <a:xfrm>
            <a:off x="7485320" y="2183687"/>
            <a:ext cx="1478281" cy="1196121"/>
          </a:xfrm>
          <a:prstGeom prst="rect">
            <a:avLst/>
          </a:prstGeom>
          <a:solidFill>
            <a:srgbClr val="FDFFCA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266700">
              <a:srgbClr val="7030A0">
                <a:alpha val="40000"/>
              </a:srgbClr>
            </a:glow>
            <a:outerShdw blurRad="50800" dist="127000" dir="5400000" sx="101000" sy="101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7030A0"/>
                </a:solidFill>
              </a:defRPr>
            </a:lvl1pPr>
          </a:lstStyle>
          <a:p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Demo</a:t>
            </a:r>
            <a:endParaRPr lang="en-US" b="0" dirty="0">
              <a:solidFill>
                <a:schemeClr val="tx1">
                  <a:lumMod val="50000"/>
                  <a:lumOff val="50000"/>
                </a:schemeClr>
              </a:solidFill>
              <a:latin typeface="Athelas" charset="0"/>
              <a:ea typeface="Athelas" charset="0"/>
              <a:cs typeface="Athelas" charset="0"/>
            </a:endParaRPr>
          </a:p>
        </p:txBody>
      </p:sp>
      <p:cxnSp>
        <p:nvCxnSpPr>
          <p:cNvPr id="8" name="Straight Connector 7"/>
          <p:cNvCxnSpPr>
            <a:stCxn id="6" idx="1"/>
          </p:cNvCxnSpPr>
          <p:nvPr/>
        </p:nvCxnSpPr>
        <p:spPr>
          <a:xfrm flipH="1">
            <a:off x="6287386" y="2781748"/>
            <a:ext cx="1197934" cy="124141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21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SNOMED CT Authoring Level 1 Certification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487" y="1823972"/>
            <a:ext cx="3644086" cy="472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48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Authoring Level 1 Certification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 algn="ctr">
              <a:spcAft>
                <a:spcPts val="700"/>
              </a:spcAft>
              <a:buNone/>
            </a:pPr>
            <a:r>
              <a:rPr lang="en-US" dirty="0">
                <a:solidFill>
                  <a:srgbClr val="229BB8"/>
                </a:solidFill>
              </a:rPr>
              <a:t>Recognizes your competence in performing basic SNOMED CT authoring tasks</a:t>
            </a:r>
          </a:p>
          <a:p>
            <a:r>
              <a:rPr lang="en-US" dirty="0"/>
              <a:t>What</a:t>
            </a:r>
          </a:p>
          <a:p>
            <a:pPr lvl="1"/>
            <a:r>
              <a:rPr lang="en-US" dirty="0"/>
              <a:t>To achieve this certification you must pass the certification exam</a:t>
            </a:r>
          </a:p>
          <a:p>
            <a:pPr lvl="1"/>
            <a:r>
              <a:rPr lang="en-US" dirty="0"/>
              <a:t>Exam includes a range of knowledge and skills based activities</a:t>
            </a:r>
          </a:p>
          <a:p>
            <a:pPr lvl="1"/>
            <a:r>
              <a:rPr lang="en-US" dirty="0"/>
              <a:t>Exam will be proctored / invigilated</a:t>
            </a:r>
          </a:p>
          <a:p>
            <a:r>
              <a:rPr lang="en-US" dirty="0"/>
              <a:t>When</a:t>
            </a:r>
          </a:p>
          <a:p>
            <a:pPr lvl="1"/>
            <a:r>
              <a:rPr lang="en-US" dirty="0" smtClean="0"/>
              <a:t>Exam </a:t>
            </a:r>
            <a:r>
              <a:rPr lang="en-US" dirty="0"/>
              <a:t>to be available from </a:t>
            </a:r>
            <a:r>
              <a:rPr lang="en-US" dirty="0" smtClean="0"/>
              <a:t>mid 2019</a:t>
            </a:r>
          </a:p>
          <a:p>
            <a:r>
              <a:rPr lang="en-US" dirty="0" smtClean="0"/>
              <a:t>Fees</a:t>
            </a:r>
            <a:endParaRPr lang="en-US" dirty="0"/>
          </a:p>
          <a:p>
            <a:pPr lvl="1"/>
            <a:r>
              <a:rPr lang="en-US" dirty="0"/>
              <a:t>Members - </a:t>
            </a:r>
            <a:r>
              <a:rPr lang="en-US" dirty="0">
                <a:solidFill>
                  <a:srgbClr val="229BB8"/>
                </a:solidFill>
              </a:rPr>
              <a:t>200 USD</a:t>
            </a:r>
            <a:endParaRPr lang="en-US" dirty="0"/>
          </a:p>
          <a:p>
            <a:pPr lvl="1"/>
            <a:r>
              <a:rPr lang="en-US" dirty="0"/>
              <a:t>Non-Members - </a:t>
            </a:r>
            <a:r>
              <a:rPr lang="en-US" dirty="0">
                <a:solidFill>
                  <a:srgbClr val="229BB8"/>
                </a:solidFill>
              </a:rPr>
              <a:t>400 </a:t>
            </a:r>
            <a:r>
              <a:rPr lang="en-US" dirty="0" smtClean="0">
                <a:solidFill>
                  <a:srgbClr val="229BB8"/>
                </a:solidFill>
              </a:rPr>
              <a:t>USD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84" y="3599726"/>
            <a:ext cx="2613256" cy="338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9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 algn="ctr">
              <a:buNone/>
            </a:pPr>
            <a:r>
              <a:rPr lang="en-US" dirty="0">
                <a:solidFill>
                  <a:srgbClr val="229BB8"/>
                </a:solidFill>
              </a:rPr>
              <a:t>Recognizes your competence in performing basic SNOMED CT authoring tasks</a:t>
            </a:r>
          </a:p>
          <a:p>
            <a:pPr marL="129541" indent="0" algn="ctr">
              <a:buNone/>
            </a:pPr>
            <a:endParaRPr lang="en-US" dirty="0"/>
          </a:p>
        </p:txBody>
      </p:sp>
      <p:sp>
        <p:nvSpPr>
          <p:cNvPr id="5" name="TextBox 4"/>
          <p:cNvSpPr txBox="1">
            <a:spLocks noChangeAspect="1"/>
          </p:cNvSpPr>
          <p:nvPr/>
        </p:nvSpPr>
        <p:spPr>
          <a:xfrm>
            <a:off x="457200" y="2346251"/>
            <a:ext cx="8229600" cy="4219947"/>
          </a:xfrm>
          <a:prstGeom prst="rect">
            <a:avLst/>
          </a:prstGeom>
          <a:solidFill>
            <a:srgbClr val="FDFFCA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266700">
              <a:srgbClr val="7030A0">
                <a:alpha val="40000"/>
              </a:srgbClr>
            </a:glow>
            <a:outerShdw blurRad="50800" dist="127000" dir="5400000" sx="101000" sy="101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7030A0"/>
                </a:solidFill>
              </a:defRPr>
            </a:lvl1pPr>
          </a:lstStyle>
          <a:p>
            <a:r>
              <a:rPr lang="en-US" sz="32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Certification Plans</a:t>
            </a:r>
            <a:endParaRPr lang="en-US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Athelas" charset="0"/>
              <a:ea typeface="Athelas" charset="0"/>
              <a:cs typeface="Athelas" charset="0"/>
            </a:endParaRPr>
          </a:p>
          <a:p>
            <a:pPr marL="719138" indent="-355600" algn="l">
              <a:buFont typeface="Arial" charset="0"/>
              <a:buChar char="•"/>
              <a:tabLst>
                <a:tab pos="7551738" algn="l"/>
              </a:tabLst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Currently being waitlisted (via course catalogue)</a:t>
            </a:r>
          </a:p>
          <a:p>
            <a:pPr marL="719138" indent="-355600" algn="l">
              <a:buFont typeface="Arial" charset="0"/>
              <a:buChar char="•"/>
              <a:tabLst>
                <a:tab pos="7551738" algn="l"/>
              </a:tabLst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Exam available mid 2019</a:t>
            </a:r>
          </a:p>
          <a:p>
            <a:pPr marL="719138" indent="-355600" algn="l">
              <a:buFont typeface="Arial" charset="0"/>
              <a:buChar char="•"/>
              <a:tabLst>
                <a:tab pos="7551738" algn="l"/>
              </a:tabLst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Proctoring solution currently being selected</a:t>
            </a:r>
          </a:p>
          <a:p>
            <a:pPr marL="719138" indent="-355600" algn="l">
              <a:buFont typeface="Arial" charset="0"/>
              <a:buChar char="•"/>
              <a:tabLst>
                <a:tab pos="7551738" algn="l"/>
              </a:tabLst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Exam will include theory questions </a:t>
            </a:r>
            <a:b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</a:b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plus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hands on authoring exercises </a:t>
            </a:r>
            <a:b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</a:b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on training authoring platform</a:t>
            </a:r>
          </a:p>
          <a:p>
            <a:pPr marL="719138" indent="-355600" algn="l">
              <a:buFont typeface="Arial" charset="0"/>
              <a:buChar char="•"/>
              <a:tabLst>
                <a:tab pos="7551738" algn="l"/>
              </a:tabLst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Will publish curriculum and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/>
            </a:r>
            <a:b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</a:b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supporting materials</a:t>
            </a:r>
          </a:p>
          <a:p>
            <a:pPr marL="719138" indent="-355600" algn="l">
              <a:buFont typeface="Arial" charset="0"/>
              <a:buChar char="•"/>
              <a:tabLst>
                <a:tab pos="7551738" algn="l"/>
              </a:tabLst>
            </a:pP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  <a:hlinkClick r:id="rId2"/>
              </a:rPr>
              <a:t>http://snomed.org/certification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 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thelas" charset="0"/>
              <a:ea typeface="Athelas" charset="0"/>
              <a:cs typeface="Athelas" charset="0"/>
            </a:endParaRPr>
          </a:p>
          <a:p>
            <a:pPr marL="719138" indent="-355600" algn="l">
              <a:buFont typeface="Arial" charset="0"/>
              <a:buChar char="•"/>
              <a:tabLst>
                <a:tab pos="7551738" algn="l"/>
              </a:tabLst>
            </a:pP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Athelas" charset="0"/>
              <a:ea typeface="Athelas" charset="0"/>
              <a:cs typeface="Athela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Authoring Level 1 Certification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84" y="3599726"/>
            <a:ext cx="2613256" cy="338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8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SNOMED CT Authoring Level 2 Course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487" y="1823972"/>
            <a:ext cx="3644086" cy="472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2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Authoring Level 2 </a:t>
            </a:r>
            <a:r>
              <a:rPr lang="mr-IN" dirty="0" smtClean="0"/>
              <a:t>–</a:t>
            </a:r>
            <a:r>
              <a:rPr lang="en-US" dirty="0" smtClean="0"/>
              <a:t> Draft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86741" indent="-457200">
              <a:buFont typeface="+mj-lt"/>
              <a:buAutoNum type="alphaUcPeriod"/>
            </a:pPr>
            <a:r>
              <a:rPr lang="en-US" dirty="0" smtClean="0"/>
              <a:t>Authoring principles</a:t>
            </a:r>
          </a:p>
          <a:p>
            <a:pPr marL="520700" lvl="2" indent="0">
              <a:buNone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Advanced authoring principles, literature evaluation principles, mutability, historical associations, promotion, demotion</a:t>
            </a:r>
          </a:p>
          <a:p>
            <a:pPr marL="586741" indent="-457200">
              <a:buFont typeface="+mj-lt"/>
              <a:buAutoNum type="alphaUcPeriod"/>
            </a:pPr>
            <a:r>
              <a:rPr lang="en-US" dirty="0" smtClean="0"/>
              <a:t>Authoring </a:t>
            </a:r>
            <a:r>
              <a:rPr lang="en-US" dirty="0"/>
              <a:t>tooling techniques</a:t>
            </a:r>
          </a:p>
          <a:p>
            <a:pPr marL="520700" lvl="2" indent="0">
              <a:buNone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Expression constraints, queries, templates, reporting, batch authoring, MRCM, collaborative authoring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586741" indent="-457200">
              <a:buFont typeface="+mj-lt"/>
              <a:buAutoNum type="alphaUcPeriod"/>
            </a:pPr>
            <a:r>
              <a:rPr lang="en-US" dirty="0" smtClean="0"/>
              <a:t>Authoring with description logic</a:t>
            </a:r>
            <a:endParaRPr lang="en-US" dirty="0"/>
          </a:p>
          <a:p>
            <a:pPr marL="520700" lvl="2" indent="0">
              <a:buNone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DL overview, SNOMED logic profile, definition status, minimum sufficient definitions, axioms, GCIs</a:t>
            </a:r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, existential restriction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586741" indent="-457200">
              <a:buFont typeface="+mj-lt"/>
              <a:buAutoNum type="alphaUcPeriod"/>
            </a:pPr>
            <a:r>
              <a:rPr lang="en-US" dirty="0" smtClean="0"/>
              <a:t>Review and </a:t>
            </a:r>
            <a:r>
              <a:rPr lang="en-US" dirty="0"/>
              <a:t>quality assurance</a:t>
            </a:r>
          </a:p>
          <a:p>
            <a:pPr marL="520700" lvl="2" indent="0">
              <a:buNone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Quality criteria, quality assurance and analysis, predicting and understanding classification results, content review and release processes, detecting and correcting errors, other considerations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586741" indent="-457200">
              <a:buFont typeface="+mj-lt"/>
              <a:buAutoNum type="alphaUcPeriod"/>
            </a:pPr>
            <a:r>
              <a:rPr lang="en-US" dirty="0" smtClean="0"/>
              <a:t>Authoring specialties</a:t>
            </a:r>
            <a:endParaRPr lang="en-US" dirty="0"/>
          </a:p>
          <a:p>
            <a:pPr marL="520700" lvl="2" indent="0">
              <a:buNone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Clinical findings, procedures, pharmaceutical products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SNOMED CT </a:t>
            </a:r>
            <a:br>
              <a:rPr lang="en-US" sz="3200" dirty="0" smtClean="0"/>
            </a:br>
            <a:r>
              <a:rPr lang="en-US" sz="3200" dirty="0" smtClean="0"/>
              <a:t>for </a:t>
            </a:r>
            <a:br>
              <a:rPr lang="en-US" sz="3200" dirty="0" smtClean="0"/>
            </a:br>
            <a:r>
              <a:rPr lang="en-US" sz="3200" dirty="0" smtClean="0"/>
              <a:t>Developers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388" y="2274859"/>
            <a:ext cx="4444566" cy="333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2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for Developers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313517"/>
          </a:xfrm>
        </p:spPr>
        <p:txBody>
          <a:bodyPr/>
          <a:lstStyle/>
          <a:p>
            <a:pPr marL="129541" indent="0" algn="ctr">
              <a:spcAft>
                <a:spcPts val="700"/>
              </a:spcAft>
              <a:buNone/>
            </a:pPr>
            <a:r>
              <a:rPr lang="en-US" dirty="0" smtClean="0">
                <a:solidFill>
                  <a:srgbClr val="229BB8"/>
                </a:solidFill>
              </a:rPr>
              <a:t>A collection of E-Learning resources designed to teach software developers enough about SNOMED CT in as short as possible a time to develop software applications that leverage its capabilities</a:t>
            </a:r>
            <a:endParaRPr lang="en-US" dirty="0">
              <a:solidFill>
                <a:srgbClr val="229BB8"/>
              </a:solidFill>
            </a:endParaRPr>
          </a:p>
          <a:p>
            <a:r>
              <a:rPr lang="en-US" dirty="0"/>
              <a:t>What</a:t>
            </a:r>
          </a:p>
          <a:p>
            <a:pPr lvl="1"/>
            <a:r>
              <a:rPr lang="en-US" dirty="0" smtClean="0"/>
              <a:t>5 topics with around 20 hours of presentations</a:t>
            </a:r>
          </a:p>
          <a:p>
            <a:pPr lvl="2"/>
            <a:r>
              <a:rPr lang="en-US" dirty="0" smtClean="0"/>
              <a:t>Introduction, Essentials, Specifications, Terminology services, Record services</a:t>
            </a:r>
          </a:p>
          <a:p>
            <a:pPr lvl="1"/>
            <a:r>
              <a:rPr lang="en-US" dirty="0" smtClean="0"/>
              <a:t>List of available resources for each topic</a:t>
            </a:r>
            <a:endParaRPr lang="en-US" dirty="0"/>
          </a:p>
          <a:p>
            <a:r>
              <a:rPr lang="en-US" dirty="0"/>
              <a:t>When</a:t>
            </a:r>
          </a:p>
          <a:p>
            <a:pPr lvl="1"/>
            <a:r>
              <a:rPr lang="en-US" dirty="0" smtClean="0"/>
              <a:t>Ongoing enrolment with immediate start</a:t>
            </a:r>
            <a:endParaRPr lang="en-US" dirty="0"/>
          </a:p>
          <a:p>
            <a:r>
              <a:rPr lang="en-US" dirty="0"/>
              <a:t>Fees</a:t>
            </a:r>
          </a:p>
          <a:p>
            <a:pPr lvl="1"/>
            <a:r>
              <a:rPr lang="en-US" dirty="0" smtClean="0"/>
              <a:t>Currently offered for </a:t>
            </a:r>
            <a:r>
              <a:rPr lang="en-US" dirty="0" smtClean="0">
                <a:solidFill>
                  <a:srgbClr val="229BB8"/>
                </a:solidFill>
              </a:rPr>
              <a:t>FREE</a:t>
            </a:r>
            <a:br>
              <a:rPr lang="en-US" dirty="0" smtClean="0">
                <a:solidFill>
                  <a:srgbClr val="229BB8"/>
                </a:solidFill>
              </a:rPr>
            </a:br>
            <a:r>
              <a:rPr lang="en-US" dirty="0" smtClean="0">
                <a:solidFill>
                  <a:srgbClr val="229BB8"/>
                </a:solidFill>
              </a:rPr>
              <a:t>      </a:t>
            </a:r>
            <a:r>
              <a:rPr lang="en-US" dirty="0" smtClean="0"/>
              <a:t>(</a:t>
            </a:r>
            <a:r>
              <a:rPr lang="en-US" dirty="0"/>
              <a:t>fees to be introduced at a later date)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317" y="4224759"/>
            <a:ext cx="3356659" cy="251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for Developers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313517"/>
          </a:xfrm>
        </p:spPr>
        <p:txBody>
          <a:bodyPr/>
          <a:lstStyle/>
          <a:p>
            <a:r>
              <a:rPr lang="en-US" dirty="0"/>
              <a:t>Student numbers</a:t>
            </a:r>
          </a:p>
          <a:p>
            <a:pPr marL="762000" lvl="2" indent="-190500"/>
            <a:r>
              <a:rPr lang="en-US" dirty="0" smtClean="0"/>
              <a:t>Enrolments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359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180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since October 2018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Plans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Create a </a:t>
            </a:r>
            <a:r>
              <a:rPr lang="en-US" i="1" dirty="0" smtClean="0">
                <a:solidFill>
                  <a:srgbClr val="0070C0"/>
                </a:solidFill>
              </a:rPr>
              <a:t>SNOMED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i="1" dirty="0" smtClean="0">
                <a:solidFill>
                  <a:srgbClr val="0070C0"/>
                </a:solidFill>
              </a:rPr>
              <a:t>Developers Course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(late 2019)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Possible modules</a:t>
            </a:r>
          </a:p>
          <a:p>
            <a:pPr marL="1498600" lvl="3" indent="-342900">
              <a:buFont typeface="+mj-lt"/>
              <a:buAutoNum type="arabicPeriod"/>
            </a:pPr>
            <a:r>
              <a:rPr lang="en-US" sz="1800" dirty="0">
                <a:solidFill>
                  <a:srgbClr val="229BB8"/>
                </a:solidFill>
              </a:rPr>
              <a:t>SNOMED </a:t>
            </a:r>
            <a:r>
              <a:rPr lang="en-US" sz="1800" dirty="0" smtClean="0">
                <a:solidFill>
                  <a:srgbClr val="229BB8"/>
                </a:solidFill>
              </a:rPr>
              <a:t>CT essentials</a:t>
            </a:r>
          </a:p>
          <a:p>
            <a:pPr marL="1498600" lvl="3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229BB8"/>
                </a:solidFill>
              </a:rPr>
              <a:t>SNOMED CT in SQL</a:t>
            </a:r>
          </a:p>
          <a:p>
            <a:pPr marL="1498600" lvl="3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229BB8"/>
                </a:solidFill>
              </a:rPr>
              <a:t>SNOMED CT terminology services</a:t>
            </a:r>
          </a:p>
          <a:p>
            <a:pPr marL="1498600" lvl="3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229BB8"/>
                </a:solidFill>
              </a:rPr>
              <a:t>SNOMED CT on FHIR</a:t>
            </a:r>
          </a:p>
          <a:p>
            <a:pPr marL="1498600" lvl="3" indent="-342900">
              <a:buFont typeface="+mj-lt"/>
              <a:buAutoNum type="arabicPeriod"/>
            </a:pPr>
            <a:r>
              <a:rPr lang="en-US" sz="1800" dirty="0" smtClean="0">
                <a:solidFill>
                  <a:srgbClr val="229BB8"/>
                </a:solidFill>
              </a:rPr>
              <a:t>SNOMED CT in the user interface</a:t>
            </a:r>
            <a:endParaRPr lang="en-US" sz="1800" dirty="0">
              <a:solidFill>
                <a:srgbClr val="229BB8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Add a </a:t>
            </a:r>
            <a:r>
              <a:rPr lang="en-US" i="1" dirty="0" smtClean="0">
                <a:solidFill>
                  <a:srgbClr val="0070C0"/>
                </a:solidFill>
              </a:rPr>
              <a:t>SNOMED Developers Certification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(2020)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757" y="4579088"/>
            <a:ext cx="2884219" cy="216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9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SNOMED CT </a:t>
            </a:r>
            <a:br>
              <a:rPr lang="en-US" sz="3200" dirty="0" smtClean="0"/>
            </a:br>
            <a:r>
              <a:rPr lang="en-US" sz="3200" dirty="0" smtClean="0"/>
              <a:t>for </a:t>
            </a:r>
            <a:br>
              <a:rPr lang="en-US" sz="3200" dirty="0" smtClean="0"/>
            </a:br>
            <a:r>
              <a:rPr lang="en-US" sz="3200" dirty="0" smtClean="0"/>
              <a:t>Data Analysts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677609"/>
            <a:ext cx="4184293" cy="523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51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149" y="1823972"/>
            <a:ext cx="3659760" cy="3784311"/>
          </a:xfrm>
        </p:spPr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ELAG </a:t>
            </a:r>
            <a:br>
              <a:rPr lang="en-US" sz="3200" dirty="0" smtClean="0"/>
            </a:br>
            <a:r>
              <a:rPr lang="en-US" sz="3200" dirty="0" smtClean="0"/>
              <a:t>Administration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602" y="1342663"/>
            <a:ext cx="5202820" cy="520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34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for Data Analysts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 algn="ctr">
              <a:spcAft>
                <a:spcPts val="700"/>
              </a:spcAft>
              <a:buNone/>
            </a:pPr>
            <a:r>
              <a:rPr lang="en-US" dirty="0">
                <a:solidFill>
                  <a:srgbClr val="229BB8"/>
                </a:solidFill>
              </a:rPr>
              <a:t>A collection of E-Learning resources designed to </a:t>
            </a:r>
            <a:r>
              <a:rPr lang="en-US" dirty="0" smtClean="0">
                <a:solidFill>
                  <a:srgbClr val="229BB8"/>
                </a:solidFill>
              </a:rPr>
              <a:t>give data analysts a solid understanding of how SNOMED CT can be used to support clinical data analytics requirements</a:t>
            </a:r>
            <a:endParaRPr lang="en-US" dirty="0">
              <a:solidFill>
                <a:srgbClr val="229BB8"/>
              </a:solidFill>
            </a:endParaRPr>
          </a:p>
          <a:p>
            <a:r>
              <a:rPr lang="en-US" dirty="0"/>
              <a:t>What</a:t>
            </a:r>
          </a:p>
          <a:p>
            <a:pPr lvl="1"/>
            <a:r>
              <a:rPr lang="en-US" dirty="0" smtClean="0"/>
              <a:t>4 </a:t>
            </a:r>
            <a:r>
              <a:rPr lang="en-US" dirty="0"/>
              <a:t>topics with around </a:t>
            </a:r>
            <a:r>
              <a:rPr lang="en-US" dirty="0" smtClean="0"/>
              <a:t>15 </a:t>
            </a:r>
            <a:r>
              <a:rPr lang="en-US" dirty="0"/>
              <a:t>hours of presentations</a:t>
            </a:r>
          </a:p>
          <a:p>
            <a:pPr lvl="2"/>
            <a:r>
              <a:rPr lang="en-US" dirty="0"/>
              <a:t>Introduction, </a:t>
            </a:r>
            <a:r>
              <a:rPr lang="en-US" dirty="0" smtClean="0"/>
              <a:t>Features, Content, Analytics</a:t>
            </a:r>
            <a:endParaRPr lang="en-US" dirty="0"/>
          </a:p>
          <a:p>
            <a:pPr lvl="1"/>
            <a:r>
              <a:rPr lang="en-US" dirty="0"/>
              <a:t>List of available resources for each </a:t>
            </a:r>
            <a:r>
              <a:rPr lang="en-US" dirty="0" smtClean="0"/>
              <a:t>topic</a:t>
            </a:r>
          </a:p>
          <a:p>
            <a:pPr lvl="1"/>
            <a:r>
              <a:rPr lang="en-US" dirty="0" smtClean="0"/>
              <a:t>Practical exercise to test understanding in an interactive way</a:t>
            </a:r>
            <a:endParaRPr lang="en-US" dirty="0"/>
          </a:p>
          <a:p>
            <a:r>
              <a:rPr lang="en-US" dirty="0"/>
              <a:t>When</a:t>
            </a:r>
          </a:p>
          <a:p>
            <a:pPr lvl="1"/>
            <a:r>
              <a:rPr lang="en-US" dirty="0"/>
              <a:t>Ongoing enrolment with immediate start</a:t>
            </a:r>
          </a:p>
          <a:p>
            <a:r>
              <a:rPr lang="en-US" dirty="0"/>
              <a:t>Fees</a:t>
            </a:r>
          </a:p>
          <a:p>
            <a:pPr lvl="1"/>
            <a:r>
              <a:rPr lang="en-US" dirty="0"/>
              <a:t>Currently offered for </a:t>
            </a:r>
            <a:r>
              <a:rPr lang="en-US" dirty="0">
                <a:solidFill>
                  <a:srgbClr val="229BB8"/>
                </a:solidFill>
              </a:rPr>
              <a:t>FREE</a:t>
            </a:r>
            <a:br>
              <a:rPr lang="en-US" dirty="0">
                <a:solidFill>
                  <a:srgbClr val="229BB8"/>
                </a:solidFill>
              </a:rPr>
            </a:br>
            <a:r>
              <a:rPr lang="en-US" dirty="0" smtClean="0">
                <a:solidFill>
                  <a:srgbClr val="229BB8"/>
                </a:solidFill>
              </a:rPr>
              <a:t>       </a:t>
            </a:r>
            <a:r>
              <a:rPr lang="en-US" dirty="0"/>
              <a:t>(fees to be introduced at a later date)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002" y="4386804"/>
            <a:ext cx="2328826" cy="291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24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for Data Analysts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 algn="ctr">
              <a:spcAft>
                <a:spcPts val="700"/>
              </a:spcAft>
              <a:buNone/>
            </a:pPr>
            <a:r>
              <a:rPr lang="en-US" dirty="0">
                <a:solidFill>
                  <a:srgbClr val="229BB8"/>
                </a:solidFill>
              </a:rPr>
              <a:t>A collection of E-Learning resources designed to </a:t>
            </a:r>
            <a:r>
              <a:rPr lang="en-US" dirty="0" smtClean="0">
                <a:solidFill>
                  <a:srgbClr val="229BB8"/>
                </a:solidFill>
              </a:rPr>
              <a:t>give data analysts a solid understanding of how SNOMED CT can be used to support clinical data analytics requirements</a:t>
            </a:r>
            <a:endParaRPr lang="en-US" dirty="0">
              <a:solidFill>
                <a:srgbClr val="229BB8"/>
              </a:solidFill>
            </a:endParaRPr>
          </a:p>
          <a:p>
            <a:r>
              <a:rPr lang="en-US" dirty="0"/>
              <a:t>Student numbers</a:t>
            </a:r>
          </a:p>
          <a:p>
            <a:pPr marL="762000" lvl="2" indent="-190500"/>
            <a:r>
              <a:rPr lang="en-US" dirty="0"/>
              <a:t>Enrolments </a:t>
            </a:r>
            <a:r>
              <a:rPr lang="mr-IN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360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181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since October 2018)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002" y="4386804"/>
            <a:ext cx="2328826" cy="291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91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for Data Analysts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 algn="ctr">
              <a:spcAft>
                <a:spcPts val="700"/>
              </a:spcAft>
              <a:buNone/>
            </a:pPr>
            <a:r>
              <a:rPr lang="en-US" dirty="0">
                <a:solidFill>
                  <a:srgbClr val="229BB8"/>
                </a:solidFill>
              </a:rPr>
              <a:t>A collection of E-Learning resources designed to </a:t>
            </a:r>
            <a:r>
              <a:rPr lang="en-US" dirty="0" smtClean="0">
                <a:solidFill>
                  <a:srgbClr val="229BB8"/>
                </a:solidFill>
              </a:rPr>
              <a:t>give data analysts a solid understanding of how SNOMED CT can be used to support clinical data analytics requirements</a:t>
            </a:r>
            <a:endParaRPr lang="en-US" dirty="0">
              <a:solidFill>
                <a:srgbClr val="229BB8"/>
              </a:solidFill>
            </a:endParaRPr>
          </a:p>
          <a:p>
            <a:r>
              <a:rPr lang="en-US" dirty="0"/>
              <a:t>What</a:t>
            </a:r>
          </a:p>
          <a:p>
            <a:pPr lvl="1"/>
            <a:r>
              <a:rPr lang="en-US" dirty="0" smtClean="0"/>
              <a:t>4 </a:t>
            </a:r>
            <a:r>
              <a:rPr lang="en-US" dirty="0"/>
              <a:t>topics with around </a:t>
            </a:r>
            <a:r>
              <a:rPr lang="en-US" dirty="0" smtClean="0"/>
              <a:t>15 </a:t>
            </a:r>
            <a:r>
              <a:rPr lang="en-US" dirty="0"/>
              <a:t>hours of presentations</a:t>
            </a:r>
          </a:p>
          <a:p>
            <a:pPr lvl="2"/>
            <a:r>
              <a:rPr lang="en-US" dirty="0"/>
              <a:t>Introduction, </a:t>
            </a:r>
            <a:r>
              <a:rPr lang="en-US" dirty="0" smtClean="0"/>
              <a:t>Features, Content, Analytics</a:t>
            </a:r>
            <a:endParaRPr lang="en-US" dirty="0"/>
          </a:p>
          <a:p>
            <a:pPr lvl="1"/>
            <a:r>
              <a:rPr lang="en-US" dirty="0"/>
              <a:t>List of available resources for each </a:t>
            </a:r>
            <a:r>
              <a:rPr lang="en-US" dirty="0" smtClean="0"/>
              <a:t>topic</a:t>
            </a:r>
          </a:p>
          <a:p>
            <a:pPr lvl="1"/>
            <a:r>
              <a:rPr lang="en-US" dirty="0" smtClean="0"/>
              <a:t>Practical exercise to test understanding in an interactive way</a:t>
            </a:r>
            <a:endParaRPr lang="en-US" dirty="0"/>
          </a:p>
          <a:p>
            <a:r>
              <a:rPr lang="en-US" dirty="0"/>
              <a:t>When</a:t>
            </a:r>
          </a:p>
          <a:p>
            <a:pPr lvl="1"/>
            <a:r>
              <a:rPr lang="en-US" dirty="0"/>
              <a:t>Ongoing enrolment with immediate start</a:t>
            </a:r>
          </a:p>
          <a:p>
            <a:r>
              <a:rPr lang="en-US" dirty="0"/>
              <a:t>Fees</a:t>
            </a:r>
          </a:p>
          <a:p>
            <a:pPr lvl="1"/>
            <a:r>
              <a:rPr lang="en-US" dirty="0"/>
              <a:t>Currently offered for </a:t>
            </a:r>
            <a:r>
              <a:rPr lang="en-US" dirty="0">
                <a:solidFill>
                  <a:srgbClr val="229BB8"/>
                </a:solidFill>
              </a:rPr>
              <a:t>FREE</a:t>
            </a:r>
            <a:br>
              <a:rPr lang="en-US" dirty="0">
                <a:solidFill>
                  <a:srgbClr val="229BB8"/>
                </a:solidFill>
              </a:rPr>
            </a:br>
            <a:r>
              <a:rPr lang="en-US" dirty="0" smtClean="0">
                <a:solidFill>
                  <a:srgbClr val="229BB8"/>
                </a:solidFill>
              </a:rPr>
              <a:t>       </a:t>
            </a:r>
            <a:r>
              <a:rPr lang="en-US" dirty="0"/>
              <a:t>(fees to be introduced at a later date)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002" y="4386804"/>
            <a:ext cx="2328826" cy="2911033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spect="1"/>
          </p:cNvSpPr>
          <p:nvPr/>
        </p:nvSpPr>
        <p:spPr>
          <a:xfrm>
            <a:off x="279636" y="2736112"/>
            <a:ext cx="8584728" cy="3898604"/>
          </a:xfrm>
          <a:prstGeom prst="rect">
            <a:avLst/>
          </a:prstGeom>
          <a:solidFill>
            <a:srgbClr val="FDFFCA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266700">
              <a:srgbClr val="7030A0">
                <a:alpha val="40000"/>
              </a:srgbClr>
            </a:glow>
            <a:outerShdw blurRad="50800" dist="127000" dir="5400000" sx="101000" sy="101000" algn="ctr" rotWithShape="0">
              <a:schemeClr val="tx1">
                <a:lumMod val="50000"/>
                <a:lumOff val="50000"/>
              </a:schemeClr>
            </a:outerShdw>
          </a:effectLst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7030A0"/>
                </a:solidFill>
              </a:defRPr>
            </a:lvl1pPr>
          </a:lstStyle>
          <a:p>
            <a:r>
              <a:rPr lang="en-US" dirty="0" smtClean="0">
                <a:latin typeface="Athelas" charset="0"/>
                <a:ea typeface="Athelas" charset="0"/>
                <a:cs typeface="Athelas" charset="0"/>
              </a:rPr>
              <a:t>New video available!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thelas" charset="0"/>
                <a:ea typeface="Athelas" charset="0"/>
                <a:cs typeface="Athelas" charset="0"/>
              </a:rPr>
              <a:t>Powering clinical data analytics with SNOMED CT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thelas" charset="0"/>
              <a:ea typeface="Athelas" charset="0"/>
              <a:cs typeface="Athe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39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149" y="1823973"/>
            <a:ext cx="3784606" cy="2918148"/>
          </a:xfrm>
        </p:spPr>
        <p:txBody>
          <a:bodyPr anchor="ctr"/>
          <a:lstStyle/>
          <a:p>
            <a:pPr marL="6350" algn="ctr">
              <a:spcAft>
                <a:spcPts val="600"/>
              </a:spcAft>
            </a:pPr>
            <a:r>
              <a:rPr lang="en-US" sz="3200" dirty="0" smtClean="0"/>
              <a:t>Other </a:t>
            </a:r>
            <a:br>
              <a:rPr lang="en-US" sz="3200" dirty="0" smtClean="0"/>
            </a:br>
            <a:r>
              <a:rPr lang="en-US" sz="3200" dirty="0" smtClean="0"/>
              <a:t>SNOMED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Education</a:t>
            </a:r>
            <a:br>
              <a:rPr lang="en-US" sz="3200" dirty="0" smtClean="0"/>
            </a:br>
            <a:r>
              <a:rPr lang="en-US" sz="3200" dirty="0" smtClean="0"/>
              <a:t>Activities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799" y="1404437"/>
            <a:ext cx="5669759" cy="566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6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CME / CPD Environment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</a:t>
            </a:r>
          </a:p>
          <a:p>
            <a:pPr lvl="1"/>
            <a:r>
              <a:rPr lang="en-US" dirty="0" smtClean="0"/>
              <a:t>To increase the uptake of SNOMED CT education by providing CME/CPD credits to students who participate in SNOMED CT courses</a:t>
            </a:r>
          </a:p>
          <a:p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Perform an environment scan of CME/CPD rules and processes</a:t>
            </a:r>
          </a:p>
          <a:p>
            <a:pPr lvl="1"/>
            <a:r>
              <a:rPr lang="en-US" dirty="0" smtClean="0"/>
              <a:t>Consider all 3 regions </a:t>
            </a:r>
            <a:r>
              <a:rPr lang="mr-IN" dirty="0" smtClean="0"/>
              <a:t>–</a:t>
            </a:r>
            <a:r>
              <a:rPr lang="en-US" dirty="0" smtClean="0"/>
              <a:t> Americas, EMEA and Asia Pacific</a:t>
            </a:r>
          </a:p>
          <a:p>
            <a:pPr lvl="1"/>
            <a:r>
              <a:rPr lang="en-US" dirty="0" smtClean="0"/>
              <a:t>Determine whether CME/CPD credits can be </a:t>
            </a:r>
            <a:br>
              <a:rPr lang="en-US" dirty="0" smtClean="0"/>
            </a:br>
            <a:r>
              <a:rPr lang="en-US" dirty="0" smtClean="0"/>
              <a:t>offered to SNOMED International students in</a:t>
            </a:r>
            <a:br>
              <a:rPr lang="en-US" dirty="0" smtClean="0"/>
            </a:br>
            <a:r>
              <a:rPr lang="en-US" dirty="0" smtClean="0"/>
              <a:t>a scalable and cost effective way</a:t>
            </a:r>
          </a:p>
          <a:p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Which of the following organizations</a:t>
            </a:r>
            <a:br>
              <a:rPr lang="en-US" dirty="0" smtClean="0"/>
            </a:br>
            <a:r>
              <a:rPr lang="en-US" dirty="0" smtClean="0"/>
              <a:t>should we investigate? Any others?</a:t>
            </a:r>
          </a:p>
          <a:p>
            <a:pPr lvl="1"/>
            <a:r>
              <a:rPr lang="en-US" dirty="0" smtClean="0"/>
              <a:t>Any key contacts or advice?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628" y="3827721"/>
            <a:ext cx="3754811" cy="328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4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CME / CPD Environment Scan - Americas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</a:t>
            </a:r>
          </a:p>
          <a:p>
            <a:pPr lvl="1"/>
            <a:r>
              <a:rPr lang="en-US" sz="1800" dirty="0"/>
              <a:t>Accreditation Council for Continuing Medical Education (ACCME)</a:t>
            </a:r>
          </a:p>
          <a:p>
            <a:pPr lvl="1"/>
            <a:r>
              <a:rPr lang="en-US" sz="1800" dirty="0" smtClean="0"/>
              <a:t>American Medical Association (AMA)</a:t>
            </a:r>
          </a:p>
          <a:p>
            <a:pPr lvl="1"/>
            <a:r>
              <a:rPr lang="en-US" sz="1800" dirty="0" smtClean="0"/>
              <a:t>American Academy of Family Physicians (AAFP)</a:t>
            </a:r>
          </a:p>
          <a:p>
            <a:pPr lvl="1"/>
            <a:r>
              <a:rPr lang="en-US" sz="1800" dirty="0" smtClean="0"/>
              <a:t>American Association of Nurse Practitioners (AANP)</a:t>
            </a:r>
          </a:p>
          <a:p>
            <a:pPr lvl="1"/>
            <a:r>
              <a:rPr lang="en-US" sz="1800" dirty="0" smtClean="0"/>
              <a:t>Committee on Accreditation of Continuing Medical Education (Canada)</a:t>
            </a:r>
          </a:p>
          <a:p>
            <a:pPr lvl="1"/>
            <a:r>
              <a:rPr lang="en-US" sz="1800" dirty="0" smtClean="0"/>
              <a:t>Royal College of Physicians and Surgeons of Canada</a:t>
            </a:r>
          </a:p>
          <a:p>
            <a:pPr lvl="1"/>
            <a:r>
              <a:rPr lang="en-US" sz="1800" dirty="0" smtClean="0"/>
              <a:t>Federation of Medical Regulatory Authorities of Canada</a:t>
            </a:r>
          </a:p>
          <a:p>
            <a:pPr lvl="1"/>
            <a:r>
              <a:rPr lang="en-US" sz="1800" dirty="0" smtClean="0"/>
              <a:t>College of Family Physicians in Canada</a:t>
            </a:r>
          </a:p>
          <a:p>
            <a:r>
              <a:rPr lang="en-US" dirty="0" smtClean="0"/>
              <a:t>Health Informatics</a:t>
            </a:r>
            <a:endParaRPr lang="en-US" dirty="0"/>
          </a:p>
          <a:p>
            <a:pPr lvl="1"/>
            <a:r>
              <a:rPr lang="en-US" sz="1800" dirty="0" smtClean="0"/>
              <a:t>American Health Informatics Management Association (AHIMA)</a:t>
            </a:r>
          </a:p>
          <a:p>
            <a:pPr lvl="1"/>
            <a:r>
              <a:rPr lang="en-US" sz="1800" dirty="0" smtClean="0"/>
              <a:t>American Medical Informatics Association (AMIA)</a:t>
            </a:r>
          </a:p>
          <a:p>
            <a:pPr lvl="1"/>
            <a:r>
              <a:rPr lang="en-US" sz="1800" dirty="0" smtClean="0"/>
              <a:t>Canadian Health Information Management Association (CHIMA)</a:t>
            </a:r>
          </a:p>
          <a:p>
            <a:pPr lvl="1"/>
            <a:r>
              <a:rPr lang="en-US" sz="1800" dirty="0" smtClean="0"/>
              <a:t>Canadian College of Health Information Management (CCHIM)</a:t>
            </a:r>
          </a:p>
        </p:txBody>
      </p:sp>
    </p:spTree>
    <p:extLst>
      <p:ext uri="{BB962C8B-B14F-4D97-AF65-F5344CB8AC3E}">
        <p14:creationId xmlns:p14="http://schemas.microsoft.com/office/powerpoint/2010/main" val="61587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CME / CPD Environment Scan - EMEA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Medical</a:t>
            </a:r>
          </a:p>
          <a:p>
            <a:pPr lvl="1"/>
            <a:r>
              <a:rPr lang="en-US" sz="1800" dirty="0" smtClean="0"/>
              <a:t>European Union of Medical Specialists (EUMS)’s European Accreditation Council for Continuing Medical Education (EACCME)</a:t>
            </a:r>
          </a:p>
          <a:p>
            <a:pPr lvl="1"/>
            <a:r>
              <a:rPr lang="en-US" sz="1800" dirty="0" smtClean="0"/>
              <a:t>European Board for Accreditation in Cardiology / Hematology </a:t>
            </a:r>
            <a:r>
              <a:rPr lang="en-US" sz="1800" dirty="0" err="1" smtClean="0"/>
              <a:t>etc</a:t>
            </a:r>
            <a:endParaRPr lang="en-US" sz="1800" dirty="0" smtClean="0"/>
          </a:p>
          <a:p>
            <a:pPr lvl="1"/>
            <a:r>
              <a:rPr lang="en-US" sz="1800" dirty="0" smtClean="0"/>
              <a:t>Federation of Royal Colleges of Physicians of the UK</a:t>
            </a:r>
          </a:p>
          <a:p>
            <a:pPr lvl="1"/>
            <a:r>
              <a:rPr lang="en-US" sz="1800" dirty="0" smtClean="0"/>
              <a:t>Royal College of General Practitioners in the UK</a:t>
            </a:r>
          </a:p>
          <a:p>
            <a:pPr lvl="1"/>
            <a:r>
              <a:rPr lang="en-US" sz="1800" dirty="0" smtClean="0"/>
              <a:t>Nursing and Midwifery Council</a:t>
            </a:r>
          </a:p>
          <a:p>
            <a:pPr lvl="1"/>
            <a:r>
              <a:rPr lang="en-US" sz="1800" dirty="0" smtClean="0"/>
              <a:t>Royal College of Physicians of Ireland</a:t>
            </a:r>
          </a:p>
          <a:p>
            <a:pPr lvl="1"/>
            <a:r>
              <a:rPr lang="en-US" sz="1800" dirty="0" smtClean="0"/>
              <a:t>Health Professions Council of South Africa</a:t>
            </a:r>
            <a:endParaRPr lang="en-US" sz="1800" dirty="0"/>
          </a:p>
          <a:p>
            <a:r>
              <a:rPr lang="en-US" dirty="0"/>
              <a:t>Health Informatics</a:t>
            </a:r>
          </a:p>
          <a:p>
            <a:pPr lvl="1"/>
            <a:r>
              <a:rPr lang="en-US" sz="1800" dirty="0" smtClean="0"/>
              <a:t>European Federation for Medical Informatics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3296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CME / CPD Environment Scan - Asia Pacific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</a:t>
            </a:r>
          </a:p>
          <a:p>
            <a:pPr lvl="1"/>
            <a:r>
              <a:rPr lang="en-US" sz="1800" dirty="0"/>
              <a:t>Australian Medical </a:t>
            </a:r>
            <a:r>
              <a:rPr lang="en-US" sz="1800" dirty="0" smtClean="0"/>
              <a:t>Association</a:t>
            </a:r>
          </a:p>
          <a:p>
            <a:pPr lvl="1"/>
            <a:r>
              <a:rPr lang="en-US" sz="1800" dirty="0" smtClean="0"/>
              <a:t>Royal Australian College of General Practitioners</a:t>
            </a:r>
            <a:endParaRPr lang="en-US" sz="1800" dirty="0"/>
          </a:p>
          <a:p>
            <a:pPr lvl="1"/>
            <a:r>
              <a:rPr lang="en-US" sz="1800" dirty="0" smtClean="0"/>
              <a:t>Royal Australasian College of Surgeons</a:t>
            </a:r>
          </a:p>
          <a:p>
            <a:pPr lvl="1"/>
            <a:r>
              <a:rPr lang="en-US" sz="1800" dirty="0" smtClean="0"/>
              <a:t>Royal Australasia College of Physicians</a:t>
            </a:r>
          </a:p>
          <a:p>
            <a:pPr lvl="1"/>
            <a:r>
              <a:rPr lang="en-US" sz="1800" dirty="0" smtClean="0"/>
              <a:t>Australian Association of Practice Management</a:t>
            </a:r>
          </a:p>
          <a:p>
            <a:pPr lvl="1"/>
            <a:r>
              <a:rPr lang="en-US" sz="1800" dirty="0" smtClean="0"/>
              <a:t>Royal New Zealand College of General Practitioners</a:t>
            </a:r>
          </a:p>
          <a:p>
            <a:pPr lvl="1"/>
            <a:r>
              <a:rPr lang="en-US" sz="1800" dirty="0" smtClean="0"/>
              <a:t>National University of Singapore </a:t>
            </a:r>
            <a:r>
              <a:rPr lang="mr-IN" sz="1800" dirty="0" smtClean="0"/>
              <a:t>–</a:t>
            </a:r>
            <a:r>
              <a:rPr lang="en-US" sz="1800" dirty="0" smtClean="0"/>
              <a:t> Centre for Medical Education</a:t>
            </a:r>
          </a:p>
          <a:p>
            <a:pPr lvl="1"/>
            <a:r>
              <a:rPr lang="en-US" sz="1800" dirty="0" smtClean="0"/>
              <a:t>Singapore Medical Council</a:t>
            </a:r>
          </a:p>
          <a:p>
            <a:pPr lvl="1"/>
            <a:r>
              <a:rPr lang="en-US" sz="1800" dirty="0" smtClean="0"/>
              <a:t>Hong Kong Academy of Medicine</a:t>
            </a:r>
          </a:p>
          <a:p>
            <a:pPr lvl="1"/>
            <a:r>
              <a:rPr lang="en-US" sz="1800" dirty="0" smtClean="0"/>
              <a:t>Hong Kong College of Family Physicians</a:t>
            </a:r>
          </a:p>
          <a:p>
            <a:r>
              <a:rPr lang="en-US" dirty="0" smtClean="0"/>
              <a:t>Health Informatics</a:t>
            </a:r>
          </a:p>
          <a:p>
            <a:pPr lvl="1"/>
            <a:r>
              <a:rPr lang="en-US" sz="1800" dirty="0" smtClean="0"/>
              <a:t>Certified Health Information Australasia (CHIA)</a:t>
            </a:r>
          </a:p>
          <a:p>
            <a:pPr lvl="1"/>
            <a:r>
              <a:rPr lang="en-US" sz="1800" dirty="0" smtClean="0"/>
              <a:t>Australian Computer Society (ACS)</a:t>
            </a:r>
          </a:p>
        </p:txBody>
      </p:sp>
    </p:spTree>
    <p:extLst>
      <p:ext uri="{BB962C8B-B14F-4D97-AF65-F5344CB8AC3E}">
        <p14:creationId xmlns:p14="http://schemas.microsoft.com/office/powerpoint/2010/main" val="5762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44214"/>
            <a:ext cx="7403804" cy="547719"/>
          </a:xfrm>
        </p:spPr>
        <p:txBody>
          <a:bodyPr/>
          <a:lstStyle/>
          <a:p>
            <a:r>
              <a:rPr lang="en-US" dirty="0" smtClean="0"/>
              <a:t>CME / CPD Environment Scan </a:t>
            </a:r>
            <a:r>
              <a:rPr lang="en-US" smtClean="0"/>
              <a:t>- International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</a:t>
            </a:r>
          </a:p>
          <a:p>
            <a:pPr lvl="1"/>
            <a:r>
              <a:rPr lang="en-US" sz="1800" dirty="0" smtClean="0"/>
              <a:t>World Federation of Medical Education</a:t>
            </a:r>
          </a:p>
          <a:p>
            <a:r>
              <a:rPr lang="en-US" dirty="0" smtClean="0"/>
              <a:t>Health informatics</a:t>
            </a:r>
          </a:p>
          <a:p>
            <a:pPr lvl="1"/>
            <a:r>
              <a:rPr lang="en-US" dirty="0" smtClean="0"/>
              <a:t>International Academy for CPD Accreditation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91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Education Institution Partnerships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6"/>
            <a:ext cx="8325293" cy="5000660"/>
          </a:xfrm>
        </p:spPr>
        <p:txBody>
          <a:bodyPr/>
          <a:lstStyle/>
          <a:p>
            <a:r>
              <a:rPr lang="en-US" dirty="0" smtClean="0"/>
              <a:t>Translation, delivery and maintenance of</a:t>
            </a:r>
          </a:p>
          <a:p>
            <a:pPr lvl="1"/>
            <a:r>
              <a:rPr lang="en-US" dirty="0" smtClean="0"/>
              <a:t>Spanish Implementation Course</a:t>
            </a:r>
          </a:p>
          <a:p>
            <a:pPr lvl="1"/>
            <a:r>
              <a:rPr lang="en-US" dirty="0" smtClean="0"/>
              <a:t>Chinese Foundation Course</a:t>
            </a:r>
          </a:p>
          <a:p>
            <a:pPr lvl="1"/>
            <a:r>
              <a:rPr lang="en-US" dirty="0" smtClean="0"/>
              <a:t>Chinese Implementation Course</a:t>
            </a:r>
          </a:p>
          <a:p>
            <a:pPr lvl="1"/>
            <a:r>
              <a:rPr lang="en-US" dirty="0" smtClean="0"/>
              <a:t>Others?</a:t>
            </a:r>
          </a:p>
          <a:p>
            <a:r>
              <a:rPr lang="en-US" dirty="0" smtClean="0"/>
              <a:t>Incorporate material into broader curriculum </a:t>
            </a:r>
            <a:r>
              <a:rPr lang="mr-IN" dirty="0" smtClean="0"/>
              <a:t>–</a:t>
            </a:r>
            <a:r>
              <a:rPr lang="en-US" dirty="0" smtClean="0"/>
              <a:t> e.g.</a:t>
            </a:r>
          </a:p>
          <a:p>
            <a:pPr lvl="1"/>
            <a:r>
              <a:rPr lang="en-US" dirty="0" smtClean="0"/>
              <a:t>NHS Digital’s Post Graduate Diploma in Digital Health Leadership</a:t>
            </a:r>
          </a:p>
          <a:p>
            <a:r>
              <a:rPr lang="en-US" dirty="0" smtClean="0"/>
              <a:t>Other collaboration opportunities?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50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Declaration of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Could all members of ELAG please</a:t>
            </a:r>
            <a:endParaRPr lang="en-US" sz="2000" dirty="0" smtClean="0">
              <a:hlinkClick r:id="rId2"/>
            </a:endParaRPr>
          </a:p>
          <a:p>
            <a:pPr lvl="1">
              <a:spcBef>
                <a:spcPts val="700"/>
              </a:spcBef>
            </a:pPr>
            <a:r>
              <a:rPr lang="en-US" dirty="0" smtClean="0"/>
              <a:t>Go to </a:t>
            </a:r>
            <a:r>
              <a:rPr lang="en-US" dirty="0" smtClean="0">
                <a:hlinkClick r:id="rId3"/>
              </a:rPr>
              <a:t>http://snomed.org/elag</a:t>
            </a:r>
            <a:endParaRPr lang="en-US" dirty="0" smtClean="0"/>
          </a:p>
          <a:p>
            <a:pPr lvl="1"/>
            <a:r>
              <a:rPr lang="en-US" dirty="0" smtClean="0"/>
              <a:t>Click on Group Members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Declaration of Interests</a:t>
            </a:r>
          </a:p>
          <a:p>
            <a:pPr lvl="1"/>
            <a:r>
              <a:rPr lang="en-US" dirty="0" smtClean="0"/>
              <a:t>Add any potential conflicts of interest</a:t>
            </a:r>
          </a:p>
          <a:p>
            <a:pPr lvl="1"/>
            <a:r>
              <a:rPr lang="en-US" dirty="0" smtClean="0"/>
              <a:t>Update the ‘Last updated’ date </a:t>
            </a:r>
            <a:br>
              <a:rPr lang="en-US" dirty="0" smtClean="0"/>
            </a:br>
            <a:r>
              <a:rPr lang="en-US" b="1" dirty="0" smtClean="0"/>
              <a:t>(even if no changes)</a:t>
            </a:r>
          </a:p>
          <a:p>
            <a:pPr lvl="1"/>
            <a:r>
              <a:rPr lang="en-US" b="1" dirty="0" smtClean="0"/>
              <a:t>Note:</a:t>
            </a:r>
            <a:r>
              <a:rPr lang="en-US" dirty="0" smtClean="0"/>
              <a:t> If you don’t have access </a:t>
            </a:r>
            <a:br>
              <a:rPr lang="en-US" dirty="0" smtClean="0"/>
            </a:br>
            <a:r>
              <a:rPr lang="en-US" dirty="0" smtClean="0"/>
              <a:t>please email </a:t>
            </a:r>
            <a:r>
              <a:rPr lang="en-US" dirty="0" smtClean="0">
                <a:hlinkClick r:id="rId4"/>
              </a:rPr>
              <a:t>lbi@snomed.org</a:t>
            </a:r>
            <a:r>
              <a:rPr lang="en-US" dirty="0" smtClean="0"/>
              <a:t> </a:t>
            </a:r>
            <a:endParaRPr lang="en-US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838" y="2627453"/>
            <a:ext cx="3560120" cy="448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03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449734" cy="5000660"/>
          </a:xfrm>
        </p:spPr>
        <p:txBody>
          <a:bodyPr/>
          <a:lstStyle/>
          <a:p>
            <a:r>
              <a:rPr lang="en-US" dirty="0" smtClean="0"/>
              <a:t>Advertise these education services in your country/territory</a:t>
            </a:r>
          </a:p>
          <a:p>
            <a:pPr lvl="1"/>
            <a:r>
              <a:rPr lang="en-US" dirty="0" smtClean="0"/>
              <a:t>Visit </a:t>
            </a:r>
            <a:r>
              <a:rPr lang="en-US" dirty="0" smtClean="0">
                <a:hlinkClick r:id="rId2"/>
              </a:rPr>
              <a:t>http://snomed.org/courses</a:t>
            </a:r>
            <a:r>
              <a:rPr lang="en-US" dirty="0" smtClean="0"/>
              <a:t> to </a:t>
            </a:r>
            <a:r>
              <a:rPr lang="en-US" dirty="0" err="1" smtClean="0"/>
              <a:t>enrol</a:t>
            </a:r>
            <a:r>
              <a:rPr lang="en-US" dirty="0" smtClean="0"/>
              <a:t> in a course</a:t>
            </a:r>
          </a:p>
          <a:p>
            <a:r>
              <a:rPr lang="en-US" dirty="0" smtClean="0"/>
              <a:t>MF representatives please </a:t>
            </a:r>
          </a:p>
          <a:p>
            <a:pPr lvl="1"/>
            <a:r>
              <a:rPr lang="en-US" dirty="0" smtClean="0"/>
              <a:t>Nominate an ELAG representative</a:t>
            </a:r>
          </a:p>
          <a:p>
            <a:pPr lvl="1"/>
            <a:r>
              <a:rPr lang="en-US" dirty="0" smtClean="0"/>
              <a:t>Request your NRC free enrolment vouchers</a:t>
            </a:r>
          </a:p>
          <a:p>
            <a:r>
              <a:rPr lang="en-US" dirty="0" smtClean="0"/>
              <a:t>Send questions, requests and feedback 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smtClean="0">
                <a:hlinkClick r:id="rId3"/>
              </a:rPr>
              <a:t>elearning@snomed.org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340" y="2624264"/>
            <a:ext cx="4591594" cy="438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0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and Discussion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610" y="2601432"/>
            <a:ext cx="4859184" cy="3340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80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!!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852" y="1018073"/>
            <a:ext cx="5421474" cy="542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3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ELAG Terms of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99386"/>
          </a:xfrm>
        </p:spPr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To facilitate delivery of E-Learning products and services for development of knowledge and skills related to SNOMED CT</a:t>
            </a:r>
          </a:p>
          <a:p>
            <a:r>
              <a:rPr lang="en-US" dirty="0" smtClean="0"/>
              <a:t>Scope</a:t>
            </a:r>
            <a:endParaRPr lang="en-US" dirty="0"/>
          </a:p>
          <a:p>
            <a:pPr lvl="1"/>
            <a:r>
              <a:rPr lang="en-US" dirty="0" smtClean="0"/>
              <a:t>Informing, contributing to, supporting and reviewing </a:t>
            </a:r>
          </a:p>
          <a:p>
            <a:pPr lvl="2"/>
            <a:r>
              <a:rPr lang="en-US" sz="1800" dirty="0" smtClean="0"/>
              <a:t>SNOMED International’s E-Learning products and services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Advising on, supporting and encouraging use of</a:t>
            </a:r>
          </a:p>
          <a:p>
            <a:pPr lvl="2"/>
            <a:r>
              <a:rPr lang="en-US" sz="1800" dirty="0"/>
              <a:t>SNOMED International’s E-Learning resources</a:t>
            </a:r>
          </a:p>
          <a:p>
            <a:pPr lvl="1"/>
            <a:r>
              <a:rPr lang="en-US" dirty="0" smtClean="0"/>
              <a:t>Sharing information between</a:t>
            </a:r>
          </a:p>
          <a:p>
            <a:pPr lvl="2"/>
            <a:r>
              <a:rPr lang="en-US" sz="1800" dirty="0" smtClean="0"/>
              <a:t>SNOMED </a:t>
            </a:r>
            <a:r>
              <a:rPr lang="en-US" sz="1800" dirty="0"/>
              <a:t>International, its Members and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other </a:t>
            </a:r>
            <a:r>
              <a:rPr lang="en-US" sz="1800" dirty="0"/>
              <a:t>stakeholders</a:t>
            </a:r>
          </a:p>
          <a:p>
            <a:pPr lvl="1"/>
            <a:r>
              <a:rPr lang="en-US" dirty="0" smtClean="0"/>
              <a:t>Advising on Member education priorities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970" y="4710897"/>
            <a:ext cx="2921030" cy="200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8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ELAG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300" y="1370862"/>
            <a:ext cx="4307716" cy="5411903"/>
          </a:xfrm>
        </p:spPr>
        <p:txBody>
          <a:bodyPr/>
          <a:lstStyle/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 err="1"/>
              <a:t>Kirstine</a:t>
            </a:r>
            <a:r>
              <a:rPr lang="en-US" sz="2000" dirty="0"/>
              <a:t> </a:t>
            </a:r>
            <a:r>
              <a:rPr lang="en-US" sz="2000" dirty="0" err="1" smtClean="0"/>
              <a:t>Gøeg</a:t>
            </a:r>
            <a:r>
              <a:rPr lang="en-US" sz="1600" dirty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Expert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Advisor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/>
              <a:t>Penny </a:t>
            </a:r>
            <a:r>
              <a:rPr lang="en-US" sz="2000" dirty="0" err="1"/>
              <a:t>Livesay</a:t>
            </a:r>
            <a:r>
              <a:rPr lang="en-US" sz="1600" dirty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Expert Advisor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/>
              <a:t>Marcelo </a:t>
            </a:r>
            <a:r>
              <a:rPr lang="en-US" sz="2000" dirty="0" err="1"/>
              <a:t>Carrascal</a:t>
            </a:r>
            <a:r>
              <a:rPr lang="en-US" sz="1600" dirty="0" smtClean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Argentina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/>
              <a:t>Aileen </a:t>
            </a:r>
            <a:r>
              <a:rPr lang="en-US" sz="2000" dirty="0" err="1"/>
              <a:t>dela</a:t>
            </a:r>
            <a:r>
              <a:rPr lang="en-US" sz="2000" dirty="0"/>
              <a:t> Pena</a:t>
            </a:r>
            <a:r>
              <a:rPr lang="en-US" sz="1600" dirty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Australia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 err="1"/>
              <a:t>Katrien</a:t>
            </a:r>
            <a:r>
              <a:rPr lang="en-US" sz="2000" dirty="0"/>
              <a:t> </a:t>
            </a:r>
            <a:r>
              <a:rPr lang="en-US" sz="2000" dirty="0" err="1"/>
              <a:t>Scheerlinck</a:t>
            </a:r>
            <a:r>
              <a:rPr lang="en-US" sz="1600" dirty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Belgium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/>
              <a:t>Linda </a:t>
            </a:r>
            <a:r>
              <a:rPr lang="en-US" sz="2000" dirty="0" err="1"/>
              <a:t>Parisien</a:t>
            </a:r>
            <a:r>
              <a:rPr lang="en-US" sz="1600" dirty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Canada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/>
              <a:t>Camilla </a:t>
            </a:r>
            <a:r>
              <a:rPr lang="en-US" sz="2000" dirty="0" err="1"/>
              <a:t>Wiberg</a:t>
            </a:r>
            <a:r>
              <a:rPr lang="en-US" sz="2000" dirty="0"/>
              <a:t> </a:t>
            </a:r>
            <a:r>
              <a:rPr lang="en-US" sz="1600" dirty="0" smtClean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Denmark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2000" dirty="0" err="1" smtClean="0"/>
              <a:t>Danielsen</a:t>
            </a:r>
            <a:endParaRPr lang="en-US" sz="2000" dirty="0"/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/>
              <a:t>Krista </a:t>
            </a:r>
            <a:r>
              <a:rPr lang="en-US" sz="2000" dirty="0" err="1"/>
              <a:t>Kärt</a:t>
            </a:r>
            <a:r>
              <a:rPr lang="en-US" sz="1600" dirty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Estonia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 err="1" smtClean="0"/>
              <a:t>Mikko</a:t>
            </a:r>
            <a:r>
              <a:rPr lang="en-US" sz="2000" dirty="0" smtClean="0"/>
              <a:t> </a:t>
            </a:r>
            <a:r>
              <a:rPr lang="en-US" sz="2000" dirty="0" err="1" smtClean="0"/>
              <a:t>Hårkønon</a:t>
            </a:r>
            <a:r>
              <a:rPr lang="en-US" sz="1600" dirty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Finland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 smtClean="0"/>
              <a:t>Vicky </a:t>
            </a:r>
            <a:r>
              <a:rPr lang="en-US" sz="2000" dirty="0"/>
              <a:t>Fung</a:t>
            </a:r>
            <a:r>
              <a:rPr lang="en-US" sz="1600" dirty="0" smtClean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Hong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Kong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/>
              <a:t>Manisha </a:t>
            </a:r>
            <a:r>
              <a:rPr lang="en-US" sz="2000" dirty="0" err="1"/>
              <a:t>Mantri</a:t>
            </a:r>
            <a:r>
              <a:rPr lang="en-US" sz="1600" dirty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India</a:t>
            </a:r>
          </a:p>
          <a:p>
            <a:pPr marL="342900" lvl="1" indent="-212725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tabLst>
                <a:tab pos="2792413" algn="l"/>
                <a:tab pos="5724525" algn="l"/>
              </a:tabLst>
            </a:pPr>
            <a:r>
              <a:rPr lang="en-US" dirty="0">
                <a:solidFill>
                  <a:srgbClr val="0055B0"/>
                </a:solidFill>
              </a:rPr>
              <a:t>Theresa Barry</a:t>
            </a:r>
            <a:r>
              <a:rPr lang="en-US" sz="1600" dirty="0">
                <a:solidFill>
                  <a:srgbClr val="0055B0"/>
                </a:solidFill>
              </a:rPr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Ireland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/>
              <a:t>Kristina </a:t>
            </a:r>
            <a:r>
              <a:rPr lang="en-US" sz="2000" dirty="0" err="1"/>
              <a:t>Dienine</a:t>
            </a:r>
            <a:r>
              <a:rPr lang="en-US" sz="1600" dirty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Lithuania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792413" algn="l"/>
                <a:tab pos="5724525" algn="l"/>
              </a:tabLst>
            </a:pPr>
            <a:r>
              <a:rPr lang="en-US" sz="2000" dirty="0" err="1" smtClean="0"/>
              <a:t>Syazrin</a:t>
            </a:r>
            <a:r>
              <a:rPr lang="en-US" sz="2000" dirty="0" smtClean="0"/>
              <a:t> bin 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Malaysia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/>
              <a:t>Mohd</a:t>
            </a:r>
            <a:r>
              <a:rPr lang="en-US" sz="2000" dirty="0" smtClean="0"/>
              <a:t> </a:t>
            </a:r>
            <a:r>
              <a:rPr lang="en-US" sz="2000" dirty="0" err="1" smtClean="0"/>
              <a:t>Sakri</a:t>
            </a:r>
            <a:r>
              <a:rPr lang="en-US" sz="1600" dirty="0"/>
              <a:t>	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26016" y="1349807"/>
            <a:ext cx="4367513" cy="44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indent="-213359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+mn-lt"/>
                <a:ea typeface="Arial"/>
                <a:cs typeface="Arial"/>
                <a:sym typeface="Arial"/>
                <a:rtl val="0"/>
              </a:defRPr>
            </a:lvl1pPr>
            <a:lvl2pPr marL="742950" marR="0" indent="-1778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+mn-lt"/>
                <a:ea typeface="Arial"/>
                <a:cs typeface="Arial"/>
                <a:sym typeface="Arial"/>
                <a:rtl val="0"/>
              </a:defRPr>
            </a:lvl2pPr>
            <a:lvl3pPr marL="1143000" marR="0" indent="-1651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+mn-lt"/>
                <a:ea typeface="Arial"/>
                <a:cs typeface="Arial"/>
                <a:sym typeface="Arial"/>
                <a:rtl val="0"/>
              </a:defRPr>
            </a:lvl3pPr>
            <a:lvl4pPr marL="1200150" marR="0" indent="-9525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Tx/>
              <a:buFont typeface="Arial"/>
              <a:buChar char="•"/>
              <a:defRPr lang="en-US" sz="1350" b="0" i="0" u="none" strike="noStrike" cap="none" baseline="0" dirty="0" smtClean="0">
                <a:solidFill>
                  <a:srgbClr val="3399FF"/>
                </a:solidFill>
                <a:latin typeface="+mn-lt"/>
                <a:ea typeface="Arial"/>
                <a:cs typeface="Arial"/>
                <a:sym typeface="Arial"/>
                <a:rtl val="0"/>
              </a:defRPr>
            </a:lvl4pPr>
            <a:lvl5pPr marL="2057400" marR="0" indent="-1270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5146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9718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4290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8862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840038" algn="l"/>
                <a:tab pos="5724525" algn="l"/>
              </a:tabLst>
            </a:pPr>
            <a:r>
              <a:rPr lang="en-US" sz="2000" dirty="0" err="1"/>
              <a:t>Pim</a:t>
            </a:r>
            <a:r>
              <a:rPr lang="en-US" sz="2000" dirty="0"/>
              <a:t> </a:t>
            </a:r>
            <a:r>
              <a:rPr lang="en-US" sz="2000" dirty="0" err="1" smtClean="0"/>
              <a:t>Volkert</a:t>
            </a:r>
            <a:r>
              <a:rPr lang="en-US" sz="2000" dirty="0" smtClean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Netherlands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840038" algn="l"/>
                <a:tab pos="5724525" algn="l"/>
              </a:tabLst>
            </a:pPr>
            <a:r>
              <a:rPr lang="en-US" sz="2000" dirty="0" err="1" smtClean="0"/>
              <a:t>Aleksandar</a:t>
            </a:r>
            <a:r>
              <a:rPr lang="en-US" sz="2000" dirty="0" smtClean="0"/>
              <a:t> </a:t>
            </a:r>
            <a:r>
              <a:rPr lang="en-US" sz="1200" dirty="0" smtClean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New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Zealand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000" dirty="0" err="1" smtClean="0"/>
              <a:t>Zivaljevic</a:t>
            </a:r>
            <a:endParaRPr lang="en-US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840038" algn="l"/>
                <a:tab pos="5724525" algn="l"/>
              </a:tabLst>
            </a:pPr>
            <a:r>
              <a:rPr lang="en-US" sz="2000" dirty="0" smtClean="0"/>
              <a:t>Marianne </a:t>
            </a:r>
            <a:r>
              <a:rPr lang="en-US" sz="1050" dirty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Norway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105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000" dirty="0" err="1"/>
              <a:t>Bartvedt</a:t>
            </a:r>
            <a:r>
              <a:rPr lang="en-US" sz="2000" dirty="0"/>
              <a:t> van </a:t>
            </a:r>
            <a:r>
              <a:rPr lang="en-US" sz="2000" dirty="0" err="1"/>
              <a:t>Os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840038" algn="l"/>
                <a:tab pos="5724525" algn="l"/>
              </a:tabLst>
            </a:pPr>
            <a:r>
              <a:rPr lang="en-US" sz="2000" dirty="0" smtClean="0"/>
              <a:t>Agnieszka </a:t>
            </a:r>
            <a:r>
              <a:rPr lang="en-US" sz="1600" kern="0" dirty="0" smtClean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Poland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000" dirty="0" err="1" smtClean="0"/>
              <a:t>Suchodolska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840038" algn="l"/>
                <a:tab pos="5724525" algn="l"/>
              </a:tabLst>
            </a:pPr>
            <a:r>
              <a:rPr lang="en-US" sz="2000" dirty="0"/>
              <a:t>Leandro Luis</a:t>
            </a:r>
            <a:r>
              <a:rPr lang="en-US" sz="1600" kern="0" dirty="0" smtClean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Portugal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840038" algn="l"/>
                <a:tab pos="5724525" algn="l"/>
              </a:tabLst>
            </a:pPr>
            <a:r>
              <a:rPr lang="en-US" sz="2000" dirty="0"/>
              <a:t>Gonzalo Marco </a:t>
            </a:r>
            <a:r>
              <a:rPr lang="en-US" sz="1600" kern="0" dirty="0" smtClean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Spain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000" dirty="0" smtClean="0"/>
              <a:t>Cuenca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840038" algn="l"/>
                <a:tab pos="5724525" algn="l"/>
              </a:tabLst>
            </a:pPr>
            <a:r>
              <a:rPr lang="en-US" sz="2000" dirty="0" smtClean="0"/>
              <a:t>Daniel </a:t>
            </a:r>
            <a:r>
              <a:rPr lang="en-US" sz="2000" dirty="0" err="1" smtClean="0"/>
              <a:t>Karlson</a:t>
            </a:r>
            <a:r>
              <a:rPr lang="en-US" sz="1600" kern="0" dirty="0" smtClean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Sweden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840038" algn="l"/>
                <a:tab pos="5724525" algn="l"/>
              </a:tabLst>
            </a:pPr>
            <a:r>
              <a:rPr lang="en-US" sz="2000" dirty="0" smtClean="0"/>
              <a:t>Pero </a:t>
            </a:r>
            <a:r>
              <a:rPr lang="en-US" sz="2000" dirty="0" err="1" smtClean="0"/>
              <a:t>Grgic</a:t>
            </a:r>
            <a:r>
              <a:rPr lang="en-US" sz="1600" kern="0" dirty="0"/>
              <a:t>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Switzerland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840038" algn="l"/>
                <a:tab pos="5724525" algn="l"/>
              </a:tabLst>
            </a:pPr>
            <a:r>
              <a:rPr lang="en-US" sz="2000" dirty="0" smtClean="0"/>
              <a:t>Fernando </a:t>
            </a:r>
            <a:r>
              <a:rPr lang="en-US" sz="2000" dirty="0" err="1"/>
              <a:t>Portilla</a:t>
            </a:r>
            <a:r>
              <a:rPr lang="en-US" sz="1600" kern="0" dirty="0" smtClean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Uruguay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840038" algn="l"/>
                <a:tab pos="5724525" algn="l"/>
              </a:tabLst>
            </a:pPr>
            <a:r>
              <a:rPr lang="en-US" sz="2000" dirty="0" smtClean="0"/>
              <a:t>Katharine Priest	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UK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2840038" algn="l"/>
                <a:tab pos="5724525" algn="l"/>
              </a:tabLst>
            </a:pPr>
            <a:r>
              <a:rPr lang="en-US" sz="2000" dirty="0" smtClean="0"/>
              <a:t>Suzy </a:t>
            </a:r>
            <a:r>
              <a:rPr lang="en-US" sz="2000" dirty="0"/>
              <a:t>Roy</a:t>
            </a:r>
            <a:r>
              <a:rPr lang="en-US" sz="1600" kern="0" dirty="0" smtClean="0"/>
              <a:t>	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USA</a:t>
            </a:r>
          </a:p>
        </p:txBody>
      </p:sp>
    </p:spTree>
    <p:extLst>
      <p:ext uri="{BB962C8B-B14F-4D97-AF65-F5344CB8AC3E}">
        <p14:creationId xmlns:p14="http://schemas.microsoft.com/office/powerpoint/2010/main" val="29579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ELAG </a:t>
            </a:r>
            <a:r>
              <a:rPr lang="en-US" dirty="0" err="1" smtClean="0"/>
              <a:t>Workplan</a:t>
            </a:r>
            <a:r>
              <a:rPr lang="en-US" dirty="0" smtClean="0"/>
              <a:t>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300"/>
              </a:spcBef>
            </a:pPr>
            <a:r>
              <a:rPr lang="en-US" dirty="0" smtClean="0"/>
              <a:t>Meetings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sz="1800" b="1" dirty="0" smtClean="0"/>
              <a:t>April 2018 </a:t>
            </a:r>
            <a:r>
              <a:rPr lang="mr-IN" sz="1800" b="1" dirty="0" smtClean="0"/>
              <a:t>–</a:t>
            </a:r>
            <a:r>
              <a:rPr lang="en-US" sz="1800" b="1" dirty="0" smtClean="0"/>
              <a:t> London, UK</a:t>
            </a:r>
            <a:endParaRPr lang="en-US" sz="1800" dirty="0" smtClean="0"/>
          </a:p>
          <a:p>
            <a:pPr marL="1022350" lvl="1" indent="-457200">
              <a:buFont typeface="+mj-lt"/>
              <a:buAutoNum type="arabicPeriod"/>
            </a:pPr>
            <a:r>
              <a:rPr lang="en-US" sz="1800" dirty="0" smtClean="0"/>
              <a:t>October 2018 </a:t>
            </a:r>
            <a:r>
              <a:rPr lang="mr-IN" sz="1800" dirty="0" smtClean="0"/>
              <a:t>–</a:t>
            </a:r>
            <a:r>
              <a:rPr lang="en-US" sz="1800" dirty="0" smtClean="0"/>
              <a:t> Kuala Lumpur, Malaysia</a:t>
            </a:r>
          </a:p>
          <a:p>
            <a:pPr>
              <a:spcBef>
                <a:spcPts val="1300"/>
              </a:spcBef>
            </a:pPr>
            <a:r>
              <a:rPr lang="en-US" dirty="0" smtClean="0"/>
              <a:t>Objectives</a:t>
            </a:r>
            <a:endParaRPr lang="en-US" dirty="0"/>
          </a:p>
          <a:p>
            <a:pPr lvl="1"/>
            <a:r>
              <a:rPr lang="en-US" sz="1800" dirty="0"/>
              <a:t>To review and provide </a:t>
            </a:r>
            <a:r>
              <a:rPr lang="en-US" sz="1800" dirty="0" smtClean="0"/>
              <a:t>advice </a:t>
            </a:r>
            <a:r>
              <a:rPr lang="en-US" sz="1800" dirty="0"/>
              <a:t>on </a:t>
            </a:r>
            <a:r>
              <a:rPr lang="en-US" sz="1800" b="1" dirty="0" smtClean="0"/>
              <a:t>authoring course </a:t>
            </a:r>
            <a:r>
              <a:rPr lang="en-US" sz="1800" dirty="0" smtClean="0"/>
              <a:t>and </a:t>
            </a:r>
            <a:r>
              <a:rPr lang="en-US" sz="1800" b="1" dirty="0" smtClean="0"/>
              <a:t>certification</a:t>
            </a:r>
            <a:endParaRPr lang="en-US" sz="1800" dirty="0" smtClean="0"/>
          </a:p>
          <a:p>
            <a:pPr lvl="1"/>
            <a:r>
              <a:rPr lang="en-US" sz="1800" dirty="0" smtClean="0"/>
              <a:t>To review and provide advice on </a:t>
            </a:r>
            <a:r>
              <a:rPr lang="en-US" sz="1800" b="1" dirty="0" smtClean="0"/>
              <a:t>developers course </a:t>
            </a:r>
            <a:r>
              <a:rPr lang="en-US" sz="1800" dirty="0" smtClean="0"/>
              <a:t>and </a:t>
            </a:r>
            <a:r>
              <a:rPr lang="en-US" sz="1800" b="1" dirty="0" smtClean="0"/>
              <a:t>certification</a:t>
            </a:r>
          </a:p>
          <a:p>
            <a:pPr lvl="1"/>
            <a:r>
              <a:rPr lang="en-US" sz="1800" dirty="0" smtClean="0"/>
              <a:t>To provide advice on </a:t>
            </a:r>
            <a:r>
              <a:rPr lang="en-US" sz="1800" b="1" dirty="0" smtClean="0"/>
              <a:t>education collaborations</a:t>
            </a:r>
            <a:r>
              <a:rPr lang="en-US" sz="1800" dirty="0" smtClean="0"/>
              <a:t> and </a:t>
            </a:r>
            <a:r>
              <a:rPr lang="en-US" sz="1800" b="1" dirty="0" smtClean="0"/>
              <a:t>partnerships</a:t>
            </a:r>
          </a:p>
          <a:p>
            <a:pPr lvl="1"/>
            <a:r>
              <a:rPr lang="en-US" sz="1800" dirty="0" smtClean="0"/>
              <a:t>To advise on national and international </a:t>
            </a:r>
            <a:r>
              <a:rPr lang="en-US" sz="1800" b="1" dirty="0" smtClean="0"/>
              <a:t>education priorities</a:t>
            </a:r>
          </a:p>
          <a:p>
            <a:pPr lvl="1"/>
            <a:r>
              <a:rPr lang="en-US" sz="1800" dirty="0" smtClean="0"/>
              <a:t>To participate in </a:t>
            </a:r>
            <a:r>
              <a:rPr lang="en-US" sz="1800" b="1" dirty="0" smtClean="0"/>
              <a:t>sharing </a:t>
            </a:r>
            <a:r>
              <a:rPr lang="en-US" sz="1800" dirty="0" smtClean="0"/>
              <a:t>for </a:t>
            </a:r>
            <a:r>
              <a:rPr lang="en-US" sz="1800" b="1" dirty="0" smtClean="0"/>
              <a:t>translation </a:t>
            </a:r>
            <a:r>
              <a:rPr lang="en-US" sz="1800" dirty="0" smtClean="0"/>
              <a:t>and </a:t>
            </a:r>
            <a:r>
              <a:rPr lang="en-US" sz="1800" b="1" dirty="0" smtClean="0"/>
              <a:t>national use</a:t>
            </a:r>
            <a:endParaRPr lang="en-US" sz="1800" b="1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970" y="4710897"/>
            <a:ext cx="2921030" cy="200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plate for Presentations - Elearning Style Guide (20160831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for Presentations - Elearning Style Guide (20160706).potx" id="{7328D708-8ECB-41A8-95B3-0FCC7B7FF271}" vid="{DCDB3407-A528-4ED9-B24D-15A4FA73EA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for Presentations - Elearning Style Guide (20170105)</Template>
  <TotalTime>77193</TotalTime>
  <Words>2350</Words>
  <Application>Microsoft Macintosh PowerPoint</Application>
  <PresentationFormat>On-screen Show (4:3)</PresentationFormat>
  <Paragraphs>490</Paragraphs>
  <Slides>62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3" baseType="lpstr">
      <vt:lpstr>Athelas</vt:lpstr>
      <vt:lpstr>Bangla Sangam MN</vt:lpstr>
      <vt:lpstr>Bookman Old Style</vt:lpstr>
      <vt:lpstr>Calibri</vt:lpstr>
      <vt:lpstr>Museo 300</vt:lpstr>
      <vt:lpstr>Museo Sans 500</vt:lpstr>
      <vt:lpstr>Trebuchet MS</vt:lpstr>
      <vt:lpstr>Trebuchet MS Bold</vt:lpstr>
      <vt:lpstr>Wingdings</vt:lpstr>
      <vt:lpstr>Arial</vt:lpstr>
      <vt:lpstr>Template for Presentations - Elearning Style Guide (20160831)</vt:lpstr>
      <vt:lpstr>PowerPoint Presentation</vt:lpstr>
      <vt:lpstr>Mackenzie Room 1:30pm – 3:00pm 3:30pm – 4:30pm</vt:lpstr>
      <vt:lpstr>Agenda</vt:lpstr>
      <vt:lpstr>PowerPoint Presentation</vt:lpstr>
      <vt:lpstr>ELAG  Administration</vt:lpstr>
      <vt:lpstr>Declaration of Interests</vt:lpstr>
      <vt:lpstr>ELAG Terms of Reference</vt:lpstr>
      <vt:lpstr>ELAG Membership</vt:lpstr>
      <vt:lpstr>ELAG Workplan 2019</vt:lpstr>
      <vt:lpstr>ELAG  Member Reports</vt:lpstr>
      <vt:lpstr>ELAG Member Reports</vt:lpstr>
      <vt:lpstr>ELAG Member Reports</vt:lpstr>
      <vt:lpstr>SNOMED International Update</vt:lpstr>
      <vt:lpstr>Education and Product Support Team</vt:lpstr>
      <vt:lpstr>Education and Product Support Team</vt:lpstr>
      <vt:lpstr>EPS Work Plan 2019</vt:lpstr>
      <vt:lpstr>EPS Work Plan 2019</vt:lpstr>
      <vt:lpstr>EPS Work Plan 2019</vt:lpstr>
      <vt:lpstr>SNOMED CT Course Catalogue</vt:lpstr>
      <vt:lpstr>SNOMED CT Education</vt:lpstr>
      <vt:lpstr>SNOMED CT Education</vt:lpstr>
      <vt:lpstr>SNOMED CT Course Catalogue</vt:lpstr>
      <vt:lpstr>SNOMED CT Courses</vt:lpstr>
      <vt:lpstr>Enhanced Member Benefits</vt:lpstr>
      <vt:lpstr>SNOMED CT Foundation Courses</vt:lpstr>
      <vt:lpstr>SNOMED CT Foundation Course</vt:lpstr>
      <vt:lpstr>Curso de Fundamentos de SNOMED CT</vt:lpstr>
      <vt:lpstr>SNOMED CT Foundation Courses</vt:lpstr>
      <vt:lpstr>SNOMED CT Foundation Course (Spanish)</vt:lpstr>
      <vt:lpstr>SNOMED CT Implementation Course</vt:lpstr>
      <vt:lpstr>SNOMED CT Implementation Course</vt:lpstr>
      <vt:lpstr>SNOMED CT Implementation Course</vt:lpstr>
      <vt:lpstr>SNOMED CT Authoring  Level 1 Course</vt:lpstr>
      <vt:lpstr>SNOMED CT Authoring Level 1 Course</vt:lpstr>
      <vt:lpstr>SNOMED CT Authoring Level 1 Course</vt:lpstr>
      <vt:lpstr>Authoring Level 1 Course – Modules </vt:lpstr>
      <vt:lpstr>Authoring Level 1 Course – Exercises</vt:lpstr>
      <vt:lpstr>Authoring Level 1 Course – Pilot Feedback</vt:lpstr>
      <vt:lpstr>Authoring Level 1 Course – Pilot Feedback</vt:lpstr>
      <vt:lpstr>Authoring Level 1 Course – Pilot Feedback</vt:lpstr>
      <vt:lpstr>SNOMED CT Authoring Level 1 Certification</vt:lpstr>
      <vt:lpstr>SNOMED CT Authoring Level 1 Certification</vt:lpstr>
      <vt:lpstr>Authoring Level 1 Certification</vt:lpstr>
      <vt:lpstr>SNOMED CT Authoring Level 2 Course</vt:lpstr>
      <vt:lpstr>Authoring Level 2 – Draft Topics</vt:lpstr>
      <vt:lpstr>SNOMED CT  for  Developers</vt:lpstr>
      <vt:lpstr>SNOMED CT for Developers</vt:lpstr>
      <vt:lpstr>SNOMED CT for Developers</vt:lpstr>
      <vt:lpstr>SNOMED CT  for  Data Analysts</vt:lpstr>
      <vt:lpstr>SNOMED CT for Data Analysts</vt:lpstr>
      <vt:lpstr>SNOMED CT for Data Analysts</vt:lpstr>
      <vt:lpstr>SNOMED CT for Data Analysts</vt:lpstr>
      <vt:lpstr>Other  SNOMED Education Activities</vt:lpstr>
      <vt:lpstr>CME / CPD Environment Scan</vt:lpstr>
      <vt:lpstr>CME / CPD Environment Scan - Americas</vt:lpstr>
      <vt:lpstr>CME / CPD Environment Scan - EMEA</vt:lpstr>
      <vt:lpstr>CME / CPD Environment Scan - Asia Pacific</vt:lpstr>
      <vt:lpstr>CME / CPD Environment Scan - International</vt:lpstr>
      <vt:lpstr>Potential Education Institution Partnerships</vt:lpstr>
      <vt:lpstr>Next Steps</vt:lpstr>
      <vt:lpstr>Feedback and Discussion</vt:lpstr>
      <vt:lpstr>THANK YOU !!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Coding Standards SNOMED CT and ICD</dc:title>
  <dc:creator>Linda Bird</dc:creator>
  <cp:lastModifiedBy>Linda Bird</cp:lastModifiedBy>
  <cp:revision>979</cp:revision>
  <cp:lastPrinted>2017-04-18T07:34:06Z</cp:lastPrinted>
  <dcterms:created xsi:type="dcterms:W3CDTF">2017-02-27T01:42:44Z</dcterms:created>
  <dcterms:modified xsi:type="dcterms:W3CDTF">2019-04-15T07:30:31Z</dcterms:modified>
</cp:coreProperties>
</file>