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58" r:id="rId2"/>
    <p:sldId id="263" r:id="rId3"/>
    <p:sldId id="264" r:id="rId4"/>
    <p:sldId id="265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4757" autoAdjust="0"/>
  </p:normalViewPr>
  <p:slideViewPr>
    <p:cSldViewPr snapToGrid="0" snapToObjects="1">
      <p:cViewPr varScale="1">
        <p:scale>
          <a:sx n="95" d="100"/>
          <a:sy n="95" d="100"/>
        </p:scale>
        <p:origin x="-201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Clinical Education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Ian Green</a:t>
            </a:r>
          </a:p>
          <a:p>
            <a:r>
              <a:rPr lang="en-US" sz="1800" dirty="0" smtClean="0"/>
              <a:t>Customer Relations Lead, Europe and Clinical Engagement Business manager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Clinicians require a working knowledge of SNOMED CT to allow them to:</a:t>
            </a:r>
          </a:p>
          <a:p>
            <a:pPr lvl="1"/>
            <a:r>
              <a:rPr lang="en-US" dirty="0" smtClean="0"/>
              <a:t>Have a basic understanding of SNOMED CT, its structure and within implementations</a:t>
            </a:r>
          </a:p>
          <a:p>
            <a:pPr lvl="1"/>
            <a:r>
              <a:rPr lang="en-US" dirty="0" err="1" smtClean="0"/>
              <a:t>M</a:t>
            </a:r>
            <a:r>
              <a:rPr lang="en-US" dirty="0" err="1" smtClean="0"/>
              <a:t>aximise</a:t>
            </a:r>
            <a:r>
              <a:rPr lang="en-US" dirty="0" smtClean="0"/>
              <a:t> the benefits of interactions with SNOMED-enabled systems</a:t>
            </a:r>
          </a:p>
          <a:p>
            <a:pPr lvl="1"/>
            <a:r>
              <a:rPr lang="en-US" dirty="0" smtClean="0"/>
              <a:t>Provide specialty input into the development of SNOMED CT content through CRG’s</a:t>
            </a:r>
            <a:endParaRPr lang="en-US" dirty="0" smtClean="0"/>
          </a:p>
          <a:p>
            <a:r>
              <a:rPr lang="en-US" dirty="0" smtClean="0"/>
              <a:t>Working clinicians have increasing demands on their time, therefore resources should reflect this in terms of format</a:t>
            </a:r>
          </a:p>
          <a:p>
            <a:r>
              <a:rPr lang="en-US" dirty="0" smtClean="0"/>
              <a:t>Current education</a:t>
            </a:r>
            <a:r>
              <a:rPr lang="en-US" dirty="0" smtClean="0"/>
              <a:t>al resources do not meet the requirements of clinicians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of clinicians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terms of format, a single approach will not meet all requirements</a:t>
            </a:r>
          </a:p>
          <a:p>
            <a:r>
              <a:rPr lang="en-US" sz="2000" dirty="0" smtClean="0"/>
              <a:t>Development of short video clips introducing the core structure of SNOMED CT, using the SNOMED international browser</a:t>
            </a:r>
          </a:p>
          <a:p>
            <a:pPr lvl="1"/>
            <a:r>
              <a:rPr lang="en-US" sz="1800" dirty="0" smtClean="0"/>
              <a:t>Approximately 8-9 clips, each lasting 3-5 </a:t>
            </a:r>
            <a:r>
              <a:rPr lang="en-US" sz="1800" dirty="0" err="1" smtClean="0"/>
              <a:t>mins</a:t>
            </a:r>
            <a:endParaRPr lang="en-US" sz="1800" dirty="0" smtClean="0"/>
          </a:p>
          <a:p>
            <a:pPr lvl="1"/>
            <a:r>
              <a:rPr lang="en-US" sz="1800" dirty="0" smtClean="0"/>
              <a:t>Each clip will focus on a core item, e.g. concepts, relationships, expressions, subsets </a:t>
            </a:r>
            <a:r>
              <a:rPr lang="en-US" sz="1800" dirty="0" err="1" smtClean="0"/>
              <a:t>etc</a:t>
            </a:r>
            <a:r>
              <a:rPr lang="en-US" sz="1800" dirty="0" smtClean="0"/>
              <a:t> . . . </a:t>
            </a:r>
          </a:p>
          <a:p>
            <a:pPr lvl="1"/>
            <a:r>
              <a:rPr lang="en-US" sz="1800" dirty="0" smtClean="0"/>
              <a:t>Aim to provide SNOMED CT knowledge, re-enforced through clinical examples within the browser</a:t>
            </a:r>
          </a:p>
          <a:p>
            <a:r>
              <a:rPr lang="en-US" sz="2000" dirty="0" smtClean="0"/>
              <a:t>Development of online clinical SNOMED CT course</a:t>
            </a:r>
          </a:p>
          <a:p>
            <a:pPr lvl="1"/>
            <a:r>
              <a:rPr lang="en-US" sz="1800" dirty="0" smtClean="0"/>
              <a:t>Course will use some content from the Foundation course and new material, and will provide clinical examples of SNOMED CT implementation in clinical scenarios to re-enforce knowledge</a:t>
            </a:r>
          </a:p>
          <a:p>
            <a:pPr lvl="1"/>
            <a:r>
              <a:rPr lang="en-US" sz="1800" dirty="0" smtClean="0"/>
              <a:t>Examples will be developed in consultation with clinicians to ensure they are meaningful and support a broad range of clinical specialties</a:t>
            </a:r>
          </a:p>
          <a:p>
            <a:r>
              <a:rPr lang="en-US" sz="2200" dirty="0" smtClean="0"/>
              <a:t>Timeframe </a:t>
            </a:r>
            <a:r>
              <a:rPr lang="mr-IN" sz="2200" dirty="0" smtClean="0"/>
              <a:t>–</a:t>
            </a:r>
            <a:r>
              <a:rPr lang="en-US" sz="2200" dirty="0" smtClean="0"/>
              <a:t> delivery by end of </a:t>
            </a:r>
            <a:r>
              <a:rPr lang="en-US" sz="2200" dirty="0"/>
              <a:t>J</a:t>
            </a:r>
            <a:r>
              <a:rPr lang="en-US" sz="2200" dirty="0" smtClean="0"/>
              <a:t>uly 2019</a:t>
            </a:r>
            <a:endParaRPr lang="en-US" sz="22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109326" cy="507995"/>
          </a:xfrm>
        </p:spPr>
        <p:txBody>
          <a:bodyPr/>
          <a:lstStyle/>
          <a:p>
            <a:r>
              <a:rPr lang="en-US" dirty="0" smtClean="0"/>
              <a:t>Proposals for clinical education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638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Video clips will provide support for clinicians working within CRG’s, to provide an understanding of both SNOMED CT and using the SNOMED International browser</a:t>
            </a:r>
          </a:p>
          <a:p>
            <a:r>
              <a:rPr lang="en-US" sz="2000" dirty="0" smtClean="0"/>
              <a:t>Support the review of current SNOMED CT content, and support the development of clinical content proposals</a:t>
            </a:r>
          </a:p>
          <a:p>
            <a:r>
              <a:rPr lang="en-US" sz="2000" dirty="0" smtClean="0"/>
              <a:t>Clinical course will provide a structured approach to clinical SNOMED CT education which can be leveraged by clinicians, clinical groups and clinical education courses globally</a:t>
            </a:r>
          </a:p>
          <a:p>
            <a:r>
              <a:rPr lang="en-US" sz="2000" dirty="0" smtClean="0"/>
              <a:t>Interest from the NHS Digital Academy, to develop content to support their CCIO course, to provide fundamental SNOMED CT information</a:t>
            </a:r>
          </a:p>
          <a:p>
            <a:pPr lvl="1"/>
            <a:r>
              <a:rPr lang="en-US" sz="1600" dirty="0" smtClean="0"/>
              <a:t>NHS Digital Academy will support the piloting of clinical educational materials to refine the content and ensure they are fit-for-purpose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 of clinical 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707683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deck simple SI copy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SI copy.potx</Template>
  <TotalTime>491</TotalTime>
  <Words>364</Words>
  <Application>Microsoft Macintosh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Slide deck simple SI copy</vt:lpstr>
      <vt:lpstr>Clinical Education update</vt:lpstr>
      <vt:lpstr>Requirements of clinicians</vt:lpstr>
      <vt:lpstr>Proposals for clinical education resources</vt:lpstr>
      <vt:lpstr>Delivery of clinical education</vt:lpstr>
    </vt:vector>
  </TitlesOfParts>
  <Manager/>
  <Company>SNOMED International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Ian Green</cp:lastModifiedBy>
  <cp:revision>32</cp:revision>
  <dcterms:modified xsi:type="dcterms:W3CDTF">2019-04-06T14:55:09Z</dcterms:modified>
  <cp:category/>
</cp:coreProperties>
</file>