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
  </p:notesMasterIdLst>
  <p:sldIdLst>
    <p:sldId id="256" r:id="rId2"/>
  </p:sldIdLst>
  <p:sldSz cx="42624375" cy="29879925"/>
  <p:notesSz cx="6858000" cy="9144000"/>
  <p:defaultTextStyle>
    <a:defPPr>
      <a:defRPr lang="fr-FR"/>
    </a:defPPr>
    <a:lvl1pPr marL="0" algn="l" defTabSz="3954252" rtl="0" eaLnBrk="1" latinLnBrk="0" hangingPunct="1">
      <a:defRPr sz="7782" kern="1200">
        <a:solidFill>
          <a:schemeClr val="tx1"/>
        </a:solidFill>
        <a:latin typeface="+mn-lt"/>
        <a:ea typeface="+mn-ea"/>
        <a:cs typeface="+mn-cs"/>
      </a:defRPr>
    </a:lvl1pPr>
    <a:lvl2pPr marL="1977125" algn="l" defTabSz="3954252" rtl="0" eaLnBrk="1" latinLnBrk="0" hangingPunct="1">
      <a:defRPr sz="7782" kern="1200">
        <a:solidFill>
          <a:schemeClr val="tx1"/>
        </a:solidFill>
        <a:latin typeface="+mn-lt"/>
        <a:ea typeface="+mn-ea"/>
        <a:cs typeface="+mn-cs"/>
      </a:defRPr>
    </a:lvl2pPr>
    <a:lvl3pPr marL="3954252" algn="l" defTabSz="3954252" rtl="0" eaLnBrk="1" latinLnBrk="0" hangingPunct="1">
      <a:defRPr sz="7782" kern="1200">
        <a:solidFill>
          <a:schemeClr val="tx1"/>
        </a:solidFill>
        <a:latin typeface="+mn-lt"/>
        <a:ea typeface="+mn-ea"/>
        <a:cs typeface="+mn-cs"/>
      </a:defRPr>
    </a:lvl3pPr>
    <a:lvl4pPr marL="5931375" algn="l" defTabSz="3954252" rtl="0" eaLnBrk="1" latinLnBrk="0" hangingPunct="1">
      <a:defRPr sz="7782" kern="1200">
        <a:solidFill>
          <a:schemeClr val="tx1"/>
        </a:solidFill>
        <a:latin typeface="+mn-lt"/>
        <a:ea typeface="+mn-ea"/>
        <a:cs typeface="+mn-cs"/>
      </a:defRPr>
    </a:lvl4pPr>
    <a:lvl5pPr marL="7908500" algn="l" defTabSz="3954252" rtl="0" eaLnBrk="1" latinLnBrk="0" hangingPunct="1">
      <a:defRPr sz="7782" kern="1200">
        <a:solidFill>
          <a:schemeClr val="tx1"/>
        </a:solidFill>
        <a:latin typeface="+mn-lt"/>
        <a:ea typeface="+mn-ea"/>
        <a:cs typeface="+mn-cs"/>
      </a:defRPr>
    </a:lvl5pPr>
    <a:lvl6pPr marL="9885627" algn="l" defTabSz="3954252" rtl="0" eaLnBrk="1" latinLnBrk="0" hangingPunct="1">
      <a:defRPr sz="7782" kern="1200">
        <a:solidFill>
          <a:schemeClr val="tx1"/>
        </a:solidFill>
        <a:latin typeface="+mn-lt"/>
        <a:ea typeface="+mn-ea"/>
        <a:cs typeface="+mn-cs"/>
      </a:defRPr>
    </a:lvl6pPr>
    <a:lvl7pPr marL="11862752" algn="l" defTabSz="3954252" rtl="0" eaLnBrk="1" latinLnBrk="0" hangingPunct="1">
      <a:defRPr sz="7782" kern="1200">
        <a:solidFill>
          <a:schemeClr val="tx1"/>
        </a:solidFill>
        <a:latin typeface="+mn-lt"/>
        <a:ea typeface="+mn-ea"/>
        <a:cs typeface="+mn-cs"/>
      </a:defRPr>
    </a:lvl7pPr>
    <a:lvl8pPr marL="13839879" algn="l" defTabSz="3954252" rtl="0" eaLnBrk="1" latinLnBrk="0" hangingPunct="1">
      <a:defRPr sz="7782" kern="1200">
        <a:solidFill>
          <a:schemeClr val="tx1"/>
        </a:solidFill>
        <a:latin typeface="+mn-lt"/>
        <a:ea typeface="+mn-ea"/>
        <a:cs typeface="+mn-cs"/>
      </a:defRPr>
    </a:lvl8pPr>
    <a:lvl9pPr marL="15817004" algn="l" defTabSz="3954252" rtl="0" eaLnBrk="1" latinLnBrk="0" hangingPunct="1">
      <a:defRPr sz="7782"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30" autoAdjust="0"/>
    <p:restoredTop sz="96433" autoAdjust="0"/>
  </p:normalViewPr>
  <p:slideViewPr>
    <p:cSldViewPr snapToGrid="0">
      <p:cViewPr>
        <p:scale>
          <a:sx n="70" d="100"/>
          <a:sy n="70" d="100"/>
        </p:scale>
        <p:origin x="-5322" y="-13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4E7F29-2DF3-4FE8-8C08-EDEEA761A8AB}" type="datetimeFigureOut">
              <a:rPr lang="fr-BE" smtClean="0"/>
              <a:t>14-02-19</a:t>
            </a:fld>
            <a:endParaRPr lang="fr-BE"/>
          </a:p>
        </p:txBody>
      </p:sp>
      <p:sp>
        <p:nvSpPr>
          <p:cNvPr id="4" name="Slide Image Placeholder 3"/>
          <p:cNvSpPr>
            <a:spLocks noGrp="1" noRot="1" noChangeAspect="1"/>
          </p:cNvSpPr>
          <p:nvPr>
            <p:ph type="sldImg" idx="2"/>
          </p:nvPr>
        </p:nvSpPr>
        <p:spPr>
          <a:xfrm>
            <a:off x="1228725" y="1143000"/>
            <a:ext cx="440055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4A8978-5992-4633-B392-9254B0627C69}" type="slidenum">
              <a:rPr lang="fr-BE" smtClean="0"/>
              <a:t>‹#›</a:t>
            </a:fld>
            <a:endParaRPr lang="fr-BE"/>
          </a:p>
        </p:txBody>
      </p:sp>
    </p:spTree>
    <p:extLst>
      <p:ext uri="{BB962C8B-B14F-4D97-AF65-F5344CB8AC3E}">
        <p14:creationId xmlns:p14="http://schemas.microsoft.com/office/powerpoint/2010/main" val="2347777159"/>
      </p:ext>
    </p:extLst>
  </p:cSld>
  <p:clrMap bg1="lt1" tx1="dk1" bg2="lt2" tx2="dk2" accent1="accent1" accent2="accent2" accent3="accent3" accent4="accent4" accent5="accent5" accent6="accent6" hlink="hlink" folHlink="folHlink"/>
  <p:notesStyle>
    <a:lvl1pPr marL="0" algn="l" defTabSz="2959104" rtl="0" eaLnBrk="1" latinLnBrk="0" hangingPunct="1">
      <a:defRPr sz="3883" kern="1200">
        <a:solidFill>
          <a:schemeClr val="tx1"/>
        </a:solidFill>
        <a:latin typeface="+mn-lt"/>
        <a:ea typeface="+mn-ea"/>
        <a:cs typeface="+mn-cs"/>
      </a:defRPr>
    </a:lvl1pPr>
    <a:lvl2pPr marL="1479552" algn="l" defTabSz="2959104" rtl="0" eaLnBrk="1" latinLnBrk="0" hangingPunct="1">
      <a:defRPr sz="3883" kern="1200">
        <a:solidFill>
          <a:schemeClr val="tx1"/>
        </a:solidFill>
        <a:latin typeface="+mn-lt"/>
        <a:ea typeface="+mn-ea"/>
        <a:cs typeface="+mn-cs"/>
      </a:defRPr>
    </a:lvl2pPr>
    <a:lvl3pPr marL="2959104" algn="l" defTabSz="2959104" rtl="0" eaLnBrk="1" latinLnBrk="0" hangingPunct="1">
      <a:defRPr sz="3883" kern="1200">
        <a:solidFill>
          <a:schemeClr val="tx1"/>
        </a:solidFill>
        <a:latin typeface="+mn-lt"/>
        <a:ea typeface="+mn-ea"/>
        <a:cs typeface="+mn-cs"/>
      </a:defRPr>
    </a:lvl3pPr>
    <a:lvl4pPr marL="4438656" algn="l" defTabSz="2959104" rtl="0" eaLnBrk="1" latinLnBrk="0" hangingPunct="1">
      <a:defRPr sz="3883" kern="1200">
        <a:solidFill>
          <a:schemeClr val="tx1"/>
        </a:solidFill>
        <a:latin typeface="+mn-lt"/>
        <a:ea typeface="+mn-ea"/>
        <a:cs typeface="+mn-cs"/>
      </a:defRPr>
    </a:lvl4pPr>
    <a:lvl5pPr marL="5918209" algn="l" defTabSz="2959104" rtl="0" eaLnBrk="1" latinLnBrk="0" hangingPunct="1">
      <a:defRPr sz="3883" kern="1200">
        <a:solidFill>
          <a:schemeClr val="tx1"/>
        </a:solidFill>
        <a:latin typeface="+mn-lt"/>
        <a:ea typeface="+mn-ea"/>
        <a:cs typeface="+mn-cs"/>
      </a:defRPr>
    </a:lvl5pPr>
    <a:lvl6pPr marL="7397761" algn="l" defTabSz="2959104" rtl="0" eaLnBrk="1" latinLnBrk="0" hangingPunct="1">
      <a:defRPr sz="3883" kern="1200">
        <a:solidFill>
          <a:schemeClr val="tx1"/>
        </a:solidFill>
        <a:latin typeface="+mn-lt"/>
        <a:ea typeface="+mn-ea"/>
        <a:cs typeface="+mn-cs"/>
      </a:defRPr>
    </a:lvl6pPr>
    <a:lvl7pPr marL="8877313" algn="l" defTabSz="2959104" rtl="0" eaLnBrk="1" latinLnBrk="0" hangingPunct="1">
      <a:defRPr sz="3883" kern="1200">
        <a:solidFill>
          <a:schemeClr val="tx1"/>
        </a:solidFill>
        <a:latin typeface="+mn-lt"/>
        <a:ea typeface="+mn-ea"/>
        <a:cs typeface="+mn-cs"/>
      </a:defRPr>
    </a:lvl7pPr>
    <a:lvl8pPr marL="10356865" algn="l" defTabSz="2959104" rtl="0" eaLnBrk="1" latinLnBrk="0" hangingPunct="1">
      <a:defRPr sz="3883" kern="1200">
        <a:solidFill>
          <a:schemeClr val="tx1"/>
        </a:solidFill>
        <a:latin typeface="+mn-lt"/>
        <a:ea typeface="+mn-ea"/>
        <a:cs typeface="+mn-cs"/>
      </a:defRPr>
    </a:lvl8pPr>
    <a:lvl9pPr marL="11836417" algn="l" defTabSz="2959104" rtl="0" eaLnBrk="1" latinLnBrk="0" hangingPunct="1">
      <a:defRPr sz="388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1143000"/>
            <a:ext cx="4400550" cy="3086100"/>
          </a:xfrm>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294A8978-5992-4633-B392-9254B0627C69}" type="slidenum">
              <a:rPr lang="fr-BE" smtClean="0"/>
              <a:t>1</a:t>
            </a:fld>
            <a:endParaRPr lang="fr-BE"/>
          </a:p>
        </p:txBody>
      </p:sp>
    </p:spTree>
    <p:extLst>
      <p:ext uri="{BB962C8B-B14F-4D97-AF65-F5344CB8AC3E}">
        <p14:creationId xmlns:p14="http://schemas.microsoft.com/office/powerpoint/2010/main" val="4291568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96828" y="4890073"/>
            <a:ext cx="36230719" cy="10402641"/>
          </a:xfrm>
        </p:spPr>
        <p:txBody>
          <a:bodyPr anchor="b"/>
          <a:lstStyle>
            <a:lvl1pPr algn="ctr">
              <a:defRPr sz="26141"/>
            </a:lvl1pPr>
          </a:lstStyle>
          <a:p>
            <a:r>
              <a:rPr lang="en-US"/>
              <a:t>Click to edit Master title style</a:t>
            </a:r>
            <a:endParaRPr lang="en-US" dirty="0"/>
          </a:p>
        </p:txBody>
      </p:sp>
      <p:sp>
        <p:nvSpPr>
          <p:cNvPr id="3" name="Subtitle 2"/>
          <p:cNvSpPr>
            <a:spLocks noGrp="1"/>
          </p:cNvSpPr>
          <p:nvPr>
            <p:ph type="subTitle" idx="1"/>
          </p:nvPr>
        </p:nvSpPr>
        <p:spPr>
          <a:xfrm>
            <a:off x="5328047" y="15693879"/>
            <a:ext cx="31968281" cy="7214063"/>
          </a:xfrm>
        </p:spPr>
        <p:txBody>
          <a:bodyPr/>
          <a:lstStyle>
            <a:lvl1pPr marL="0" indent="0" algn="ctr">
              <a:buNone/>
              <a:defRPr sz="10457"/>
            </a:lvl1pPr>
            <a:lvl2pPr marL="1991975" indent="0" algn="ctr">
              <a:buNone/>
              <a:defRPr sz="8714"/>
            </a:lvl2pPr>
            <a:lvl3pPr marL="3983949" indent="0" algn="ctr">
              <a:buNone/>
              <a:defRPr sz="7842"/>
            </a:lvl3pPr>
            <a:lvl4pPr marL="5975924" indent="0" algn="ctr">
              <a:buNone/>
              <a:defRPr sz="6971"/>
            </a:lvl4pPr>
            <a:lvl5pPr marL="7967899" indent="0" algn="ctr">
              <a:buNone/>
              <a:defRPr sz="6971"/>
            </a:lvl5pPr>
            <a:lvl6pPr marL="9959873" indent="0" algn="ctr">
              <a:buNone/>
              <a:defRPr sz="6971"/>
            </a:lvl6pPr>
            <a:lvl7pPr marL="11951848" indent="0" algn="ctr">
              <a:buNone/>
              <a:defRPr sz="6971"/>
            </a:lvl7pPr>
            <a:lvl8pPr marL="13943823" indent="0" algn="ctr">
              <a:buNone/>
              <a:defRPr sz="6971"/>
            </a:lvl8pPr>
            <a:lvl9pPr marL="15935797" indent="0" algn="ctr">
              <a:buNone/>
              <a:defRPr sz="697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A4BE528-2BD3-4AAA-A118-AB314CFA519C}" type="datetimeFigureOut">
              <a:rPr lang="fr-BE" smtClean="0"/>
              <a:t>14-02-19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566AA74-FC58-48EF-8D96-72D72D4226E3}" type="slidenum">
              <a:rPr lang="fr-BE" smtClean="0"/>
              <a:t>‹#›</a:t>
            </a:fld>
            <a:endParaRPr lang="fr-BE"/>
          </a:p>
        </p:txBody>
      </p:sp>
    </p:spTree>
    <p:extLst>
      <p:ext uri="{BB962C8B-B14F-4D97-AF65-F5344CB8AC3E}">
        <p14:creationId xmlns:p14="http://schemas.microsoft.com/office/powerpoint/2010/main" val="3697119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4BE528-2BD3-4AAA-A118-AB314CFA519C}" type="datetimeFigureOut">
              <a:rPr lang="fr-BE" smtClean="0"/>
              <a:t>14-02-19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566AA74-FC58-48EF-8D96-72D72D4226E3}" type="slidenum">
              <a:rPr lang="fr-BE" smtClean="0"/>
              <a:t>‹#›</a:t>
            </a:fld>
            <a:endParaRPr lang="fr-BE"/>
          </a:p>
        </p:txBody>
      </p:sp>
    </p:spTree>
    <p:extLst>
      <p:ext uri="{BB962C8B-B14F-4D97-AF65-F5344CB8AC3E}">
        <p14:creationId xmlns:p14="http://schemas.microsoft.com/office/powerpoint/2010/main" val="3149978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503071" y="1590829"/>
            <a:ext cx="9190881" cy="2532185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0428" y="1590829"/>
            <a:ext cx="27039838" cy="2532185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4BE528-2BD3-4AAA-A118-AB314CFA519C}" type="datetimeFigureOut">
              <a:rPr lang="fr-BE" smtClean="0"/>
              <a:t>14-02-19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566AA74-FC58-48EF-8D96-72D72D4226E3}" type="slidenum">
              <a:rPr lang="fr-BE" smtClean="0"/>
              <a:t>‹#›</a:t>
            </a:fld>
            <a:endParaRPr lang="fr-BE"/>
          </a:p>
        </p:txBody>
      </p:sp>
    </p:spTree>
    <p:extLst>
      <p:ext uri="{BB962C8B-B14F-4D97-AF65-F5344CB8AC3E}">
        <p14:creationId xmlns:p14="http://schemas.microsoft.com/office/powerpoint/2010/main" val="3862158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4BE528-2BD3-4AAA-A118-AB314CFA519C}" type="datetimeFigureOut">
              <a:rPr lang="fr-BE" smtClean="0"/>
              <a:t>14-02-19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566AA74-FC58-48EF-8D96-72D72D4226E3}" type="slidenum">
              <a:rPr lang="fr-BE" smtClean="0"/>
              <a:t>‹#›</a:t>
            </a:fld>
            <a:endParaRPr lang="fr-BE"/>
          </a:p>
        </p:txBody>
      </p:sp>
    </p:spTree>
    <p:extLst>
      <p:ext uri="{BB962C8B-B14F-4D97-AF65-F5344CB8AC3E}">
        <p14:creationId xmlns:p14="http://schemas.microsoft.com/office/powerpoint/2010/main" val="4150183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08228" y="7449240"/>
            <a:ext cx="36763523" cy="12429217"/>
          </a:xfrm>
        </p:spPr>
        <p:txBody>
          <a:bodyPr anchor="b"/>
          <a:lstStyle>
            <a:lvl1pPr>
              <a:defRPr sz="26141"/>
            </a:lvl1pPr>
          </a:lstStyle>
          <a:p>
            <a:r>
              <a:rPr lang="en-US"/>
              <a:t>Click to edit Master title style</a:t>
            </a:r>
            <a:endParaRPr lang="en-US" dirty="0"/>
          </a:p>
        </p:txBody>
      </p:sp>
      <p:sp>
        <p:nvSpPr>
          <p:cNvPr id="3" name="Text Placeholder 2"/>
          <p:cNvSpPr>
            <a:spLocks noGrp="1"/>
          </p:cNvSpPr>
          <p:nvPr>
            <p:ph type="body" idx="1"/>
          </p:nvPr>
        </p:nvSpPr>
        <p:spPr>
          <a:xfrm>
            <a:off x="2908228" y="19996042"/>
            <a:ext cx="36763523" cy="6536231"/>
          </a:xfrm>
        </p:spPr>
        <p:txBody>
          <a:bodyPr/>
          <a:lstStyle>
            <a:lvl1pPr marL="0" indent="0">
              <a:buNone/>
              <a:defRPr sz="10457">
                <a:solidFill>
                  <a:schemeClr val="tx1"/>
                </a:solidFill>
              </a:defRPr>
            </a:lvl1pPr>
            <a:lvl2pPr marL="1991975" indent="0">
              <a:buNone/>
              <a:defRPr sz="8714">
                <a:solidFill>
                  <a:schemeClr val="tx1">
                    <a:tint val="75000"/>
                  </a:schemeClr>
                </a:solidFill>
              </a:defRPr>
            </a:lvl2pPr>
            <a:lvl3pPr marL="3983949" indent="0">
              <a:buNone/>
              <a:defRPr sz="7842">
                <a:solidFill>
                  <a:schemeClr val="tx1">
                    <a:tint val="75000"/>
                  </a:schemeClr>
                </a:solidFill>
              </a:defRPr>
            </a:lvl3pPr>
            <a:lvl4pPr marL="5975924" indent="0">
              <a:buNone/>
              <a:defRPr sz="6971">
                <a:solidFill>
                  <a:schemeClr val="tx1">
                    <a:tint val="75000"/>
                  </a:schemeClr>
                </a:solidFill>
              </a:defRPr>
            </a:lvl4pPr>
            <a:lvl5pPr marL="7967899" indent="0">
              <a:buNone/>
              <a:defRPr sz="6971">
                <a:solidFill>
                  <a:schemeClr val="tx1">
                    <a:tint val="75000"/>
                  </a:schemeClr>
                </a:solidFill>
              </a:defRPr>
            </a:lvl5pPr>
            <a:lvl6pPr marL="9959873" indent="0">
              <a:buNone/>
              <a:defRPr sz="6971">
                <a:solidFill>
                  <a:schemeClr val="tx1">
                    <a:tint val="75000"/>
                  </a:schemeClr>
                </a:solidFill>
              </a:defRPr>
            </a:lvl6pPr>
            <a:lvl7pPr marL="11951848" indent="0">
              <a:buNone/>
              <a:defRPr sz="6971">
                <a:solidFill>
                  <a:schemeClr val="tx1">
                    <a:tint val="75000"/>
                  </a:schemeClr>
                </a:solidFill>
              </a:defRPr>
            </a:lvl7pPr>
            <a:lvl8pPr marL="13943823" indent="0">
              <a:buNone/>
              <a:defRPr sz="6971">
                <a:solidFill>
                  <a:schemeClr val="tx1">
                    <a:tint val="75000"/>
                  </a:schemeClr>
                </a:solidFill>
              </a:defRPr>
            </a:lvl8pPr>
            <a:lvl9pPr marL="15935797" indent="0">
              <a:buNone/>
              <a:defRPr sz="697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A4BE528-2BD3-4AAA-A118-AB314CFA519C}" type="datetimeFigureOut">
              <a:rPr lang="fr-BE" smtClean="0"/>
              <a:t>14-02-19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566AA74-FC58-48EF-8D96-72D72D4226E3}" type="slidenum">
              <a:rPr lang="fr-BE" smtClean="0"/>
              <a:t>‹#›</a:t>
            </a:fld>
            <a:endParaRPr lang="fr-BE"/>
          </a:p>
        </p:txBody>
      </p:sp>
    </p:spTree>
    <p:extLst>
      <p:ext uri="{BB962C8B-B14F-4D97-AF65-F5344CB8AC3E}">
        <p14:creationId xmlns:p14="http://schemas.microsoft.com/office/powerpoint/2010/main" val="1999192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30426" y="7954147"/>
            <a:ext cx="18115359" cy="189585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578590" y="7954147"/>
            <a:ext cx="18115359" cy="189585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A4BE528-2BD3-4AAA-A118-AB314CFA519C}" type="datetimeFigureOut">
              <a:rPr lang="fr-BE" smtClean="0"/>
              <a:t>14-02-19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566AA74-FC58-48EF-8D96-72D72D4226E3}" type="slidenum">
              <a:rPr lang="fr-BE" smtClean="0"/>
              <a:t>‹#›</a:t>
            </a:fld>
            <a:endParaRPr lang="fr-BE"/>
          </a:p>
        </p:txBody>
      </p:sp>
    </p:spTree>
    <p:extLst>
      <p:ext uri="{BB962C8B-B14F-4D97-AF65-F5344CB8AC3E}">
        <p14:creationId xmlns:p14="http://schemas.microsoft.com/office/powerpoint/2010/main" val="4202404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35978" y="1590836"/>
            <a:ext cx="36763523" cy="577540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35982" y="7324734"/>
            <a:ext cx="18032106" cy="3589739"/>
          </a:xfrm>
        </p:spPr>
        <p:txBody>
          <a:bodyPr anchor="b"/>
          <a:lstStyle>
            <a:lvl1pPr marL="0" indent="0">
              <a:buNone/>
              <a:defRPr sz="10457" b="1"/>
            </a:lvl1pPr>
            <a:lvl2pPr marL="1991975" indent="0">
              <a:buNone/>
              <a:defRPr sz="8714" b="1"/>
            </a:lvl2pPr>
            <a:lvl3pPr marL="3983949" indent="0">
              <a:buNone/>
              <a:defRPr sz="7842" b="1"/>
            </a:lvl3pPr>
            <a:lvl4pPr marL="5975924" indent="0">
              <a:buNone/>
              <a:defRPr sz="6971" b="1"/>
            </a:lvl4pPr>
            <a:lvl5pPr marL="7967899" indent="0">
              <a:buNone/>
              <a:defRPr sz="6971" b="1"/>
            </a:lvl5pPr>
            <a:lvl6pPr marL="9959873" indent="0">
              <a:buNone/>
              <a:defRPr sz="6971" b="1"/>
            </a:lvl6pPr>
            <a:lvl7pPr marL="11951848" indent="0">
              <a:buNone/>
              <a:defRPr sz="6971" b="1"/>
            </a:lvl7pPr>
            <a:lvl8pPr marL="13943823" indent="0">
              <a:buNone/>
              <a:defRPr sz="6971" b="1"/>
            </a:lvl8pPr>
            <a:lvl9pPr marL="15935797" indent="0">
              <a:buNone/>
              <a:defRPr sz="6971" b="1"/>
            </a:lvl9pPr>
          </a:lstStyle>
          <a:p>
            <a:pPr lvl="0"/>
            <a:r>
              <a:rPr lang="en-US"/>
              <a:t>Click to edit Master text styles</a:t>
            </a:r>
          </a:p>
        </p:txBody>
      </p:sp>
      <p:sp>
        <p:nvSpPr>
          <p:cNvPr id="4" name="Content Placeholder 3"/>
          <p:cNvSpPr>
            <a:spLocks noGrp="1"/>
          </p:cNvSpPr>
          <p:nvPr>
            <p:ph sz="half" idx="2"/>
          </p:nvPr>
        </p:nvSpPr>
        <p:spPr>
          <a:xfrm>
            <a:off x="2935982" y="10914473"/>
            <a:ext cx="18032106" cy="160535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578592" y="7324734"/>
            <a:ext cx="18120911" cy="3589739"/>
          </a:xfrm>
        </p:spPr>
        <p:txBody>
          <a:bodyPr anchor="b"/>
          <a:lstStyle>
            <a:lvl1pPr marL="0" indent="0">
              <a:buNone/>
              <a:defRPr sz="10457" b="1"/>
            </a:lvl1pPr>
            <a:lvl2pPr marL="1991975" indent="0">
              <a:buNone/>
              <a:defRPr sz="8714" b="1"/>
            </a:lvl2pPr>
            <a:lvl3pPr marL="3983949" indent="0">
              <a:buNone/>
              <a:defRPr sz="7842" b="1"/>
            </a:lvl3pPr>
            <a:lvl4pPr marL="5975924" indent="0">
              <a:buNone/>
              <a:defRPr sz="6971" b="1"/>
            </a:lvl4pPr>
            <a:lvl5pPr marL="7967899" indent="0">
              <a:buNone/>
              <a:defRPr sz="6971" b="1"/>
            </a:lvl5pPr>
            <a:lvl6pPr marL="9959873" indent="0">
              <a:buNone/>
              <a:defRPr sz="6971" b="1"/>
            </a:lvl6pPr>
            <a:lvl7pPr marL="11951848" indent="0">
              <a:buNone/>
              <a:defRPr sz="6971" b="1"/>
            </a:lvl7pPr>
            <a:lvl8pPr marL="13943823" indent="0">
              <a:buNone/>
              <a:defRPr sz="6971" b="1"/>
            </a:lvl8pPr>
            <a:lvl9pPr marL="15935797" indent="0">
              <a:buNone/>
              <a:defRPr sz="6971" b="1"/>
            </a:lvl9pPr>
          </a:lstStyle>
          <a:p>
            <a:pPr lvl="0"/>
            <a:r>
              <a:rPr lang="en-US"/>
              <a:t>Click to edit Master text styles</a:t>
            </a:r>
          </a:p>
        </p:txBody>
      </p:sp>
      <p:sp>
        <p:nvSpPr>
          <p:cNvPr id="6" name="Content Placeholder 5"/>
          <p:cNvSpPr>
            <a:spLocks noGrp="1"/>
          </p:cNvSpPr>
          <p:nvPr>
            <p:ph sz="quarter" idx="4"/>
          </p:nvPr>
        </p:nvSpPr>
        <p:spPr>
          <a:xfrm>
            <a:off x="21578592" y="10914473"/>
            <a:ext cx="18120911" cy="160535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A4BE528-2BD3-4AAA-A118-AB314CFA519C}" type="datetimeFigureOut">
              <a:rPr lang="fr-BE" smtClean="0"/>
              <a:t>14-02-19</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566AA74-FC58-48EF-8D96-72D72D4226E3}" type="slidenum">
              <a:rPr lang="fr-BE" smtClean="0"/>
              <a:t>‹#›</a:t>
            </a:fld>
            <a:endParaRPr lang="fr-BE"/>
          </a:p>
        </p:txBody>
      </p:sp>
    </p:spTree>
    <p:extLst>
      <p:ext uri="{BB962C8B-B14F-4D97-AF65-F5344CB8AC3E}">
        <p14:creationId xmlns:p14="http://schemas.microsoft.com/office/powerpoint/2010/main" val="2853044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A4BE528-2BD3-4AAA-A118-AB314CFA519C}" type="datetimeFigureOut">
              <a:rPr lang="fr-BE" smtClean="0"/>
              <a:t>14-02-19</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566AA74-FC58-48EF-8D96-72D72D4226E3}" type="slidenum">
              <a:rPr lang="fr-BE" smtClean="0"/>
              <a:t>‹#›</a:t>
            </a:fld>
            <a:endParaRPr lang="fr-BE"/>
          </a:p>
        </p:txBody>
      </p:sp>
    </p:spTree>
    <p:extLst>
      <p:ext uri="{BB962C8B-B14F-4D97-AF65-F5344CB8AC3E}">
        <p14:creationId xmlns:p14="http://schemas.microsoft.com/office/powerpoint/2010/main" val="4276696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4BE528-2BD3-4AAA-A118-AB314CFA519C}" type="datetimeFigureOut">
              <a:rPr lang="fr-BE" smtClean="0"/>
              <a:t>14-02-19</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566AA74-FC58-48EF-8D96-72D72D4226E3}" type="slidenum">
              <a:rPr lang="fr-BE" smtClean="0"/>
              <a:t>‹#›</a:t>
            </a:fld>
            <a:endParaRPr lang="fr-BE"/>
          </a:p>
        </p:txBody>
      </p:sp>
    </p:spTree>
    <p:extLst>
      <p:ext uri="{BB962C8B-B14F-4D97-AF65-F5344CB8AC3E}">
        <p14:creationId xmlns:p14="http://schemas.microsoft.com/office/powerpoint/2010/main" val="2757769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35978" y="1991995"/>
            <a:ext cx="13747470" cy="6971983"/>
          </a:xfrm>
        </p:spPr>
        <p:txBody>
          <a:bodyPr anchor="b"/>
          <a:lstStyle>
            <a:lvl1pPr>
              <a:defRPr sz="13942"/>
            </a:lvl1pPr>
          </a:lstStyle>
          <a:p>
            <a:r>
              <a:rPr lang="en-US"/>
              <a:t>Click to edit Master title style</a:t>
            </a:r>
            <a:endParaRPr lang="en-US" dirty="0"/>
          </a:p>
        </p:txBody>
      </p:sp>
      <p:sp>
        <p:nvSpPr>
          <p:cNvPr id="3" name="Content Placeholder 2"/>
          <p:cNvSpPr>
            <a:spLocks noGrp="1"/>
          </p:cNvSpPr>
          <p:nvPr>
            <p:ph idx="1"/>
          </p:nvPr>
        </p:nvSpPr>
        <p:spPr>
          <a:xfrm>
            <a:off x="18120911" y="4302163"/>
            <a:ext cx="21578590" cy="21234113"/>
          </a:xfrm>
        </p:spPr>
        <p:txBody>
          <a:bodyPr/>
          <a:lstStyle>
            <a:lvl1pPr>
              <a:defRPr sz="13942"/>
            </a:lvl1pPr>
            <a:lvl2pPr>
              <a:defRPr sz="12199"/>
            </a:lvl2pPr>
            <a:lvl3pPr>
              <a:defRPr sz="10457"/>
            </a:lvl3pPr>
            <a:lvl4pPr>
              <a:defRPr sz="8714"/>
            </a:lvl4pPr>
            <a:lvl5pPr>
              <a:defRPr sz="8714"/>
            </a:lvl5pPr>
            <a:lvl6pPr>
              <a:defRPr sz="8714"/>
            </a:lvl6pPr>
            <a:lvl7pPr>
              <a:defRPr sz="8714"/>
            </a:lvl7pPr>
            <a:lvl8pPr>
              <a:defRPr sz="8714"/>
            </a:lvl8pPr>
            <a:lvl9pPr>
              <a:defRPr sz="8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35978" y="8963978"/>
            <a:ext cx="13747470" cy="16606877"/>
          </a:xfrm>
        </p:spPr>
        <p:txBody>
          <a:bodyPr/>
          <a:lstStyle>
            <a:lvl1pPr marL="0" indent="0">
              <a:buNone/>
              <a:defRPr sz="6971"/>
            </a:lvl1pPr>
            <a:lvl2pPr marL="1991975" indent="0">
              <a:buNone/>
              <a:defRPr sz="6100"/>
            </a:lvl2pPr>
            <a:lvl3pPr marL="3983949" indent="0">
              <a:buNone/>
              <a:defRPr sz="5228"/>
            </a:lvl3pPr>
            <a:lvl4pPr marL="5975924" indent="0">
              <a:buNone/>
              <a:defRPr sz="4357"/>
            </a:lvl4pPr>
            <a:lvl5pPr marL="7967899" indent="0">
              <a:buNone/>
              <a:defRPr sz="4357"/>
            </a:lvl5pPr>
            <a:lvl6pPr marL="9959873" indent="0">
              <a:buNone/>
              <a:defRPr sz="4357"/>
            </a:lvl6pPr>
            <a:lvl7pPr marL="11951848" indent="0">
              <a:buNone/>
              <a:defRPr sz="4357"/>
            </a:lvl7pPr>
            <a:lvl8pPr marL="13943823" indent="0">
              <a:buNone/>
              <a:defRPr sz="4357"/>
            </a:lvl8pPr>
            <a:lvl9pPr marL="15935797" indent="0">
              <a:buNone/>
              <a:defRPr sz="4357"/>
            </a:lvl9pPr>
          </a:lstStyle>
          <a:p>
            <a:pPr lvl="0"/>
            <a:r>
              <a:rPr lang="en-US"/>
              <a:t>Click to edit Master text styles</a:t>
            </a:r>
          </a:p>
        </p:txBody>
      </p:sp>
      <p:sp>
        <p:nvSpPr>
          <p:cNvPr id="5" name="Date Placeholder 4"/>
          <p:cNvSpPr>
            <a:spLocks noGrp="1"/>
          </p:cNvSpPr>
          <p:nvPr>
            <p:ph type="dt" sz="half" idx="10"/>
          </p:nvPr>
        </p:nvSpPr>
        <p:spPr/>
        <p:txBody>
          <a:bodyPr/>
          <a:lstStyle/>
          <a:p>
            <a:fld id="{DA4BE528-2BD3-4AAA-A118-AB314CFA519C}" type="datetimeFigureOut">
              <a:rPr lang="fr-BE" smtClean="0"/>
              <a:t>14-02-19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566AA74-FC58-48EF-8D96-72D72D4226E3}" type="slidenum">
              <a:rPr lang="fr-BE" smtClean="0"/>
              <a:t>‹#›</a:t>
            </a:fld>
            <a:endParaRPr lang="fr-BE"/>
          </a:p>
        </p:txBody>
      </p:sp>
    </p:spTree>
    <p:extLst>
      <p:ext uri="{BB962C8B-B14F-4D97-AF65-F5344CB8AC3E}">
        <p14:creationId xmlns:p14="http://schemas.microsoft.com/office/powerpoint/2010/main" val="3406824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35978" y="1991995"/>
            <a:ext cx="13747470" cy="6971983"/>
          </a:xfrm>
        </p:spPr>
        <p:txBody>
          <a:bodyPr anchor="b"/>
          <a:lstStyle>
            <a:lvl1pPr>
              <a:defRPr sz="13942"/>
            </a:lvl1pPr>
          </a:lstStyle>
          <a:p>
            <a:r>
              <a:rPr lang="en-US"/>
              <a:t>Click to edit Master title style</a:t>
            </a:r>
            <a:endParaRPr lang="en-US" dirty="0"/>
          </a:p>
        </p:txBody>
      </p:sp>
      <p:sp>
        <p:nvSpPr>
          <p:cNvPr id="3" name="Picture Placeholder 2"/>
          <p:cNvSpPr>
            <a:spLocks noGrp="1" noChangeAspect="1"/>
          </p:cNvSpPr>
          <p:nvPr>
            <p:ph type="pic" idx="1"/>
          </p:nvPr>
        </p:nvSpPr>
        <p:spPr>
          <a:xfrm>
            <a:off x="18120911" y="4302163"/>
            <a:ext cx="21578590" cy="21234113"/>
          </a:xfrm>
        </p:spPr>
        <p:txBody>
          <a:bodyPr anchor="t"/>
          <a:lstStyle>
            <a:lvl1pPr marL="0" indent="0">
              <a:buNone/>
              <a:defRPr sz="13942"/>
            </a:lvl1pPr>
            <a:lvl2pPr marL="1991975" indent="0">
              <a:buNone/>
              <a:defRPr sz="12199"/>
            </a:lvl2pPr>
            <a:lvl3pPr marL="3983949" indent="0">
              <a:buNone/>
              <a:defRPr sz="10457"/>
            </a:lvl3pPr>
            <a:lvl4pPr marL="5975924" indent="0">
              <a:buNone/>
              <a:defRPr sz="8714"/>
            </a:lvl4pPr>
            <a:lvl5pPr marL="7967899" indent="0">
              <a:buNone/>
              <a:defRPr sz="8714"/>
            </a:lvl5pPr>
            <a:lvl6pPr marL="9959873" indent="0">
              <a:buNone/>
              <a:defRPr sz="8714"/>
            </a:lvl6pPr>
            <a:lvl7pPr marL="11951848" indent="0">
              <a:buNone/>
              <a:defRPr sz="8714"/>
            </a:lvl7pPr>
            <a:lvl8pPr marL="13943823" indent="0">
              <a:buNone/>
              <a:defRPr sz="8714"/>
            </a:lvl8pPr>
            <a:lvl9pPr marL="15935797" indent="0">
              <a:buNone/>
              <a:defRPr sz="8714"/>
            </a:lvl9pPr>
          </a:lstStyle>
          <a:p>
            <a:r>
              <a:rPr lang="en-US"/>
              <a:t>Click icon to add picture</a:t>
            </a:r>
            <a:endParaRPr lang="en-US" dirty="0"/>
          </a:p>
        </p:txBody>
      </p:sp>
      <p:sp>
        <p:nvSpPr>
          <p:cNvPr id="4" name="Text Placeholder 3"/>
          <p:cNvSpPr>
            <a:spLocks noGrp="1"/>
          </p:cNvSpPr>
          <p:nvPr>
            <p:ph type="body" sz="half" idx="2"/>
          </p:nvPr>
        </p:nvSpPr>
        <p:spPr>
          <a:xfrm>
            <a:off x="2935978" y="8963978"/>
            <a:ext cx="13747470" cy="16606877"/>
          </a:xfrm>
        </p:spPr>
        <p:txBody>
          <a:bodyPr/>
          <a:lstStyle>
            <a:lvl1pPr marL="0" indent="0">
              <a:buNone/>
              <a:defRPr sz="6971"/>
            </a:lvl1pPr>
            <a:lvl2pPr marL="1991975" indent="0">
              <a:buNone/>
              <a:defRPr sz="6100"/>
            </a:lvl2pPr>
            <a:lvl3pPr marL="3983949" indent="0">
              <a:buNone/>
              <a:defRPr sz="5228"/>
            </a:lvl3pPr>
            <a:lvl4pPr marL="5975924" indent="0">
              <a:buNone/>
              <a:defRPr sz="4357"/>
            </a:lvl4pPr>
            <a:lvl5pPr marL="7967899" indent="0">
              <a:buNone/>
              <a:defRPr sz="4357"/>
            </a:lvl5pPr>
            <a:lvl6pPr marL="9959873" indent="0">
              <a:buNone/>
              <a:defRPr sz="4357"/>
            </a:lvl6pPr>
            <a:lvl7pPr marL="11951848" indent="0">
              <a:buNone/>
              <a:defRPr sz="4357"/>
            </a:lvl7pPr>
            <a:lvl8pPr marL="13943823" indent="0">
              <a:buNone/>
              <a:defRPr sz="4357"/>
            </a:lvl8pPr>
            <a:lvl9pPr marL="15935797" indent="0">
              <a:buNone/>
              <a:defRPr sz="4357"/>
            </a:lvl9pPr>
          </a:lstStyle>
          <a:p>
            <a:pPr lvl="0"/>
            <a:r>
              <a:rPr lang="en-US"/>
              <a:t>Click to edit Master text styles</a:t>
            </a:r>
          </a:p>
        </p:txBody>
      </p:sp>
      <p:sp>
        <p:nvSpPr>
          <p:cNvPr id="5" name="Date Placeholder 4"/>
          <p:cNvSpPr>
            <a:spLocks noGrp="1"/>
          </p:cNvSpPr>
          <p:nvPr>
            <p:ph type="dt" sz="half" idx="10"/>
          </p:nvPr>
        </p:nvSpPr>
        <p:spPr/>
        <p:txBody>
          <a:bodyPr/>
          <a:lstStyle/>
          <a:p>
            <a:fld id="{DA4BE528-2BD3-4AAA-A118-AB314CFA519C}" type="datetimeFigureOut">
              <a:rPr lang="fr-BE" smtClean="0"/>
              <a:t>14-02-19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566AA74-FC58-48EF-8D96-72D72D4226E3}" type="slidenum">
              <a:rPr lang="fr-BE" smtClean="0"/>
              <a:t>‹#›</a:t>
            </a:fld>
            <a:endParaRPr lang="fr-BE"/>
          </a:p>
        </p:txBody>
      </p:sp>
    </p:spTree>
    <p:extLst>
      <p:ext uri="{BB962C8B-B14F-4D97-AF65-F5344CB8AC3E}">
        <p14:creationId xmlns:p14="http://schemas.microsoft.com/office/powerpoint/2010/main" val="171549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30426" y="1590836"/>
            <a:ext cx="36763523" cy="577540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930426" y="7954147"/>
            <a:ext cx="36763523" cy="189585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930426" y="27694271"/>
            <a:ext cx="9590484" cy="1590829"/>
          </a:xfrm>
          <a:prstGeom prst="rect">
            <a:avLst/>
          </a:prstGeom>
        </p:spPr>
        <p:txBody>
          <a:bodyPr vert="horz" lIns="91440" tIns="45720" rIns="91440" bIns="45720" rtlCol="0" anchor="ctr"/>
          <a:lstStyle>
            <a:lvl1pPr algn="l">
              <a:defRPr sz="5228">
                <a:solidFill>
                  <a:schemeClr val="tx1">
                    <a:tint val="75000"/>
                  </a:schemeClr>
                </a:solidFill>
              </a:defRPr>
            </a:lvl1pPr>
          </a:lstStyle>
          <a:p>
            <a:fld id="{DA4BE528-2BD3-4AAA-A118-AB314CFA519C}" type="datetimeFigureOut">
              <a:rPr lang="fr-BE" smtClean="0"/>
              <a:t>14-02-19</a:t>
            </a:fld>
            <a:endParaRPr lang="fr-BE"/>
          </a:p>
        </p:txBody>
      </p:sp>
      <p:sp>
        <p:nvSpPr>
          <p:cNvPr id="5" name="Footer Placeholder 4"/>
          <p:cNvSpPr>
            <a:spLocks noGrp="1"/>
          </p:cNvSpPr>
          <p:nvPr>
            <p:ph type="ftr" sz="quarter" idx="3"/>
          </p:nvPr>
        </p:nvSpPr>
        <p:spPr>
          <a:xfrm>
            <a:off x="14119324" y="27694271"/>
            <a:ext cx="14385727" cy="1590829"/>
          </a:xfrm>
          <a:prstGeom prst="rect">
            <a:avLst/>
          </a:prstGeom>
        </p:spPr>
        <p:txBody>
          <a:bodyPr vert="horz" lIns="91440" tIns="45720" rIns="91440" bIns="45720" rtlCol="0" anchor="ctr"/>
          <a:lstStyle>
            <a:lvl1pPr algn="ctr">
              <a:defRPr sz="5228">
                <a:solidFill>
                  <a:schemeClr val="tx1">
                    <a:tint val="75000"/>
                  </a:schemeClr>
                </a:solidFill>
              </a:defRPr>
            </a:lvl1pPr>
          </a:lstStyle>
          <a:p>
            <a:endParaRPr lang="fr-BE"/>
          </a:p>
        </p:txBody>
      </p:sp>
      <p:sp>
        <p:nvSpPr>
          <p:cNvPr id="6" name="Slide Number Placeholder 5"/>
          <p:cNvSpPr>
            <a:spLocks noGrp="1"/>
          </p:cNvSpPr>
          <p:nvPr>
            <p:ph type="sldNum" sz="quarter" idx="4"/>
          </p:nvPr>
        </p:nvSpPr>
        <p:spPr>
          <a:xfrm>
            <a:off x="30103465" y="27694271"/>
            <a:ext cx="9590484" cy="1590829"/>
          </a:xfrm>
          <a:prstGeom prst="rect">
            <a:avLst/>
          </a:prstGeom>
        </p:spPr>
        <p:txBody>
          <a:bodyPr vert="horz" lIns="91440" tIns="45720" rIns="91440" bIns="45720" rtlCol="0" anchor="ctr"/>
          <a:lstStyle>
            <a:lvl1pPr algn="r">
              <a:defRPr sz="5228">
                <a:solidFill>
                  <a:schemeClr val="tx1">
                    <a:tint val="75000"/>
                  </a:schemeClr>
                </a:solidFill>
              </a:defRPr>
            </a:lvl1pPr>
          </a:lstStyle>
          <a:p>
            <a:fld id="{C566AA74-FC58-48EF-8D96-72D72D4226E3}" type="slidenum">
              <a:rPr lang="fr-BE" smtClean="0"/>
              <a:t>‹#›</a:t>
            </a:fld>
            <a:endParaRPr lang="fr-BE"/>
          </a:p>
        </p:txBody>
      </p:sp>
    </p:spTree>
    <p:extLst>
      <p:ext uri="{BB962C8B-B14F-4D97-AF65-F5344CB8AC3E}">
        <p14:creationId xmlns:p14="http://schemas.microsoft.com/office/powerpoint/2010/main" val="378978503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3983949" rtl="0" eaLnBrk="1" latinLnBrk="0" hangingPunct="1">
        <a:lnSpc>
          <a:spcPct val="90000"/>
        </a:lnSpc>
        <a:spcBef>
          <a:spcPct val="0"/>
        </a:spcBef>
        <a:buNone/>
        <a:defRPr sz="19170" kern="1200">
          <a:solidFill>
            <a:schemeClr val="tx1"/>
          </a:solidFill>
          <a:latin typeface="+mj-lt"/>
          <a:ea typeface="+mj-ea"/>
          <a:cs typeface="+mj-cs"/>
        </a:defRPr>
      </a:lvl1pPr>
    </p:titleStyle>
    <p:bodyStyle>
      <a:lvl1pPr marL="995987" indent="-995987" algn="l" defTabSz="3983949" rtl="0" eaLnBrk="1" latinLnBrk="0" hangingPunct="1">
        <a:lnSpc>
          <a:spcPct val="90000"/>
        </a:lnSpc>
        <a:spcBef>
          <a:spcPts val="4357"/>
        </a:spcBef>
        <a:buFont typeface="Arial" panose="020B0604020202020204" pitchFamily="34" charset="0"/>
        <a:buChar char="•"/>
        <a:defRPr sz="12199" kern="1200">
          <a:solidFill>
            <a:schemeClr val="tx1"/>
          </a:solidFill>
          <a:latin typeface="+mn-lt"/>
          <a:ea typeface="+mn-ea"/>
          <a:cs typeface="+mn-cs"/>
        </a:defRPr>
      </a:lvl1pPr>
      <a:lvl2pPr marL="2987962" indent="-995987" algn="l" defTabSz="3983949" rtl="0" eaLnBrk="1" latinLnBrk="0" hangingPunct="1">
        <a:lnSpc>
          <a:spcPct val="90000"/>
        </a:lnSpc>
        <a:spcBef>
          <a:spcPts val="2178"/>
        </a:spcBef>
        <a:buFont typeface="Arial" panose="020B0604020202020204" pitchFamily="34" charset="0"/>
        <a:buChar char="•"/>
        <a:defRPr sz="10457" kern="1200">
          <a:solidFill>
            <a:schemeClr val="tx1"/>
          </a:solidFill>
          <a:latin typeface="+mn-lt"/>
          <a:ea typeface="+mn-ea"/>
          <a:cs typeface="+mn-cs"/>
        </a:defRPr>
      </a:lvl2pPr>
      <a:lvl3pPr marL="4979937" indent="-995987" algn="l" defTabSz="3983949" rtl="0" eaLnBrk="1" latinLnBrk="0" hangingPunct="1">
        <a:lnSpc>
          <a:spcPct val="90000"/>
        </a:lnSpc>
        <a:spcBef>
          <a:spcPts val="2178"/>
        </a:spcBef>
        <a:buFont typeface="Arial" panose="020B0604020202020204" pitchFamily="34" charset="0"/>
        <a:buChar char="•"/>
        <a:defRPr sz="8714" kern="1200">
          <a:solidFill>
            <a:schemeClr val="tx1"/>
          </a:solidFill>
          <a:latin typeface="+mn-lt"/>
          <a:ea typeface="+mn-ea"/>
          <a:cs typeface="+mn-cs"/>
        </a:defRPr>
      </a:lvl3pPr>
      <a:lvl4pPr marL="6971911" indent="-995987" algn="l" defTabSz="3983949" rtl="0" eaLnBrk="1" latinLnBrk="0" hangingPunct="1">
        <a:lnSpc>
          <a:spcPct val="90000"/>
        </a:lnSpc>
        <a:spcBef>
          <a:spcPts val="2178"/>
        </a:spcBef>
        <a:buFont typeface="Arial" panose="020B0604020202020204" pitchFamily="34" charset="0"/>
        <a:buChar char="•"/>
        <a:defRPr sz="7842" kern="1200">
          <a:solidFill>
            <a:schemeClr val="tx1"/>
          </a:solidFill>
          <a:latin typeface="+mn-lt"/>
          <a:ea typeface="+mn-ea"/>
          <a:cs typeface="+mn-cs"/>
        </a:defRPr>
      </a:lvl4pPr>
      <a:lvl5pPr marL="8963886" indent="-995987" algn="l" defTabSz="3983949" rtl="0" eaLnBrk="1" latinLnBrk="0" hangingPunct="1">
        <a:lnSpc>
          <a:spcPct val="90000"/>
        </a:lnSpc>
        <a:spcBef>
          <a:spcPts val="2178"/>
        </a:spcBef>
        <a:buFont typeface="Arial" panose="020B0604020202020204" pitchFamily="34" charset="0"/>
        <a:buChar char="•"/>
        <a:defRPr sz="7842" kern="1200">
          <a:solidFill>
            <a:schemeClr val="tx1"/>
          </a:solidFill>
          <a:latin typeface="+mn-lt"/>
          <a:ea typeface="+mn-ea"/>
          <a:cs typeface="+mn-cs"/>
        </a:defRPr>
      </a:lvl5pPr>
      <a:lvl6pPr marL="10955861" indent="-995987" algn="l" defTabSz="3983949" rtl="0" eaLnBrk="1" latinLnBrk="0" hangingPunct="1">
        <a:lnSpc>
          <a:spcPct val="90000"/>
        </a:lnSpc>
        <a:spcBef>
          <a:spcPts val="2178"/>
        </a:spcBef>
        <a:buFont typeface="Arial" panose="020B0604020202020204" pitchFamily="34" charset="0"/>
        <a:buChar char="•"/>
        <a:defRPr sz="7842" kern="1200">
          <a:solidFill>
            <a:schemeClr val="tx1"/>
          </a:solidFill>
          <a:latin typeface="+mn-lt"/>
          <a:ea typeface="+mn-ea"/>
          <a:cs typeface="+mn-cs"/>
        </a:defRPr>
      </a:lvl6pPr>
      <a:lvl7pPr marL="12947835" indent="-995987" algn="l" defTabSz="3983949" rtl="0" eaLnBrk="1" latinLnBrk="0" hangingPunct="1">
        <a:lnSpc>
          <a:spcPct val="90000"/>
        </a:lnSpc>
        <a:spcBef>
          <a:spcPts val="2178"/>
        </a:spcBef>
        <a:buFont typeface="Arial" panose="020B0604020202020204" pitchFamily="34" charset="0"/>
        <a:buChar char="•"/>
        <a:defRPr sz="7842" kern="1200">
          <a:solidFill>
            <a:schemeClr val="tx1"/>
          </a:solidFill>
          <a:latin typeface="+mn-lt"/>
          <a:ea typeface="+mn-ea"/>
          <a:cs typeface="+mn-cs"/>
        </a:defRPr>
      </a:lvl7pPr>
      <a:lvl8pPr marL="14939810" indent="-995987" algn="l" defTabSz="3983949" rtl="0" eaLnBrk="1" latinLnBrk="0" hangingPunct="1">
        <a:lnSpc>
          <a:spcPct val="90000"/>
        </a:lnSpc>
        <a:spcBef>
          <a:spcPts val="2178"/>
        </a:spcBef>
        <a:buFont typeface="Arial" panose="020B0604020202020204" pitchFamily="34" charset="0"/>
        <a:buChar char="•"/>
        <a:defRPr sz="7842" kern="1200">
          <a:solidFill>
            <a:schemeClr val="tx1"/>
          </a:solidFill>
          <a:latin typeface="+mn-lt"/>
          <a:ea typeface="+mn-ea"/>
          <a:cs typeface="+mn-cs"/>
        </a:defRPr>
      </a:lvl8pPr>
      <a:lvl9pPr marL="16931785" indent="-995987" algn="l" defTabSz="3983949" rtl="0" eaLnBrk="1" latinLnBrk="0" hangingPunct="1">
        <a:lnSpc>
          <a:spcPct val="90000"/>
        </a:lnSpc>
        <a:spcBef>
          <a:spcPts val="2178"/>
        </a:spcBef>
        <a:buFont typeface="Arial" panose="020B0604020202020204" pitchFamily="34" charset="0"/>
        <a:buChar char="•"/>
        <a:defRPr sz="7842" kern="1200">
          <a:solidFill>
            <a:schemeClr val="tx1"/>
          </a:solidFill>
          <a:latin typeface="+mn-lt"/>
          <a:ea typeface="+mn-ea"/>
          <a:cs typeface="+mn-cs"/>
        </a:defRPr>
      </a:lvl9pPr>
    </p:bodyStyle>
    <p:otherStyle>
      <a:defPPr>
        <a:defRPr lang="en-US"/>
      </a:defPPr>
      <a:lvl1pPr marL="0" algn="l" defTabSz="3983949" rtl="0" eaLnBrk="1" latinLnBrk="0" hangingPunct="1">
        <a:defRPr sz="7842" kern="1200">
          <a:solidFill>
            <a:schemeClr val="tx1"/>
          </a:solidFill>
          <a:latin typeface="+mn-lt"/>
          <a:ea typeface="+mn-ea"/>
          <a:cs typeface="+mn-cs"/>
        </a:defRPr>
      </a:lvl1pPr>
      <a:lvl2pPr marL="1991975" algn="l" defTabSz="3983949" rtl="0" eaLnBrk="1" latinLnBrk="0" hangingPunct="1">
        <a:defRPr sz="7842" kern="1200">
          <a:solidFill>
            <a:schemeClr val="tx1"/>
          </a:solidFill>
          <a:latin typeface="+mn-lt"/>
          <a:ea typeface="+mn-ea"/>
          <a:cs typeface="+mn-cs"/>
        </a:defRPr>
      </a:lvl2pPr>
      <a:lvl3pPr marL="3983949" algn="l" defTabSz="3983949" rtl="0" eaLnBrk="1" latinLnBrk="0" hangingPunct="1">
        <a:defRPr sz="7842" kern="1200">
          <a:solidFill>
            <a:schemeClr val="tx1"/>
          </a:solidFill>
          <a:latin typeface="+mn-lt"/>
          <a:ea typeface="+mn-ea"/>
          <a:cs typeface="+mn-cs"/>
        </a:defRPr>
      </a:lvl3pPr>
      <a:lvl4pPr marL="5975924" algn="l" defTabSz="3983949" rtl="0" eaLnBrk="1" latinLnBrk="0" hangingPunct="1">
        <a:defRPr sz="7842" kern="1200">
          <a:solidFill>
            <a:schemeClr val="tx1"/>
          </a:solidFill>
          <a:latin typeface="+mn-lt"/>
          <a:ea typeface="+mn-ea"/>
          <a:cs typeface="+mn-cs"/>
        </a:defRPr>
      </a:lvl4pPr>
      <a:lvl5pPr marL="7967899" algn="l" defTabSz="3983949" rtl="0" eaLnBrk="1" latinLnBrk="0" hangingPunct="1">
        <a:defRPr sz="7842" kern="1200">
          <a:solidFill>
            <a:schemeClr val="tx1"/>
          </a:solidFill>
          <a:latin typeface="+mn-lt"/>
          <a:ea typeface="+mn-ea"/>
          <a:cs typeface="+mn-cs"/>
        </a:defRPr>
      </a:lvl5pPr>
      <a:lvl6pPr marL="9959873" algn="l" defTabSz="3983949" rtl="0" eaLnBrk="1" latinLnBrk="0" hangingPunct="1">
        <a:defRPr sz="7842" kern="1200">
          <a:solidFill>
            <a:schemeClr val="tx1"/>
          </a:solidFill>
          <a:latin typeface="+mn-lt"/>
          <a:ea typeface="+mn-ea"/>
          <a:cs typeface="+mn-cs"/>
        </a:defRPr>
      </a:lvl6pPr>
      <a:lvl7pPr marL="11951848" algn="l" defTabSz="3983949" rtl="0" eaLnBrk="1" latinLnBrk="0" hangingPunct="1">
        <a:defRPr sz="7842" kern="1200">
          <a:solidFill>
            <a:schemeClr val="tx1"/>
          </a:solidFill>
          <a:latin typeface="+mn-lt"/>
          <a:ea typeface="+mn-ea"/>
          <a:cs typeface="+mn-cs"/>
        </a:defRPr>
      </a:lvl7pPr>
      <a:lvl8pPr marL="13943823" algn="l" defTabSz="3983949" rtl="0" eaLnBrk="1" latinLnBrk="0" hangingPunct="1">
        <a:defRPr sz="7842" kern="1200">
          <a:solidFill>
            <a:schemeClr val="tx1"/>
          </a:solidFill>
          <a:latin typeface="+mn-lt"/>
          <a:ea typeface="+mn-ea"/>
          <a:cs typeface="+mn-cs"/>
        </a:defRPr>
      </a:lvl8pPr>
      <a:lvl9pPr marL="15935797" algn="l" defTabSz="3983949" rtl="0" eaLnBrk="1" latinLnBrk="0" hangingPunct="1">
        <a:defRPr sz="784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hl7.org/fhir/valueset-allergy-intolerance-criticality.html" TargetMode="External"/><Relationship Id="rId13" Type="http://schemas.openxmlformats.org/officeDocument/2006/relationships/hyperlink" Target="http://www.hl7.org/fhir/datatypes.html#dateTime" TargetMode="External"/><Relationship Id="rId18" Type="http://schemas.openxmlformats.org/officeDocument/2006/relationships/hyperlink" Target="http://www.hl7.org/fhir/practitioner.html" TargetMode="External"/><Relationship Id="rId26" Type="http://schemas.openxmlformats.org/officeDocument/2006/relationships/hyperlink" Target="http://www.hl7.org/fhir/valueset-route-codes.html" TargetMode="External"/><Relationship Id="rId3" Type="http://schemas.openxmlformats.org/officeDocument/2006/relationships/hyperlink" Target="http://www.hl7.org/fhir/valueset-allergy-intolerance-type.html" TargetMode="External"/><Relationship Id="rId21" Type="http://schemas.openxmlformats.org/officeDocument/2006/relationships/hyperlink" Target="http://www.hl7.org/fhir/datatypes.html#Annotation" TargetMode="External"/><Relationship Id="rId7" Type="http://schemas.openxmlformats.org/officeDocument/2006/relationships/hyperlink" Target="http://www.hl7.org/fhir/valueset-allergy-intolerance-category.html" TargetMode="External"/><Relationship Id="rId12" Type="http://schemas.openxmlformats.org/officeDocument/2006/relationships/hyperlink" Target="http://www.hl7.org/fhir/encounter.html" TargetMode="External"/><Relationship Id="rId17" Type="http://schemas.openxmlformats.org/officeDocument/2006/relationships/hyperlink" Target="http://www.hl7.org/fhir/datatypes.html#string" TargetMode="External"/><Relationship Id="rId25" Type="http://schemas.openxmlformats.org/officeDocument/2006/relationships/hyperlink" Target="http://www.hl7.org/fhir/datatypes.html#code" TargetMode="External"/><Relationship Id="rId2" Type="http://schemas.openxmlformats.org/officeDocument/2006/relationships/notesSlide" Target="../notesSlides/notesSlide1.xml"/><Relationship Id="rId16" Type="http://schemas.openxmlformats.org/officeDocument/2006/relationships/hyperlink" Target="http://www.hl7.org/fhir/datatypes.html#Range" TargetMode="External"/><Relationship Id="rId20" Type="http://schemas.openxmlformats.org/officeDocument/2006/relationships/hyperlink" Target="http://www.hl7.org/fhir/relatedperson.html" TargetMode="External"/><Relationship Id="rId29" Type="http://schemas.openxmlformats.org/officeDocument/2006/relationships/hyperlink" Target="http://www.hl7.org/fhir/allergyintolerance-definitions.html#AllergyIntolerance.type" TargetMode="External"/><Relationship Id="rId1" Type="http://schemas.openxmlformats.org/officeDocument/2006/relationships/slideLayout" Target="../slideLayouts/slideLayout1.xml"/><Relationship Id="rId6" Type="http://schemas.openxmlformats.org/officeDocument/2006/relationships/hyperlink" Target="http://www.hl7.org/fhir/valueset-allergyintolerance-verification.html" TargetMode="External"/><Relationship Id="rId11" Type="http://schemas.openxmlformats.org/officeDocument/2006/relationships/hyperlink" Target="http://www.hl7.org/fhir/references.html#Reference" TargetMode="External"/><Relationship Id="rId24" Type="http://schemas.openxmlformats.org/officeDocument/2006/relationships/hyperlink" Target="http://www.hl7.org/fhir/valueset-reaction-event-severity.html" TargetMode="External"/><Relationship Id="rId5" Type="http://schemas.openxmlformats.org/officeDocument/2006/relationships/hyperlink" Target="http://www.hl7.org/fhir/valueset-allergyintolerance-clinical.html" TargetMode="External"/><Relationship Id="rId15" Type="http://schemas.openxmlformats.org/officeDocument/2006/relationships/hyperlink" Target="http://www.hl7.org/fhir/datatypes.html#Period" TargetMode="External"/><Relationship Id="rId23" Type="http://schemas.openxmlformats.org/officeDocument/2006/relationships/hyperlink" Target="http://www.hl7.org/fhir/valueset-clinical-findings.html" TargetMode="External"/><Relationship Id="rId28" Type="http://schemas.openxmlformats.org/officeDocument/2006/relationships/hyperlink" Target="http://www.hl7.org/fhir/qa.html" TargetMode="External"/><Relationship Id="rId10" Type="http://schemas.openxmlformats.org/officeDocument/2006/relationships/hyperlink" Target="http://www.hl7.org/fhir/patient.html" TargetMode="External"/><Relationship Id="rId19" Type="http://schemas.openxmlformats.org/officeDocument/2006/relationships/hyperlink" Target="http://www.hl7.org/fhir/practitionerrole.html" TargetMode="External"/><Relationship Id="rId31" Type="http://schemas.openxmlformats.org/officeDocument/2006/relationships/image" Target="../media/image2.jpeg"/><Relationship Id="rId4" Type="http://schemas.openxmlformats.org/officeDocument/2006/relationships/hyperlink" Target="http://www.hl7.org/fhir/valueset-allergyintolerance-code.html" TargetMode="External"/><Relationship Id="rId9" Type="http://schemas.openxmlformats.org/officeDocument/2006/relationships/hyperlink" Target="http://www.hl7.org/fhir/resource.html#identifiers" TargetMode="External"/><Relationship Id="rId14" Type="http://schemas.openxmlformats.org/officeDocument/2006/relationships/hyperlink" Target="http://www.hl7.org/fhir/datatypes.html#Age" TargetMode="External"/><Relationship Id="rId22" Type="http://schemas.openxmlformats.org/officeDocument/2006/relationships/hyperlink" Target="http://www.hl7.org/fhir/valueset-substance-code.html" TargetMode="External"/><Relationship Id="rId27" Type="http://schemas.openxmlformats.org/officeDocument/2006/relationships/hyperlink" Target="http://www.hl7.org/fhir/datatypes.html#CodeableConcept" TargetMode="External"/><Relationship Id="rId30" Type="http://schemas.openxmlformats.org/officeDocument/2006/relationships/image" Target="../media/image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Rectangle : coins arrondis 18">
            <a:extLst>
              <a:ext uri="{FF2B5EF4-FFF2-40B4-BE49-F238E27FC236}">
                <a16:creationId xmlns:a16="http://schemas.microsoft.com/office/drawing/2014/main" id="{00000000-0008-0000-0000-000025000000}"/>
              </a:ext>
            </a:extLst>
          </p:cNvPr>
          <p:cNvSpPr/>
          <p:nvPr/>
        </p:nvSpPr>
        <p:spPr>
          <a:xfrm>
            <a:off x="13933096" y="6304222"/>
            <a:ext cx="6482184" cy="1269732"/>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a:t>
            </a:r>
            <a:r>
              <a:rPr lang="fr-BE" sz="1000"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AllergyIntolerance.type</a:t>
            </a:r>
            <a:r>
              <a:rPr lang="fr-BE" sz="1000" dirty="0">
                <a:solidFill>
                  <a:schemeClr val="tx1"/>
                </a:solidFill>
                <a:latin typeface="Arial" panose="020B0604020202020204" pitchFamily="34" charset="0"/>
                <a:cs typeface="Arial" panose="020B0604020202020204" pitchFamily="34" charset="0"/>
              </a:rPr>
              <a:t> (</a:t>
            </a:r>
            <a:r>
              <a:rPr lang="fr-BE" sz="1000" dirty="0" err="1">
                <a:latin typeface="Arial" panose="020B0604020202020204" pitchFamily="34" charset="0"/>
                <a:cs typeface="Arial" panose="020B0604020202020204" pitchFamily="34" charset="0"/>
                <a:hlinkClick r:id="rId3"/>
              </a:rPr>
              <a:t>AllergyIntoleranceType</a:t>
            </a:r>
            <a:r>
              <a:rPr lang="fr-BE" sz="1000" dirty="0">
                <a:solidFill>
                  <a:schemeClr val="tx1"/>
                </a:solidFill>
                <a:latin typeface="Arial" panose="020B0604020202020204" pitchFamily="34" charset="0"/>
                <a:cs typeface="Arial" panose="020B0604020202020204" pitchFamily="34" charset="0"/>
              </a:rPr>
              <a:t>)</a:t>
            </a: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fr-BE" sz="1000" b="1" dirty="0">
                <a:solidFill>
                  <a:schemeClr val="tx1"/>
                </a:solidFill>
                <a:latin typeface="Arial" panose="020B0604020202020204" pitchFamily="34" charset="0"/>
                <a:cs typeface="Arial" panose="020B0604020202020204" pitchFamily="34" charset="0"/>
              </a:rPr>
              <a:t>T</a:t>
            </a:r>
            <a:r>
              <a:rPr lang="en-US" sz="1000" b="1" dirty="0">
                <a:solidFill>
                  <a:schemeClr val="tx1"/>
                </a:solidFill>
                <a:latin typeface="Arial" panose="020B0604020202020204" pitchFamily="34" charset="0"/>
                <a:cs typeface="Arial" panose="020B0604020202020204" pitchFamily="34" charset="0"/>
              </a:rPr>
              <a:t>he underlying physiological mechanism for the reaction risk</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a:t>
            </a:r>
            <a:r>
              <a:rPr lang="fr-BE" sz="1000" dirty="0">
                <a:solidFill>
                  <a:schemeClr val="tx1"/>
                </a:solidFill>
                <a:latin typeface="Arial" panose="020B0604020202020204" pitchFamily="34" charset="0"/>
                <a:cs typeface="Arial" panose="020B0604020202020204" pitchFamily="34" charset="0"/>
              </a:rPr>
              <a:t> code</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a:t>
            </a:r>
            <a:r>
              <a:rPr lang="fr-BE" sz="1000" dirty="0">
                <a:solidFill>
                  <a:schemeClr val="tx1"/>
                </a:solidFill>
                <a:latin typeface="Arial" panose="020B0604020202020204" pitchFamily="34" charset="0"/>
                <a:cs typeface="Arial" panose="020B0604020202020204" pitchFamily="34" charset="0"/>
              </a:rPr>
              <a:t> if the nature of the </a:t>
            </a:r>
            <a:r>
              <a:rPr lang="fr-BE" sz="1000" dirty="0" err="1">
                <a:solidFill>
                  <a:schemeClr val="tx1"/>
                </a:solidFill>
                <a:latin typeface="Arial" panose="020B0604020202020204" pitchFamily="34" charset="0"/>
                <a:cs typeface="Arial" panose="020B0604020202020204" pitchFamily="34" charset="0"/>
              </a:rPr>
              <a:t>reaction</a:t>
            </a:r>
            <a:r>
              <a:rPr lang="fr-BE" sz="1000" dirty="0">
                <a:solidFill>
                  <a:schemeClr val="tx1"/>
                </a:solidFill>
                <a:latin typeface="Arial" panose="020B0604020202020204" pitchFamily="34" charset="0"/>
                <a:cs typeface="Arial" panose="020B0604020202020204" pitchFamily="34" charset="0"/>
              </a:rPr>
              <a:t> </a:t>
            </a:r>
            <a:r>
              <a:rPr lang="fr-BE" sz="1000" dirty="0" err="1">
                <a:solidFill>
                  <a:schemeClr val="tx1"/>
                </a:solidFill>
                <a:latin typeface="Arial" panose="020B0604020202020204" pitchFamily="34" charset="0"/>
                <a:cs typeface="Arial" panose="020B0604020202020204" pitchFamily="34" charset="0"/>
              </a:rPr>
              <a:t>is</a:t>
            </a:r>
            <a:r>
              <a:rPr lang="fr-BE" sz="1000" dirty="0">
                <a:solidFill>
                  <a:schemeClr val="tx1"/>
                </a:solidFill>
                <a:latin typeface="Arial" panose="020B0604020202020204" pitchFamily="34" charset="0"/>
                <a:cs typeface="Arial" panose="020B0604020202020204" pitchFamily="34" charset="0"/>
              </a:rPr>
              <a:t> </a:t>
            </a:r>
            <a:r>
              <a:rPr lang="fr-BE" sz="1000" dirty="0" err="1">
                <a:solidFill>
                  <a:schemeClr val="tx1"/>
                </a:solidFill>
                <a:latin typeface="Arial" panose="020B0604020202020204" pitchFamily="34" charset="0"/>
                <a:cs typeface="Arial" panose="020B0604020202020204" pitchFamily="34" charset="0"/>
              </a:rPr>
              <a:t>unclear</a:t>
            </a:r>
            <a:r>
              <a:rPr lang="fr-BE" sz="1000" dirty="0">
                <a:solidFill>
                  <a:schemeClr val="tx1"/>
                </a:solidFill>
                <a:latin typeface="Arial" panose="020B0604020202020204" pitchFamily="34" charset="0"/>
                <a:cs typeface="Arial" panose="020B0604020202020204" pitchFamily="34" charset="0"/>
              </a:rPr>
              <a:t> omit </a:t>
            </a:r>
            <a:r>
              <a:rPr lang="fr-BE" sz="1000" dirty="0" err="1">
                <a:solidFill>
                  <a:schemeClr val="tx1"/>
                </a:solidFill>
                <a:latin typeface="Arial" panose="020B0604020202020204" pitchFamily="34" charset="0"/>
                <a:cs typeface="Arial" panose="020B0604020202020204" pitchFamily="34" charset="0"/>
              </a:rPr>
              <a:t>from</a:t>
            </a:r>
            <a:r>
              <a:rPr lang="fr-BE" sz="1000" dirty="0">
                <a:solidFill>
                  <a:schemeClr val="tx1"/>
                </a:solidFill>
                <a:latin typeface="Arial" panose="020B0604020202020204" pitchFamily="34" charset="0"/>
                <a:cs typeface="Arial" panose="020B0604020202020204" pitchFamily="34" charset="0"/>
              </a:rPr>
              <a:t> the ressource </a:t>
            </a:r>
            <a:r>
              <a:rPr lang="fr-BE" sz="1000" dirty="0">
                <a:solidFill>
                  <a:srgbClr val="00B0F0"/>
                </a:solidFill>
                <a:latin typeface="Arial" panose="020B0604020202020204" pitchFamily="34" charset="0"/>
                <a:cs typeface="Arial" panose="020B0604020202020204" pitchFamily="34" charset="0"/>
              </a:rPr>
              <a:t>=&gt; </a:t>
            </a:r>
            <a:r>
              <a:rPr lang="fr-BE" sz="1000" dirty="0" err="1">
                <a:solidFill>
                  <a:srgbClr val="00B0F0"/>
                </a:solidFill>
                <a:latin typeface="Arial" panose="020B0604020202020204" pitchFamily="34" charset="0"/>
                <a:cs typeface="Arial" panose="020B0604020202020204" pitchFamily="34" charset="0"/>
              </a:rPr>
              <a:t>yet</a:t>
            </a:r>
            <a:r>
              <a:rPr lang="fr-BE" sz="1000" dirty="0">
                <a:solidFill>
                  <a:srgbClr val="00B0F0"/>
                </a:solidFill>
                <a:latin typeface="Arial" panose="020B0604020202020204" pitchFamily="34" charset="0"/>
                <a:cs typeface="Arial" panose="020B0604020202020204" pitchFamily="34" charset="0"/>
              </a:rPr>
              <a:t> as </a:t>
            </a:r>
            <a:r>
              <a:rPr lang="fr-BE" sz="1000" dirty="0" err="1">
                <a:solidFill>
                  <a:srgbClr val="00B0F0"/>
                </a:solidFill>
                <a:latin typeface="Arial" panose="020B0604020202020204" pitchFamily="34" charset="0"/>
                <a:cs typeface="Arial" panose="020B0604020202020204" pitchFamily="34" charset="0"/>
              </a:rPr>
              <a:t>we</a:t>
            </a:r>
            <a:r>
              <a:rPr lang="fr-BE" sz="1000" dirty="0">
                <a:solidFill>
                  <a:srgbClr val="00B0F0"/>
                </a:solidFill>
                <a:latin typeface="Arial" panose="020B0604020202020204" pitchFamily="34" charset="0"/>
                <a:cs typeface="Arial" panose="020B0604020202020204" pitchFamily="34" charset="0"/>
              </a:rPr>
              <a:t> </a:t>
            </a:r>
            <a:r>
              <a:rPr lang="fr-BE" sz="1000" dirty="0" err="1">
                <a:solidFill>
                  <a:srgbClr val="00B0F0"/>
                </a:solidFill>
                <a:latin typeface="Arial" panose="020B0604020202020204" pitchFamily="34" charset="0"/>
                <a:cs typeface="Arial" panose="020B0604020202020204" pitchFamily="34" charset="0"/>
              </a:rPr>
              <a:t>need</a:t>
            </a:r>
            <a:r>
              <a:rPr lang="fr-BE" sz="1000" dirty="0">
                <a:solidFill>
                  <a:srgbClr val="00B0F0"/>
                </a:solidFill>
                <a:latin typeface="Arial" panose="020B0604020202020204" pitchFamily="34" charset="0"/>
                <a:cs typeface="Arial" panose="020B0604020202020204" pitchFamily="34" charset="0"/>
              </a:rPr>
              <a:t> </a:t>
            </a:r>
            <a:r>
              <a:rPr lang="fr-BE" sz="1000" dirty="0" err="1">
                <a:solidFill>
                  <a:srgbClr val="00B0F0"/>
                </a:solidFill>
                <a:latin typeface="Arial" panose="020B0604020202020204" pitchFamily="34" charset="0"/>
                <a:cs typeface="Arial" panose="020B0604020202020204" pitchFamily="34" charset="0"/>
              </a:rPr>
              <a:t>something</a:t>
            </a:r>
            <a:r>
              <a:rPr lang="fr-BE" sz="1000" dirty="0">
                <a:solidFill>
                  <a:srgbClr val="00B0F0"/>
                </a:solidFill>
                <a:latin typeface="Arial" panose="020B0604020202020204" pitchFamily="34" charset="0"/>
                <a:cs typeface="Arial" panose="020B0604020202020204" pitchFamily="34" charset="0"/>
              </a:rPr>
              <a:t> to </a:t>
            </a:r>
            <a:r>
              <a:rPr lang="fr-BE" sz="1000" dirty="0" err="1">
                <a:solidFill>
                  <a:srgbClr val="00B0F0"/>
                </a:solidFill>
                <a:latin typeface="Arial" panose="020B0604020202020204" pitchFamily="34" charset="0"/>
                <a:cs typeface="Arial" panose="020B0604020202020204" pitchFamily="34" charset="0"/>
              </a:rPr>
              <a:t>print</a:t>
            </a:r>
            <a:r>
              <a:rPr lang="fr-BE" sz="1000" dirty="0">
                <a:solidFill>
                  <a:srgbClr val="00B0F0"/>
                </a:solidFill>
                <a:latin typeface="Arial" panose="020B0604020202020204" pitchFamily="34" charset="0"/>
                <a:cs typeface="Arial" panose="020B0604020202020204" pitchFamily="34" charset="0"/>
              </a:rPr>
              <a:t> on the </a:t>
            </a:r>
            <a:r>
              <a:rPr lang="fr-BE" sz="1000" dirty="0" err="1">
                <a:solidFill>
                  <a:srgbClr val="00B0F0"/>
                </a:solidFill>
                <a:latin typeface="Arial" panose="020B0604020202020204" pitchFamily="34" charset="0"/>
                <a:cs typeface="Arial" panose="020B0604020202020204" pitchFamily="34" charset="0"/>
              </a:rPr>
              <a:t>mediacl</a:t>
            </a:r>
            <a:r>
              <a:rPr lang="fr-BE" sz="1000" dirty="0">
                <a:solidFill>
                  <a:srgbClr val="00B0F0"/>
                </a:solidFill>
                <a:latin typeface="Arial" panose="020B0604020202020204" pitchFamily="34" charset="0"/>
                <a:cs typeface="Arial" panose="020B0604020202020204" pitchFamily="34" charset="0"/>
              </a:rPr>
              <a:t> report of the patient </a:t>
            </a:r>
            <a:r>
              <a:rPr lang="fr-BE" sz="1000" dirty="0" err="1">
                <a:solidFill>
                  <a:srgbClr val="00B0F0"/>
                </a:solidFill>
                <a:latin typeface="Arial" panose="020B0604020202020204" pitchFamily="34" charset="0"/>
                <a:cs typeface="Arial" panose="020B0604020202020204" pitchFamily="34" charset="0"/>
              </a:rPr>
              <a:t>we</a:t>
            </a:r>
            <a:r>
              <a:rPr lang="fr-BE" sz="1000" dirty="0">
                <a:solidFill>
                  <a:srgbClr val="00B0F0"/>
                </a:solidFill>
                <a:latin typeface="Arial" panose="020B0604020202020204" pitchFamily="34" charset="0"/>
                <a:cs typeface="Arial" panose="020B0604020202020204" pitchFamily="34" charset="0"/>
              </a:rPr>
              <a:t> </a:t>
            </a:r>
            <a:r>
              <a:rPr lang="fr-BE" sz="1000" dirty="0" err="1">
                <a:solidFill>
                  <a:srgbClr val="00B0F0"/>
                </a:solidFill>
                <a:latin typeface="Arial" panose="020B0604020202020204" pitchFamily="34" charset="0"/>
                <a:cs typeface="Arial" panose="020B0604020202020204" pitchFamily="34" charset="0"/>
              </a:rPr>
              <a:t>should</a:t>
            </a:r>
            <a:r>
              <a:rPr lang="fr-BE" sz="1000" dirty="0">
                <a:solidFill>
                  <a:srgbClr val="00B0F0"/>
                </a:solidFill>
                <a:latin typeface="Arial" panose="020B0604020202020204" pitchFamily="34" charset="0"/>
                <a:cs typeface="Arial" panose="020B0604020202020204" pitchFamily="34" charset="0"/>
              </a:rPr>
              <a:t> </a:t>
            </a:r>
            <a:r>
              <a:rPr lang="fr-BE" sz="1000" dirty="0" err="1">
                <a:solidFill>
                  <a:srgbClr val="00B0F0"/>
                </a:solidFill>
                <a:latin typeface="Arial" panose="020B0604020202020204" pitchFamily="34" charset="0"/>
                <a:cs typeface="Arial" panose="020B0604020202020204" pitchFamily="34" charset="0"/>
              </a:rPr>
              <a:t>choose</a:t>
            </a:r>
            <a:r>
              <a:rPr lang="fr-BE" sz="1000" dirty="0">
                <a:solidFill>
                  <a:srgbClr val="00B0F0"/>
                </a:solidFill>
                <a:latin typeface="Arial" panose="020B0604020202020204" pitchFamily="34" charset="0"/>
                <a:cs typeface="Arial" panose="020B0604020202020204" pitchFamily="34" charset="0"/>
              </a:rPr>
              <a:t> a default value in </a:t>
            </a:r>
            <a:r>
              <a:rPr lang="fr-BE" sz="1000" dirty="0" err="1">
                <a:solidFill>
                  <a:srgbClr val="00B0F0"/>
                </a:solidFill>
                <a:latin typeface="Arial" panose="020B0604020202020204" pitchFamily="34" charset="0"/>
                <a:cs typeface="Arial" panose="020B0604020202020204" pitchFamily="34" charset="0"/>
              </a:rPr>
              <a:t>Belgium</a:t>
            </a:r>
            <a:r>
              <a:rPr lang="fr-BE" sz="1000" dirty="0">
                <a:solidFill>
                  <a:srgbClr val="00B0F0"/>
                </a:solidFill>
                <a:latin typeface="Arial" panose="020B0604020202020204" pitchFamily="34" charset="0"/>
                <a:cs typeface="Arial" panose="020B0604020202020204" pitchFamily="34" charset="0"/>
              </a:rPr>
              <a:t> of proximal parent </a:t>
            </a:r>
            <a:r>
              <a:rPr lang="en-US" sz="1000" dirty="0">
                <a:solidFill>
                  <a:srgbClr val="00B0F0"/>
                </a:solidFill>
                <a:latin typeface="Arial" panose="020B0604020202020204" pitchFamily="34" charset="0"/>
                <a:cs typeface="Arial" panose="020B0604020202020204" pitchFamily="34" charset="0"/>
              </a:rPr>
              <a:t>418038007 | Propensity to adverse reactions to substance (finding) |</a:t>
            </a:r>
            <a:endParaRPr lang="fr-BE" sz="1000" dirty="0">
              <a:solidFill>
                <a:srgbClr val="00B0F0"/>
              </a:solidFill>
              <a:latin typeface="Arial" panose="020B0604020202020204" pitchFamily="34" charset="0"/>
              <a:cs typeface="Arial" panose="020B0604020202020204" pitchFamily="34" charset="0"/>
            </a:endParaRPr>
          </a:p>
        </p:txBody>
      </p:sp>
      <p:sp>
        <p:nvSpPr>
          <p:cNvPr id="195" name="Rectangle : coins arrondis 18">
            <a:extLst>
              <a:ext uri="{FF2B5EF4-FFF2-40B4-BE49-F238E27FC236}">
                <a16:creationId xmlns:a16="http://schemas.microsoft.com/office/drawing/2014/main" id="{00000000-0008-0000-0000-000025000000}"/>
              </a:ext>
            </a:extLst>
          </p:cNvPr>
          <p:cNvSpPr/>
          <p:nvPr/>
        </p:nvSpPr>
        <p:spPr>
          <a:xfrm>
            <a:off x="13933096" y="8031509"/>
            <a:ext cx="6482183" cy="3013064"/>
          </a:xfrm>
          <a:prstGeom prst="roundRect">
            <a:avLst>
              <a:gd name="adj" fmla="val 7379"/>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AllergyIntolerance.code</a:t>
            </a:r>
            <a:r>
              <a:rPr lang="fr-BE" sz="1000" b="1" dirty="0">
                <a:solidFill>
                  <a:schemeClr val="tx1"/>
                </a:solidFill>
                <a:latin typeface="Arial" panose="020B0604020202020204" pitchFamily="34" charset="0"/>
                <a:cs typeface="Arial" panose="020B0604020202020204" pitchFamily="34" charset="0"/>
              </a:rPr>
              <a:t> (</a:t>
            </a:r>
            <a:r>
              <a:rPr lang="fr-BE" sz="1000" dirty="0" err="1">
                <a:hlinkClick r:id="rId4"/>
              </a:rPr>
              <a:t>AllergyIntolerance</a:t>
            </a:r>
            <a:r>
              <a:rPr lang="fr-BE" sz="1000" dirty="0">
                <a:hlinkClick r:id="rId4"/>
              </a:rPr>
              <a:t> Substance/Product, Condition and </a:t>
            </a:r>
            <a:r>
              <a:rPr lang="fr-BE" sz="1000" dirty="0" err="1">
                <a:hlinkClick r:id="rId4"/>
              </a:rPr>
              <a:t>Negation</a:t>
            </a:r>
            <a:r>
              <a:rPr lang="fr-BE" sz="1000" dirty="0">
                <a:hlinkClick r:id="rId4"/>
              </a:rPr>
              <a:t> Code</a:t>
            </a:r>
            <a:r>
              <a:rPr lang="fr-BE" sz="1000" dirty="0">
                <a:solidFill>
                  <a:schemeClr val="tx1"/>
                </a:solidFill>
                <a:hlinkClick r:id="rId4"/>
              </a:rPr>
              <a:t>s</a:t>
            </a:r>
            <a:r>
              <a:rPr lang="fr-BE" sz="1000" dirty="0">
                <a:solidFill>
                  <a:schemeClr val="tx1"/>
                </a:solidFill>
              </a:rPr>
              <a:t>)</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fr-BE" sz="1000" b="1" dirty="0">
                <a:solidFill>
                  <a:schemeClr val="tx1"/>
                </a:solidFill>
                <a:latin typeface="Arial" panose="020B0604020202020204" pitchFamily="34" charset="0"/>
                <a:cs typeface="Arial" panose="020B0604020202020204" pitchFamily="34" charset="0"/>
              </a:rPr>
              <a:t>Nature of the </a:t>
            </a:r>
            <a:r>
              <a:rPr lang="fr-BE" sz="1000" b="1" dirty="0" err="1">
                <a:solidFill>
                  <a:schemeClr val="tx1"/>
                </a:solidFill>
                <a:latin typeface="Arial" panose="020B0604020202020204" pitchFamily="34" charset="0"/>
                <a:cs typeface="Arial" panose="020B0604020202020204" pitchFamily="34" charset="0"/>
              </a:rPr>
              <a:t>element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causing</a:t>
            </a:r>
            <a:r>
              <a:rPr lang="fr-BE" sz="1000" b="1" dirty="0">
                <a:solidFill>
                  <a:schemeClr val="tx1"/>
                </a:solidFill>
                <a:latin typeface="Arial" panose="020B0604020202020204" pitchFamily="34" charset="0"/>
                <a:cs typeface="Arial" panose="020B0604020202020204" pitchFamily="34" charset="0"/>
              </a:rPr>
              <a:t> the </a:t>
            </a:r>
            <a:r>
              <a:rPr lang="fr-BE" sz="1000" b="1" dirty="0" err="1">
                <a:solidFill>
                  <a:schemeClr val="tx1"/>
                </a:solidFill>
                <a:latin typeface="Arial" panose="020B0604020202020204" pitchFamily="34" charset="0"/>
                <a:cs typeface="Arial" panose="020B0604020202020204" pitchFamily="34" charset="0"/>
              </a:rPr>
              <a:t>reaction</a:t>
            </a:r>
            <a:r>
              <a:rPr lang="fr-BE" sz="1000" b="1" dirty="0">
                <a:solidFill>
                  <a:schemeClr val="tx1"/>
                </a:solidFill>
                <a:latin typeface="Arial" panose="020B0604020202020204" pitchFamily="34" charset="0"/>
                <a:cs typeface="Arial" panose="020B0604020202020204" pitchFamily="34" charset="0"/>
              </a:rPr>
              <a:t> (substance or </a:t>
            </a:r>
            <a:r>
              <a:rPr lang="fr-BE" sz="1000" b="1" dirty="0" err="1">
                <a:solidFill>
                  <a:schemeClr val="tx1"/>
                </a:solidFill>
                <a:latin typeface="Arial" panose="020B0604020202020204" pitchFamily="34" charset="0"/>
                <a:cs typeface="Arial" panose="020B0604020202020204" pitchFamily="34" charset="0"/>
              </a:rPr>
              <a:t>product</a:t>
            </a:r>
            <a:r>
              <a:rPr lang="fr-BE" sz="1000" b="1" dirty="0">
                <a:solidFill>
                  <a:schemeClr val="tx1"/>
                </a:solidFill>
                <a:latin typeface="Arial" panose="020B0604020202020204" pitchFamily="34" charset="0"/>
                <a:cs typeface="Arial" panose="020B0604020202020204" pitchFamily="34" charset="0"/>
              </a:rPr>
              <a:t>)</a:t>
            </a: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rgbClr val="FF0000"/>
                </a:solidFill>
                <a:latin typeface="Arial" panose="020B0604020202020204" pitchFamily="34" charset="0"/>
                <a:cs typeface="Arial" panose="020B0604020202020204" pitchFamily="34" charset="0"/>
              </a:rPr>
              <a:t>Mandatory</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a:t>
            </a:r>
            <a:r>
              <a:rPr lang="fr-BE" sz="1000" dirty="0">
                <a:solidFill>
                  <a:schemeClr val="tx1"/>
                </a:solidFill>
                <a:latin typeface="Arial" panose="020B0604020202020204" pitchFamily="34" charset="0"/>
                <a:cs typeface="Arial" panose="020B0604020202020204" pitchFamily="34" charset="0"/>
              </a:rPr>
              <a:t> </a:t>
            </a:r>
            <a:r>
              <a:rPr lang="fr-BE" sz="1000" dirty="0" err="1">
                <a:solidFill>
                  <a:schemeClr val="tx1"/>
                </a:solidFill>
                <a:latin typeface="Arial" panose="020B0604020202020204" pitchFamily="34" charset="0"/>
                <a:cs typeface="Arial" panose="020B0604020202020204" pitchFamily="34" charset="0"/>
              </a:rPr>
              <a:t>codable</a:t>
            </a:r>
            <a:r>
              <a:rPr lang="fr-BE" sz="1000" dirty="0">
                <a:solidFill>
                  <a:schemeClr val="tx1"/>
                </a:solidFill>
                <a:latin typeface="Arial" panose="020B0604020202020204" pitchFamily="34" charset="0"/>
                <a:cs typeface="Arial" panose="020B0604020202020204" pitchFamily="34" charset="0"/>
              </a:rPr>
              <a:t> concept</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a:t>
            </a:r>
            <a:r>
              <a:rPr lang="fr-BE" sz="1000" dirty="0">
                <a:solidFill>
                  <a:schemeClr val="tx1"/>
                </a:solidFill>
                <a:latin typeface="Arial" panose="020B0604020202020204" pitchFamily="34" charset="0"/>
                <a:cs typeface="Arial" panose="020B0604020202020204" pitchFamily="34" charset="0"/>
              </a:rPr>
              <a:t> </a:t>
            </a:r>
            <a:r>
              <a:rPr lang="en-US" sz="1000" dirty="0">
                <a:solidFill>
                  <a:schemeClr val="tx1"/>
                </a:solidFill>
                <a:latin typeface="Arial" panose="020B0604020202020204" pitchFamily="34" charset="0"/>
                <a:cs typeface="Arial" panose="020B0604020202020204" pitchFamily="34" charset="0"/>
              </a:rPr>
              <a:t>It is strongly recommended that this element be populated using a terminology, where possible. For example, some terminologies used include </a:t>
            </a:r>
            <a:r>
              <a:rPr lang="en-US" sz="1000" dirty="0" err="1">
                <a:solidFill>
                  <a:schemeClr val="tx1"/>
                </a:solidFill>
                <a:latin typeface="Arial" panose="020B0604020202020204" pitchFamily="34" charset="0"/>
                <a:cs typeface="Arial" panose="020B0604020202020204" pitchFamily="34" charset="0"/>
              </a:rPr>
              <a:t>RxNorm</a:t>
            </a:r>
            <a:r>
              <a:rPr lang="en-US" sz="1000" dirty="0">
                <a:solidFill>
                  <a:schemeClr val="tx1"/>
                </a:solidFill>
                <a:latin typeface="Arial" panose="020B0604020202020204" pitchFamily="34" charset="0"/>
                <a:cs typeface="Arial" panose="020B0604020202020204" pitchFamily="34" charset="0"/>
              </a:rPr>
              <a:t>, SNOMED CT, DM+D, NDFRT, ICD-9, IDC-10, UNII, and ATC. Plain text should only be used if there is no appropriate terminology available. Additional details can be specified in the text.</a:t>
            </a:r>
          </a:p>
          <a:p>
            <a:pPr>
              <a:spcBef>
                <a:spcPts val="300"/>
              </a:spcBef>
            </a:pPr>
            <a:r>
              <a:rPr lang="en-US" sz="1000" dirty="0">
                <a:solidFill>
                  <a:schemeClr val="tx1"/>
                </a:solidFill>
                <a:latin typeface="Arial" panose="020B0604020202020204" pitchFamily="34" charset="0"/>
                <a:cs typeface="Arial" panose="020B0604020202020204" pitchFamily="34" charset="0"/>
              </a:rPr>
              <a:t>When a substance or product code is specified for the 'code' element, the "default" semantic context is that this is a positive statement of an allergy or intolerance (depending on the value of the 'type' element, if present) condition to the specified substance/product. In the corresponding SNOMED CT allergy model, the specified substance/product is the target (destination) of the "Causative agent" relationship.</a:t>
            </a:r>
          </a:p>
          <a:p>
            <a:pPr>
              <a:spcBef>
                <a:spcPts val="300"/>
              </a:spcBef>
            </a:pPr>
            <a:r>
              <a:rPr lang="en-US" sz="1000" dirty="0">
                <a:solidFill>
                  <a:schemeClr val="tx1"/>
                </a:solidFill>
                <a:latin typeface="Arial" panose="020B0604020202020204" pitchFamily="34" charset="0"/>
                <a:cs typeface="Arial" panose="020B0604020202020204" pitchFamily="34" charset="0"/>
              </a:rPr>
              <a:t>The '</a:t>
            </a:r>
            <a:r>
              <a:rPr lang="en-US" sz="1000" dirty="0" err="1">
                <a:solidFill>
                  <a:schemeClr val="tx1"/>
                </a:solidFill>
                <a:latin typeface="Arial" panose="020B0604020202020204" pitchFamily="34" charset="0"/>
                <a:cs typeface="Arial" panose="020B0604020202020204" pitchFamily="34" charset="0"/>
              </a:rPr>
              <a:t>substanceExposureRisk</a:t>
            </a:r>
            <a:r>
              <a:rPr lang="en-US" sz="1000" dirty="0">
                <a:solidFill>
                  <a:schemeClr val="tx1"/>
                </a:solidFill>
                <a:latin typeface="Arial" panose="020B0604020202020204" pitchFamily="34" charset="0"/>
                <a:cs typeface="Arial" panose="020B0604020202020204" pitchFamily="34" charset="0"/>
              </a:rPr>
              <a:t>' extension is available as a structured and more flexible alternative to the 'code' element for making positive or negative allergy or intolerance statements. This extension provides the capability to make "no known allergy" (or "no risk of adverse reaction") statements regarding any coded substance/product (including cases when a pre-coordinated "no allergy to x" concept for that substance/product does not exist). If the '</a:t>
            </a:r>
            <a:r>
              <a:rPr lang="en-US" sz="1000" dirty="0" err="1">
                <a:solidFill>
                  <a:schemeClr val="tx1"/>
                </a:solidFill>
                <a:latin typeface="Arial" panose="020B0604020202020204" pitchFamily="34" charset="0"/>
                <a:cs typeface="Arial" panose="020B0604020202020204" pitchFamily="34" charset="0"/>
              </a:rPr>
              <a:t>substanceExposureRisk</a:t>
            </a:r>
            <a:r>
              <a:rPr lang="en-US" sz="1000" dirty="0">
                <a:solidFill>
                  <a:schemeClr val="tx1"/>
                </a:solidFill>
                <a:latin typeface="Arial" panose="020B0604020202020204" pitchFamily="34" charset="0"/>
                <a:cs typeface="Arial" panose="020B0604020202020204" pitchFamily="34" charset="0"/>
              </a:rPr>
              <a:t>' extension is present, the </a:t>
            </a:r>
            <a:r>
              <a:rPr lang="en-US" sz="1000" dirty="0" err="1">
                <a:solidFill>
                  <a:schemeClr val="tx1"/>
                </a:solidFill>
                <a:latin typeface="Arial" panose="020B0604020202020204" pitchFamily="34" charset="0"/>
                <a:cs typeface="Arial" panose="020B0604020202020204" pitchFamily="34" charset="0"/>
              </a:rPr>
              <a:t>AllergyIntolerance.code</a:t>
            </a:r>
            <a:r>
              <a:rPr lang="en-US" sz="1000" dirty="0">
                <a:solidFill>
                  <a:schemeClr val="tx1"/>
                </a:solidFill>
                <a:latin typeface="Arial" panose="020B0604020202020204" pitchFamily="34" charset="0"/>
                <a:cs typeface="Arial" panose="020B0604020202020204" pitchFamily="34" charset="0"/>
              </a:rPr>
              <a:t> element SHALL be omitted.</a:t>
            </a:r>
            <a:endParaRPr lang="fr-BE" sz="1000" dirty="0">
              <a:solidFill>
                <a:schemeClr val="tx1"/>
              </a:solidFill>
              <a:latin typeface="Arial" panose="020B0604020202020204" pitchFamily="34" charset="0"/>
              <a:cs typeface="Arial" panose="020B0604020202020204" pitchFamily="34" charset="0"/>
            </a:endParaRPr>
          </a:p>
        </p:txBody>
      </p:sp>
      <p:sp>
        <p:nvSpPr>
          <p:cNvPr id="196" name="Rectangle : coins arrondis 18">
            <a:extLst>
              <a:ext uri="{FF2B5EF4-FFF2-40B4-BE49-F238E27FC236}">
                <a16:creationId xmlns:a16="http://schemas.microsoft.com/office/drawing/2014/main" id="{00000000-0008-0000-0000-000025000000}"/>
              </a:ext>
            </a:extLst>
          </p:cNvPr>
          <p:cNvSpPr/>
          <p:nvPr/>
        </p:nvSpPr>
        <p:spPr>
          <a:xfrm>
            <a:off x="9222532" y="8006961"/>
            <a:ext cx="3147865" cy="2109918"/>
          </a:xfrm>
          <a:prstGeom prst="roundRect">
            <a:avLst/>
          </a:prstGeom>
          <a:solidFill>
            <a:schemeClr val="accent4">
              <a:lumMod val="20000"/>
              <a:lumOff val="80000"/>
            </a:schemeClr>
          </a:solidFill>
          <a:ln w="1905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Container to record a clinical assessment of a propensity, or potential risk to an individual, of an adverse reaction upon future exposure to the specified substance, or class of substance.</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Substances include, but are not limited to: a therapeutic substance administered correctly at an appropriate dosage for the individual; food; material derived from plants or animals; or venom from insect stings.</a:t>
            </a:r>
            <a:endParaRPr lang="fr-BE" sz="1000" dirty="0">
              <a:solidFill>
                <a:schemeClr val="tx1"/>
              </a:solidFill>
              <a:latin typeface="Arial" panose="020B0604020202020204" pitchFamily="34" charset="0"/>
              <a:cs typeface="Arial" panose="020B0604020202020204" pitchFamily="34" charset="0"/>
            </a:endParaRPr>
          </a:p>
        </p:txBody>
      </p:sp>
      <p:sp>
        <p:nvSpPr>
          <p:cNvPr id="197" name="Rectangle : coins arrondis 18">
            <a:extLst>
              <a:ext uri="{FF2B5EF4-FFF2-40B4-BE49-F238E27FC236}">
                <a16:creationId xmlns:a16="http://schemas.microsoft.com/office/drawing/2014/main" id="{00000000-0008-0000-0000-000025000000}"/>
              </a:ext>
            </a:extLst>
          </p:cNvPr>
          <p:cNvSpPr/>
          <p:nvPr/>
        </p:nvSpPr>
        <p:spPr>
          <a:xfrm>
            <a:off x="13933096" y="13273898"/>
            <a:ext cx="6476157" cy="1548444"/>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AllergyIntolerance.clinicalStatus</a:t>
            </a:r>
            <a:r>
              <a:rPr lang="fr-BE" sz="1000" b="1" dirty="0">
                <a:solidFill>
                  <a:srgbClr val="0070C0"/>
                </a:solidFill>
                <a:latin typeface="Arial" panose="020B0604020202020204" pitchFamily="34" charset="0"/>
                <a:cs typeface="Arial" panose="020B0604020202020204" pitchFamily="34" charset="0"/>
              </a:rPr>
              <a:t> </a:t>
            </a:r>
            <a:r>
              <a:rPr lang="fr-BE" sz="1000" b="1" dirty="0">
                <a:solidFill>
                  <a:schemeClr val="tx1"/>
                </a:solidFill>
                <a:latin typeface="Arial" panose="020B0604020202020204" pitchFamily="34" charset="0"/>
                <a:cs typeface="Arial" panose="020B0604020202020204" pitchFamily="34" charset="0"/>
              </a:rPr>
              <a:t>(</a:t>
            </a:r>
            <a:r>
              <a:rPr lang="fr-BE" sz="1000" dirty="0" err="1">
                <a:hlinkClick r:id="rId5"/>
              </a:rPr>
              <a:t>AllergyIntolerance</a:t>
            </a:r>
            <a:r>
              <a:rPr lang="fr-BE" sz="1000" dirty="0">
                <a:hlinkClick r:id="rId5"/>
              </a:rPr>
              <a:t> </a:t>
            </a:r>
            <a:r>
              <a:rPr lang="fr-BE" sz="1000" dirty="0" err="1">
                <a:hlinkClick r:id="rId5"/>
              </a:rPr>
              <a:t>Clinical</a:t>
            </a:r>
            <a:r>
              <a:rPr lang="fr-BE" sz="1000" dirty="0">
                <a:hlinkClick r:id="rId5"/>
              </a:rPr>
              <a:t> </a:t>
            </a:r>
            <a:r>
              <a:rPr lang="fr-BE" sz="1000" dirty="0" err="1">
                <a:hlinkClick r:id="rId5"/>
              </a:rPr>
              <a:t>Status</a:t>
            </a:r>
            <a:r>
              <a:rPr lang="fr-BE" sz="1000" dirty="0">
                <a:hlinkClick r:id="rId5"/>
              </a:rPr>
              <a:t> Codes</a:t>
            </a:r>
            <a:r>
              <a:rPr lang="fr-BE" sz="1000" dirty="0">
                <a:solidFill>
                  <a:schemeClr val="tx1"/>
                </a:solidFill>
              </a:rPr>
              <a:t>)</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The clinical status of the propensity (active/inactive/resolved)</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r>
              <a:rPr lang="fr-BE" sz="1000" b="1" dirty="0">
                <a:solidFill>
                  <a:srgbClr val="FF0000"/>
                </a:solidFill>
                <a:latin typeface="Arial" panose="020B0604020202020204" pitchFamily="34" charset="0"/>
                <a:cs typeface="Arial" panose="020B0604020202020204" pitchFamily="34" charset="0"/>
              </a:rPr>
              <a:t> </a:t>
            </a:r>
            <a:r>
              <a:rPr lang="fr-BE" sz="1000" b="1" dirty="0">
                <a:solidFill>
                  <a:srgbClr val="00B0F0"/>
                </a:solidFill>
                <a:latin typeface="Arial" panose="020B0604020202020204" pitchFamily="34" charset="0"/>
                <a:cs typeface="Arial" panose="020B0604020202020204" pitchFamily="34" charset="0"/>
              </a:rPr>
              <a:t>(</a:t>
            </a:r>
            <a:r>
              <a:rPr lang="fr-BE" sz="1000" b="1" dirty="0" err="1">
                <a:solidFill>
                  <a:srgbClr val="00B0F0"/>
                </a:solidFill>
                <a:latin typeface="Arial" panose="020B0604020202020204" pitchFamily="34" charset="0"/>
                <a:cs typeface="Arial" panose="020B0604020202020204" pitchFamily="34" charset="0"/>
              </a:rPr>
              <a:t>make</a:t>
            </a:r>
            <a:r>
              <a:rPr lang="fr-BE" sz="1000" b="1" dirty="0">
                <a:solidFill>
                  <a:srgbClr val="00B0F0"/>
                </a:solidFill>
                <a:latin typeface="Arial" panose="020B0604020202020204" pitchFamily="34" charset="0"/>
                <a:cs typeface="Arial" panose="020B0604020202020204" pitchFamily="34" charset="0"/>
              </a:rPr>
              <a:t> </a:t>
            </a:r>
            <a:r>
              <a:rPr lang="fr-BE" sz="1000" b="1" dirty="0" err="1">
                <a:solidFill>
                  <a:srgbClr val="00B0F0"/>
                </a:solidFill>
                <a:latin typeface="Arial" panose="020B0604020202020204" pitchFamily="34" charset="0"/>
                <a:cs typeface="Arial" panose="020B0604020202020204" pitchFamily="34" charset="0"/>
              </a:rPr>
              <a:t>it</a:t>
            </a:r>
            <a:r>
              <a:rPr lang="fr-BE" sz="1000" b="1" dirty="0">
                <a:solidFill>
                  <a:srgbClr val="00B0F0"/>
                </a:solidFill>
                <a:latin typeface="Arial" panose="020B0604020202020204" pitchFamily="34" charset="0"/>
                <a:cs typeface="Arial" panose="020B0604020202020204" pitchFamily="34" charset="0"/>
              </a:rPr>
              <a:t> </a:t>
            </a:r>
            <a:r>
              <a:rPr lang="fr-BE" sz="1000" b="1" dirty="0" err="1">
                <a:solidFill>
                  <a:srgbClr val="00B0F0"/>
                </a:solidFill>
                <a:latin typeface="Arial" panose="020B0604020202020204" pitchFamily="34" charset="0"/>
                <a:cs typeface="Arial" panose="020B0604020202020204" pitchFamily="34" charset="0"/>
              </a:rPr>
              <a:t>mandatiory</a:t>
            </a:r>
            <a:r>
              <a:rPr lang="fr-BE" sz="1000" b="1" dirty="0">
                <a:solidFill>
                  <a:srgbClr val="00B0F0"/>
                </a:solidFill>
                <a:latin typeface="Arial" panose="020B0604020202020204" pitchFamily="34" charset="0"/>
                <a:cs typeface="Arial" panose="020B0604020202020204" pitchFamily="34" charset="0"/>
              </a:rPr>
              <a:t> due to relevance to </a:t>
            </a:r>
            <a:r>
              <a:rPr lang="fr-BE" sz="1000" b="1" dirty="0" err="1">
                <a:solidFill>
                  <a:srgbClr val="00B0F0"/>
                </a:solidFill>
                <a:latin typeface="Arial" panose="020B0604020202020204" pitchFamily="34" charset="0"/>
                <a:cs typeface="Arial" panose="020B0604020202020204" pitchFamily="34" charset="0"/>
              </a:rPr>
              <a:t>decision</a:t>
            </a:r>
            <a:r>
              <a:rPr lang="fr-BE" sz="1000" b="1" dirty="0">
                <a:solidFill>
                  <a:srgbClr val="00B0F0"/>
                </a:solidFill>
                <a:latin typeface="Arial" panose="020B0604020202020204" pitchFamily="34" charset="0"/>
                <a:cs typeface="Arial" panose="020B0604020202020204" pitchFamily="34" charset="0"/>
              </a:rPr>
              <a:t> support?)</a:t>
            </a:r>
          </a:p>
          <a:p>
            <a:pPr>
              <a:spcBef>
                <a:spcPts val="300"/>
              </a:spcBef>
            </a:pPr>
            <a:r>
              <a:rPr lang="fr-BE" sz="1000" b="1" dirty="0">
                <a:solidFill>
                  <a:srgbClr val="0070C0"/>
                </a:solidFill>
                <a:latin typeface="Arial" panose="020B0604020202020204" pitchFamily="34" charset="0"/>
                <a:cs typeface="Arial" panose="020B0604020202020204" pitchFamily="34" charset="0"/>
              </a:rPr>
              <a:t>Data type:</a:t>
            </a:r>
            <a:r>
              <a:rPr lang="fr-BE" sz="1000" dirty="0">
                <a:solidFill>
                  <a:schemeClr val="tx1"/>
                </a:solidFill>
                <a:latin typeface="Arial" panose="020B0604020202020204" pitchFamily="34" charset="0"/>
                <a:cs typeface="Arial" panose="020B0604020202020204" pitchFamily="34" charset="0"/>
              </a:rPr>
              <a:t> </a:t>
            </a:r>
            <a:r>
              <a:rPr lang="fr-BE" sz="1000" dirty="0" err="1">
                <a:solidFill>
                  <a:schemeClr val="tx1"/>
                </a:solidFill>
                <a:latin typeface="Arial" panose="020B0604020202020204" pitchFamily="34" charset="0"/>
                <a:cs typeface="Arial" panose="020B0604020202020204" pitchFamily="34" charset="0"/>
              </a:rPr>
              <a:t>codable</a:t>
            </a:r>
            <a:r>
              <a:rPr lang="fr-BE" sz="1000" dirty="0">
                <a:solidFill>
                  <a:schemeClr val="tx1"/>
                </a:solidFill>
                <a:latin typeface="Arial" panose="020B0604020202020204" pitchFamily="34" charset="0"/>
                <a:cs typeface="Arial" panose="020B0604020202020204" pitchFamily="34" charset="0"/>
              </a:rPr>
              <a:t> concept</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The data has some clinical judgment involved, such that there might need to be more specificity than the required FHIR value set allows. For example, a SNOMED coding might allow for additional specificity.</a:t>
            </a:r>
            <a:endParaRPr lang="fr-BE" sz="1000" dirty="0">
              <a:solidFill>
                <a:schemeClr val="tx1"/>
              </a:solidFill>
              <a:latin typeface="Arial" panose="020B0604020202020204" pitchFamily="34" charset="0"/>
              <a:cs typeface="Arial" panose="020B0604020202020204" pitchFamily="34" charset="0"/>
            </a:endParaRPr>
          </a:p>
        </p:txBody>
      </p:sp>
      <p:sp>
        <p:nvSpPr>
          <p:cNvPr id="198" name="Rectangle : coins arrondis 18">
            <a:extLst>
              <a:ext uri="{FF2B5EF4-FFF2-40B4-BE49-F238E27FC236}">
                <a16:creationId xmlns:a16="http://schemas.microsoft.com/office/drawing/2014/main" id="{00000000-0008-0000-0000-000025000000}"/>
              </a:ext>
            </a:extLst>
          </p:cNvPr>
          <p:cNvSpPr/>
          <p:nvPr/>
        </p:nvSpPr>
        <p:spPr>
          <a:xfrm>
            <a:off x="13933096" y="14998203"/>
            <a:ext cx="6504885" cy="1321228"/>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AllergyIntolerance.verificationStatus</a:t>
            </a:r>
            <a:r>
              <a:rPr lang="fr-BE" sz="1000" b="1" dirty="0">
                <a:solidFill>
                  <a:schemeClr val="tx1"/>
                </a:solidFill>
                <a:latin typeface="Arial" panose="020B0604020202020204" pitchFamily="34" charset="0"/>
                <a:cs typeface="Arial" panose="020B0604020202020204" pitchFamily="34" charset="0"/>
              </a:rPr>
              <a:t> (</a:t>
            </a:r>
            <a:r>
              <a:rPr lang="fr-BE" sz="1000" dirty="0" err="1">
                <a:hlinkClick r:id="rId6"/>
              </a:rPr>
              <a:t>AllergyIntolerance</a:t>
            </a:r>
            <a:r>
              <a:rPr lang="fr-BE" sz="1000" dirty="0">
                <a:hlinkClick r:id="rId6"/>
              </a:rPr>
              <a:t> </a:t>
            </a:r>
            <a:r>
              <a:rPr lang="fr-BE" sz="1000" dirty="0" err="1">
                <a:hlinkClick r:id="rId6"/>
              </a:rPr>
              <a:t>Verification</a:t>
            </a:r>
            <a:r>
              <a:rPr lang="fr-BE" sz="1000" dirty="0">
                <a:hlinkClick r:id="rId6"/>
              </a:rPr>
              <a:t> </a:t>
            </a:r>
            <a:r>
              <a:rPr lang="fr-BE" sz="1000" dirty="0" err="1">
                <a:hlinkClick r:id="rId6"/>
              </a:rPr>
              <a:t>Status</a:t>
            </a:r>
            <a:r>
              <a:rPr lang="fr-BE" sz="1000" dirty="0">
                <a:hlinkClick r:id="rId6"/>
              </a:rPr>
              <a:t> Code</a:t>
            </a:r>
            <a:r>
              <a:rPr lang="fr-BE" sz="1000" dirty="0">
                <a:solidFill>
                  <a:schemeClr val="tx1"/>
                </a:solidFill>
                <a:hlinkClick r:id="rId6"/>
              </a:rPr>
              <a:t>s</a:t>
            </a:r>
            <a:r>
              <a:rPr lang="fr-BE" sz="1000" dirty="0">
                <a:solidFill>
                  <a:schemeClr val="tx1"/>
                </a:solidFill>
              </a:rPr>
              <a:t>)</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a:t>
            </a:r>
            <a:r>
              <a:rPr lang="fr-BE" sz="1000" b="1" dirty="0">
                <a:solidFill>
                  <a:schemeClr val="tx1"/>
                </a:solidFill>
                <a:latin typeface="Arial" panose="020B0604020202020204" pitchFamily="34" charset="0"/>
                <a:cs typeface="Arial" panose="020B0604020202020204" pitchFamily="34" charset="0"/>
              </a:rPr>
              <a:t> </a:t>
            </a:r>
            <a:r>
              <a:rPr lang="en-US" sz="1000" b="1" dirty="0">
                <a:solidFill>
                  <a:schemeClr val="tx1"/>
                </a:solidFill>
                <a:latin typeface="Arial" panose="020B0604020202020204" pitchFamily="34" charset="0"/>
                <a:cs typeface="Arial" panose="020B0604020202020204" pitchFamily="34" charset="0"/>
              </a:rPr>
              <a:t>Assertion about degree of certainty associated with the propensity</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a:t>
            </a:r>
            <a:r>
              <a:rPr lang="fr-BE" sz="1000" dirty="0">
                <a:solidFill>
                  <a:schemeClr val="tx1"/>
                </a:solidFill>
                <a:latin typeface="Arial" panose="020B0604020202020204" pitchFamily="34" charset="0"/>
                <a:cs typeface="Arial" panose="020B0604020202020204" pitchFamily="34" charset="0"/>
              </a:rPr>
              <a:t> </a:t>
            </a:r>
            <a:r>
              <a:rPr lang="fr-BE" sz="1000" dirty="0" err="1">
                <a:solidFill>
                  <a:schemeClr val="tx1"/>
                </a:solidFill>
                <a:latin typeface="Arial" panose="020B0604020202020204" pitchFamily="34" charset="0"/>
                <a:cs typeface="Arial" panose="020B0604020202020204" pitchFamily="34" charset="0"/>
              </a:rPr>
              <a:t>codable</a:t>
            </a:r>
            <a:r>
              <a:rPr lang="fr-BE" sz="1000" dirty="0">
                <a:solidFill>
                  <a:schemeClr val="tx1"/>
                </a:solidFill>
                <a:latin typeface="Arial" panose="020B0604020202020204" pitchFamily="34" charset="0"/>
                <a:cs typeface="Arial" panose="020B0604020202020204" pitchFamily="34" charset="0"/>
              </a:rPr>
              <a:t> concept</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The data has some clinical judgment involved, such that there might need to be more specificity than the required FHIR value set allows. For example, a SNOMED coding might allow for additional specificity.</a:t>
            </a:r>
            <a:endParaRPr lang="fr-BE" sz="1000" dirty="0">
              <a:solidFill>
                <a:schemeClr val="tx1"/>
              </a:solidFill>
              <a:latin typeface="Arial" panose="020B0604020202020204" pitchFamily="34" charset="0"/>
              <a:cs typeface="Arial" panose="020B0604020202020204" pitchFamily="34" charset="0"/>
            </a:endParaRPr>
          </a:p>
        </p:txBody>
      </p:sp>
      <p:sp>
        <p:nvSpPr>
          <p:cNvPr id="199" name="Rectangle : coins arrondis 18">
            <a:extLst>
              <a:ext uri="{FF2B5EF4-FFF2-40B4-BE49-F238E27FC236}">
                <a16:creationId xmlns:a16="http://schemas.microsoft.com/office/drawing/2014/main" id="{00000000-0008-0000-0000-000025000000}"/>
              </a:ext>
            </a:extLst>
          </p:cNvPr>
          <p:cNvSpPr/>
          <p:nvPr/>
        </p:nvSpPr>
        <p:spPr>
          <a:xfrm>
            <a:off x="13933096" y="11578144"/>
            <a:ext cx="6476157" cy="1360446"/>
          </a:xfrm>
          <a:prstGeom prst="roundRect">
            <a:avLst/>
          </a:prstGeom>
          <a:pattFill prst="dkUpDiag">
            <a:fgClr>
              <a:schemeClr val="accent1">
                <a:lumMod val="20000"/>
                <a:lumOff val="80000"/>
              </a:schemeClr>
            </a:fgClr>
            <a:bgClr>
              <a:schemeClr val="bg1"/>
            </a:bgClr>
          </a:pattFill>
          <a:ln w="1905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AllergyIntolerance.category</a:t>
            </a:r>
            <a:r>
              <a:rPr lang="fr-BE" sz="1000" b="1" dirty="0">
                <a:solidFill>
                  <a:srgbClr val="0070C0"/>
                </a:solidFill>
                <a:latin typeface="Arial" panose="020B0604020202020204" pitchFamily="34" charset="0"/>
                <a:cs typeface="Arial" panose="020B0604020202020204" pitchFamily="34" charset="0"/>
              </a:rPr>
              <a:t> (</a:t>
            </a:r>
            <a:r>
              <a:rPr lang="fr-BE" sz="1000" dirty="0" err="1">
                <a:hlinkClick r:id="rId7"/>
              </a:rPr>
              <a:t>AllergyIntoleranceCategory</a:t>
            </a:r>
            <a:r>
              <a:rPr lang="fr-BE" sz="1000" b="1" dirty="0">
                <a:solidFill>
                  <a:srgbClr val="0070C0"/>
                </a:solidFill>
                <a:latin typeface="Arial" panose="020B0604020202020204" pitchFamily="34" charset="0"/>
                <a:cs typeface="Arial" panose="020B0604020202020204" pitchFamily="34" charset="0"/>
              </a:rPr>
              <a:t>)</a:t>
            </a:r>
          </a:p>
          <a:p>
            <a:pPr>
              <a:spcBef>
                <a:spcPts val="300"/>
              </a:spcBef>
            </a:pPr>
            <a:r>
              <a:rPr lang="fr-BE" sz="1000" b="1" dirty="0">
                <a:solidFill>
                  <a:srgbClr val="0070C0"/>
                </a:solidFill>
                <a:latin typeface="Arial" panose="020B0604020202020204" pitchFamily="34" charset="0"/>
                <a:cs typeface="Arial" panose="020B0604020202020204" pitchFamily="34" charset="0"/>
              </a:rPr>
              <a:t>Content:</a:t>
            </a:r>
            <a:r>
              <a:rPr lang="fr-BE" sz="1000" b="1" dirty="0">
                <a:solidFill>
                  <a:schemeClr val="tx1"/>
                </a:solidFill>
                <a:latin typeface="Arial" panose="020B0604020202020204" pitchFamily="34" charset="0"/>
                <a:cs typeface="Arial" panose="020B0604020202020204" pitchFamily="34" charset="0"/>
              </a:rPr>
              <a:t> </a:t>
            </a:r>
            <a:r>
              <a:rPr lang="en-US" sz="1000" b="1" dirty="0">
                <a:solidFill>
                  <a:schemeClr val="tx1"/>
                </a:solidFill>
                <a:latin typeface="Arial" panose="020B0604020202020204" pitchFamily="34" charset="0"/>
                <a:cs typeface="Arial" panose="020B0604020202020204" pitchFamily="34" charset="0"/>
              </a:rPr>
              <a:t>Category of the identified substance</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a:t>
            </a:r>
            <a:r>
              <a:rPr lang="fr-BE" sz="1000" dirty="0">
                <a:solidFill>
                  <a:schemeClr val="tx1"/>
                </a:solidFill>
                <a:latin typeface="Arial" panose="020B0604020202020204" pitchFamily="34" charset="0"/>
                <a:cs typeface="Arial" panose="020B0604020202020204" pitchFamily="34" charset="0"/>
              </a:rPr>
              <a:t> code</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This data can be derived from the substance where coding systems are used, and is effectively redundant in that situation. Additionally, category should be used with caution because category can be subjective based on the sender. </a:t>
            </a:r>
            <a:r>
              <a:rPr lang="en-US" sz="1000" dirty="0">
                <a:solidFill>
                  <a:srgbClr val="00B0F0"/>
                </a:solidFill>
                <a:latin typeface="Arial" panose="020B0604020202020204" pitchFamily="34" charset="0"/>
                <a:cs typeface="Arial" panose="020B0604020202020204" pitchFamily="34" charset="0"/>
              </a:rPr>
              <a:t>=&gt; not useful to be implemented in Belgium</a:t>
            </a:r>
            <a:endParaRPr lang="fr-BE" sz="1000" dirty="0">
              <a:solidFill>
                <a:srgbClr val="00B0F0"/>
              </a:solidFill>
              <a:latin typeface="Arial" panose="020B0604020202020204" pitchFamily="34" charset="0"/>
              <a:cs typeface="Arial" panose="020B0604020202020204" pitchFamily="34" charset="0"/>
            </a:endParaRPr>
          </a:p>
        </p:txBody>
      </p:sp>
      <p:sp>
        <p:nvSpPr>
          <p:cNvPr id="200" name="Rectangle : coins arrondis 18">
            <a:extLst>
              <a:ext uri="{FF2B5EF4-FFF2-40B4-BE49-F238E27FC236}">
                <a16:creationId xmlns:a16="http://schemas.microsoft.com/office/drawing/2014/main" id="{00000000-0008-0000-0000-000025000000}"/>
              </a:ext>
            </a:extLst>
          </p:cNvPr>
          <p:cNvSpPr/>
          <p:nvPr/>
        </p:nvSpPr>
        <p:spPr>
          <a:xfrm>
            <a:off x="13933096" y="20173494"/>
            <a:ext cx="6533611" cy="2318175"/>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AllergyIntolerance.criticality</a:t>
            </a:r>
            <a:r>
              <a:rPr lang="fr-BE" sz="1000" dirty="0">
                <a:solidFill>
                  <a:schemeClr val="tx1"/>
                </a:solidFill>
              </a:rPr>
              <a:t> (</a:t>
            </a:r>
            <a:r>
              <a:rPr lang="fr-BE" sz="1000" dirty="0" err="1">
                <a:solidFill>
                  <a:schemeClr val="tx1"/>
                </a:solidFill>
                <a:hlinkClick r:id="rId8"/>
              </a:rPr>
              <a:t>AllergyIntoleranceCriticality</a:t>
            </a:r>
            <a:r>
              <a:rPr lang="fr-BE" sz="1000" dirty="0">
                <a:solidFill>
                  <a:schemeClr val="tx1"/>
                </a:solidFill>
              </a:rPr>
              <a:t>)</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a:t>
            </a:r>
            <a:r>
              <a:rPr lang="fr-BE" sz="1000" b="1" dirty="0">
                <a:solidFill>
                  <a:schemeClr val="tx1"/>
                </a:solidFill>
                <a:latin typeface="Arial" panose="020B0604020202020204" pitchFamily="34" charset="0"/>
                <a:cs typeface="Arial" panose="020B0604020202020204" pitchFamily="34" charset="0"/>
              </a:rPr>
              <a:t> </a:t>
            </a:r>
            <a:r>
              <a:rPr lang="en-US" sz="1000" b="1" dirty="0">
                <a:solidFill>
                  <a:schemeClr val="tx1"/>
                </a:solidFill>
                <a:latin typeface="Arial" panose="020B0604020202020204" pitchFamily="34" charset="0"/>
                <a:cs typeface="Arial" panose="020B0604020202020204" pitchFamily="34" charset="0"/>
              </a:rPr>
              <a:t>Estimate of the potential clinical harm, or seriousness, of the reaction to the identified substance</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The default criticality value for any propensity to an adverse reaction should be 'Low Risk', indicating at the very least a relative contraindication to deliberate or voluntary exposure to the substance, Systems that capture a severity at the condition level are actually representing the concept of criticality whereas the severity documented at the reaction level is representing the true reaction severity. Existing systems that are capturing both condition criticality and reaction severity may use the term "severity" to represent both. Criticality is the worst it could be in the future (i.e. situation-agnostic) whereas severity is situation-dependent.</a:t>
            </a:r>
          </a:p>
          <a:p>
            <a:pPr>
              <a:spcBef>
                <a:spcPts val="300"/>
              </a:spcBef>
            </a:pPr>
            <a:r>
              <a:rPr lang="en-US" sz="1000" dirty="0">
                <a:solidFill>
                  <a:srgbClr val="00B0F0"/>
                </a:solidFill>
                <a:latin typeface="Arial" panose="020B0604020202020204" pitchFamily="34" charset="0"/>
                <a:cs typeface="Arial" panose="020B0604020202020204" pitchFamily="34" charset="0"/>
              </a:rPr>
              <a:t>Does not seem medically possible to set this in a </a:t>
            </a:r>
            <a:r>
              <a:rPr lang="en-US" sz="1000" dirty="0" err="1">
                <a:solidFill>
                  <a:srgbClr val="00B0F0"/>
                </a:solidFill>
                <a:latin typeface="Arial" panose="020B0604020202020204" pitchFamily="34" charset="0"/>
                <a:cs typeface="Arial" panose="020B0604020202020204" pitchFamily="34" charset="0"/>
              </a:rPr>
              <a:t>reproductible</a:t>
            </a:r>
            <a:r>
              <a:rPr lang="en-US" sz="1000" dirty="0">
                <a:solidFill>
                  <a:srgbClr val="00B0F0"/>
                </a:solidFill>
                <a:latin typeface="Arial" panose="020B0604020202020204" pitchFamily="34" charset="0"/>
                <a:cs typeface="Arial" panose="020B0604020202020204" pitchFamily="34" charset="0"/>
              </a:rPr>
              <a:t> not subjective way at substance level, if has to go at manifestation level and later a set of decision support rules can compute </a:t>
            </a:r>
            <a:r>
              <a:rPr lang="en-US" sz="1000" dirty="0" err="1">
                <a:solidFill>
                  <a:srgbClr val="00B0F0"/>
                </a:solidFill>
                <a:latin typeface="Arial" panose="020B0604020202020204" pitchFamily="34" charset="0"/>
                <a:cs typeface="Arial" panose="020B0604020202020204" pitchFamily="34" charset="0"/>
              </a:rPr>
              <a:t>te</a:t>
            </a:r>
            <a:r>
              <a:rPr lang="en-US" sz="1000" dirty="0">
                <a:solidFill>
                  <a:srgbClr val="00B0F0"/>
                </a:solidFill>
                <a:latin typeface="Arial" panose="020B0604020202020204" pitchFamily="34" charset="0"/>
                <a:cs typeface="Arial" panose="020B0604020202020204" pitchFamily="34" charset="0"/>
              </a:rPr>
              <a:t> global severity rate based on the </a:t>
            </a:r>
            <a:r>
              <a:rPr lang="en-US" sz="1000" dirty="0" err="1">
                <a:solidFill>
                  <a:srgbClr val="00B0F0"/>
                </a:solidFill>
                <a:latin typeface="Arial" panose="020B0604020202020204" pitchFamily="34" charset="0"/>
                <a:cs typeface="Arial" panose="020B0604020202020204" pitchFamily="34" charset="0"/>
              </a:rPr>
              <a:t>indivuidual</a:t>
            </a:r>
            <a:r>
              <a:rPr lang="en-US" sz="1000" dirty="0">
                <a:solidFill>
                  <a:srgbClr val="00B0F0"/>
                </a:solidFill>
                <a:latin typeface="Arial" panose="020B0604020202020204" pitchFamily="34" charset="0"/>
                <a:cs typeface="Arial" panose="020B0604020202020204" pitchFamily="34" charset="0"/>
              </a:rPr>
              <a:t> manifestations. </a:t>
            </a:r>
            <a:endParaRPr lang="fr-BE" sz="1000" dirty="0">
              <a:solidFill>
                <a:srgbClr val="00B0F0"/>
              </a:solidFill>
              <a:latin typeface="Arial" panose="020B0604020202020204" pitchFamily="34" charset="0"/>
              <a:cs typeface="Arial" panose="020B0604020202020204" pitchFamily="34" charset="0"/>
            </a:endParaRPr>
          </a:p>
        </p:txBody>
      </p:sp>
      <p:sp>
        <p:nvSpPr>
          <p:cNvPr id="201" name="Rectangle : coins arrondis 18">
            <a:extLst>
              <a:ext uri="{FF2B5EF4-FFF2-40B4-BE49-F238E27FC236}">
                <a16:creationId xmlns:a16="http://schemas.microsoft.com/office/drawing/2014/main" id="{00000000-0008-0000-0000-000025000000}"/>
              </a:ext>
            </a:extLst>
          </p:cNvPr>
          <p:cNvSpPr/>
          <p:nvPr/>
        </p:nvSpPr>
        <p:spPr>
          <a:xfrm>
            <a:off x="12989425" y="4488928"/>
            <a:ext cx="4385920" cy="1524016"/>
          </a:xfrm>
          <a:prstGeom prst="roundRect">
            <a:avLst/>
          </a:prstGeom>
          <a:solidFill>
            <a:schemeClr val="bg1">
              <a:lumMod val="95000"/>
            </a:schemeClr>
          </a:solidFill>
          <a:ln w="1905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AllergyIntolerance.identifier</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a:t>
            </a:r>
            <a:r>
              <a:rPr lang="fr-BE" sz="1000" b="1" dirty="0">
                <a:solidFill>
                  <a:schemeClr val="tx1"/>
                </a:solidFill>
                <a:latin typeface="Arial" panose="020B0604020202020204" pitchFamily="34" charset="0"/>
                <a:cs typeface="Arial" panose="020B0604020202020204" pitchFamily="34" charset="0"/>
              </a:rPr>
              <a:t> </a:t>
            </a:r>
            <a:r>
              <a:rPr lang="en-US" sz="1000" b="1" dirty="0">
                <a:solidFill>
                  <a:schemeClr val="tx1"/>
                </a:solidFill>
                <a:latin typeface="Arial" panose="020B0604020202020204" pitchFamily="34" charset="0"/>
                <a:cs typeface="Arial" panose="020B0604020202020204" pitchFamily="34" charset="0"/>
              </a:rPr>
              <a:t>Business identifiers assigned to this </a:t>
            </a:r>
            <a:r>
              <a:rPr lang="en-US" sz="1000" b="1" dirty="0" err="1">
                <a:solidFill>
                  <a:schemeClr val="tx1"/>
                </a:solidFill>
                <a:latin typeface="Arial" panose="020B0604020202020204" pitchFamily="34" charset="0"/>
                <a:cs typeface="Arial" panose="020B0604020202020204" pitchFamily="34" charset="0"/>
              </a:rPr>
              <a:t>AllergyIntolerance</a:t>
            </a:r>
            <a:r>
              <a:rPr lang="en-US" sz="1000" b="1" dirty="0">
                <a:solidFill>
                  <a:schemeClr val="tx1"/>
                </a:solidFill>
                <a:latin typeface="Arial" panose="020B0604020202020204" pitchFamily="34" charset="0"/>
                <a:cs typeface="Arial" panose="020B0604020202020204" pitchFamily="34" charset="0"/>
              </a:rPr>
              <a:t> by the performer or other systems which remain constant as the resource is updated and propagates from server to server.</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rgbClr val="FF0000"/>
                </a:solidFill>
                <a:latin typeface="Arial" panose="020B0604020202020204" pitchFamily="34" charset="0"/>
                <a:cs typeface="Arial" panose="020B0604020202020204" pitchFamily="34" charset="0"/>
              </a:rPr>
              <a:t>Mandatory</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a:t>
            </a:r>
            <a:r>
              <a:rPr lang="fr-BE" sz="1000" dirty="0">
                <a:solidFill>
                  <a:schemeClr val="tx1"/>
                </a:solidFill>
                <a:latin typeface="Arial" panose="020B0604020202020204" pitchFamily="34" charset="0"/>
                <a:cs typeface="Arial" panose="020B0604020202020204" pitchFamily="34" charset="0"/>
              </a:rPr>
              <a:t> Identifier</a:t>
            </a: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This is a business identifier, not a resource identifier (see</a:t>
            </a:r>
            <a:r>
              <a:rPr lang="fr-BE" sz="1000" dirty="0">
                <a:hlinkClick r:id="rId9"/>
              </a:rPr>
              <a:t> discussion</a:t>
            </a:r>
            <a:r>
              <a:rPr lang="en-US" sz="1000" dirty="0">
                <a:solidFill>
                  <a:schemeClr val="tx1"/>
                </a:solidFill>
                <a:latin typeface="Arial" panose="020B0604020202020204" pitchFamily="34" charset="0"/>
                <a:cs typeface="Arial" panose="020B0604020202020204" pitchFamily="34" charset="0"/>
              </a:rPr>
              <a:t>)</a:t>
            </a:r>
            <a:endParaRPr lang="fr-BE" sz="1000" dirty="0">
              <a:solidFill>
                <a:schemeClr val="tx1"/>
              </a:solidFill>
              <a:latin typeface="Arial" panose="020B0604020202020204" pitchFamily="34" charset="0"/>
              <a:cs typeface="Arial" panose="020B0604020202020204" pitchFamily="34" charset="0"/>
            </a:endParaRPr>
          </a:p>
        </p:txBody>
      </p:sp>
      <p:sp>
        <p:nvSpPr>
          <p:cNvPr id="202" name="Rectangle : coins arrondis 18">
            <a:extLst>
              <a:ext uri="{FF2B5EF4-FFF2-40B4-BE49-F238E27FC236}">
                <a16:creationId xmlns:a16="http://schemas.microsoft.com/office/drawing/2014/main" id="{00000000-0008-0000-0000-000025000000}"/>
              </a:ext>
            </a:extLst>
          </p:cNvPr>
          <p:cNvSpPr/>
          <p:nvPr/>
        </p:nvSpPr>
        <p:spPr>
          <a:xfrm>
            <a:off x="2295745" y="5179799"/>
            <a:ext cx="4385920" cy="1027572"/>
          </a:xfrm>
          <a:prstGeom prst="roundRect">
            <a:avLst/>
          </a:prstGeom>
          <a:solidFill>
            <a:schemeClr val="accent4">
              <a:lumMod val="20000"/>
              <a:lumOff val="80000"/>
            </a:schemeClr>
          </a:solidFill>
          <a:ln w="1905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AllergyIntolerance.patient</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a:t>
            </a:r>
            <a:r>
              <a:rPr lang="fr-BE" sz="1000" b="1" dirty="0">
                <a:solidFill>
                  <a:schemeClr val="tx1"/>
                </a:solidFill>
                <a:latin typeface="Arial" panose="020B0604020202020204" pitchFamily="34" charset="0"/>
                <a:cs typeface="Arial" panose="020B0604020202020204" pitchFamily="34" charset="0"/>
              </a:rPr>
              <a:t> </a:t>
            </a:r>
            <a:r>
              <a:rPr lang="en-US" sz="1000" b="1" dirty="0">
                <a:solidFill>
                  <a:schemeClr val="tx1"/>
                </a:solidFill>
                <a:latin typeface="Arial" panose="020B0604020202020204" pitchFamily="34" charset="0"/>
                <a:cs typeface="Arial" panose="020B0604020202020204" pitchFamily="34" charset="0"/>
              </a:rPr>
              <a:t>Identification data of the patient who has the allergy or intolerance. </a:t>
            </a:r>
            <a:r>
              <a:rPr lang="fr-BE" sz="1000" dirty="0">
                <a:solidFill>
                  <a:schemeClr val="tx1"/>
                </a:solidFill>
              </a:rPr>
              <a:t>(</a:t>
            </a:r>
            <a:r>
              <a:rPr lang="fr-BE" sz="1000" dirty="0">
                <a:solidFill>
                  <a:schemeClr val="tx1"/>
                </a:solidFill>
                <a:hlinkClick r:id="rId10"/>
              </a:rPr>
              <a:t>Patient</a:t>
            </a:r>
            <a:r>
              <a:rPr lang="fr-BE" sz="1000" dirty="0">
                <a:solidFill>
                  <a:schemeClr val="tx1"/>
                </a:solidFill>
              </a:rPr>
              <a:t>)</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rgbClr val="FF0000"/>
                </a:solidFill>
                <a:latin typeface="Arial" panose="020B0604020202020204" pitchFamily="34" charset="0"/>
                <a:cs typeface="Arial" panose="020B0604020202020204" pitchFamily="34" charset="0"/>
              </a:rPr>
              <a:t>Mandatory</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a:t>
            </a:r>
            <a:r>
              <a:rPr lang="fr-BE" sz="1000" dirty="0">
                <a:solidFill>
                  <a:schemeClr val="tx1"/>
                </a:solidFill>
                <a:latin typeface="Arial" panose="020B0604020202020204" pitchFamily="34" charset="0"/>
                <a:cs typeface="Arial" panose="020B0604020202020204" pitchFamily="34" charset="0"/>
              </a:rPr>
              <a:t> </a:t>
            </a:r>
            <a:r>
              <a:rPr lang="fr-BE" sz="1000" dirty="0">
                <a:hlinkClick r:id="rId11"/>
              </a:rPr>
              <a:t>Reference</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endParaRPr lang="fr-BE" sz="1000" b="1" dirty="0">
              <a:solidFill>
                <a:srgbClr val="FF0000"/>
              </a:solidFill>
              <a:latin typeface="Arial" panose="020B0604020202020204" pitchFamily="34" charset="0"/>
              <a:cs typeface="Arial" panose="020B0604020202020204" pitchFamily="34" charset="0"/>
            </a:endParaRPr>
          </a:p>
        </p:txBody>
      </p:sp>
      <p:sp>
        <p:nvSpPr>
          <p:cNvPr id="203" name="Rectangle : coins arrondis 18">
            <a:extLst>
              <a:ext uri="{FF2B5EF4-FFF2-40B4-BE49-F238E27FC236}">
                <a16:creationId xmlns:a16="http://schemas.microsoft.com/office/drawing/2014/main" id="{00000000-0008-0000-0000-000025000000}"/>
              </a:ext>
            </a:extLst>
          </p:cNvPr>
          <p:cNvSpPr/>
          <p:nvPr/>
        </p:nvSpPr>
        <p:spPr>
          <a:xfrm>
            <a:off x="3072180" y="6640378"/>
            <a:ext cx="4385920" cy="933576"/>
          </a:xfrm>
          <a:prstGeom prst="roundRect">
            <a:avLst/>
          </a:prstGeom>
          <a:solidFill>
            <a:schemeClr val="accent4">
              <a:lumMod val="20000"/>
              <a:lumOff val="80000"/>
            </a:schemeClr>
          </a:solidFill>
          <a:ln w="1905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AllergyIntolerance.encounter</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a:t>
            </a:r>
            <a:r>
              <a:rPr lang="en-US" sz="1000" b="1" dirty="0">
                <a:solidFill>
                  <a:schemeClr val="tx1"/>
                </a:solidFill>
                <a:latin typeface="Arial" panose="020B0604020202020204" pitchFamily="34" charset="0"/>
                <a:cs typeface="Arial" panose="020B0604020202020204" pitchFamily="34" charset="0"/>
              </a:rPr>
              <a:t>The encounter when the allergy or intolerance was asserted. </a:t>
            </a:r>
            <a:r>
              <a:rPr lang="fr-BE" sz="1000" dirty="0">
                <a:solidFill>
                  <a:schemeClr val="tx1"/>
                </a:solidFill>
              </a:rPr>
              <a:t>(</a:t>
            </a:r>
            <a:r>
              <a:rPr lang="fr-BE" sz="1000" dirty="0" err="1">
                <a:solidFill>
                  <a:schemeClr val="tx1"/>
                </a:solidFill>
                <a:hlinkClick r:id="rId12"/>
              </a:rPr>
              <a:t>Encounter</a:t>
            </a:r>
            <a:r>
              <a:rPr lang="fr-BE" sz="1000" dirty="0">
                <a:solidFill>
                  <a:schemeClr val="tx1"/>
                </a:solidFill>
              </a:rPr>
              <a:t>)</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rgbClr val="FF0000"/>
                </a:solidFill>
                <a:latin typeface="Arial" panose="020B0604020202020204" pitchFamily="34" charset="0"/>
                <a:cs typeface="Arial" panose="020B0604020202020204" pitchFamily="34" charset="0"/>
              </a:rPr>
              <a:t>Mandatory</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dirty="0">
                <a:hlinkClick r:id="rId11"/>
              </a:rPr>
              <a:t>Reference</a:t>
            </a:r>
            <a:endParaRPr lang="fr-BE" sz="1000" b="1" dirty="0">
              <a:solidFill>
                <a:srgbClr val="FF0000"/>
              </a:solidFill>
              <a:latin typeface="Arial" panose="020B0604020202020204" pitchFamily="34" charset="0"/>
              <a:cs typeface="Arial" panose="020B0604020202020204" pitchFamily="34" charset="0"/>
            </a:endParaRPr>
          </a:p>
        </p:txBody>
      </p:sp>
      <p:sp>
        <p:nvSpPr>
          <p:cNvPr id="204" name="Rectangle : coins arrondis 18">
            <a:extLst>
              <a:ext uri="{FF2B5EF4-FFF2-40B4-BE49-F238E27FC236}">
                <a16:creationId xmlns:a16="http://schemas.microsoft.com/office/drawing/2014/main" id="{00000000-0008-0000-0000-000025000000}"/>
              </a:ext>
            </a:extLst>
          </p:cNvPr>
          <p:cNvSpPr/>
          <p:nvPr/>
        </p:nvSpPr>
        <p:spPr>
          <a:xfrm>
            <a:off x="13933096" y="16495292"/>
            <a:ext cx="6533612" cy="833112"/>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AllergyIntolerance.onset</a:t>
            </a:r>
            <a:r>
              <a:rPr lang="fr-BE" sz="1000" b="1" dirty="0">
                <a:solidFill>
                  <a:schemeClr val="tx1"/>
                </a:solidFill>
                <a:latin typeface="Arial" panose="020B0604020202020204" pitchFamily="34" charset="0"/>
                <a:cs typeface="Arial" panose="020B0604020202020204" pitchFamily="34" charset="0"/>
              </a:rPr>
              <a:t>[x]</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Estimated or actual date, date-time, or age when allergy or intolerance was identified.</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dirty="0" err="1">
                <a:solidFill>
                  <a:schemeClr val="tx1"/>
                </a:solidFill>
                <a:hlinkClick r:id="rId13"/>
              </a:rPr>
              <a:t>dateTime</a:t>
            </a:r>
            <a:r>
              <a:rPr lang="fr-BE" sz="1000" dirty="0" err="1">
                <a:solidFill>
                  <a:schemeClr val="tx1"/>
                </a:solidFill>
              </a:rPr>
              <a:t>|</a:t>
            </a:r>
            <a:r>
              <a:rPr lang="fr-BE" sz="1000" dirty="0" err="1">
                <a:solidFill>
                  <a:schemeClr val="tx1"/>
                </a:solidFill>
                <a:hlinkClick r:id="rId14"/>
              </a:rPr>
              <a:t>Age</a:t>
            </a:r>
            <a:r>
              <a:rPr lang="fr-BE" sz="1000" dirty="0" err="1">
                <a:solidFill>
                  <a:schemeClr val="tx1"/>
                </a:solidFill>
              </a:rPr>
              <a:t>|</a:t>
            </a:r>
            <a:r>
              <a:rPr lang="fr-BE" sz="1000" dirty="0" err="1">
                <a:solidFill>
                  <a:schemeClr val="tx1"/>
                </a:solidFill>
                <a:hlinkClick r:id="rId15"/>
              </a:rPr>
              <a:t>Period</a:t>
            </a:r>
            <a:r>
              <a:rPr lang="fr-BE" sz="1000" dirty="0" err="1">
                <a:solidFill>
                  <a:schemeClr val="tx1"/>
                </a:solidFill>
              </a:rPr>
              <a:t>|</a:t>
            </a:r>
            <a:r>
              <a:rPr lang="fr-BE" sz="1000" dirty="0" err="1">
                <a:solidFill>
                  <a:schemeClr val="tx1"/>
                </a:solidFill>
                <a:hlinkClick r:id="rId16"/>
              </a:rPr>
              <a:t>Range</a:t>
            </a:r>
            <a:r>
              <a:rPr lang="fr-BE" sz="1000" dirty="0" err="1">
                <a:solidFill>
                  <a:schemeClr val="tx1"/>
                </a:solidFill>
              </a:rPr>
              <a:t>|</a:t>
            </a:r>
            <a:r>
              <a:rPr lang="fr-BE" sz="1000" dirty="0" err="1">
                <a:solidFill>
                  <a:schemeClr val="tx1"/>
                </a:solidFill>
                <a:hlinkClick r:id="rId17"/>
              </a:rPr>
              <a:t>string</a:t>
            </a:r>
            <a:endParaRPr lang="fr-BE" sz="1000" b="1" dirty="0">
              <a:solidFill>
                <a:schemeClr val="tx1"/>
              </a:solidFill>
              <a:latin typeface="Arial" panose="020B0604020202020204" pitchFamily="34" charset="0"/>
              <a:cs typeface="Arial" panose="020B0604020202020204" pitchFamily="34" charset="0"/>
            </a:endParaRPr>
          </a:p>
        </p:txBody>
      </p:sp>
      <p:sp>
        <p:nvSpPr>
          <p:cNvPr id="205" name="Rectangle : coins arrondis 18">
            <a:extLst>
              <a:ext uri="{FF2B5EF4-FFF2-40B4-BE49-F238E27FC236}">
                <a16:creationId xmlns:a16="http://schemas.microsoft.com/office/drawing/2014/main" id="{00000000-0008-0000-0000-000025000000}"/>
              </a:ext>
            </a:extLst>
          </p:cNvPr>
          <p:cNvSpPr/>
          <p:nvPr/>
        </p:nvSpPr>
        <p:spPr>
          <a:xfrm>
            <a:off x="3677251" y="8371462"/>
            <a:ext cx="4385920" cy="1380916"/>
          </a:xfrm>
          <a:prstGeom prst="roundRect">
            <a:avLst/>
          </a:prstGeom>
          <a:solidFill>
            <a:schemeClr val="bg1">
              <a:lumMod val="95000"/>
            </a:schemeClr>
          </a:solidFill>
          <a:ln w="1905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AllergyIntolerance.recordedDate</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dirty="0">
                <a:solidFill>
                  <a:schemeClr val="tx1"/>
                </a:solidFill>
                <a:latin typeface="Arial" panose="020B0604020202020204" pitchFamily="34" charset="0"/>
                <a:cs typeface="Arial" panose="020B0604020202020204" pitchFamily="34" charset="0"/>
              </a:rPr>
              <a:t>when this particular </a:t>
            </a:r>
            <a:r>
              <a:rPr lang="en-US" sz="1000" dirty="0" err="1">
                <a:solidFill>
                  <a:schemeClr val="tx1"/>
                </a:solidFill>
                <a:latin typeface="Arial" panose="020B0604020202020204" pitchFamily="34" charset="0"/>
                <a:cs typeface="Arial" panose="020B0604020202020204" pitchFamily="34" charset="0"/>
              </a:rPr>
              <a:t>AllergyIntolerance</a:t>
            </a:r>
            <a:r>
              <a:rPr lang="en-US" sz="1000" dirty="0">
                <a:solidFill>
                  <a:schemeClr val="tx1"/>
                </a:solidFill>
                <a:latin typeface="Arial" panose="020B0604020202020204" pitchFamily="34" charset="0"/>
                <a:cs typeface="Arial" panose="020B0604020202020204" pitchFamily="34" charset="0"/>
              </a:rPr>
              <a:t> record was created in the system, system-generated date, </a:t>
            </a:r>
            <a:r>
              <a:rPr lang="en-US" sz="1000" dirty="0">
                <a:solidFill>
                  <a:srgbClr val="00B0F0"/>
                </a:solidFill>
                <a:latin typeface="Arial" panose="020B0604020202020204" pitchFamily="34" charset="0"/>
                <a:cs typeface="Arial" panose="020B0604020202020204" pitchFamily="34" charset="0"/>
              </a:rPr>
              <a:t>It will be the date of first creation of the global allergy record or the last date of modification who'll be transmitted? Both need to be recorded at EHR level.</a:t>
            </a:r>
            <a:endParaRPr lang="fr-BE" sz="1000" dirty="0">
              <a:solidFill>
                <a:srgbClr val="00B0F0"/>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rgbClr val="FF0000"/>
                </a:solidFill>
                <a:latin typeface="Arial" panose="020B0604020202020204" pitchFamily="34" charset="0"/>
                <a:cs typeface="Arial" panose="020B0604020202020204" pitchFamily="34" charset="0"/>
              </a:rPr>
              <a:t>Mandatory</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dirty="0" err="1">
                <a:hlinkClick r:id="rId13"/>
              </a:rPr>
              <a:t>dateTime</a:t>
            </a:r>
            <a:endParaRPr lang="fr-BE" sz="1000" b="1" dirty="0">
              <a:solidFill>
                <a:srgbClr val="FF0000"/>
              </a:solidFill>
              <a:latin typeface="Arial" panose="020B0604020202020204" pitchFamily="34" charset="0"/>
              <a:cs typeface="Arial" panose="020B0604020202020204" pitchFamily="34" charset="0"/>
            </a:endParaRPr>
          </a:p>
        </p:txBody>
      </p:sp>
      <p:sp>
        <p:nvSpPr>
          <p:cNvPr id="206" name="Rectangle : coins arrondis 18">
            <a:extLst>
              <a:ext uri="{FF2B5EF4-FFF2-40B4-BE49-F238E27FC236}">
                <a16:creationId xmlns:a16="http://schemas.microsoft.com/office/drawing/2014/main" id="{00000000-0008-0000-0000-000025000000}"/>
              </a:ext>
            </a:extLst>
          </p:cNvPr>
          <p:cNvSpPr/>
          <p:nvPr/>
        </p:nvSpPr>
        <p:spPr>
          <a:xfrm>
            <a:off x="2295745" y="10320338"/>
            <a:ext cx="4385920" cy="1296000"/>
          </a:xfrm>
          <a:prstGeom prst="roundRect">
            <a:avLst/>
          </a:prstGeom>
          <a:solidFill>
            <a:schemeClr val="accent4">
              <a:lumMod val="20000"/>
              <a:lumOff val="80000"/>
            </a:schemeClr>
          </a:solidFill>
          <a:ln w="1905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AllergyIntolerance.recorder</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fr-BE" sz="1000" dirty="0">
                <a:solidFill>
                  <a:schemeClr val="tx1"/>
                </a:solidFill>
                <a:latin typeface="Arial" panose="020B0604020202020204" pitchFamily="34" charset="0"/>
                <a:cs typeface="Arial" panose="020B0604020202020204" pitchFamily="34" charset="0"/>
              </a:rPr>
              <a:t>The i</a:t>
            </a:r>
            <a:r>
              <a:rPr lang="en-US" sz="1000" dirty="0" err="1">
                <a:solidFill>
                  <a:schemeClr val="tx1"/>
                </a:solidFill>
                <a:latin typeface="Arial" panose="020B0604020202020204" pitchFamily="34" charset="0"/>
                <a:cs typeface="Arial" panose="020B0604020202020204" pitchFamily="34" charset="0"/>
              </a:rPr>
              <a:t>ndividual</a:t>
            </a:r>
            <a:r>
              <a:rPr lang="en-US" sz="1000" dirty="0">
                <a:solidFill>
                  <a:schemeClr val="tx1"/>
                </a:solidFill>
                <a:latin typeface="Arial" panose="020B0604020202020204" pitchFamily="34" charset="0"/>
                <a:cs typeface="Arial" panose="020B0604020202020204" pitchFamily="34" charset="0"/>
              </a:rPr>
              <a:t> who recorded the record and takes responsibility for its content. </a:t>
            </a:r>
            <a:r>
              <a:rPr lang="en-US" sz="1000" dirty="0">
                <a:solidFill>
                  <a:srgbClr val="00B0F0"/>
                </a:solidFill>
                <a:latin typeface="Arial" panose="020B0604020202020204" pitchFamily="34" charset="0"/>
                <a:cs typeface="Arial" panose="020B0604020202020204" pitchFamily="34" charset="0"/>
              </a:rPr>
              <a:t>Attention, you can have one first creator but then the "responsibility of each manifestation added over time will be recorded linked to manifestation. How do you reflect this in this field?</a:t>
            </a:r>
            <a:endParaRPr lang="fr-BE" sz="1000" dirty="0">
              <a:solidFill>
                <a:srgbClr val="00B0F0"/>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rgbClr val="FF0000"/>
                </a:solidFill>
                <a:latin typeface="Arial" panose="020B0604020202020204" pitchFamily="34" charset="0"/>
                <a:cs typeface="Arial" panose="020B0604020202020204" pitchFamily="34" charset="0"/>
              </a:rPr>
              <a:t>Mandatory</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dirty="0">
                <a:hlinkClick r:id="rId11"/>
              </a:rPr>
              <a:t>Reference</a:t>
            </a:r>
            <a:r>
              <a:rPr lang="fr-BE" sz="1000" dirty="0"/>
              <a:t>(</a:t>
            </a:r>
            <a:r>
              <a:rPr lang="fr-BE" sz="1000" dirty="0" err="1">
                <a:hlinkClick r:id="rId18"/>
              </a:rPr>
              <a:t>Practitioner</a:t>
            </a:r>
            <a:r>
              <a:rPr lang="fr-BE" sz="1000" dirty="0"/>
              <a:t> | </a:t>
            </a:r>
            <a:r>
              <a:rPr lang="fr-BE" sz="1000" dirty="0" err="1">
                <a:hlinkClick r:id="rId19"/>
              </a:rPr>
              <a:t>PractitionerRole</a:t>
            </a:r>
            <a:r>
              <a:rPr lang="fr-BE" sz="1000" dirty="0"/>
              <a:t> | </a:t>
            </a:r>
            <a:r>
              <a:rPr lang="fr-BE" sz="1000" dirty="0">
                <a:hlinkClick r:id="rId10"/>
              </a:rPr>
              <a:t>Patient</a:t>
            </a:r>
            <a:r>
              <a:rPr lang="fr-BE" sz="1000" dirty="0"/>
              <a:t> | </a:t>
            </a:r>
            <a:r>
              <a:rPr lang="fr-BE" sz="1000" dirty="0" err="1">
                <a:hlinkClick r:id="rId20"/>
              </a:rPr>
              <a:t>RelatedPerson</a:t>
            </a:r>
            <a:r>
              <a:rPr lang="fr-BE" sz="1000" dirty="0"/>
              <a:t>)</a:t>
            </a:r>
            <a:endParaRPr lang="fr-BE" sz="1000" b="1" dirty="0">
              <a:solidFill>
                <a:srgbClr val="FF0000"/>
              </a:solidFill>
              <a:latin typeface="Arial" panose="020B0604020202020204" pitchFamily="34" charset="0"/>
              <a:cs typeface="Arial" panose="020B0604020202020204" pitchFamily="34" charset="0"/>
            </a:endParaRPr>
          </a:p>
        </p:txBody>
      </p:sp>
      <p:sp>
        <p:nvSpPr>
          <p:cNvPr id="207" name="Rectangle : coins arrondis 18">
            <a:extLst>
              <a:ext uri="{FF2B5EF4-FFF2-40B4-BE49-F238E27FC236}">
                <a16:creationId xmlns:a16="http://schemas.microsoft.com/office/drawing/2014/main" id="{00000000-0008-0000-0000-000025000000}"/>
              </a:ext>
            </a:extLst>
          </p:cNvPr>
          <p:cNvSpPr/>
          <p:nvPr/>
        </p:nvSpPr>
        <p:spPr>
          <a:xfrm>
            <a:off x="13933096" y="17512167"/>
            <a:ext cx="6533612" cy="804702"/>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AllergyIntolerance.asserter</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dirty="0">
                <a:solidFill>
                  <a:schemeClr val="tx1"/>
                </a:solidFill>
                <a:latin typeface="Arial" panose="020B0604020202020204" pitchFamily="34" charset="0"/>
                <a:cs typeface="Arial" panose="020B0604020202020204" pitchFamily="34" charset="0"/>
              </a:rPr>
              <a:t>The recorder takes responsibility for the content, but can reference the source from where they got it.</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dirty="0" err="1">
                <a:solidFill>
                  <a:schemeClr val="tx1"/>
                </a:solidFill>
                <a:hlinkClick r:id="rId13"/>
              </a:rPr>
              <a:t>dateTime</a:t>
            </a:r>
            <a:r>
              <a:rPr lang="fr-BE" sz="1000" dirty="0" err="1">
                <a:solidFill>
                  <a:schemeClr val="tx1"/>
                </a:solidFill>
              </a:rPr>
              <a:t>|</a:t>
            </a:r>
            <a:r>
              <a:rPr lang="fr-BE" sz="1000" dirty="0" err="1">
                <a:solidFill>
                  <a:schemeClr val="tx1"/>
                </a:solidFill>
                <a:hlinkClick r:id="rId14"/>
              </a:rPr>
              <a:t>Age</a:t>
            </a:r>
            <a:r>
              <a:rPr lang="fr-BE" sz="1000" dirty="0" err="1">
                <a:solidFill>
                  <a:schemeClr val="tx1"/>
                </a:solidFill>
              </a:rPr>
              <a:t>|</a:t>
            </a:r>
            <a:r>
              <a:rPr lang="fr-BE" sz="1000" dirty="0" err="1">
                <a:solidFill>
                  <a:schemeClr val="tx1"/>
                </a:solidFill>
                <a:hlinkClick r:id="rId15"/>
              </a:rPr>
              <a:t>Period</a:t>
            </a:r>
            <a:r>
              <a:rPr lang="fr-BE" sz="1000" dirty="0" err="1">
                <a:solidFill>
                  <a:schemeClr val="tx1"/>
                </a:solidFill>
              </a:rPr>
              <a:t>|</a:t>
            </a:r>
            <a:r>
              <a:rPr lang="fr-BE" sz="1000" dirty="0" err="1">
                <a:solidFill>
                  <a:schemeClr val="tx1"/>
                </a:solidFill>
                <a:hlinkClick r:id="rId16"/>
              </a:rPr>
              <a:t>Range</a:t>
            </a:r>
            <a:r>
              <a:rPr lang="fr-BE" sz="1000" dirty="0" err="1">
                <a:solidFill>
                  <a:schemeClr val="tx1"/>
                </a:solidFill>
              </a:rPr>
              <a:t>|</a:t>
            </a:r>
            <a:r>
              <a:rPr lang="fr-BE" sz="1000" dirty="0" err="1">
                <a:solidFill>
                  <a:schemeClr val="tx1"/>
                </a:solidFill>
                <a:hlinkClick r:id="rId17"/>
              </a:rPr>
              <a:t>string</a:t>
            </a:r>
            <a:endParaRPr lang="fr-BE" sz="1000" b="1" dirty="0">
              <a:solidFill>
                <a:schemeClr val="tx1"/>
              </a:solidFill>
              <a:latin typeface="Arial" panose="020B0604020202020204" pitchFamily="34" charset="0"/>
              <a:cs typeface="Arial" panose="020B0604020202020204" pitchFamily="34" charset="0"/>
            </a:endParaRPr>
          </a:p>
        </p:txBody>
      </p:sp>
      <p:sp>
        <p:nvSpPr>
          <p:cNvPr id="208" name="Rectangle : coins arrondis 18">
            <a:extLst>
              <a:ext uri="{FF2B5EF4-FFF2-40B4-BE49-F238E27FC236}">
                <a16:creationId xmlns:a16="http://schemas.microsoft.com/office/drawing/2014/main" id="{00000000-0008-0000-0000-000025000000}"/>
              </a:ext>
            </a:extLst>
          </p:cNvPr>
          <p:cNvSpPr/>
          <p:nvPr/>
        </p:nvSpPr>
        <p:spPr>
          <a:xfrm>
            <a:off x="13933096" y="18569257"/>
            <a:ext cx="6533612" cy="1366287"/>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AllergyIntolerance.lastOccurrence</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Date and/or time of the last known occurrence of a reaction event.</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dirty="0" err="1">
                <a:solidFill>
                  <a:schemeClr val="tx1"/>
                </a:solidFill>
                <a:hlinkClick r:id="rId13"/>
              </a:rPr>
              <a:t>dateTime</a:t>
            </a:r>
            <a:endParaRPr lang="fr-BE" sz="1000" dirty="0">
              <a:solidFill>
                <a:schemeClr val="tx1"/>
              </a:solidFill>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This date may be replicated by one of the Onset of Reaction dates. Where a textual representation of the date of last occurrence is required e.g. 'In Childhood, '10 years ago' the Comment element should be used.</a:t>
            </a:r>
            <a:endParaRPr lang="fr-BE" sz="1000" dirty="0">
              <a:solidFill>
                <a:schemeClr val="tx1"/>
              </a:solidFill>
              <a:latin typeface="Arial" panose="020B0604020202020204" pitchFamily="34" charset="0"/>
              <a:cs typeface="Arial" panose="020B0604020202020204" pitchFamily="34" charset="0"/>
            </a:endParaRPr>
          </a:p>
        </p:txBody>
      </p:sp>
      <p:sp>
        <p:nvSpPr>
          <p:cNvPr id="209" name="Rectangle : coins arrondis 18">
            <a:extLst>
              <a:ext uri="{FF2B5EF4-FFF2-40B4-BE49-F238E27FC236}">
                <a16:creationId xmlns:a16="http://schemas.microsoft.com/office/drawing/2014/main" id="{00000000-0008-0000-0000-000025000000}"/>
              </a:ext>
            </a:extLst>
          </p:cNvPr>
          <p:cNvSpPr/>
          <p:nvPr/>
        </p:nvSpPr>
        <p:spPr>
          <a:xfrm>
            <a:off x="21290583" y="9104239"/>
            <a:ext cx="3147865" cy="867540"/>
          </a:xfrm>
          <a:prstGeom prst="roundRect">
            <a:avLst/>
          </a:prstGeom>
          <a:solidFill>
            <a:schemeClr val="accent4">
              <a:lumMod val="20000"/>
              <a:lumOff val="80000"/>
            </a:schemeClr>
          </a:solidFill>
          <a:ln w="1905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AllergyIntolerance.reaction</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Details about each adverse reaction event linked to exposure to the identified substance.</a:t>
            </a:r>
            <a:endParaRPr lang="fr-BE" sz="1000" b="1" dirty="0">
              <a:solidFill>
                <a:schemeClr val="tx1"/>
              </a:solidFill>
              <a:latin typeface="Arial" panose="020B0604020202020204" pitchFamily="34" charset="0"/>
              <a:cs typeface="Arial" panose="020B0604020202020204" pitchFamily="34" charset="0"/>
            </a:endParaRPr>
          </a:p>
        </p:txBody>
      </p:sp>
      <p:sp>
        <p:nvSpPr>
          <p:cNvPr id="210" name="Rectangle : coins arrondis 18">
            <a:extLst>
              <a:ext uri="{FF2B5EF4-FFF2-40B4-BE49-F238E27FC236}">
                <a16:creationId xmlns:a16="http://schemas.microsoft.com/office/drawing/2014/main" id="{00000000-0008-0000-0000-000025000000}"/>
              </a:ext>
            </a:extLst>
          </p:cNvPr>
          <p:cNvSpPr/>
          <p:nvPr/>
        </p:nvSpPr>
        <p:spPr>
          <a:xfrm>
            <a:off x="13915719" y="22626591"/>
            <a:ext cx="6550988" cy="1433734"/>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AllergyIntolerance.note</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Additional narrative about the propensity for the Adverse Reaction, not captured in other fields.</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dirty="0">
                <a:hlinkClick r:id="rId21"/>
              </a:rPr>
              <a:t>Annotation</a:t>
            </a: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The notes should be related to an allergy or intolerance as a condition in general and not related to any particular episode of it. For episode notes and descriptions, use </a:t>
            </a:r>
            <a:r>
              <a:rPr lang="en-US" sz="1000" dirty="0" err="1">
                <a:solidFill>
                  <a:schemeClr val="tx1"/>
                </a:solidFill>
                <a:latin typeface="Arial" panose="020B0604020202020204" pitchFamily="34" charset="0"/>
                <a:cs typeface="Arial" panose="020B0604020202020204" pitchFamily="34" charset="0"/>
              </a:rPr>
              <a:t>AllergyIntolerance.event.description</a:t>
            </a:r>
            <a:r>
              <a:rPr lang="en-US" sz="1000" dirty="0">
                <a:solidFill>
                  <a:schemeClr val="tx1"/>
                </a:solidFill>
                <a:latin typeface="Arial" panose="020B0604020202020204" pitchFamily="34" charset="0"/>
                <a:cs typeface="Arial" panose="020B0604020202020204" pitchFamily="34" charset="0"/>
              </a:rPr>
              <a:t> and </a:t>
            </a:r>
            <a:r>
              <a:rPr lang="en-US" sz="1000" dirty="0" err="1">
                <a:solidFill>
                  <a:schemeClr val="tx1"/>
                </a:solidFill>
                <a:latin typeface="Arial" panose="020B0604020202020204" pitchFamily="34" charset="0"/>
                <a:cs typeface="Arial" panose="020B0604020202020204" pitchFamily="34" charset="0"/>
              </a:rPr>
              <a:t>AllergyIntolerance.event.notes</a:t>
            </a:r>
            <a:r>
              <a:rPr lang="en-US" sz="1000" dirty="0">
                <a:solidFill>
                  <a:schemeClr val="tx1"/>
                </a:solidFill>
                <a:latin typeface="Arial" panose="020B0604020202020204" pitchFamily="34" charset="0"/>
                <a:cs typeface="Arial" panose="020B0604020202020204" pitchFamily="34" charset="0"/>
              </a:rPr>
              <a:t>.</a:t>
            </a:r>
            <a:endParaRPr lang="fr-BE" sz="1000" dirty="0">
              <a:solidFill>
                <a:schemeClr val="tx1"/>
              </a:solidFill>
              <a:latin typeface="Arial" panose="020B0604020202020204" pitchFamily="34" charset="0"/>
              <a:cs typeface="Arial" panose="020B0604020202020204" pitchFamily="34" charset="0"/>
            </a:endParaRPr>
          </a:p>
        </p:txBody>
      </p:sp>
      <p:sp>
        <p:nvSpPr>
          <p:cNvPr id="211" name="Rectangle : coins arrondis 18">
            <a:extLst>
              <a:ext uri="{FF2B5EF4-FFF2-40B4-BE49-F238E27FC236}">
                <a16:creationId xmlns:a16="http://schemas.microsoft.com/office/drawing/2014/main" id="{00000000-0008-0000-0000-000025000000}"/>
              </a:ext>
            </a:extLst>
          </p:cNvPr>
          <p:cNvSpPr/>
          <p:nvPr/>
        </p:nvSpPr>
        <p:spPr>
          <a:xfrm>
            <a:off x="25626762" y="5913938"/>
            <a:ext cx="6234308" cy="2386454"/>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AllergyIntolerance.reaction.substance</a:t>
            </a:r>
            <a:r>
              <a:rPr lang="fr-BE" sz="1000" b="1" dirty="0">
                <a:solidFill>
                  <a:schemeClr val="tx1"/>
                </a:solidFill>
                <a:latin typeface="Arial" panose="020B0604020202020204" pitchFamily="34" charset="0"/>
                <a:cs typeface="Arial" panose="020B0604020202020204" pitchFamily="34" charset="0"/>
              </a:rPr>
              <a:t> (</a:t>
            </a:r>
            <a:r>
              <a:rPr lang="fr-BE" sz="1000" dirty="0">
                <a:hlinkClick r:id="rId22"/>
              </a:rPr>
              <a:t>Substance Co</a:t>
            </a:r>
            <a:r>
              <a:rPr lang="fr-BE" sz="1000" dirty="0">
                <a:solidFill>
                  <a:schemeClr val="tx1"/>
                </a:solidFill>
                <a:hlinkClick r:id="rId22"/>
              </a:rPr>
              <a:t>de</a:t>
            </a:r>
            <a:r>
              <a:rPr lang="fr-BE" sz="1000" dirty="0">
                <a:solidFill>
                  <a:schemeClr val="tx1"/>
                </a:solidFill>
              </a:rPr>
              <a:t>)</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The clinical status of the propensity (active/inactive/resolved)</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rgbClr val="FF0000"/>
                </a:solidFill>
                <a:latin typeface="Arial" panose="020B0604020202020204" pitchFamily="34" charset="0"/>
                <a:cs typeface="Arial" panose="020B0604020202020204" pitchFamily="34" charset="0"/>
              </a:rPr>
              <a:t>Mandatory</a:t>
            </a:r>
            <a:r>
              <a:rPr lang="fr-BE" sz="1000" b="1" dirty="0">
                <a:solidFill>
                  <a:srgbClr val="FF0000"/>
                </a:solidFill>
                <a:latin typeface="Arial" panose="020B0604020202020204" pitchFamily="34" charset="0"/>
                <a:cs typeface="Arial" panose="020B0604020202020204" pitchFamily="34" charset="0"/>
              </a:rPr>
              <a:t> if </a:t>
            </a:r>
            <a:r>
              <a:rPr lang="fr-BE" sz="1000" b="1" dirty="0" err="1">
                <a:solidFill>
                  <a:srgbClr val="FF0000"/>
                </a:solidFill>
                <a:latin typeface="Arial" panose="020B0604020202020204" pitchFamily="34" charset="0"/>
                <a:cs typeface="Arial" panose="020B0604020202020204" pitchFamily="34" charset="0"/>
              </a:rPr>
              <a:t>contined</a:t>
            </a:r>
            <a:r>
              <a:rPr lang="fr-BE" sz="1000" b="1" dirty="0">
                <a:solidFill>
                  <a:srgbClr val="FF0000"/>
                </a:solidFill>
                <a:latin typeface="Arial" panose="020B0604020202020204" pitchFamily="34" charset="0"/>
                <a:cs typeface="Arial" panose="020B0604020202020204" pitchFamily="34" charset="0"/>
              </a:rPr>
              <a:t> in </a:t>
            </a:r>
            <a:r>
              <a:rPr lang="fr-BE" sz="1000" b="1" dirty="0" err="1">
                <a:solidFill>
                  <a:srgbClr val="FF0000"/>
                </a:solidFill>
                <a:latin typeface="Arial" panose="020B0604020202020204" pitchFamily="34" charset="0"/>
                <a:cs typeface="Arial" panose="020B0604020202020204" pitchFamily="34" charset="0"/>
              </a:rPr>
              <a:t>AllergyIntolerance.code</a:t>
            </a:r>
            <a:r>
              <a:rPr lang="fr-BE" sz="1000" b="1" dirty="0">
                <a:solidFill>
                  <a:srgbClr val="FF0000"/>
                </a:solidFill>
                <a:latin typeface="Arial" panose="020B0604020202020204" pitchFamily="34" charset="0"/>
                <a:cs typeface="Arial" panose="020B0604020202020204" pitchFamily="34" charset="0"/>
              </a:rPr>
              <a:t> ( manifestation to </a:t>
            </a:r>
            <a:r>
              <a:rPr lang="fr-BE" sz="1000" b="1" dirty="0" err="1">
                <a:solidFill>
                  <a:srgbClr val="FF0000"/>
                </a:solidFill>
                <a:latin typeface="Arial" panose="020B0604020202020204" pitchFamily="34" charset="0"/>
                <a:cs typeface="Arial" panose="020B0604020202020204" pitchFamily="34" charset="0"/>
              </a:rPr>
              <a:t>exposure</a:t>
            </a:r>
            <a:r>
              <a:rPr lang="fr-BE" sz="1000" b="1" dirty="0">
                <a:solidFill>
                  <a:srgbClr val="FF0000"/>
                </a:solidFill>
                <a:latin typeface="Arial" panose="020B0604020202020204" pitchFamily="34" charset="0"/>
                <a:cs typeface="Arial" panose="020B0604020202020204" pitchFamily="34" charset="0"/>
              </a:rPr>
              <a:t> to a </a:t>
            </a:r>
            <a:r>
              <a:rPr lang="fr-BE" sz="1000" b="1" dirty="0" err="1">
                <a:solidFill>
                  <a:srgbClr val="FF0000"/>
                </a:solidFill>
                <a:latin typeface="Arial" panose="020B0604020202020204" pitchFamily="34" charset="0"/>
                <a:cs typeface="Arial" panose="020B0604020202020204" pitchFamily="34" charset="0"/>
              </a:rPr>
              <a:t>product</a:t>
            </a:r>
            <a:r>
              <a:rPr lang="fr-BE" sz="1000" b="1" dirty="0">
                <a:solidFill>
                  <a:srgbClr val="FF0000"/>
                </a:solidFill>
                <a:latin typeface="Arial" panose="020B0604020202020204" pitchFamily="34" charset="0"/>
                <a:cs typeface="Arial" panose="020B0604020202020204" pitchFamily="34" charset="0"/>
              </a:rPr>
              <a:t> </a:t>
            </a:r>
            <a:r>
              <a:rPr lang="fr-BE" sz="1000" b="1" dirty="0" err="1">
                <a:solidFill>
                  <a:srgbClr val="FF0000"/>
                </a:solidFill>
                <a:latin typeface="Arial" panose="020B0604020202020204" pitchFamily="34" charset="0"/>
                <a:cs typeface="Arial" panose="020B0604020202020204" pitchFamily="34" charset="0"/>
              </a:rPr>
              <a:t>when</a:t>
            </a:r>
            <a:r>
              <a:rPr lang="fr-BE" sz="1000" b="1" dirty="0">
                <a:solidFill>
                  <a:srgbClr val="FF0000"/>
                </a:solidFill>
                <a:latin typeface="Arial" panose="020B0604020202020204" pitchFamily="34" charset="0"/>
                <a:cs typeface="Arial" panose="020B0604020202020204" pitchFamily="34" charset="0"/>
              </a:rPr>
              <a:t> </a:t>
            </a:r>
            <a:r>
              <a:rPr lang="fr-BE" sz="1000" b="1" dirty="0" err="1">
                <a:solidFill>
                  <a:srgbClr val="FF0000"/>
                </a:solidFill>
                <a:latin typeface="Arial" panose="020B0604020202020204" pitchFamily="34" charset="0"/>
                <a:cs typeface="Arial" panose="020B0604020202020204" pitchFamily="34" charset="0"/>
              </a:rPr>
              <a:t>propensity</a:t>
            </a:r>
            <a:r>
              <a:rPr lang="fr-BE" sz="1000" b="1" dirty="0">
                <a:solidFill>
                  <a:srgbClr val="FF0000"/>
                </a:solidFill>
                <a:latin typeface="Arial" panose="020B0604020202020204" pitchFamily="34" charset="0"/>
                <a:cs typeface="Arial" panose="020B0604020202020204" pitchFamily="34" charset="0"/>
              </a:rPr>
              <a:t> </a:t>
            </a:r>
            <a:r>
              <a:rPr lang="fr-BE" sz="1000" b="1" dirty="0" err="1">
                <a:solidFill>
                  <a:srgbClr val="FF0000"/>
                </a:solidFill>
                <a:latin typeface="Arial" panose="020B0604020202020204" pitchFamily="34" charset="0"/>
                <a:cs typeface="Arial" panose="020B0604020202020204" pitchFamily="34" charset="0"/>
              </a:rPr>
              <a:t>known</a:t>
            </a:r>
            <a:r>
              <a:rPr lang="fr-BE" sz="1000" b="1" dirty="0">
                <a:solidFill>
                  <a:srgbClr val="FF0000"/>
                </a:solidFill>
                <a:latin typeface="Arial" panose="020B0604020202020204" pitchFamily="34" charset="0"/>
                <a:cs typeface="Arial" panose="020B0604020202020204" pitchFamily="34" charset="0"/>
              </a:rPr>
              <a:t> to a </a:t>
            </a:r>
            <a:r>
              <a:rPr lang="fr-BE" sz="1000" b="1" dirty="0" err="1">
                <a:solidFill>
                  <a:srgbClr val="FF0000"/>
                </a:solidFill>
                <a:latin typeface="Arial" panose="020B0604020202020204" pitchFamily="34" charset="0"/>
                <a:cs typeface="Arial" panose="020B0604020202020204" pitchFamily="34" charset="0"/>
              </a:rPr>
              <a:t>constituting</a:t>
            </a:r>
            <a:r>
              <a:rPr lang="fr-BE" sz="1000" b="1" dirty="0">
                <a:solidFill>
                  <a:srgbClr val="FF0000"/>
                </a:solidFill>
                <a:latin typeface="Arial" panose="020B0604020202020204" pitchFamily="34" charset="0"/>
                <a:cs typeface="Arial" panose="020B0604020202020204" pitchFamily="34" charset="0"/>
              </a:rPr>
              <a:t> substance)</a:t>
            </a:r>
          </a:p>
          <a:p>
            <a:pPr>
              <a:spcBef>
                <a:spcPts val="300"/>
              </a:spcBef>
            </a:pPr>
            <a:r>
              <a:rPr lang="fr-BE" sz="1000" b="1" dirty="0">
                <a:solidFill>
                  <a:srgbClr val="0070C0"/>
                </a:solidFill>
                <a:latin typeface="Arial" panose="020B0604020202020204" pitchFamily="34" charset="0"/>
                <a:cs typeface="Arial" panose="020B0604020202020204" pitchFamily="34" charset="0"/>
              </a:rPr>
              <a:t>Data type:</a:t>
            </a:r>
            <a:r>
              <a:rPr lang="fr-BE" sz="1000" dirty="0">
                <a:solidFill>
                  <a:schemeClr val="tx1"/>
                </a:solidFill>
                <a:latin typeface="Arial" panose="020B0604020202020204" pitchFamily="34" charset="0"/>
                <a:cs typeface="Arial" panose="020B0604020202020204" pitchFamily="34" charset="0"/>
              </a:rPr>
              <a:t> </a:t>
            </a:r>
            <a:r>
              <a:rPr lang="fr-BE" sz="1000" dirty="0" err="1">
                <a:solidFill>
                  <a:schemeClr val="tx1"/>
                </a:solidFill>
                <a:latin typeface="Arial" panose="020B0604020202020204" pitchFamily="34" charset="0"/>
                <a:cs typeface="Arial" panose="020B0604020202020204" pitchFamily="34" charset="0"/>
              </a:rPr>
              <a:t>codable</a:t>
            </a:r>
            <a:r>
              <a:rPr lang="fr-BE" sz="1000" dirty="0">
                <a:solidFill>
                  <a:schemeClr val="tx1"/>
                </a:solidFill>
                <a:latin typeface="Arial" panose="020B0604020202020204" pitchFamily="34" charset="0"/>
                <a:cs typeface="Arial" panose="020B0604020202020204" pitchFamily="34" charset="0"/>
              </a:rPr>
              <a:t> concept</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Identification of the specific substance (or pharmaceutical product) considered to be responsible for the Adverse Reaction event. Note: the substance for a specific reaction may be different from the substance identified as the cause of the risk, but it must be consistent with it. For instance, it may be a more specific substance (e.g. a brand medication) or a composite product that includes the identified substance. It must be clinically safe to only process the 'code' and ignore the '</a:t>
            </a:r>
            <a:r>
              <a:rPr lang="en-US" sz="1000" dirty="0" err="1">
                <a:solidFill>
                  <a:schemeClr val="tx1"/>
                </a:solidFill>
                <a:latin typeface="Arial" panose="020B0604020202020204" pitchFamily="34" charset="0"/>
                <a:cs typeface="Arial" panose="020B0604020202020204" pitchFamily="34" charset="0"/>
              </a:rPr>
              <a:t>reaction.substance</a:t>
            </a:r>
            <a:r>
              <a:rPr lang="en-US" sz="1000" dirty="0">
                <a:solidFill>
                  <a:schemeClr val="tx1"/>
                </a:solidFill>
                <a:latin typeface="Arial" panose="020B0604020202020204" pitchFamily="34" charset="0"/>
                <a:cs typeface="Arial" panose="020B0604020202020204" pitchFamily="34" charset="0"/>
              </a:rPr>
              <a:t>'. If a receiving system is unable to confirm that </a:t>
            </a:r>
            <a:r>
              <a:rPr lang="en-US" sz="1000" dirty="0" err="1">
                <a:solidFill>
                  <a:schemeClr val="tx1"/>
                </a:solidFill>
                <a:latin typeface="Arial" panose="020B0604020202020204" pitchFamily="34" charset="0"/>
                <a:cs typeface="Arial" panose="020B0604020202020204" pitchFamily="34" charset="0"/>
              </a:rPr>
              <a:t>AllergyIntolerance.reaction.substance</a:t>
            </a:r>
            <a:r>
              <a:rPr lang="en-US" sz="1000" dirty="0">
                <a:solidFill>
                  <a:schemeClr val="tx1"/>
                </a:solidFill>
                <a:latin typeface="Arial" panose="020B0604020202020204" pitchFamily="34" charset="0"/>
                <a:cs typeface="Arial" panose="020B0604020202020204" pitchFamily="34" charset="0"/>
              </a:rPr>
              <a:t> falls within the semantic scope of </a:t>
            </a:r>
            <a:r>
              <a:rPr lang="en-US" sz="1000" dirty="0" err="1">
                <a:solidFill>
                  <a:schemeClr val="tx1"/>
                </a:solidFill>
                <a:latin typeface="Arial" panose="020B0604020202020204" pitchFamily="34" charset="0"/>
                <a:cs typeface="Arial" panose="020B0604020202020204" pitchFamily="34" charset="0"/>
              </a:rPr>
              <a:t>AllergyIntolerance.code</a:t>
            </a:r>
            <a:r>
              <a:rPr lang="en-US" sz="1000" dirty="0">
                <a:solidFill>
                  <a:schemeClr val="tx1"/>
                </a:solidFill>
                <a:latin typeface="Arial" panose="020B0604020202020204" pitchFamily="34" charset="0"/>
                <a:cs typeface="Arial" panose="020B0604020202020204" pitchFamily="34" charset="0"/>
              </a:rPr>
              <a:t>, then the receiving system should ignore </a:t>
            </a:r>
            <a:r>
              <a:rPr lang="en-US" sz="1000" dirty="0" err="1">
                <a:solidFill>
                  <a:schemeClr val="tx1"/>
                </a:solidFill>
                <a:latin typeface="Arial" panose="020B0604020202020204" pitchFamily="34" charset="0"/>
                <a:cs typeface="Arial" panose="020B0604020202020204" pitchFamily="34" charset="0"/>
              </a:rPr>
              <a:t>AllergyIntolerance.reaction.substance</a:t>
            </a:r>
            <a:r>
              <a:rPr lang="en-US" sz="1000" dirty="0">
                <a:solidFill>
                  <a:schemeClr val="tx1"/>
                </a:solidFill>
                <a:latin typeface="Arial" panose="020B0604020202020204" pitchFamily="34" charset="0"/>
                <a:cs typeface="Arial" panose="020B0604020202020204" pitchFamily="34" charset="0"/>
              </a:rPr>
              <a:t>.</a:t>
            </a:r>
            <a:endParaRPr lang="fr-BE" sz="1000" dirty="0">
              <a:solidFill>
                <a:schemeClr val="tx1"/>
              </a:solidFill>
              <a:latin typeface="Arial" panose="020B0604020202020204" pitchFamily="34" charset="0"/>
              <a:cs typeface="Arial" panose="020B0604020202020204" pitchFamily="34" charset="0"/>
            </a:endParaRPr>
          </a:p>
        </p:txBody>
      </p:sp>
      <p:sp>
        <p:nvSpPr>
          <p:cNvPr id="212" name="Rectangle : coins arrondis 18">
            <a:extLst>
              <a:ext uri="{FF2B5EF4-FFF2-40B4-BE49-F238E27FC236}">
                <a16:creationId xmlns:a16="http://schemas.microsoft.com/office/drawing/2014/main" id="{00000000-0008-0000-0000-000025000000}"/>
              </a:ext>
            </a:extLst>
          </p:cNvPr>
          <p:cNvSpPr/>
          <p:nvPr/>
        </p:nvSpPr>
        <p:spPr>
          <a:xfrm>
            <a:off x="25626762" y="8667534"/>
            <a:ext cx="6234308" cy="1740949"/>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AllergyIntolerance.reaction.manifestation</a:t>
            </a:r>
            <a:r>
              <a:rPr lang="fr-BE" sz="1000" b="1" dirty="0">
                <a:solidFill>
                  <a:schemeClr val="tx1"/>
                </a:solidFill>
                <a:latin typeface="Arial" panose="020B0604020202020204" pitchFamily="34" charset="0"/>
                <a:cs typeface="Arial" panose="020B0604020202020204" pitchFamily="34" charset="0"/>
              </a:rPr>
              <a:t> (</a:t>
            </a:r>
            <a:r>
              <a:rPr lang="fr-BE" sz="1000" dirty="0">
                <a:hlinkClick r:id="rId23"/>
              </a:rPr>
              <a:t>SNOMED CT </a:t>
            </a:r>
            <a:r>
              <a:rPr lang="fr-BE" sz="1000" dirty="0" err="1">
                <a:hlinkClick r:id="rId23"/>
              </a:rPr>
              <a:t>Clinical</a:t>
            </a:r>
            <a:r>
              <a:rPr lang="fr-BE" sz="1000" dirty="0">
                <a:hlinkClick r:id="rId23"/>
              </a:rPr>
              <a:t> </a:t>
            </a:r>
            <a:r>
              <a:rPr lang="fr-BE" sz="1000" dirty="0" err="1">
                <a:hlinkClick r:id="rId23"/>
              </a:rPr>
              <a:t>Findin</a:t>
            </a:r>
            <a:r>
              <a:rPr lang="fr-BE" sz="1000" dirty="0" err="1">
                <a:solidFill>
                  <a:schemeClr val="tx1"/>
                </a:solidFill>
                <a:hlinkClick r:id="rId23"/>
              </a:rPr>
              <a:t>gs</a:t>
            </a:r>
            <a:r>
              <a:rPr lang="fr-BE" sz="1000" dirty="0">
                <a:solidFill>
                  <a:schemeClr val="tx1"/>
                </a:solidFill>
              </a:rPr>
              <a:t>)</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a:t>
            </a:r>
            <a:r>
              <a:rPr lang="fr-BE" sz="1000" b="1" dirty="0">
                <a:solidFill>
                  <a:schemeClr val="tx1"/>
                </a:solidFill>
                <a:latin typeface="Arial" panose="020B0604020202020204" pitchFamily="34" charset="0"/>
                <a:cs typeface="Arial" panose="020B0604020202020204" pitchFamily="34" charset="0"/>
              </a:rPr>
              <a:t> </a:t>
            </a:r>
            <a:r>
              <a:rPr lang="en-US" sz="1000" b="1" dirty="0">
                <a:solidFill>
                  <a:schemeClr val="tx1"/>
                </a:solidFill>
                <a:latin typeface="Arial" panose="020B0604020202020204" pitchFamily="34" charset="0"/>
                <a:cs typeface="Arial" panose="020B0604020202020204" pitchFamily="34" charset="0"/>
              </a:rPr>
              <a:t>Clinical symptoms and/or signs that are observed or associated with the adverse reaction event.</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a:t>
            </a:r>
            <a:r>
              <a:rPr lang="fr-BE" sz="1000" dirty="0">
                <a:solidFill>
                  <a:schemeClr val="tx1"/>
                </a:solidFill>
                <a:latin typeface="Arial" panose="020B0604020202020204" pitchFamily="34" charset="0"/>
                <a:cs typeface="Arial" panose="020B0604020202020204" pitchFamily="34" charset="0"/>
              </a:rPr>
              <a:t> </a:t>
            </a:r>
            <a:r>
              <a:rPr lang="fr-BE" sz="1000" dirty="0" err="1">
                <a:solidFill>
                  <a:schemeClr val="tx1"/>
                </a:solidFill>
                <a:latin typeface="Arial" panose="020B0604020202020204" pitchFamily="34" charset="0"/>
                <a:cs typeface="Arial" panose="020B0604020202020204" pitchFamily="34" charset="0"/>
              </a:rPr>
              <a:t>codable</a:t>
            </a:r>
            <a:r>
              <a:rPr lang="fr-BE" sz="1000" dirty="0">
                <a:solidFill>
                  <a:schemeClr val="tx1"/>
                </a:solidFill>
                <a:latin typeface="Arial" panose="020B0604020202020204" pitchFamily="34" charset="0"/>
                <a:cs typeface="Arial" panose="020B0604020202020204" pitchFamily="34" charset="0"/>
              </a:rPr>
              <a:t> concept</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Manifestation can be expressed as a single word, phrase or brief description. For example: nausea, rash or no reaction. It is preferable that manifestation should be coded with a terminology, where possible. The values entered here may be used to display on an application screen as part of a list of adverse reactions, as recommended in the UK NHS CUI guidelines.</a:t>
            </a:r>
            <a:endParaRPr lang="fr-BE" sz="1000" dirty="0">
              <a:solidFill>
                <a:schemeClr val="tx1"/>
              </a:solidFill>
              <a:latin typeface="Arial" panose="020B0604020202020204" pitchFamily="34" charset="0"/>
              <a:cs typeface="Arial" panose="020B0604020202020204" pitchFamily="34" charset="0"/>
            </a:endParaRPr>
          </a:p>
        </p:txBody>
      </p:sp>
      <p:sp>
        <p:nvSpPr>
          <p:cNvPr id="213" name="Rectangle : coins arrondis 18">
            <a:extLst>
              <a:ext uri="{FF2B5EF4-FFF2-40B4-BE49-F238E27FC236}">
                <a16:creationId xmlns:a16="http://schemas.microsoft.com/office/drawing/2014/main" id="{00000000-0008-0000-0000-000025000000}"/>
              </a:ext>
            </a:extLst>
          </p:cNvPr>
          <p:cNvSpPr/>
          <p:nvPr/>
        </p:nvSpPr>
        <p:spPr>
          <a:xfrm>
            <a:off x="25626764" y="14399236"/>
            <a:ext cx="6234308" cy="1687428"/>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AllergyIntolerance.reaction.severity</a:t>
            </a:r>
            <a:r>
              <a:rPr lang="fr-BE" sz="1000" b="1" dirty="0">
                <a:solidFill>
                  <a:schemeClr val="tx1"/>
                </a:solidFill>
                <a:latin typeface="Arial" panose="020B0604020202020204" pitchFamily="34" charset="0"/>
                <a:cs typeface="Arial" panose="020B0604020202020204" pitchFamily="34" charset="0"/>
              </a:rPr>
              <a:t> (</a:t>
            </a:r>
            <a:r>
              <a:rPr lang="fr-BE" sz="1000" dirty="0" err="1">
                <a:hlinkClick r:id="rId24"/>
              </a:rPr>
              <a:t>AllergyIntoleranceSe</a:t>
            </a:r>
            <a:r>
              <a:rPr lang="fr-BE" sz="1000" dirty="0" err="1">
                <a:solidFill>
                  <a:schemeClr val="tx1"/>
                </a:solidFill>
                <a:hlinkClick r:id="rId24"/>
              </a:rPr>
              <a:t>verity</a:t>
            </a:r>
            <a:r>
              <a:rPr lang="fr-BE" sz="1000" dirty="0">
                <a:solidFill>
                  <a:schemeClr val="tx1"/>
                </a:solidFill>
              </a:rPr>
              <a:t>)</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Clinical assessment of the severity of the reaction event.</a:t>
            </a:r>
            <a:r>
              <a:rPr lang="en-US" sz="1000" b="1" dirty="0">
                <a:solidFill>
                  <a:srgbClr val="00B0F0"/>
                </a:solidFill>
                <a:latin typeface="Arial" panose="020B0604020202020204" pitchFamily="34" charset="0"/>
                <a:cs typeface="Arial" panose="020B0604020202020204" pitchFamily="34" charset="0"/>
              </a:rPr>
              <a:t> Attention HL7 defines it as "severity of the reaction event as a whole, potentially considering multiple different manifestations", this is not logical, severity is per unique manifestation event.</a:t>
            </a:r>
            <a:endParaRPr lang="fr-BE" sz="1000" b="1" dirty="0">
              <a:solidFill>
                <a:srgbClr val="00B0F0"/>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a:t>
            </a:r>
            <a:r>
              <a:rPr lang="fr-BE" sz="1000" dirty="0">
                <a:solidFill>
                  <a:schemeClr val="tx1"/>
                </a:solidFill>
                <a:latin typeface="Arial" panose="020B0604020202020204" pitchFamily="34" charset="0"/>
                <a:cs typeface="Arial" panose="020B0604020202020204" pitchFamily="34" charset="0"/>
              </a:rPr>
              <a:t> </a:t>
            </a:r>
            <a:r>
              <a:rPr lang="fr-BE" sz="1000" dirty="0">
                <a:hlinkClick r:id="rId25"/>
              </a:rPr>
              <a:t>code</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It is acknowledged that this assessment is very subjective. There may be some specific practice domains where objective scales have been applied. Objective scales can be included in this model as extensions.</a:t>
            </a:r>
            <a:endParaRPr lang="fr-BE" sz="1000" dirty="0">
              <a:solidFill>
                <a:schemeClr val="tx1"/>
              </a:solidFill>
              <a:latin typeface="Arial" panose="020B0604020202020204" pitchFamily="34" charset="0"/>
              <a:cs typeface="Arial" panose="020B0604020202020204" pitchFamily="34" charset="0"/>
            </a:endParaRPr>
          </a:p>
        </p:txBody>
      </p:sp>
      <p:sp>
        <p:nvSpPr>
          <p:cNvPr id="214" name="Rectangle : coins arrondis 18">
            <a:extLst>
              <a:ext uri="{FF2B5EF4-FFF2-40B4-BE49-F238E27FC236}">
                <a16:creationId xmlns:a16="http://schemas.microsoft.com/office/drawing/2014/main" id="{00000000-0008-0000-0000-000025000000}"/>
              </a:ext>
            </a:extLst>
          </p:cNvPr>
          <p:cNvSpPr/>
          <p:nvPr/>
        </p:nvSpPr>
        <p:spPr>
          <a:xfrm>
            <a:off x="25626764" y="10741292"/>
            <a:ext cx="6234306" cy="1673703"/>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AllergyIntolerance.reaction.description</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Text description about the reaction as a whole, including details of the manifestation if required.</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u="sng" dirty="0">
                <a:solidFill>
                  <a:srgbClr val="0070C0"/>
                </a:solidFill>
                <a:latin typeface="Arial" panose="020B0604020202020204" pitchFamily="34" charset="0"/>
                <a:cs typeface="Arial" panose="020B0604020202020204" pitchFamily="34" charset="0"/>
              </a:rPr>
              <a:t>string</a:t>
            </a:r>
            <a:endParaRPr lang="fr-BE" sz="1000" u="sng" dirty="0">
              <a:hlinkClick r:id="rId21"/>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Use the description to provide any details of a particular event of the occurred reaction such as circumstances, reaction specifics, what happened before/after. For example: at the age of four, the patient was given penicillin for strep throat and subsequently developed severe hives. Information, related to the event, but not describing a particular care should be captured in the comment field. </a:t>
            </a:r>
            <a:endParaRPr lang="fr-BE" sz="1000" dirty="0">
              <a:solidFill>
                <a:schemeClr val="tx1"/>
              </a:solidFill>
              <a:latin typeface="Arial" panose="020B0604020202020204" pitchFamily="34" charset="0"/>
              <a:cs typeface="Arial" panose="020B0604020202020204" pitchFamily="34" charset="0"/>
            </a:endParaRPr>
          </a:p>
        </p:txBody>
      </p:sp>
      <p:sp>
        <p:nvSpPr>
          <p:cNvPr id="215" name="Rectangle : coins arrondis 18">
            <a:extLst>
              <a:ext uri="{FF2B5EF4-FFF2-40B4-BE49-F238E27FC236}">
                <a16:creationId xmlns:a16="http://schemas.microsoft.com/office/drawing/2014/main" id="{00000000-0008-0000-0000-000025000000}"/>
              </a:ext>
            </a:extLst>
          </p:cNvPr>
          <p:cNvSpPr/>
          <p:nvPr/>
        </p:nvSpPr>
        <p:spPr>
          <a:xfrm>
            <a:off x="25626762" y="16386974"/>
            <a:ext cx="6234308" cy="915877"/>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AllergyIntolerance.reaction.onset</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Record of the date and/or time of the onset of the Reaction.</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dirty="0" err="1">
                <a:solidFill>
                  <a:schemeClr val="tx1"/>
                </a:solidFill>
                <a:hlinkClick r:id="rId13"/>
              </a:rPr>
              <a:t>dateTime</a:t>
            </a:r>
            <a:endParaRPr lang="fr-BE" sz="1000" dirty="0">
              <a:solidFill>
                <a:schemeClr val="tx1"/>
              </a:solidFill>
            </a:endParaRPr>
          </a:p>
        </p:txBody>
      </p:sp>
      <p:sp>
        <p:nvSpPr>
          <p:cNvPr id="216" name="Rectangle : coins arrondis 18">
            <a:extLst>
              <a:ext uri="{FF2B5EF4-FFF2-40B4-BE49-F238E27FC236}">
                <a16:creationId xmlns:a16="http://schemas.microsoft.com/office/drawing/2014/main" id="{00000000-0008-0000-0000-000025000000}"/>
              </a:ext>
            </a:extLst>
          </p:cNvPr>
          <p:cNvSpPr/>
          <p:nvPr/>
        </p:nvSpPr>
        <p:spPr>
          <a:xfrm>
            <a:off x="25626763" y="17557882"/>
            <a:ext cx="6234307" cy="885323"/>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AllergyIntolerance.reaction.exposureRoute</a:t>
            </a:r>
            <a:r>
              <a:rPr lang="fr-BE" sz="1000" b="1" dirty="0">
                <a:solidFill>
                  <a:schemeClr val="tx1"/>
                </a:solidFill>
                <a:latin typeface="Arial" panose="020B0604020202020204" pitchFamily="34" charset="0"/>
                <a:cs typeface="Arial" panose="020B0604020202020204" pitchFamily="34" charset="0"/>
              </a:rPr>
              <a:t> (</a:t>
            </a:r>
            <a:r>
              <a:rPr lang="fr-BE" sz="1000" dirty="0">
                <a:hlinkClick r:id="rId26"/>
              </a:rPr>
              <a:t>SNOMED CT Route Co</a:t>
            </a:r>
            <a:r>
              <a:rPr lang="fr-BE" sz="1000" dirty="0">
                <a:solidFill>
                  <a:schemeClr val="tx1"/>
                </a:solidFill>
                <a:hlinkClick r:id="rId26"/>
              </a:rPr>
              <a:t>des</a:t>
            </a:r>
            <a:r>
              <a:rPr lang="fr-BE" sz="1000" dirty="0">
                <a:solidFill>
                  <a:schemeClr val="tx1"/>
                </a:solidFill>
              </a:rPr>
              <a:t>)</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Identification of the route by which the subject was exposed to the substance.</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dirty="0" err="1">
                <a:hlinkClick r:id="rId27"/>
              </a:rPr>
              <a:t>CodeableConcept</a:t>
            </a:r>
            <a:endParaRPr lang="fr-BE" sz="1000" u="sng" dirty="0">
              <a:hlinkClick r:id="rId21"/>
            </a:endParaRPr>
          </a:p>
        </p:txBody>
      </p:sp>
      <p:sp>
        <p:nvSpPr>
          <p:cNvPr id="217" name="Rectangle : coins arrondis 18">
            <a:extLst>
              <a:ext uri="{FF2B5EF4-FFF2-40B4-BE49-F238E27FC236}">
                <a16:creationId xmlns:a16="http://schemas.microsoft.com/office/drawing/2014/main" id="{00000000-0008-0000-0000-000025000000}"/>
              </a:ext>
            </a:extLst>
          </p:cNvPr>
          <p:cNvSpPr/>
          <p:nvPr/>
        </p:nvSpPr>
        <p:spPr>
          <a:xfrm>
            <a:off x="25626764" y="18737477"/>
            <a:ext cx="6234306" cy="1673703"/>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AllergyIntolerance.reaction.note</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en-US" sz="1000" b="1" dirty="0">
                <a:solidFill>
                  <a:schemeClr val="tx1"/>
                </a:solidFill>
                <a:latin typeface="Arial" panose="020B0604020202020204" pitchFamily="34" charset="0"/>
                <a:cs typeface="Arial" panose="020B0604020202020204" pitchFamily="34" charset="0"/>
              </a:rPr>
              <a:t>Additional text about the adverse reaction event not captured in other fields.</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Optional</a:t>
            </a:r>
            <a:endParaRPr lang="fr-BE" sz="1000" b="1"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dirty="0">
                <a:hlinkClick r:id="rId21"/>
              </a:rPr>
              <a:t>Annotation</a:t>
            </a:r>
            <a:endParaRPr lang="fr-BE" sz="1000" u="sng" dirty="0">
              <a:hlinkClick r:id="rId21"/>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HL7 recommandation: </a:t>
            </a:r>
            <a:r>
              <a:rPr lang="en-US" sz="1000" dirty="0">
                <a:solidFill>
                  <a:schemeClr val="tx1"/>
                </a:solidFill>
                <a:latin typeface="Arial" panose="020B0604020202020204" pitchFamily="34" charset="0"/>
                <a:cs typeface="Arial" panose="020B0604020202020204" pitchFamily="34" charset="0"/>
              </a:rPr>
              <a:t>Use this field to record information indirectly related to a particular event and not captured in the description. For example: Clinical records are no longer available, recorded based on information provided to the patient by her mother and her mother is deceased. </a:t>
            </a:r>
            <a:endParaRPr lang="fr-BE" sz="1000" dirty="0">
              <a:solidFill>
                <a:schemeClr val="tx1"/>
              </a:solidFill>
              <a:latin typeface="Arial" panose="020B0604020202020204" pitchFamily="34" charset="0"/>
              <a:cs typeface="Arial" panose="020B0604020202020204" pitchFamily="34" charset="0"/>
            </a:endParaRPr>
          </a:p>
        </p:txBody>
      </p:sp>
      <p:sp>
        <p:nvSpPr>
          <p:cNvPr id="219" name="Rectangle : coins arrondis 18">
            <a:extLst>
              <a:ext uri="{FF2B5EF4-FFF2-40B4-BE49-F238E27FC236}">
                <a16:creationId xmlns:a16="http://schemas.microsoft.com/office/drawing/2014/main" id="{00000000-0008-0000-0000-000025000000}"/>
              </a:ext>
            </a:extLst>
          </p:cNvPr>
          <p:cNvSpPr/>
          <p:nvPr/>
        </p:nvSpPr>
        <p:spPr>
          <a:xfrm>
            <a:off x="25626764" y="12690427"/>
            <a:ext cx="6234306" cy="1507327"/>
          </a:xfrm>
          <a:prstGeom prst="roundRect">
            <a:avLst/>
          </a:prstGeom>
          <a:solidFill>
            <a:schemeClr val="bg1">
              <a:lumMod val="95000"/>
            </a:schemeClr>
          </a:solidFill>
          <a:ln w="1905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r>
              <a:rPr lang="fr-BE" sz="1000" b="1" dirty="0">
                <a:solidFill>
                  <a:srgbClr val="0070C0"/>
                </a:solidFill>
                <a:latin typeface="Arial" panose="020B0604020202020204" pitchFamily="34" charset="0"/>
                <a:cs typeface="Arial" panose="020B0604020202020204" pitchFamily="34" charset="0"/>
              </a:rPr>
              <a:t>HL7 </a:t>
            </a:r>
            <a:r>
              <a:rPr lang="fr-BE" sz="1000" b="1" dirty="0" err="1">
                <a:solidFill>
                  <a:srgbClr val="0070C0"/>
                </a:solidFill>
                <a:latin typeface="Arial" panose="020B0604020202020204" pitchFamily="34" charset="0"/>
                <a:cs typeface="Arial" panose="020B0604020202020204" pitchFamily="34" charset="0"/>
              </a:rPr>
              <a:t>name</a:t>
            </a:r>
            <a:r>
              <a:rPr lang="fr-BE" sz="1000" b="1" dirty="0">
                <a:solidFill>
                  <a:srgbClr val="0070C0"/>
                </a:solidFill>
                <a:latin typeface="Arial" panose="020B0604020202020204" pitchFamily="34" charset="0"/>
                <a:cs typeface="Arial" panose="020B0604020202020204" pitchFamily="34" charset="0"/>
              </a:rPr>
              <a:t>: </a:t>
            </a:r>
            <a:r>
              <a:rPr lang="fr-BE" sz="1000" b="1" dirty="0" err="1">
                <a:solidFill>
                  <a:schemeClr val="tx1"/>
                </a:solidFill>
                <a:latin typeface="Arial" panose="020B0604020202020204" pitchFamily="34" charset="0"/>
                <a:cs typeface="Arial" panose="020B0604020202020204" pitchFamily="34" charset="0"/>
              </a:rPr>
              <a:t>AllergyIntolerance.reaction.recorder</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Content: </a:t>
            </a:r>
            <a:r>
              <a:rPr lang="fr-BE" sz="1000" dirty="0">
                <a:solidFill>
                  <a:schemeClr val="tx1"/>
                </a:solidFill>
                <a:latin typeface="Arial" panose="020B0604020202020204" pitchFamily="34" charset="0"/>
                <a:cs typeface="Arial" panose="020B0604020202020204" pitchFamily="34" charset="0"/>
              </a:rPr>
              <a:t>The i</a:t>
            </a:r>
            <a:r>
              <a:rPr lang="en-US" sz="1000" dirty="0" err="1">
                <a:solidFill>
                  <a:schemeClr val="tx1"/>
                </a:solidFill>
                <a:latin typeface="Arial" panose="020B0604020202020204" pitchFamily="34" charset="0"/>
                <a:cs typeface="Arial" panose="020B0604020202020204" pitchFamily="34" charset="0"/>
              </a:rPr>
              <a:t>ndividual</a:t>
            </a:r>
            <a:r>
              <a:rPr lang="en-US" sz="1000" dirty="0">
                <a:solidFill>
                  <a:schemeClr val="tx1"/>
                </a:solidFill>
                <a:latin typeface="Arial" panose="020B0604020202020204" pitchFamily="34" charset="0"/>
                <a:cs typeface="Arial" panose="020B0604020202020204" pitchFamily="34" charset="0"/>
              </a:rPr>
              <a:t> who recorded the manifestation and takes responsibility for its content. </a:t>
            </a:r>
            <a:r>
              <a:rPr lang="en-US" sz="1000" dirty="0">
                <a:solidFill>
                  <a:srgbClr val="00B0F0"/>
                </a:solidFill>
                <a:latin typeface="Arial" panose="020B0604020202020204" pitchFamily="34" charset="0"/>
                <a:cs typeface="Arial" panose="020B0604020202020204" pitchFamily="34" charset="0"/>
              </a:rPr>
              <a:t>Attention, you can have one first creator but then you have the person who takes. How do you reflect this in this field? Last </a:t>
            </a:r>
            <a:r>
              <a:rPr lang="en-US" sz="1000" dirty="0" err="1">
                <a:solidFill>
                  <a:srgbClr val="00B0F0"/>
                </a:solidFill>
                <a:latin typeface="Arial" panose="020B0604020202020204" pitchFamily="34" charset="0"/>
                <a:cs typeface="Arial" panose="020B0604020202020204" pitchFamily="34" charset="0"/>
              </a:rPr>
              <a:t>modier</a:t>
            </a:r>
            <a:r>
              <a:rPr lang="en-US" sz="1000" dirty="0">
                <a:solidFill>
                  <a:srgbClr val="00B0F0"/>
                </a:solidFill>
                <a:latin typeface="Arial" panose="020B0604020202020204" pitchFamily="34" charset="0"/>
                <a:cs typeface="Arial" panose="020B0604020202020204" pitchFamily="34" charset="0"/>
              </a:rPr>
              <a:t> is the "responsible" of the information?</a:t>
            </a:r>
            <a:endParaRPr lang="fr-BE" sz="1000" dirty="0">
              <a:solidFill>
                <a:schemeClr val="tx1"/>
              </a:solidFill>
              <a:latin typeface="Arial" panose="020B0604020202020204" pitchFamily="34" charset="0"/>
              <a:cs typeface="Arial" panose="020B0604020202020204" pitchFamily="34" charset="0"/>
            </a:endParaRPr>
          </a:p>
          <a:p>
            <a:pPr>
              <a:spcBef>
                <a:spcPts val="300"/>
              </a:spcBef>
            </a:pPr>
            <a:r>
              <a:rPr lang="fr-BE" sz="1000" b="1" dirty="0" err="1">
                <a:solidFill>
                  <a:srgbClr val="0070C0"/>
                </a:solidFill>
                <a:latin typeface="Arial" panose="020B0604020202020204" pitchFamily="34" charset="0"/>
                <a:cs typeface="Arial" panose="020B0604020202020204" pitchFamily="34" charset="0"/>
              </a:rPr>
              <a:t>Completion</a:t>
            </a:r>
            <a:r>
              <a:rPr lang="fr-BE" sz="1000" b="1" dirty="0">
                <a:solidFill>
                  <a:srgbClr val="0070C0"/>
                </a:solidFill>
                <a:latin typeface="Arial" panose="020B0604020202020204" pitchFamily="34" charset="0"/>
                <a:cs typeface="Arial" panose="020B0604020202020204" pitchFamily="34" charset="0"/>
              </a:rPr>
              <a:t> of </a:t>
            </a:r>
            <a:r>
              <a:rPr lang="fr-BE" sz="1000" b="1" dirty="0" err="1">
                <a:solidFill>
                  <a:srgbClr val="0070C0"/>
                </a:solidFill>
                <a:latin typeface="Arial" panose="020B0604020202020204" pitchFamily="34" charset="0"/>
                <a:cs typeface="Arial" panose="020B0604020202020204" pitchFamily="34" charset="0"/>
              </a:rPr>
              <a:t>field</a:t>
            </a:r>
            <a:r>
              <a:rPr lang="fr-BE" sz="1000" b="1" dirty="0">
                <a:solidFill>
                  <a:srgbClr val="0070C0"/>
                </a:solidFill>
                <a:latin typeface="Arial" panose="020B0604020202020204" pitchFamily="34" charset="0"/>
                <a:cs typeface="Arial" panose="020B0604020202020204" pitchFamily="34" charset="0"/>
              </a:rPr>
              <a:t>:</a:t>
            </a:r>
            <a:r>
              <a:rPr lang="fr-BE" sz="1000" b="1" dirty="0">
                <a:solidFill>
                  <a:schemeClr val="tx1"/>
                </a:solidFill>
                <a:latin typeface="Arial" panose="020B0604020202020204" pitchFamily="34" charset="0"/>
                <a:cs typeface="Arial" panose="020B0604020202020204" pitchFamily="34" charset="0"/>
              </a:rPr>
              <a:t> </a:t>
            </a:r>
            <a:r>
              <a:rPr lang="fr-BE" sz="1000" b="1" dirty="0" err="1">
                <a:solidFill>
                  <a:srgbClr val="FF0000"/>
                </a:solidFill>
                <a:latin typeface="Arial" panose="020B0604020202020204" pitchFamily="34" charset="0"/>
                <a:cs typeface="Arial" panose="020B0604020202020204" pitchFamily="34" charset="0"/>
              </a:rPr>
              <a:t>Mandatory</a:t>
            </a:r>
            <a:endParaRPr lang="fr-BE" sz="1000" b="1" dirty="0">
              <a:solidFill>
                <a:srgbClr val="FF0000"/>
              </a:solidFill>
              <a:latin typeface="Arial" panose="020B0604020202020204" pitchFamily="34" charset="0"/>
              <a:cs typeface="Arial" panose="020B0604020202020204" pitchFamily="34" charset="0"/>
            </a:endParaRPr>
          </a:p>
          <a:p>
            <a:pPr>
              <a:spcBef>
                <a:spcPts val="300"/>
              </a:spcBef>
            </a:pPr>
            <a:r>
              <a:rPr lang="fr-BE" sz="1000" b="1" dirty="0">
                <a:solidFill>
                  <a:srgbClr val="0070C0"/>
                </a:solidFill>
                <a:latin typeface="Arial" panose="020B0604020202020204" pitchFamily="34" charset="0"/>
                <a:cs typeface="Arial" panose="020B0604020202020204" pitchFamily="34" charset="0"/>
              </a:rPr>
              <a:t>Data type: </a:t>
            </a:r>
            <a:r>
              <a:rPr lang="fr-BE" sz="1000" dirty="0">
                <a:hlinkClick r:id="rId11"/>
              </a:rPr>
              <a:t>Reference</a:t>
            </a:r>
            <a:r>
              <a:rPr lang="fr-BE" sz="1000" dirty="0"/>
              <a:t>(</a:t>
            </a:r>
            <a:r>
              <a:rPr lang="fr-BE" sz="1000" dirty="0" err="1">
                <a:hlinkClick r:id="rId18"/>
              </a:rPr>
              <a:t>Practitioner</a:t>
            </a:r>
            <a:r>
              <a:rPr lang="fr-BE" sz="1000" dirty="0"/>
              <a:t> | </a:t>
            </a:r>
            <a:r>
              <a:rPr lang="fr-BE" sz="1000" dirty="0" err="1">
                <a:hlinkClick r:id="rId19"/>
              </a:rPr>
              <a:t>PractitionerRole</a:t>
            </a:r>
            <a:r>
              <a:rPr lang="fr-BE" sz="1000" dirty="0"/>
              <a:t> | </a:t>
            </a:r>
            <a:r>
              <a:rPr lang="fr-BE" sz="1000" dirty="0">
                <a:hlinkClick r:id="rId10"/>
              </a:rPr>
              <a:t>Patient</a:t>
            </a:r>
            <a:r>
              <a:rPr lang="fr-BE" sz="1000" dirty="0"/>
              <a:t> | </a:t>
            </a:r>
            <a:r>
              <a:rPr lang="fr-BE" sz="1000" dirty="0" err="1">
                <a:hlinkClick r:id="rId20"/>
              </a:rPr>
              <a:t>RelatedPerson</a:t>
            </a:r>
            <a:endParaRPr lang="fr-BE" sz="1000" dirty="0"/>
          </a:p>
          <a:p>
            <a:pPr>
              <a:spcBef>
                <a:spcPts val="300"/>
              </a:spcBef>
            </a:pPr>
            <a:r>
              <a:rPr lang="fr-BE" sz="1000" b="1" dirty="0">
                <a:solidFill>
                  <a:srgbClr val="FF0000"/>
                </a:solidFill>
              </a:rPr>
              <a:t>DOES NOT EXITS IN THE HL7 MODEL </a:t>
            </a:r>
            <a:r>
              <a:rPr lang="fr-BE" sz="1000" b="1" dirty="0" err="1">
                <a:solidFill>
                  <a:srgbClr val="FF0000"/>
                </a:solidFill>
              </a:rPr>
              <a:t>yet</a:t>
            </a:r>
            <a:r>
              <a:rPr lang="fr-BE" sz="1000" b="1" dirty="0">
                <a:solidFill>
                  <a:srgbClr val="FF0000"/>
                </a:solidFill>
              </a:rPr>
              <a:t> multiple manifestations WILL have </a:t>
            </a:r>
            <a:r>
              <a:rPr lang="fr-BE" sz="1000" b="1" dirty="0" err="1">
                <a:solidFill>
                  <a:srgbClr val="FF0000"/>
                </a:solidFill>
              </a:rPr>
              <a:t>diffrerent</a:t>
            </a:r>
            <a:r>
              <a:rPr lang="fr-BE" sz="1000" b="1" dirty="0">
                <a:solidFill>
                  <a:srgbClr val="FF0000"/>
                </a:solidFill>
              </a:rPr>
              <a:t> </a:t>
            </a:r>
            <a:r>
              <a:rPr lang="fr-BE" sz="1000" b="1" dirty="0" err="1">
                <a:solidFill>
                  <a:srgbClr val="FF0000"/>
                </a:solidFill>
              </a:rPr>
              <a:t>recorders</a:t>
            </a:r>
            <a:r>
              <a:rPr lang="fr-BE" sz="1000" b="1" dirty="0">
                <a:solidFill>
                  <a:srgbClr val="FF0000"/>
                </a:solidFill>
              </a:rPr>
              <a:t> over time and </a:t>
            </a:r>
            <a:r>
              <a:rPr lang="fr-BE" sz="1000" b="1" dirty="0" err="1">
                <a:solidFill>
                  <a:srgbClr val="FF0000"/>
                </a:solidFill>
              </a:rPr>
              <a:t>it's</a:t>
            </a:r>
            <a:r>
              <a:rPr lang="fr-BE" sz="1000" b="1" dirty="0">
                <a:solidFill>
                  <a:srgbClr val="FF0000"/>
                </a:solidFill>
              </a:rPr>
              <a:t> </a:t>
            </a:r>
            <a:r>
              <a:rPr lang="fr-BE" sz="1000" b="1" dirty="0" err="1">
                <a:solidFill>
                  <a:srgbClr val="FF0000"/>
                </a:solidFill>
              </a:rPr>
              <a:t>imprtant</a:t>
            </a:r>
            <a:r>
              <a:rPr lang="fr-BE" sz="1000" b="1" dirty="0">
                <a:solidFill>
                  <a:srgbClr val="FF0000"/>
                </a:solidFill>
              </a:rPr>
              <a:t> to know </a:t>
            </a:r>
            <a:r>
              <a:rPr lang="fr-BE" sz="1000" b="1" dirty="0" err="1">
                <a:solidFill>
                  <a:srgbClr val="FF0000"/>
                </a:solidFill>
              </a:rPr>
              <a:t>who</a:t>
            </a:r>
            <a:r>
              <a:rPr lang="fr-BE" sz="1000" b="1" dirty="0">
                <a:solidFill>
                  <a:srgbClr val="FF0000"/>
                </a:solidFill>
              </a:rPr>
              <a:t> </a:t>
            </a:r>
            <a:r>
              <a:rPr lang="fr-BE" sz="1000" b="1" dirty="0" err="1">
                <a:solidFill>
                  <a:srgbClr val="FF0000"/>
                </a:solidFill>
              </a:rPr>
              <a:t>recorded</a:t>
            </a:r>
            <a:r>
              <a:rPr lang="fr-BE" sz="1000" b="1" dirty="0">
                <a:solidFill>
                  <a:srgbClr val="FF0000"/>
                </a:solidFill>
              </a:rPr>
              <a:t> </a:t>
            </a:r>
            <a:r>
              <a:rPr lang="fr-BE" sz="1000" b="1" dirty="0" err="1">
                <a:solidFill>
                  <a:srgbClr val="FF0000"/>
                </a:solidFill>
              </a:rPr>
              <a:t>each</a:t>
            </a:r>
            <a:r>
              <a:rPr lang="fr-BE" sz="1000" b="1" dirty="0">
                <a:solidFill>
                  <a:srgbClr val="FF0000"/>
                </a:solidFill>
              </a:rPr>
              <a:t> of </a:t>
            </a:r>
            <a:r>
              <a:rPr lang="fr-BE" sz="1000" b="1" dirty="0" err="1">
                <a:solidFill>
                  <a:srgbClr val="FF0000"/>
                </a:solidFill>
              </a:rPr>
              <a:t>them</a:t>
            </a:r>
            <a:r>
              <a:rPr lang="fr-BE" sz="1000" b="1" dirty="0">
                <a:solidFill>
                  <a:srgbClr val="FF0000"/>
                </a:solidFill>
              </a:rPr>
              <a:t> .)</a:t>
            </a:r>
            <a:endParaRPr lang="fr-BE" sz="1000" b="1" dirty="0">
              <a:solidFill>
                <a:srgbClr val="FF0000"/>
              </a:solidFill>
              <a:latin typeface="Arial" panose="020B0604020202020204" pitchFamily="34" charset="0"/>
              <a:cs typeface="Arial" panose="020B0604020202020204" pitchFamily="34" charset="0"/>
            </a:endParaRPr>
          </a:p>
        </p:txBody>
      </p:sp>
      <p:cxnSp>
        <p:nvCxnSpPr>
          <p:cNvPr id="220" name="Elbow Connector 219"/>
          <p:cNvCxnSpPr>
            <a:stCxn id="196" idx="2"/>
            <a:endCxn id="206" idx="3"/>
          </p:cNvCxnSpPr>
          <p:nvPr/>
        </p:nvCxnSpPr>
        <p:spPr>
          <a:xfrm rot="5400000">
            <a:off x="8313336" y="8485208"/>
            <a:ext cx="851459" cy="4114800"/>
          </a:xfrm>
          <a:prstGeom prst="bentConnector2">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21" name="Elbow Connector 220"/>
          <p:cNvCxnSpPr>
            <a:stCxn id="196" idx="0"/>
            <a:endCxn id="203" idx="3"/>
          </p:cNvCxnSpPr>
          <p:nvPr/>
        </p:nvCxnSpPr>
        <p:spPr>
          <a:xfrm rot="16200000" flipV="1">
            <a:off x="8677386" y="5887881"/>
            <a:ext cx="899795" cy="3338365"/>
          </a:xfrm>
          <a:prstGeom prst="bentConnector2">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22" name="Elbow Connector 221"/>
          <p:cNvCxnSpPr>
            <a:stCxn id="196" idx="0"/>
            <a:endCxn id="202" idx="3"/>
          </p:cNvCxnSpPr>
          <p:nvPr/>
        </p:nvCxnSpPr>
        <p:spPr>
          <a:xfrm rot="16200000" flipV="1">
            <a:off x="7582377" y="4792873"/>
            <a:ext cx="2313376" cy="4114800"/>
          </a:xfrm>
          <a:prstGeom prst="bentConnector2">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23" name="Straight Arrow Connector 222"/>
          <p:cNvCxnSpPr>
            <a:stCxn id="196" idx="1"/>
            <a:endCxn id="205" idx="3"/>
          </p:cNvCxnSpPr>
          <p:nvPr/>
        </p:nvCxnSpPr>
        <p:spPr>
          <a:xfrm flipH="1">
            <a:off x="8063171" y="9061920"/>
            <a:ext cx="1159361"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24" name="Elbow Connector 223"/>
          <p:cNvCxnSpPr>
            <a:stCxn id="196" idx="3"/>
            <a:endCxn id="201" idx="1"/>
          </p:cNvCxnSpPr>
          <p:nvPr/>
        </p:nvCxnSpPr>
        <p:spPr>
          <a:xfrm flipV="1">
            <a:off x="12370397" y="5250936"/>
            <a:ext cx="619028" cy="381098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5" name="Elbow Connector 224"/>
          <p:cNvCxnSpPr>
            <a:stCxn id="196" idx="3"/>
            <a:endCxn id="194" idx="1"/>
          </p:cNvCxnSpPr>
          <p:nvPr/>
        </p:nvCxnSpPr>
        <p:spPr>
          <a:xfrm flipV="1">
            <a:off x="12370397" y="6939088"/>
            <a:ext cx="1562699" cy="212283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6" name="Elbow Connector 225"/>
          <p:cNvCxnSpPr>
            <a:stCxn id="196" idx="3"/>
            <a:endCxn id="195" idx="1"/>
          </p:cNvCxnSpPr>
          <p:nvPr/>
        </p:nvCxnSpPr>
        <p:spPr>
          <a:xfrm>
            <a:off x="12370397" y="9061920"/>
            <a:ext cx="1562699" cy="47612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7" name="Elbow Connector 226"/>
          <p:cNvCxnSpPr>
            <a:stCxn id="196" idx="3"/>
            <a:endCxn id="199" idx="1"/>
          </p:cNvCxnSpPr>
          <p:nvPr/>
        </p:nvCxnSpPr>
        <p:spPr>
          <a:xfrm>
            <a:off x="12370397" y="9061920"/>
            <a:ext cx="1562699" cy="3196447"/>
          </a:xfrm>
          <a:prstGeom prst="bentConnector3">
            <a:avLst>
              <a:gd name="adj1" fmla="val 50000"/>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a:stCxn id="195" idx="2"/>
            <a:endCxn id="199" idx="0"/>
          </p:cNvCxnSpPr>
          <p:nvPr/>
        </p:nvCxnSpPr>
        <p:spPr>
          <a:xfrm flipH="1">
            <a:off x="17171175" y="11044573"/>
            <a:ext cx="3013" cy="5335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9" name="Elbow Connector 228"/>
          <p:cNvCxnSpPr>
            <a:stCxn id="196" idx="3"/>
            <a:endCxn id="197" idx="1"/>
          </p:cNvCxnSpPr>
          <p:nvPr/>
        </p:nvCxnSpPr>
        <p:spPr>
          <a:xfrm>
            <a:off x="12370397" y="9061920"/>
            <a:ext cx="1562699" cy="498620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0" name="Elbow Connector 229"/>
          <p:cNvCxnSpPr>
            <a:stCxn id="196" idx="3"/>
            <a:endCxn id="198" idx="1"/>
          </p:cNvCxnSpPr>
          <p:nvPr/>
        </p:nvCxnSpPr>
        <p:spPr>
          <a:xfrm>
            <a:off x="12370397" y="9061920"/>
            <a:ext cx="1562699" cy="659689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1" name="Elbow Connector 230"/>
          <p:cNvCxnSpPr>
            <a:stCxn id="196" idx="3"/>
            <a:endCxn id="204" idx="1"/>
          </p:cNvCxnSpPr>
          <p:nvPr/>
        </p:nvCxnSpPr>
        <p:spPr>
          <a:xfrm>
            <a:off x="12370397" y="9061920"/>
            <a:ext cx="1562699" cy="784992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2" name="Elbow Connector 231"/>
          <p:cNvCxnSpPr>
            <a:stCxn id="196" idx="3"/>
            <a:endCxn id="207" idx="1"/>
          </p:cNvCxnSpPr>
          <p:nvPr/>
        </p:nvCxnSpPr>
        <p:spPr>
          <a:xfrm>
            <a:off x="12370397" y="9061920"/>
            <a:ext cx="1562699" cy="885259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3" name="Elbow Connector 232"/>
          <p:cNvCxnSpPr>
            <a:stCxn id="196" idx="3"/>
            <a:endCxn id="208" idx="1"/>
          </p:cNvCxnSpPr>
          <p:nvPr/>
        </p:nvCxnSpPr>
        <p:spPr>
          <a:xfrm>
            <a:off x="12370397" y="9061920"/>
            <a:ext cx="1562699" cy="1019048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4" name="Elbow Connector 233"/>
          <p:cNvCxnSpPr>
            <a:stCxn id="196" idx="3"/>
            <a:endCxn id="200" idx="1"/>
          </p:cNvCxnSpPr>
          <p:nvPr/>
        </p:nvCxnSpPr>
        <p:spPr>
          <a:xfrm>
            <a:off x="12370397" y="9061920"/>
            <a:ext cx="1562699" cy="1227066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5" name="Straight Arrow Connector 234"/>
          <p:cNvCxnSpPr>
            <a:stCxn id="195" idx="3"/>
            <a:endCxn id="209" idx="1"/>
          </p:cNvCxnSpPr>
          <p:nvPr/>
        </p:nvCxnSpPr>
        <p:spPr>
          <a:xfrm flipV="1">
            <a:off x="20415279" y="9538009"/>
            <a:ext cx="875304" cy="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2" name="Straight Arrow Connector 241"/>
          <p:cNvCxnSpPr>
            <a:stCxn id="209" idx="3"/>
            <a:endCxn id="212" idx="1"/>
          </p:cNvCxnSpPr>
          <p:nvPr/>
        </p:nvCxnSpPr>
        <p:spPr>
          <a:xfrm>
            <a:off x="24438448" y="9538009"/>
            <a:ext cx="11883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8" name="Elbow Connector 247"/>
          <p:cNvCxnSpPr>
            <a:stCxn id="209" idx="3"/>
            <a:endCxn id="211" idx="1"/>
          </p:cNvCxnSpPr>
          <p:nvPr/>
        </p:nvCxnSpPr>
        <p:spPr>
          <a:xfrm flipV="1">
            <a:off x="24438448" y="7107165"/>
            <a:ext cx="1188314" cy="243084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0" name="Elbow Connector 249"/>
          <p:cNvCxnSpPr>
            <a:stCxn id="209" idx="3"/>
            <a:endCxn id="214" idx="1"/>
          </p:cNvCxnSpPr>
          <p:nvPr/>
        </p:nvCxnSpPr>
        <p:spPr>
          <a:xfrm>
            <a:off x="24438448" y="9538009"/>
            <a:ext cx="1188316" cy="204013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2" name="Elbow Connector 251"/>
          <p:cNvCxnSpPr>
            <a:stCxn id="209" idx="3"/>
            <a:endCxn id="219" idx="1"/>
          </p:cNvCxnSpPr>
          <p:nvPr/>
        </p:nvCxnSpPr>
        <p:spPr>
          <a:xfrm>
            <a:off x="24438448" y="9538009"/>
            <a:ext cx="1188316" cy="390608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4" name="Elbow Connector 253"/>
          <p:cNvCxnSpPr>
            <a:stCxn id="209" idx="3"/>
            <a:endCxn id="213" idx="1"/>
          </p:cNvCxnSpPr>
          <p:nvPr/>
        </p:nvCxnSpPr>
        <p:spPr>
          <a:xfrm>
            <a:off x="24438448" y="9538009"/>
            <a:ext cx="1188316" cy="570494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6" name="Elbow Connector 255"/>
          <p:cNvCxnSpPr>
            <a:stCxn id="209" idx="3"/>
            <a:endCxn id="215" idx="1"/>
          </p:cNvCxnSpPr>
          <p:nvPr/>
        </p:nvCxnSpPr>
        <p:spPr>
          <a:xfrm>
            <a:off x="24438448" y="9538009"/>
            <a:ext cx="1188314" cy="730690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8" name="Elbow Connector 257"/>
          <p:cNvCxnSpPr>
            <a:stCxn id="209" idx="3"/>
            <a:endCxn id="216" idx="1"/>
          </p:cNvCxnSpPr>
          <p:nvPr/>
        </p:nvCxnSpPr>
        <p:spPr>
          <a:xfrm>
            <a:off x="24438448" y="9538009"/>
            <a:ext cx="1188315" cy="846253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0" name="Elbow Connector 259"/>
          <p:cNvCxnSpPr>
            <a:stCxn id="209" idx="3"/>
            <a:endCxn id="217" idx="1"/>
          </p:cNvCxnSpPr>
          <p:nvPr/>
        </p:nvCxnSpPr>
        <p:spPr>
          <a:xfrm>
            <a:off x="24438448" y="9538009"/>
            <a:ext cx="1188316" cy="1003632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78" name="TextBox 277"/>
          <p:cNvSpPr txBox="1"/>
          <p:nvPr/>
        </p:nvSpPr>
        <p:spPr>
          <a:xfrm>
            <a:off x="12348176" y="8812669"/>
            <a:ext cx="253596" cy="253916"/>
          </a:xfrm>
          <a:prstGeom prst="rect">
            <a:avLst/>
          </a:prstGeom>
          <a:noFill/>
        </p:spPr>
        <p:txBody>
          <a:bodyPr wrap="none" rtlCol="0">
            <a:spAutoFit/>
          </a:bodyPr>
          <a:lstStyle/>
          <a:p>
            <a:r>
              <a:rPr lang="fr-BE" sz="1050" dirty="0"/>
              <a:t>1</a:t>
            </a:r>
          </a:p>
        </p:txBody>
      </p:sp>
      <p:sp>
        <p:nvSpPr>
          <p:cNvPr id="279" name="TextBox 278"/>
          <p:cNvSpPr txBox="1"/>
          <p:nvPr/>
        </p:nvSpPr>
        <p:spPr>
          <a:xfrm>
            <a:off x="13543246" y="6655365"/>
            <a:ext cx="389850" cy="253916"/>
          </a:xfrm>
          <a:prstGeom prst="rect">
            <a:avLst/>
          </a:prstGeom>
          <a:noFill/>
        </p:spPr>
        <p:txBody>
          <a:bodyPr wrap="none" rtlCol="0">
            <a:spAutoFit/>
          </a:bodyPr>
          <a:lstStyle/>
          <a:p>
            <a:r>
              <a:rPr lang="fr-BE" sz="1050" dirty="0"/>
              <a:t>0..1</a:t>
            </a:r>
          </a:p>
        </p:txBody>
      </p:sp>
      <p:sp>
        <p:nvSpPr>
          <p:cNvPr id="280" name="TextBox 279"/>
          <p:cNvSpPr txBox="1"/>
          <p:nvPr/>
        </p:nvSpPr>
        <p:spPr>
          <a:xfrm>
            <a:off x="12621645" y="4992355"/>
            <a:ext cx="253596" cy="253916"/>
          </a:xfrm>
          <a:prstGeom prst="rect">
            <a:avLst/>
          </a:prstGeom>
          <a:noFill/>
        </p:spPr>
        <p:txBody>
          <a:bodyPr wrap="none" rtlCol="0">
            <a:spAutoFit/>
          </a:bodyPr>
          <a:lstStyle/>
          <a:p>
            <a:r>
              <a:rPr lang="fr-BE" sz="1050" dirty="0"/>
              <a:t>1</a:t>
            </a:r>
          </a:p>
        </p:txBody>
      </p:sp>
      <p:sp>
        <p:nvSpPr>
          <p:cNvPr id="281" name="TextBox 280"/>
          <p:cNvSpPr txBox="1"/>
          <p:nvPr/>
        </p:nvSpPr>
        <p:spPr>
          <a:xfrm>
            <a:off x="13492973" y="13788716"/>
            <a:ext cx="482824" cy="253916"/>
          </a:xfrm>
          <a:prstGeom prst="rect">
            <a:avLst/>
          </a:prstGeom>
          <a:noFill/>
        </p:spPr>
        <p:txBody>
          <a:bodyPr wrap="none" rtlCol="0">
            <a:spAutoFit/>
          </a:bodyPr>
          <a:lstStyle/>
          <a:p>
            <a:r>
              <a:rPr lang="fr-BE" sz="1050" dirty="0"/>
              <a:t>0..1 </a:t>
            </a:r>
            <a:r>
              <a:rPr lang="fr-BE" sz="1050" b="1" dirty="0">
                <a:solidFill>
                  <a:srgbClr val="00B0F0"/>
                </a:solidFill>
              </a:rPr>
              <a:t>?</a:t>
            </a:r>
          </a:p>
        </p:txBody>
      </p:sp>
      <p:sp>
        <p:nvSpPr>
          <p:cNvPr id="282" name="TextBox 281"/>
          <p:cNvSpPr txBox="1"/>
          <p:nvPr/>
        </p:nvSpPr>
        <p:spPr>
          <a:xfrm>
            <a:off x="13529682" y="15403640"/>
            <a:ext cx="389850" cy="253916"/>
          </a:xfrm>
          <a:prstGeom prst="rect">
            <a:avLst/>
          </a:prstGeom>
          <a:noFill/>
        </p:spPr>
        <p:txBody>
          <a:bodyPr wrap="none" rtlCol="0">
            <a:spAutoFit/>
          </a:bodyPr>
          <a:lstStyle/>
          <a:p>
            <a:r>
              <a:rPr lang="fr-BE" sz="1050" dirty="0"/>
              <a:t>0..1</a:t>
            </a:r>
          </a:p>
        </p:txBody>
      </p:sp>
      <p:sp>
        <p:nvSpPr>
          <p:cNvPr id="283" name="TextBox 282"/>
          <p:cNvSpPr txBox="1"/>
          <p:nvPr/>
        </p:nvSpPr>
        <p:spPr>
          <a:xfrm>
            <a:off x="13529682" y="16628327"/>
            <a:ext cx="389850" cy="253916"/>
          </a:xfrm>
          <a:prstGeom prst="rect">
            <a:avLst/>
          </a:prstGeom>
          <a:noFill/>
        </p:spPr>
        <p:txBody>
          <a:bodyPr wrap="none" rtlCol="0">
            <a:spAutoFit/>
          </a:bodyPr>
          <a:lstStyle/>
          <a:p>
            <a:r>
              <a:rPr lang="fr-BE" sz="1050" dirty="0"/>
              <a:t>0..1</a:t>
            </a:r>
          </a:p>
        </p:txBody>
      </p:sp>
      <p:sp>
        <p:nvSpPr>
          <p:cNvPr id="284" name="TextBox 283"/>
          <p:cNvSpPr txBox="1"/>
          <p:nvPr/>
        </p:nvSpPr>
        <p:spPr>
          <a:xfrm>
            <a:off x="13564597" y="11979889"/>
            <a:ext cx="389850" cy="253916"/>
          </a:xfrm>
          <a:prstGeom prst="rect">
            <a:avLst/>
          </a:prstGeom>
          <a:noFill/>
        </p:spPr>
        <p:txBody>
          <a:bodyPr wrap="none" rtlCol="0">
            <a:spAutoFit/>
          </a:bodyPr>
          <a:lstStyle/>
          <a:p>
            <a:r>
              <a:rPr lang="fr-BE" sz="1050" dirty="0">
                <a:solidFill>
                  <a:schemeClr val="bg1">
                    <a:lumMod val="65000"/>
                  </a:schemeClr>
                </a:solidFill>
              </a:rPr>
              <a:t>0..1</a:t>
            </a:r>
          </a:p>
        </p:txBody>
      </p:sp>
      <p:sp>
        <p:nvSpPr>
          <p:cNvPr id="285" name="TextBox 284"/>
          <p:cNvSpPr txBox="1"/>
          <p:nvPr/>
        </p:nvSpPr>
        <p:spPr>
          <a:xfrm>
            <a:off x="13546259" y="21076976"/>
            <a:ext cx="389850" cy="253916"/>
          </a:xfrm>
          <a:prstGeom prst="rect">
            <a:avLst/>
          </a:prstGeom>
          <a:noFill/>
        </p:spPr>
        <p:txBody>
          <a:bodyPr wrap="none" rtlCol="0">
            <a:spAutoFit/>
          </a:bodyPr>
          <a:lstStyle/>
          <a:p>
            <a:r>
              <a:rPr lang="fr-BE" sz="1050" dirty="0"/>
              <a:t>0..1</a:t>
            </a:r>
          </a:p>
        </p:txBody>
      </p:sp>
      <p:sp>
        <p:nvSpPr>
          <p:cNvPr id="286" name="TextBox 285"/>
          <p:cNvSpPr txBox="1"/>
          <p:nvPr/>
        </p:nvSpPr>
        <p:spPr>
          <a:xfrm>
            <a:off x="13533702" y="18996901"/>
            <a:ext cx="389850" cy="253916"/>
          </a:xfrm>
          <a:prstGeom prst="rect">
            <a:avLst/>
          </a:prstGeom>
          <a:noFill/>
        </p:spPr>
        <p:txBody>
          <a:bodyPr wrap="none" rtlCol="0">
            <a:spAutoFit/>
          </a:bodyPr>
          <a:lstStyle/>
          <a:p>
            <a:r>
              <a:rPr lang="fr-BE" sz="1050" dirty="0"/>
              <a:t>0..1</a:t>
            </a:r>
          </a:p>
        </p:txBody>
      </p:sp>
      <p:sp>
        <p:nvSpPr>
          <p:cNvPr id="287" name="TextBox 286"/>
          <p:cNvSpPr txBox="1"/>
          <p:nvPr/>
        </p:nvSpPr>
        <p:spPr>
          <a:xfrm>
            <a:off x="13662123" y="9275073"/>
            <a:ext cx="253596" cy="253916"/>
          </a:xfrm>
          <a:prstGeom prst="rect">
            <a:avLst/>
          </a:prstGeom>
          <a:noFill/>
        </p:spPr>
        <p:txBody>
          <a:bodyPr wrap="none" rtlCol="0">
            <a:spAutoFit/>
          </a:bodyPr>
          <a:lstStyle/>
          <a:p>
            <a:r>
              <a:rPr lang="fr-BE" sz="1050" dirty="0"/>
              <a:t>1</a:t>
            </a:r>
          </a:p>
        </p:txBody>
      </p:sp>
      <p:sp>
        <p:nvSpPr>
          <p:cNvPr id="288" name="TextBox 287"/>
          <p:cNvSpPr txBox="1"/>
          <p:nvPr/>
        </p:nvSpPr>
        <p:spPr>
          <a:xfrm>
            <a:off x="8642851" y="7724436"/>
            <a:ext cx="1579278" cy="253916"/>
          </a:xfrm>
          <a:prstGeom prst="rect">
            <a:avLst/>
          </a:prstGeom>
          <a:noFill/>
        </p:spPr>
        <p:txBody>
          <a:bodyPr wrap="none" rtlCol="0">
            <a:spAutoFit/>
          </a:bodyPr>
          <a:lstStyle/>
          <a:p>
            <a:r>
              <a:rPr lang="fr-BE" sz="1050" dirty="0">
                <a:solidFill>
                  <a:schemeClr val="accent4">
                    <a:lumMod val="75000"/>
                  </a:schemeClr>
                </a:solidFill>
              </a:rPr>
              <a:t>Container </a:t>
            </a:r>
            <a:r>
              <a:rPr lang="fr-BE" sz="1050" dirty="0" err="1">
                <a:solidFill>
                  <a:schemeClr val="accent4">
                    <a:lumMod val="75000"/>
                  </a:schemeClr>
                </a:solidFill>
              </a:rPr>
              <a:t>repeatable</a:t>
            </a:r>
            <a:r>
              <a:rPr lang="fr-BE" sz="1050" dirty="0">
                <a:solidFill>
                  <a:schemeClr val="accent4">
                    <a:lumMod val="75000"/>
                  </a:schemeClr>
                </a:solidFill>
              </a:rPr>
              <a:t> 0..*</a:t>
            </a:r>
          </a:p>
        </p:txBody>
      </p:sp>
      <p:sp>
        <p:nvSpPr>
          <p:cNvPr id="289" name="TextBox 288"/>
          <p:cNvSpPr txBox="1"/>
          <p:nvPr/>
        </p:nvSpPr>
        <p:spPr>
          <a:xfrm>
            <a:off x="6687691" y="10686576"/>
            <a:ext cx="481222" cy="253916"/>
          </a:xfrm>
          <a:prstGeom prst="rect">
            <a:avLst/>
          </a:prstGeom>
          <a:noFill/>
        </p:spPr>
        <p:txBody>
          <a:bodyPr wrap="none" rtlCol="0">
            <a:spAutoFit/>
          </a:bodyPr>
          <a:lstStyle/>
          <a:p>
            <a:r>
              <a:rPr lang="fr-BE" sz="1050" dirty="0"/>
              <a:t>1</a:t>
            </a:r>
            <a:r>
              <a:rPr lang="fr-BE" sz="1050" dirty="0">
                <a:solidFill>
                  <a:srgbClr val="00B0F0"/>
                </a:solidFill>
              </a:rPr>
              <a:t>..* ?</a:t>
            </a:r>
          </a:p>
        </p:txBody>
      </p:sp>
      <p:sp>
        <p:nvSpPr>
          <p:cNvPr id="294" name="TextBox 293"/>
          <p:cNvSpPr txBox="1"/>
          <p:nvPr/>
        </p:nvSpPr>
        <p:spPr>
          <a:xfrm>
            <a:off x="10565091" y="10193380"/>
            <a:ext cx="253596" cy="253916"/>
          </a:xfrm>
          <a:prstGeom prst="rect">
            <a:avLst/>
          </a:prstGeom>
          <a:noFill/>
        </p:spPr>
        <p:txBody>
          <a:bodyPr wrap="none" rtlCol="0">
            <a:spAutoFit/>
          </a:bodyPr>
          <a:lstStyle/>
          <a:p>
            <a:r>
              <a:rPr lang="fr-BE" sz="1050" dirty="0"/>
              <a:t>1</a:t>
            </a:r>
          </a:p>
        </p:txBody>
      </p:sp>
      <p:sp>
        <p:nvSpPr>
          <p:cNvPr id="295" name="TextBox 294"/>
          <p:cNvSpPr txBox="1"/>
          <p:nvPr/>
        </p:nvSpPr>
        <p:spPr>
          <a:xfrm>
            <a:off x="8084522" y="9102090"/>
            <a:ext cx="253596" cy="253916"/>
          </a:xfrm>
          <a:prstGeom prst="rect">
            <a:avLst/>
          </a:prstGeom>
          <a:noFill/>
        </p:spPr>
        <p:txBody>
          <a:bodyPr wrap="none" rtlCol="0">
            <a:spAutoFit/>
          </a:bodyPr>
          <a:lstStyle/>
          <a:p>
            <a:r>
              <a:rPr lang="fr-BE" sz="1050" dirty="0"/>
              <a:t>1</a:t>
            </a:r>
          </a:p>
        </p:txBody>
      </p:sp>
      <p:sp>
        <p:nvSpPr>
          <p:cNvPr id="296" name="TextBox 295"/>
          <p:cNvSpPr txBox="1"/>
          <p:nvPr/>
        </p:nvSpPr>
        <p:spPr>
          <a:xfrm>
            <a:off x="8947585" y="9102090"/>
            <a:ext cx="253596" cy="253916"/>
          </a:xfrm>
          <a:prstGeom prst="rect">
            <a:avLst/>
          </a:prstGeom>
          <a:noFill/>
        </p:spPr>
        <p:txBody>
          <a:bodyPr wrap="none" rtlCol="0">
            <a:spAutoFit/>
          </a:bodyPr>
          <a:lstStyle/>
          <a:p>
            <a:r>
              <a:rPr lang="fr-BE" sz="1050" dirty="0"/>
              <a:t>1</a:t>
            </a:r>
          </a:p>
        </p:txBody>
      </p:sp>
      <p:sp>
        <p:nvSpPr>
          <p:cNvPr id="297" name="TextBox 296"/>
          <p:cNvSpPr txBox="1"/>
          <p:nvPr/>
        </p:nvSpPr>
        <p:spPr>
          <a:xfrm>
            <a:off x="10796464" y="7773973"/>
            <a:ext cx="253596" cy="253916"/>
          </a:xfrm>
          <a:prstGeom prst="rect">
            <a:avLst/>
          </a:prstGeom>
          <a:noFill/>
        </p:spPr>
        <p:txBody>
          <a:bodyPr wrap="none" rtlCol="0">
            <a:spAutoFit/>
          </a:bodyPr>
          <a:lstStyle/>
          <a:p>
            <a:r>
              <a:rPr lang="fr-BE" sz="1050" dirty="0"/>
              <a:t>1</a:t>
            </a:r>
          </a:p>
        </p:txBody>
      </p:sp>
      <p:sp>
        <p:nvSpPr>
          <p:cNvPr id="298" name="TextBox 297"/>
          <p:cNvSpPr txBox="1"/>
          <p:nvPr/>
        </p:nvSpPr>
        <p:spPr>
          <a:xfrm>
            <a:off x="7485422" y="6884535"/>
            <a:ext cx="389850" cy="253916"/>
          </a:xfrm>
          <a:prstGeom prst="rect">
            <a:avLst/>
          </a:prstGeom>
          <a:noFill/>
        </p:spPr>
        <p:txBody>
          <a:bodyPr wrap="none" rtlCol="0">
            <a:spAutoFit/>
          </a:bodyPr>
          <a:lstStyle/>
          <a:p>
            <a:r>
              <a:rPr lang="fr-BE" sz="1050" dirty="0"/>
              <a:t>0..1</a:t>
            </a:r>
          </a:p>
        </p:txBody>
      </p:sp>
      <p:sp>
        <p:nvSpPr>
          <p:cNvPr id="305" name="TextBox 304"/>
          <p:cNvSpPr txBox="1"/>
          <p:nvPr/>
        </p:nvSpPr>
        <p:spPr>
          <a:xfrm>
            <a:off x="6695460" y="5418740"/>
            <a:ext cx="253596" cy="253916"/>
          </a:xfrm>
          <a:prstGeom prst="rect">
            <a:avLst/>
          </a:prstGeom>
          <a:noFill/>
        </p:spPr>
        <p:txBody>
          <a:bodyPr wrap="none" rtlCol="0">
            <a:spAutoFit/>
          </a:bodyPr>
          <a:lstStyle/>
          <a:p>
            <a:r>
              <a:rPr lang="fr-BE" sz="1050" dirty="0"/>
              <a:t>1</a:t>
            </a:r>
          </a:p>
        </p:txBody>
      </p:sp>
      <p:sp>
        <p:nvSpPr>
          <p:cNvPr id="312" name="TextBox 311"/>
          <p:cNvSpPr txBox="1"/>
          <p:nvPr/>
        </p:nvSpPr>
        <p:spPr>
          <a:xfrm>
            <a:off x="13546259" y="17625526"/>
            <a:ext cx="389850" cy="253916"/>
          </a:xfrm>
          <a:prstGeom prst="rect">
            <a:avLst/>
          </a:prstGeom>
          <a:noFill/>
        </p:spPr>
        <p:txBody>
          <a:bodyPr wrap="none" rtlCol="0">
            <a:spAutoFit/>
          </a:bodyPr>
          <a:lstStyle/>
          <a:p>
            <a:r>
              <a:rPr lang="fr-BE" sz="1050" dirty="0"/>
              <a:t>0..1</a:t>
            </a:r>
          </a:p>
        </p:txBody>
      </p:sp>
      <p:cxnSp>
        <p:nvCxnSpPr>
          <p:cNvPr id="314" name="Elbow Connector 313"/>
          <p:cNvCxnSpPr>
            <a:stCxn id="196" idx="3"/>
            <a:endCxn id="210" idx="1"/>
          </p:cNvCxnSpPr>
          <p:nvPr/>
        </p:nvCxnSpPr>
        <p:spPr>
          <a:xfrm>
            <a:off x="12370397" y="9061920"/>
            <a:ext cx="1545322" cy="1428153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317" name="TextBox 316"/>
          <p:cNvSpPr txBox="1"/>
          <p:nvPr/>
        </p:nvSpPr>
        <p:spPr>
          <a:xfrm>
            <a:off x="13525869" y="23057162"/>
            <a:ext cx="389850" cy="253916"/>
          </a:xfrm>
          <a:prstGeom prst="rect">
            <a:avLst/>
          </a:prstGeom>
          <a:noFill/>
        </p:spPr>
        <p:txBody>
          <a:bodyPr wrap="none" rtlCol="0">
            <a:spAutoFit/>
          </a:bodyPr>
          <a:lstStyle/>
          <a:p>
            <a:r>
              <a:rPr lang="fr-BE" sz="1050" dirty="0"/>
              <a:t>0..*</a:t>
            </a:r>
          </a:p>
        </p:txBody>
      </p:sp>
      <p:sp>
        <p:nvSpPr>
          <p:cNvPr id="318" name="TextBox 317"/>
          <p:cNvSpPr txBox="1"/>
          <p:nvPr/>
        </p:nvSpPr>
        <p:spPr>
          <a:xfrm>
            <a:off x="20969100" y="9301616"/>
            <a:ext cx="389850" cy="253916"/>
          </a:xfrm>
          <a:prstGeom prst="rect">
            <a:avLst/>
          </a:prstGeom>
          <a:noFill/>
        </p:spPr>
        <p:txBody>
          <a:bodyPr wrap="none" rtlCol="0">
            <a:spAutoFit/>
          </a:bodyPr>
          <a:lstStyle/>
          <a:p>
            <a:r>
              <a:rPr lang="fr-BE" sz="1050" dirty="0"/>
              <a:t>0..1</a:t>
            </a:r>
          </a:p>
        </p:txBody>
      </p:sp>
      <p:sp>
        <p:nvSpPr>
          <p:cNvPr id="319" name="TextBox 318"/>
          <p:cNvSpPr txBox="1"/>
          <p:nvPr/>
        </p:nvSpPr>
        <p:spPr>
          <a:xfrm>
            <a:off x="20386460" y="9550910"/>
            <a:ext cx="253596" cy="253916"/>
          </a:xfrm>
          <a:prstGeom prst="rect">
            <a:avLst/>
          </a:prstGeom>
          <a:noFill/>
        </p:spPr>
        <p:txBody>
          <a:bodyPr wrap="none" rtlCol="0">
            <a:spAutoFit/>
          </a:bodyPr>
          <a:lstStyle/>
          <a:p>
            <a:r>
              <a:rPr lang="fr-BE" sz="1050" dirty="0"/>
              <a:t>1</a:t>
            </a:r>
          </a:p>
        </p:txBody>
      </p:sp>
      <p:sp>
        <p:nvSpPr>
          <p:cNvPr id="320" name="TextBox 319"/>
          <p:cNvSpPr txBox="1"/>
          <p:nvPr/>
        </p:nvSpPr>
        <p:spPr>
          <a:xfrm>
            <a:off x="24485732" y="9293581"/>
            <a:ext cx="253596" cy="253916"/>
          </a:xfrm>
          <a:prstGeom prst="rect">
            <a:avLst/>
          </a:prstGeom>
          <a:noFill/>
        </p:spPr>
        <p:txBody>
          <a:bodyPr wrap="none" rtlCol="0">
            <a:spAutoFit/>
          </a:bodyPr>
          <a:lstStyle/>
          <a:p>
            <a:r>
              <a:rPr lang="fr-BE" sz="1050" dirty="0"/>
              <a:t>1</a:t>
            </a:r>
          </a:p>
        </p:txBody>
      </p:sp>
      <p:sp>
        <p:nvSpPr>
          <p:cNvPr id="321" name="TextBox 320"/>
          <p:cNvSpPr txBox="1"/>
          <p:nvPr/>
        </p:nvSpPr>
        <p:spPr>
          <a:xfrm>
            <a:off x="25236912" y="6836823"/>
            <a:ext cx="389850" cy="253916"/>
          </a:xfrm>
          <a:prstGeom prst="rect">
            <a:avLst/>
          </a:prstGeom>
          <a:noFill/>
        </p:spPr>
        <p:txBody>
          <a:bodyPr wrap="none" rtlCol="0">
            <a:spAutoFit/>
          </a:bodyPr>
          <a:lstStyle/>
          <a:p>
            <a:r>
              <a:rPr lang="fr-BE" sz="1050" dirty="0"/>
              <a:t>0..1</a:t>
            </a:r>
          </a:p>
        </p:txBody>
      </p:sp>
      <p:sp>
        <p:nvSpPr>
          <p:cNvPr id="322" name="TextBox 321"/>
          <p:cNvSpPr txBox="1"/>
          <p:nvPr/>
        </p:nvSpPr>
        <p:spPr>
          <a:xfrm>
            <a:off x="25341861" y="9275073"/>
            <a:ext cx="253596" cy="253916"/>
          </a:xfrm>
          <a:prstGeom prst="rect">
            <a:avLst/>
          </a:prstGeom>
          <a:noFill/>
        </p:spPr>
        <p:txBody>
          <a:bodyPr wrap="none" rtlCol="0">
            <a:spAutoFit/>
          </a:bodyPr>
          <a:lstStyle/>
          <a:p>
            <a:r>
              <a:rPr lang="fr-BE" sz="1050" dirty="0"/>
              <a:t>1</a:t>
            </a:r>
          </a:p>
        </p:txBody>
      </p:sp>
      <p:sp>
        <p:nvSpPr>
          <p:cNvPr id="323" name="TextBox 322"/>
          <p:cNvSpPr txBox="1"/>
          <p:nvPr/>
        </p:nvSpPr>
        <p:spPr>
          <a:xfrm>
            <a:off x="25228732" y="11313752"/>
            <a:ext cx="389850" cy="253916"/>
          </a:xfrm>
          <a:prstGeom prst="rect">
            <a:avLst/>
          </a:prstGeom>
          <a:noFill/>
        </p:spPr>
        <p:txBody>
          <a:bodyPr wrap="none" rtlCol="0">
            <a:spAutoFit/>
          </a:bodyPr>
          <a:lstStyle/>
          <a:p>
            <a:r>
              <a:rPr lang="fr-BE" sz="1050" dirty="0"/>
              <a:t>0..1</a:t>
            </a:r>
          </a:p>
        </p:txBody>
      </p:sp>
      <p:sp>
        <p:nvSpPr>
          <p:cNvPr id="324" name="TextBox 323"/>
          <p:cNvSpPr txBox="1"/>
          <p:nvPr/>
        </p:nvSpPr>
        <p:spPr>
          <a:xfrm>
            <a:off x="25273734" y="14999792"/>
            <a:ext cx="389850" cy="253916"/>
          </a:xfrm>
          <a:prstGeom prst="rect">
            <a:avLst/>
          </a:prstGeom>
          <a:noFill/>
        </p:spPr>
        <p:txBody>
          <a:bodyPr wrap="none" rtlCol="0">
            <a:spAutoFit/>
          </a:bodyPr>
          <a:lstStyle/>
          <a:p>
            <a:r>
              <a:rPr lang="fr-BE" sz="1050" dirty="0"/>
              <a:t>0..1</a:t>
            </a:r>
          </a:p>
        </p:txBody>
      </p:sp>
      <p:sp>
        <p:nvSpPr>
          <p:cNvPr id="325" name="TextBox 324"/>
          <p:cNvSpPr txBox="1"/>
          <p:nvPr/>
        </p:nvSpPr>
        <p:spPr>
          <a:xfrm>
            <a:off x="25273734" y="16622639"/>
            <a:ext cx="389850" cy="253916"/>
          </a:xfrm>
          <a:prstGeom prst="rect">
            <a:avLst/>
          </a:prstGeom>
          <a:noFill/>
        </p:spPr>
        <p:txBody>
          <a:bodyPr wrap="none" rtlCol="0">
            <a:spAutoFit/>
          </a:bodyPr>
          <a:lstStyle/>
          <a:p>
            <a:r>
              <a:rPr lang="fr-BE" sz="1050" dirty="0"/>
              <a:t>0..1</a:t>
            </a:r>
          </a:p>
        </p:txBody>
      </p:sp>
      <p:sp>
        <p:nvSpPr>
          <p:cNvPr id="326" name="TextBox 325"/>
          <p:cNvSpPr txBox="1"/>
          <p:nvPr/>
        </p:nvSpPr>
        <p:spPr>
          <a:xfrm>
            <a:off x="25236912" y="17757073"/>
            <a:ext cx="389850" cy="253916"/>
          </a:xfrm>
          <a:prstGeom prst="rect">
            <a:avLst/>
          </a:prstGeom>
          <a:noFill/>
        </p:spPr>
        <p:txBody>
          <a:bodyPr wrap="none" rtlCol="0">
            <a:spAutoFit/>
          </a:bodyPr>
          <a:lstStyle/>
          <a:p>
            <a:r>
              <a:rPr lang="fr-BE" sz="1050" dirty="0"/>
              <a:t>0..1</a:t>
            </a:r>
          </a:p>
        </p:txBody>
      </p:sp>
      <p:sp>
        <p:nvSpPr>
          <p:cNvPr id="327" name="TextBox 326"/>
          <p:cNvSpPr txBox="1"/>
          <p:nvPr/>
        </p:nvSpPr>
        <p:spPr>
          <a:xfrm>
            <a:off x="25240125" y="19320414"/>
            <a:ext cx="388248" cy="253916"/>
          </a:xfrm>
          <a:prstGeom prst="rect">
            <a:avLst/>
          </a:prstGeom>
          <a:noFill/>
        </p:spPr>
        <p:txBody>
          <a:bodyPr wrap="none" rtlCol="0">
            <a:spAutoFit/>
          </a:bodyPr>
          <a:lstStyle/>
          <a:p>
            <a:r>
              <a:rPr lang="fr-BE" sz="1050" dirty="0"/>
              <a:t>0..*</a:t>
            </a:r>
          </a:p>
        </p:txBody>
      </p:sp>
      <p:sp>
        <p:nvSpPr>
          <p:cNvPr id="328" name="TextBox 327"/>
          <p:cNvSpPr txBox="1"/>
          <p:nvPr/>
        </p:nvSpPr>
        <p:spPr>
          <a:xfrm>
            <a:off x="25336348" y="12967366"/>
            <a:ext cx="253596" cy="253916"/>
          </a:xfrm>
          <a:prstGeom prst="rect">
            <a:avLst/>
          </a:prstGeom>
          <a:noFill/>
        </p:spPr>
        <p:txBody>
          <a:bodyPr wrap="none" rtlCol="0">
            <a:spAutoFit/>
          </a:bodyPr>
          <a:lstStyle/>
          <a:p>
            <a:r>
              <a:rPr lang="fr-BE" sz="1050" dirty="0"/>
              <a:t>1</a:t>
            </a:r>
          </a:p>
        </p:txBody>
      </p:sp>
      <p:sp>
        <p:nvSpPr>
          <p:cNvPr id="335" name="Rounded Rectangle 334"/>
          <p:cNvSpPr/>
          <p:nvPr/>
        </p:nvSpPr>
        <p:spPr>
          <a:xfrm>
            <a:off x="25626762" y="20691035"/>
            <a:ext cx="6234308" cy="38594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1000" b="1" dirty="0">
                <a:solidFill>
                  <a:srgbClr val="00B0F0"/>
                </a:solidFill>
              </a:rPr>
              <a:t>Do </a:t>
            </a:r>
            <a:r>
              <a:rPr lang="fr-BE" sz="1000" b="1" dirty="0" err="1">
                <a:solidFill>
                  <a:srgbClr val="00B0F0"/>
                </a:solidFill>
              </a:rPr>
              <a:t>we</a:t>
            </a:r>
            <a:r>
              <a:rPr lang="fr-BE" sz="1000" b="1" dirty="0">
                <a:solidFill>
                  <a:srgbClr val="00B0F0"/>
                </a:solidFill>
              </a:rPr>
              <a:t> </a:t>
            </a:r>
            <a:r>
              <a:rPr lang="fr-BE" sz="1000" b="1" dirty="0" err="1">
                <a:solidFill>
                  <a:srgbClr val="00B0F0"/>
                </a:solidFill>
              </a:rPr>
              <a:t>always</a:t>
            </a:r>
            <a:r>
              <a:rPr lang="fr-BE" sz="1000" b="1" dirty="0">
                <a:solidFill>
                  <a:srgbClr val="00B0F0"/>
                </a:solidFill>
              </a:rPr>
              <a:t> </a:t>
            </a:r>
            <a:r>
              <a:rPr lang="fr-BE" sz="1000" b="1" dirty="0" err="1">
                <a:solidFill>
                  <a:srgbClr val="00B0F0"/>
                </a:solidFill>
              </a:rPr>
              <a:t>considermanifiestations</a:t>
            </a:r>
            <a:r>
              <a:rPr lang="fr-BE" sz="1000" b="1" dirty="0">
                <a:solidFill>
                  <a:srgbClr val="00B0F0"/>
                </a:solidFill>
              </a:rPr>
              <a:t> to </a:t>
            </a:r>
            <a:r>
              <a:rPr lang="fr-BE" sz="1000" b="1" dirty="0" err="1">
                <a:solidFill>
                  <a:srgbClr val="00B0F0"/>
                </a:solidFill>
              </a:rPr>
              <a:t>be</a:t>
            </a:r>
            <a:r>
              <a:rPr lang="fr-BE" sz="1000" b="1" dirty="0">
                <a:solidFill>
                  <a:srgbClr val="00B0F0"/>
                </a:solidFill>
              </a:rPr>
              <a:t> certain or </a:t>
            </a:r>
            <a:r>
              <a:rPr lang="fr-BE" sz="1000" b="1" dirty="0" err="1">
                <a:solidFill>
                  <a:srgbClr val="00B0F0"/>
                </a:solidFill>
              </a:rPr>
              <a:t>should</a:t>
            </a:r>
            <a:r>
              <a:rPr lang="fr-BE" sz="1000" b="1" dirty="0">
                <a:solidFill>
                  <a:srgbClr val="00B0F0"/>
                </a:solidFill>
              </a:rPr>
              <a:t> </a:t>
            </a:r>
            <a:r>
              <a:rPr lang="fr-BE" sz="1000" b="1" dirty="0" err="1">
                <a:solidFill>
                  <a:srgbClr val="00B0F0"/>
                </a:solidFill>
              </a:rPr>
              <a:t>we</a:t>
            </a:r>
            <a:r>
              <a:rPr lang="fr-BE" sz="1000" b="1" dirty="0">
                <a:solidFill>
                  <a:srgbClr val="00B0F0"/>
                </a:solidFill>
              </a:rPr>
              <a:t> </a:t>
            </a:r>
            <a:r>
              <a:rPr lang="fr-BE" sz="1000" b="1" dirty="0" err="1">
                <a:solidFill>
                  <a:srgbClr val="00B0F0"/>
                </a:solidFill>
              </a:rPr>
              <a:t>add</a:t>
            </a:r>
            <a:r>
              <a:rPr lang="fr-BE" sz="1000" b="1" dirty="0">
                <a:solidFill>
                  <a:srgbClr val="00B0F0"/>
                </a:solidFill>
              </a:rPr>
              <a:t> </a:t>
            </a:r>
            <a:r>
              <a:rPr lang="fr-BE" sz="1000" b="1" dirty="0" err="1">
                <a:solidFill>
                  <a:srgbClr val="00B0F0"/>
                </a:solidFill>
              </a:rPr>
              <a:t>here</a:t>
            </a:r>
            <a:r>
              <a:rPr lang="fr-BE" sz="1000" b="1" dirty="0">
                <a:solidFill>
                  <a:srgbClr val="00B0F0"/>
                </a:solidFill>
              </a:rPr>
              <a:t> </a:t>
            </a:r>
            <a:r>
              <a:rPr lang="fr-BE" sz="1000" b="1" dirty="0" err="1">
                <a:solidFill>
                  <a:srgbClr val="00B0F0"/>
                </a:solidFill>
              </a:rPr>
              <a:t>also</a:t>
            </a:r>
            <a:r>
              <a:rPr lang="fr-BE" sz="1000" b="1" dirty="0">
                <a:solidFill>
                  <a:srgbClr val="00B0F0"/>
                </a:solidFill>
              </a:rPr>
              <a:t> a </a:t>
            </a:r>
            <a:r>
              <a:rPr lang="fr-BE" sz="1000" b="1" dirty="0" err="1">
                <a:solidFill>
                  <a:srgbClr val="00B0F0"/>
                </a:solidFill>
              </a:rPr>
              <a:t>degree</a:t>
            </a:r>
            <a:r>
              <a:rPr lang="fr-BE" sz="1000" b="1" dirty="0">
                <a:solidFill>
                  <a:srgbClr val="00B0F0"/>
                </a:solidFill>
              </a:rPr>
              <a:t> of </a:t>
            </a:r>
            <a:r>
              <a:rPr lang="fr-BE" sz="1000" b="1" dirty="0" err="1">
                <a:solidFill>
                  <a:srgbClr val="00B0F0"/>
                </a:solidFill>
              </a:rPr>
              <a:t>certainty</a:t>
            </a:r>
            <a:r>
              <a:rPr lang="fr-BE" sz="1000" b="1" dirty="0">
                <a:solidFill>
                  <a:srgbClr val="00B0F0"/>
                </a:solidFill>
              </a:rPr>
              <a:t>?</a:t>
            </a:r>
          </a:p>
        </p:txBody>
      </p:sp>
      <p:grpSp>
        <p:nvGrpSpPr>
          <p:cNvPr id="346" name="Group 345"/>
          <p:cNvGrpSpPr/>
          <p:nvPr/>
        </p:nvGrpSpPr>
        <p:grpSpPr>
          <a:xfrm>
            <a:off x="34030910" y="823982"/>
            <a:ext cx="7123486" cy="2410637"/>
            <a:chOff x="790400" y="14191789"/>
            <a:chExt cx="7123486" cy="2410637"/>
          </a:xfrm>
        </p:grpSpPr>
        <p:sp>
          <p:nvSpPr>
            <p:cNvPr id="218" name="Rectangle 217"/>
            <p:cNvSpPr/>
            <p:nvPr/>
          </p:nvSpPr>
          <p:spPr>
            <a:xfrm>
              <a:off x="790400" y="14236218"/>
              <a:ext cx="6948941" cy="553998"/>
            </a:xfrm>
            <a:prstGeom prst="rect">
              <a:avLst/>
            </a:prstGeom>
          </p:spPr>
          <p:txBody>
            <a:bodyPr wrap="square">
              <a:spAutoFit/>
            </a:bodyPr>
            <a:lstStyle/>
            <a:p>
              <a:r>
                <a:rPr lang="fr-BE" sz="1000" dirty="0"/>
                <a:t>The </a:t>
              </a:r>
              <a:r>
                <a:rPr lang="fr-BE" sz="1000" dirty="0" err="1"/>
                <a:t>drawn</a:t>
              </a:r>
              <a:r>
                <a:rPr lang="fr-BE" sz="1000" dirty="0"/>
                <a:t> model </a:t>
              </a:r>
              <a:r>
                <a:rPr lang="fr-BE" sz="1000" dirty="0" err="1"/>
                <a:t>is</a:t>
              </a:r>
              <a:r>
                <a:rPr lang="fr-BE" sz="1000" dirty="0"/>
                <a:t> </a:t>
              </a:r>
              <a:r>
                <a:rPr lang="fr-BE" sz="1000" dirty="0" err="1"/>
                <a:t>based</a:t>
              </a:r>
              <a:r>
                <a:rPr lang="fr-BE" sz="1000" dirty="0"/>
                <a:t> on HL7 </a:t>
              </a:r>
              <a:r>
                <a:rPr lang="fr-BE" sz="1000" dirty="0" err="1"/>
                <a:t>existing</a:t>
              </a:r>
              <a:r>
                <a:rPr lang="fr-BE" sz="1000" dirty="0"/>
                <a:t> recommandation</a:t>
              </a:r>
            </a:p>
            <a:p>
              <a:r>
                <a:rPr lang="en-US" sz="1000" dirty="0"/>
                <a:t>HL7 information source used in this model is:  ®© HL7.org 2011+. FHIR Release 4 (v4.0.0) generated on Thu, Dec 27, 2018. </a:t>
              </a:r>
              <a:r>
                <a:rPr lang="en-US" sz="1000" dirty="0">
                  <a:hlinkClick r:id="rId28"/>
                </a:rPr>
                <a:t>QA Page</a:t>
              </a:r>
              <a:endParaRPr lang="en-US" sz="1000" dirty="0"/>
            </a:p>
            <a:p>
              <a:r>
                <a:rPr lang="en-US" sz="1000" dirty="0">
                  <a:hlinkClick r:id="rId29"/>
                </a:rPr>
                <a:t>http://www.hl7.org/fhir/allergyintolerance-definitions.html#AllergyIntolerance.type</a:t>
              </a:r>
              <a:endParaRPr lang="en-US" sz="1000" dirty="0"/>
            </a:p>
          </p:txBody>
        </p:sp>
        <p:grpSp>
          <p:nvGrpSpPr>
            <p:cNvPr id="345" name="Group 344"/>
            <p:cNvGrpSpPr/>
            <p:nvPr/>
          </p:nvGrpSpPr>
          <p:grpSpPr>
            <a:xfrm>
              <a:off x="790400" y="14191789"/>
              <a:ext cx="7123486" cy="2410637"/>
              <a:chOff x="790400" y="14191789"/>
              <a:chExt cx="7123486" cy="2410637"/>
            </a:xfrm>
          </p:grpSpPr>
          <p:sp>
            <p:nvSpPr>
              <p:cNvPr id="336" name="TextBox 335"/>
              <p:cNvSpPr txBox="1"/>
              <p:nvPr/>
            </p:nvSpPr>
            <p:spPr>
              <a:xfrm>
                <a:off x="1328128" y="14884218"/>
                <a:ext cx="3869970" cy="1477328"/>
              </a:xfrm>
              <a:prstGeom prst="rect">
                <a:avLst/>
              </a:prstGeom>
              <a:noFill/>
            </p:spPr>
            <p:txBody>
              <a:bodyPr wrap="none" rtlCol="0">
                <a:spAutoFit/>
              </a:bodyPr>
              <a:lstStyle/>
              <a:p>
                <a:pPr>
                  <a:spcAft>
                    <a:spcPts val="1200"/>
                  </a:spcAft>
                </a:pPr>
                <a:r>
                  <a:rPr lang="fr-BE" sz="1000" dirty="0"/>
                  <a:t>Information container</a:t>
                </a:r>
              </a:p>
              <a:p>
                <a:pPr>
                  <a:spcAft>
                    <a:spcPts val="1200"/>
                  </a:spcAft>
                </a:pPr>
                <a:r>
                  <a:rPr lang="fr-BE" sz="1000" dirty="0"/>
                  <a:t>information </a:t>
                </a:r>
                <a:r>
                  <a:rPr lang="fr-BE" sz="1000" dirty="0" err="1"/>
                  <a:t>captured</a:t>
                </a:r>
                <a:r>
                  <a:rPr lang="fr-BE" sz="1000" dirty="0"/>
                  <a:t> by user</a:t>
                </a:r>
              </a:p>
              <a:p>
                <a:pPr>
                  <a:spcAft>
                    <a:spcPts val="1200"/>
                  </a:spcAft>
                </a:pPr>
                <a:r>
                  <a:rPr lang="fr-BE" sz="1000" dirty="0"/>
                  <a:t>Information </a:t>
                </a:r>
                <a:r>
                  <a:rPr lang="fr-BE" sz="1000" dirty="0" err="1"/>
                  <a:t>automatically</a:t>
                </a:r>
                <a:r>
                  <a:rPr lang="fr-BE" sz="1000" dirty="0"/>
                  <a:t> </a:t>
                </a:r>
                <a:r>
                  <a:rPr lang="fr-BE" sz="1000" dirty="0" err="1"/>
                  <a:t>provided</a:t>
                </a:r>
                <a:r>
                  <a:rPr lang="fr-BE" sz="1000" dirty="0"/>
                  <a:t> by the EHR</a:t>
                </a:r>
              </a:p>
              <a:p>
                <a:pPr>
                  <a:spcAft>
                    <a:spcPts val="1200"/>
                  </a:spcAft>
                </a:pPr>
                <a:r>
                  <a:rPr lang="fr-BE" sz="1000" dirty="0"/>
                  <a:t>Questions to </a:t>
                </a:r>
                <a:r>
                  <a:rPr lang="fr-BE" sz="1000" dirty="0" err="1"/>
                  <a:t>be</a:t>
                </a:r>
                <a:r>
                  <a:rPr lang="fr-BE" sz="1000" dirty="0"/>
                  <a:t> </a:t>
                </a:r>
                <a:r>
                  <a:rPr lang="fr-BE" sz="1000" dirty="0" err="1"/>
                  <a:t>discussed</a:t>
                </a:r>
                <a:r>
                  <a:rPr lang="fr-BE" sz="1000" dirty="0"/>
                  <a:t> or </a:t>
                </a:r>
                <a:r>
                  <a:rPr lang="fr-BE" sz="1000" dirty="0" err="1"/>
                  <a:t>proposals</a:t>
                </a:r>
                <a:r>
                  <a:rPr lang="fr-BE" sz="1000" dirty="0"/>
                  <a:t> for </a:t>
                </a:r>
                <a:r>
                  <a:rPr lang="fr-BE" sz="1000" dirty="0" err="1"/>
                  <a:t>differences</a:t>
                </a:r>
                <a:r>
                  <a:rPr lang="fr-BE" sz="1000" dirty="0"/>
                  <a:t> </a:t>
                </a:r>
                <a:r>
                  <a:rPr lang="fr-BE" sz="1000" dirty="0" err="1"/>
                  <a:t>from</a:t>
                </a:r>
                <a:r>
                  <a:rPr lang="fr-BE" sz="1000" dirty="0"/>
                  <a:t> HL7 model</a:t>
                </a:r>
              </a:p>
              <a:p>
                <a:pPr>
                  <a:spcAft>
                    <a:spcPts val="1200"/>
                  </a:spcAft>
                </a:pPr>
                <a:r>
                  <a:rPr lang="fr-BE" sz="1000" dirty="0" err="1"/>
                  <a:t>Cardinality</a:t>
                </a:r>
                <a:r>
                  <a:rPr lang="fr-BE" sz="1000" dirty="0"/>
                  <a:t> </a:t>
                </a:r>
                <a:r>
                  <a:rPr lang="fr-BE" sz="1000" dirty="0" err="1"/>
                  <a:t>according</a:t>
                </a:r>
                <a:r>
                  <a:rPr lang="fr-BE" sz="1000" dirty="0"/>
                  <a:t> to HL7 (in </a:t>
                </a:r>
                <a:r>
                  <a:rPr lang="fr-BE" sz="1000" dirty="0" err="1"/>
                  <a:t>blue</a:t>
                </a:r>
                <a:r>
                  <a:rPr lang="fr-BE" sz="1000" dirty="0"/>
                  <a:t> if </a:t>
                </a:r>
                <a:r>
                  <a:rPr lang="fr-BE" sz="1000" dirty="0" err="1"/>
                  <a:t>other</a:t>
                </a:r>
                <a:r>
                  <a:rPr lang="fr-BE" sz="1000" dirty="0"/>
                  <a:t> </a:t>
                </a:r>
                <a:r>
                  <a:rPr lang="fr-BE" sz="1000" dirty="0" err="1"/>
                  <a:t>proposal</a:t>
                </a:r>
                <a:r>
                  <a:rPr lang="fr-BE" sz="1000" dirty="0"/>
                  <a:t>)</a:t>
                </a:r>
              </a:p>
            </p:txBody>
          </p:sp>
          <p:sp>
            <p:nvSpPr>
              <p:cNvPr id="338" name="Rectangle : coins arrondis 18">
                <a:extLst>
                  <a:ext uri="{FF2B5EF4-FFF2-40B4-BE49-F238E27FC236}">
                    <a16:creationId xmlns:a16="http://schemas.microsoft.com/office/drawing/2014/main" id="{00000000-0008-0000-0000-000025000000}"/>
                  </a:ext>
                </a:extLst>
              </p:cNvPr>
              <p:cNvSpPr/>
              <p:nvPr/>
            </p:nvSpPr>
            <p:spPr>
              <a:xfrm>
                <a:off x="952145" y="15202088"/>
                <a:ext cx="360000" cy="216000"/>
              </a:xfrm>
              <a:prstGeom prst="roundRect">
                <a:avLst/>
              </a:prstGeom>
              <a:solidFill>
                <a:schemeClr val="accent1">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endParaRPr lang="fr-BE" sz="1000" b="1" dirty="0">
                  <a:solidFill>
                    <a:schemeClr val="tx1"/>
                  </a:solidFill>
                  <a:latin typeface="Arial" panose="020B0604020202020204" pitchFamily="34" charset="0"/>
                  <a:cs typeface="Arial" panose="020B0604020202020204" pitchFamily="34" charset="0"/>
                </a:endParaRPr>
              </a:p>
            </p:txBody>
          </p:sp>
          <p:sp>
            <p:nvSpPr>
              <p:cNvPr id="340" name="Rectangle : coins arrondis 18">
                <a:extLst>
                  <a:ext uri="{FF2B5EF4-FFF2-40B4-BE49-F238E27FC236}">
                    <a16:creationId xmlns:a16="http://schemas.microsoft.com/office/drawing/2014/main" id="{00000000-0008-0000-0000-000025000000}"/>
                  </a:ext>
                </a:extLst>
              </p:cNvPr>
              <p:cNvSpPr/>
              <p:nvPr/>
            </p:nvSpPr>
            <p:spPr>
              <a:xfrm>
                <a:off x="952146" y="14884218"/>
                <a:ext cx="360000" cy="216000"/>
              </a:xfrm>
              <a:prstGeom prst="roundRect">
                <a:avLst/>
              </a:prstGeom>
              <a:solidFill>
                <a:schemeClr val="accent4">
                  <a:lumMod val="20000"/>
                  <a:lumOff val="80000"/>
                </a:schemeClr>
              </a:solidFill>
              <a:ln w="1905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endParaRPr lang="fr-BE" sz="1000" b="1" dirty="0">
                  <a:solidFill>
                    <a:srgbClr val="FF0000"/>
                  </a:solidFill>
                  <a:latin typeface="Arial" panose="020B0604020202020204" pitchFamily="34" charset="0"/>
                  <a:cs typeface="Arial" panose="020B0604020202020204" pitchFamily="34" charset="0"/>
                </a:endParaRPr>
              </a:p>
            </p:txBody>
          </p:sp>
          <p:sp>
            <p:nvSpPr>
              <p:cNvPr id="341" name="Rectangle : coins arrondis 18">
                <a:extLst>
                  <a:ext uri="{FF2B5EF4-FFF2-40B4-BE49-F238E27FC236}">
                    <a16:creationId xmlns:a16="http://schemas.microsoft.com/office/drawing/2014/main" id="{00000000-0008-0000-0000-000025000000}"/>
                  </a:ext>
                </a:extLst>
              </p:cNvPr>
              <p:cNvSpPr/>
              <p:nvPr/>
            </p:nvSpPr>
            <p:spPr>
              <a:xfrm>
                <a:off x="952145" y="15511660"/>
                <a:ext cx="360000" cy="216000"/>
              </a:xfrm>
              <a:prstGeom prst="roundRect">
                <a:avLst/>
              </a:prstGeom>
              <a:solidFill>
                <a:schemeClr val="bg1">
                  <a:lumMod val="95000"/>
                </a:schemeClr>
              </a:solidFill>
              <a:ln w="1905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Bef>
                    <a:spcPts val="300"/>
                  </a:spcBef>
                </a:pPr>
                <a:endParaRPr lang="fr-BE" sz="1000" b="1" dirty="0">
                  <a:solidFill>
                    <a:srgbClr val="FF0000"/>
                  </a:solidFill>
                  <a:latin typeface="Arial" panose="020B0604020202020204" pitchFamily="34" charset="0"/>
                  <a:cs typeface="Arial" panose="020B0604020202020204" pitchFamily="34" charset="0"/>
                </a:endParaRPr>
              </a:p>
            </p:txBody>
          </p:sp>
          <p:sp>
            <p:nvSpPr>
              <p:cNvPr id="342" name="TextBox 341"/>
              <p:cNvSpPr txBox="1"/>
              <p:nvPr/>
            </p:nvSpPr>
            <p:spPr>
              <a:xfrm>
                <a:off x="916927" y="16107630"/>
                <a:ext cx="389850" cy="253916"/>
              </a:xfrm>
              <a:prstGeom prst="rect">
                <a:avLst/>
              </a:prstGeom>
              <a:noFill/>
            </p:spPr>
            <p:txBody>
              <a:bodyPr wrap="none" rtlCol="0">
                <a:spAutoFit/>
              </a:bodyPr>
              <a:lstStyle/>
              <a:p>
                <a:r>
                  <a:rPr lang="fr-BE" sz="1050" dirty="0"/>
                  <a:t>0..1</a:t>
                </a:r>
              </a:p>
            </p:txBody>
          </p:sp>
          <p:sp>
            <p:nvSpPr>
              <p:cNvPr id="343" name="Rectangle 342"/>
              <p:cNvSpPr/>
              <p:nvPr/>
            </p:nvSpPr>
            <p:spPr>
              <a:xfrm>
                <a:off x="854924" y="15816788"/>
                <a:ext cx="559769" cy="246221"/>
              </a:xfrm>
              <a:prstGeom prst="rect">
                <a:avLst/>
              </a:prstGeom>
            </p:spPr>
            <p:txBody>
              <a:bodyPr wrap="none">
                <a:spAutoFit/>
              </a:bodyPr>
              <a:lstStyle/>
              <a:p>
                <a:r>
                  <a:rPr lang="en-US" sz="1000" dirty="0">
                    <a:solidFill>
                      <a:srgbClr val="00B0F0"/>
                    </a:solidFill>
                    <a:latin typeface="Arial" panose="020B0604020202020204" pitchFamily="34" charset="0"/>
                    <a:cs typeface="Arial" panose="020B0604020202020204" pitchFamily="34" charset="0"/>
                  </a:rPr>
                  <a:t>in blue</a:t>
                </a:r>
                <a:endParaRPr lang="fr-BE" sz="1000" dirty="0"/>
              </a:p>
            </p:txBody>
          </p:sp>
          <p:sp>
            <p:nvSpPr>
              <p:cNvPr id="344" name="Rectangle 343"/>
              <p:cNvSpPr/>
              <p:nvPr/>
            </p:nvSpPr>
            <p:spPr>
              <a:xfrm>
                <a:off x="790400" y="14191789"/>
                <a:ext cx="7123486" cy="24106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grpSp>
      </p:grpSp>
      <p:sp>
        <p:nvSpPr>
          <p:cNvPr id="347" name="TextBox 346"/>
          <p:cNvSpPr txBox="1"/>
          <p:nvPr/>
        </p:nvSpPr>
        <p:spPr>
          <a:xfrm>
            <a:off x="876798" y="674001"/>
            <a:ext cx="15835682" cy="584775"/>
          </a:xfrm>
          <a:prstGeom prst="rect">
            <a:avLst/>
          </a:prstGeom>
          <a:noFill/>
        </p:spPr>
        <p:txBody>
          <a:bodyPr wrap="none" rtlCol="0">
            <a:spAutoFit/>
          </a:bodyPr>
          <a:lstStyle/>
          <a:p>
            <a:r>
              <a:rPr lang="fr-BE" sz="3200" dirty="0" err="1"/>
              <a:t>Proposed</a:t>
            </a:r>
            <a:r>
              <a:rPr lang="fr-BE" sz="3200" dirty="0"/>
              <a:t> model for the </a:t>
            </a:r>
            <a:r>
              <a:rPr lang="fr-BE" sz="3200" dirty="0" err="1"/>
              <a:t>Hypersensitivity</a:t>
            </a:r>
            <a:r>
              <a:rPr lang="fr-BE" sz="3200" dirty="0"/>
              <a:t>/</a:t>
            </a:r>
            <a:r>
              <a:rPr lang="fr-BE" sz="3200" dirty="0" err="1"/>
              <a:t>Intolerance</a:t>
            </a:r>
            <a:r>
              <a:rPr lang="fr-BE" sz="3200" dirty="0"/>
              <a:t> </a:t>
            </a:r>
            <a:r>
              <a:rPr lang="fr-BE" sz="3200" dirty="0" err="1"/>
              <a:t>Belgian</a:t>
            </a:r>
            <a:r>
              <a:rPr lang="fr-BE" sz="3200" dirty="0"/>
              <a:t> care set - </a:t>
            </a:r>
            <a:r>
              <a:rPr lang="fr-BE" sz="3200" dirty="0" err="1"/>
              <a:t>draft</a:t>
            </a:r>
            <a:r>
              <a:rPr lang="fr-BE" sz="3200" dirty="0"/>
              <a:t> version 20190211</a:t>
            </a:r>
          </a:p>
        </p:txBody>
      </p:sp>
      <p:pic>
        <p:nvPicPr>
          <p:cNvPr id="348" name="Image 7" descr="logo_chu_umc.gif"/>
          <p:cNvPicPr>
            <a:picLocks noChangeAspect="1"/>
          </p:cNvPicPr>
          <p:nvPr/>
        </p:nvPicPr>
        <p:blipFill>
          <a:blip r:embed="rId30" cstate="print"/>
          <a:stretch>
            <a:fillRect/>
          </a:stretch>
        </p:blipFill>
        <p:spPr>
          <a:xfrm>
            <a:off x="4348715" y="1729560"/>
            <a:ext cx="661436" cy="253565"/>
          </a:xfrm>
          <a:prstGeom prst="rect">
            <a:avLst/>
          </a:prstGeom>
        </p:spPr>
      </p:pic>
      <p:sp>
        <p:nvSpPr>
          <p:cNvPr id="349" name="Rectangle 348">
            <a:extLst>
              <a:ext uri="{FF2B5EF4-FFF2-40B4-BE49-F238E27FC236}">
                <a16:creationId xmlns:a16="http://schemas.microsoft.com/office/drawing/2014/main" id="{C0B84E1A-3C5A-4ADD-88AA-0A85ABC19467}"/>
              </a:ext>
            </a:extLst>
          </p:cNvPr>
          <p:cNvSpPr/>
          <p:nvPr/>
        </p:nvSpPr>
        <p:spPr>
          <a:xfrm flipV="1">
            <a:off x="961022" y="1397228"/>
            <a:ext cx="15835682" cy="73528"/>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sp>
        <p:nvSpPr>
          <p:cNvPr id="350" name="Sous-titre 2"/>
          <p:cNvSpPr>
            <a:spLocks noGrp="1"/>
          </p:cNvSpPr>
          <p:nvPr>
            <p:ph type="subTitle" idx="1"/>
          </p:nvPr>
        </p:nvSpPr>
        <p:spPr>
          <a:xfrm>
            <a:off x="876798" y="1678764"/>
            <a:ext cx="6400800" cy="873241"/>
          </a:xfrm>
        </p:spPr>
        <p:txBody>
          <a:bodyPr>
            <a:noAutofit/>
          </a:bodyPr>
          <a:lstStyle/>
          <a:p>
            <a:pPr algn="l">
              <a:spcBef>
                <a:spcPts val="0"/>
              </a:spcBef>
            </a:pPr>
            <a:r>
              <a:rPr lang="fr-BE" sz="1200" dirty="0">
                <a:solidFill>
                  <a:schemeClr val="tx1">
                    <a:lumMod val="65000"/>
                    <a:lumOff val="35000"/>
                  </a:schemeClr>
                </a:solidFill>
              </a:rPr>
              <a:t>Dr Marie-Alexandra Lambot, </a:t>
            </a:r>
          </a:p>
          <a:p>
            <a:pPr algn="l">
              <a:spcBef>
                <a:spcPts val="0"/>
              </a:spcBef>
            </a:pPr>
            <a:r>
              <a:rPr lang="fr-BE" sz="1200" dirty="0">
                <a:solidFill>
                  <a:schemeClr val="tx1">
                    <a:lumMod val="65000"/>
                    <a:lumOff val="35000"/>
                  </a:schemeClr>
                </a:solidFill>
              </a:rPr>
              <a:t>Adjointe à la direction médicale, CHU St Pierre</a:t>
            </a:r>
          </a:p>
          <a:p>
            <a:pPr algn="l">
              <a:spcBef>
                <a:spcPts val="0"/>
              </a:spcBef>
            </a:pPr>
            <a:r>
              <a:rPr lang="fr-BE" sz="1200" dirty="0">
                <a:solidFill>
                  <a:schemeClr val="tx1">
                    <a:lumMod val="65000"/>
                    <a:lumOff val="35000"/>
                  </a:schemeClr>
                </a:solidFill>
              </a:rPr>
              <a:t>Coordinatrice du Consortium SNOMED CT (CSCT)</a:t>
            </a:r>
          </a:p>
        </p:txBody>
      </p:sp>
      <p:pic>
        <p:nvPicPr>
          <p:cNvPr id="351" name="Image 9">
            <a:extLst>
              <a:ext uri="{FF2B5EF4-FFF2-40B4-BE49-F238E27FC236}">
                <a16:creationId xmlns:a16="http://schemas.microsoft.com/office/drawing/2014/main" id="{1F4FF4BE-363E-49D8-96C3-3631BFCAD0D4}"/>
              </a:ext>
            </a:extLst>
          </p:cNvPr>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4348715" y="1996433"/>
            <a:ext cx="442558" cy="258664"/>
          </a:xfrm>
          <a:prstGeom prst="rect">
            <a:avLst/>
          </a:prstGeom>
        </p:spPr>
      </p:pic>
      <p:sp>
        <p:nvSpPr>
          <p:cNvPr id="99" name="Rectangle 98">
            <a:extLst>
              <a:ext uri="{FF2B5EF4-FFF2-40B4-BE49-F238E27FC236}">
                <a16:creationId xmlns:a16="http://schemas.microsoft.com/office/drawing/2014/main" id="{F6E76FD6-71E1-4936-9F1D-FD434A6E041A}"/>
              </a:ext>
            </a:extLst>
          </p:cNvPr>
          <p:cNvSpPr/>
          <p:nvPr/>
        </p:nvSpPr>
        <p:spPr>
          <a:xfrm>
            <a:off x="32394024" y="9010704"/>
            <a:ext cx="3722474" cy="153888"/>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fr-BE" sz="1000" dirty="0">
                <a:solidFill>
                  <a:srgbClr val="7030A0"/>
                </a:solidFill>
                <a:latin typeface="Arial" panose="020B0604020202020204" pitchFamily="34" charset="0"/>
                <a:cs typeface="Arial" panose="020B0604020202020204" pitchFamily="34" charset="0"/>
              </a:rPr>
              <a:t>Model </a:t>
            </a:r>
            <a:r>
              <a:rPr lang="fr-BE" sz="1000" dirty="0" err="1">
                <a:solidFill>
                  <a:srgbClr val="7030A0"/>
                </a:solidFill>
                <a:latin typeface="Arial" panose="020B0604020202020204" pitchFamily="34" charset="0"/>
                <a:cs typeface="Arial" panose="020B0604020202020204" pitchFamily="34" charset="0"/>
              </a:rPr>
              <a:t>meaning</a:t>
            </a:r>
            <a:r>
              <a:rPr lang="fr-BE" sz="1000" dirty="0">
                <a:solidFill>
                  <a:srgbClr val="7030A0"/>
                </a:solidFill>
                <a:latin typeface="Arial" panose="020B0604020202020204" pitchFamily="34" charset="0"/>
                <a:cs typeface="Arial" panose="020B0604020202020204" pitchFamily="34" charset="0"/>
              </a:rPr>
              <a:t> binding: 404684003 │</a:t>
            </a:r>
            <a:r>
              <a:rPr lang="fr-BE" sz="1000" dirty="0" err="1">
                <a:solidFill>
                  <a:srgbClr val="7030A0"/>
                </a:solidFill>
                <a:latin typeface="Arial" panose="020B0604020202020204" pitchFamily="34" charset="0"/>
                <a:cs typeface="Arial" panose="020B0604020202020204" pitchFamily="34" charset="0"/>
              </a:rPr>
              <a:t>Clinical</a:t>
            </a:r>
            <a:r>
              <a:rPr lang="fr-BE" sz="1000" dirty="0">
                <a:solidFill>
                  <a:srgbClr val="7030A0"/>
                </a:solidFill>
                <a:latin typeface="Arial" panose="020B0604020202020204" pitchFamily="34" charset="0"/>
                <a:cs typeface="Arial" panose="020B0604020202020204" pitchFamily="34" charset="0"/>
              </a:rPr>
              <a:t> </a:t>
            </a:r>
            <a:r>
              <a:rPr lang="fr-BE" sz="1000" dirty="0" err="1">
                <a:solidFill>
                  <a:srgbClr val="7030A0"/>
                </a:solidFill>
                <a:latin typeface="Arial" panose="020B0604020202020204" pitchFamily="34" charset="0"/>
                <a:cs typeface="Arial" panose="020B0604020202020204" pitchFamily="34" charset="0"/>
              </a:rPr>
              <a:t>finding</a:t>
            </a:r>
            <a:r>
              <a:rPr lang="fr-BE" sz="1000" dirty="0">
                <a:solidFill>
                  <a:srgbClr val="7030A0"/>
                </a:solidFill>
                <a:latin typeface="Arial" panose="020B0604020202020204" pitchFamily="34" charset="0"/>
                <a:cs typeface="Arial" panose="020B0604020202020204" pitchFamily="34" charset="0"/>
              </a:rPr>
              <a:t> (</a:t>
            </a:r>
            <a:r>
              <a:rPr lang="fr-BE" sz="1000" dirty="0" err="1">
                <a:solidFill>
                  <a:srgbClr val="7030A0"/>
                </a:solidFill>
                <a:latin typeface="Arial" panose="020B0604020202020204" pitchFamily="34" charset="0"/>
                <a:cs typeface="Arial" panose="020B0604020202020204" pitchFamily="34" charset="0"/>
              </a:rPr>
              <a:t>finding</a:t>
            </a:r>
            <a:r>
              <a:rPr lang="fr-BE" sz="1000" dirty="0">
                <a:solidFill>
                  <a:srgbClr val="7030A0"/>
                </a:solidFill>
                <a:latin typeface="Arial" panose="020B0604020202020204" pitchFamily="34" charset="0"/>
                <a:cs typeface="Arial" panose="020B0604020202020204" pitchFamily="34" charset="0"/>
              </a:rPr>
              <a:t>)│</a:t>
            </a:r>
          </a:p>
        </p:txBody>
      </p:sp>
      <p:cxnSp>
        <p:nvCxnSpPr>
          <p:cNvPr id="100" name="Connecteur droit 34">
            <a:extLst>
              <a:ext uri="{FF2B5EF4-FFF2-40B4-BE49-F238E27FC236}">
                <a16:creationId xmlns:a16="http://schemas.microsoft.com/office/drawing/2014/main" id="{A2B999CA-B90E-47AC-B0CF-C43253850EB9}"/>
              </a:ext>
            </a:extLst>
          </p:cNvPr>
          <p:cNvCxnSpPr>
            <a:cxnSpLocks/>
            <a:stCxn id="212" idx="3"/>
            <a:endCxn id="99" idx="1"/>
          </p:cNvCxnSpPr>
          <p:nvPr/>
        </p:nvCxnSpPr>
        <p:spPr>
          <a:xfrm flipV="1">
            <a:off x="31861070" y="9087648"/>
            <a:ext cx="532954" cy="450361"/>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a:extLst>
              <a:ext uri="{FF2B5EF4-FFF2-40B4-BE49-F238E27FC236}">
                <a16:creationId xmlns:a16="http://schemas.microsoft.com/office/drawing/2014/main" id="{84F2458A-EED9-454A-AC25-5FD5AE4A9BC9}"/>
              </a:ext>
            </a:extLst>
          </p:cNvPr>
          <p:cNvSpPr/>
          <p:nvPr/>
        </p:nvSpPr>
        <p:spPr>
          <a:xfrm>
            <a:off x="32409640" y="9402291"/>
            <a:ext cx="3706857" cy="313794"/>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fr-BE" sz="1000" dirty="0">
                <a:solidFill>
                  <a:srgbClr val="0070C0"/>
                </a:solidFill>
                <a:latin typeface="Arial" panose="020B0604020202020204" pitchFamily="34" charset="0"/>
                <a:cs typeface="Arial" panose="020B0604020202020204" pitchFamily="34" charset="0"/>
              </a:rPr>
              <a:t>Manifestations minimal value set  (</a:t>
            </a:r>
            <a:r>
              <a:rPr lang="fr-BE" sz="1000" dirty="0" err="1">
                <a:solidFill>
                  <a:srgbClr val="0070C0"/>
                </a:solidFill>
                <a:latin typeface="Arial" panose="020B0604020202020204" pitchFamily="34" charset="0"/>
                <a:cs typeface="Arial" panose="020B0604020202020204" pitchFamily="34" charset="0"/>
              </a:rPr>
              <a:t>untill</a:t>
            </a:r>
            <a:r>
              <a:rPr lang="fr-BE" sz="1000" dirty="0">
                <a:solidFill>
                  <a:srgbClr val="0070C0"/>
                </a:solidFill>
                <a:latin typeface="Arial" panose="020B0604020202020204" pitchFamily="34" charset="0"/>
                <a:cs typeface="Arial" panose="020B0604020202020204" pitchFamily="34" charset="0"/>
              </a:rPr>
              <a:t> full SCT translation </a:t>
            </a:r>
            <a:r>
              <a:rPr lang="fr-BE" sz="1000" dirty="0" err="1">
                <a:solidFill>
                  <a:srgbClr val="0070C0"/>
                </a:solidFill>
                <a:latin typeface="Arial" panose="020B0604020202020204" pitchFamily="34" charset="0"/>
                <a:cs typeface="Arial" panose="020B0604020202020204" pitchFamily="34" charset="0"/>
              </a:rPr>
              <a:t>available</a:t>
            </a:r>
            <a:r>
              <a:rPr lang="fr-BE" sz="1000" dirty="0">
                <a:solidFill>
                  <a:srgbClr val="0070C0"/>
                </a:solidFill>
                <a:latin typeface="Arial" panose="020B0604020202020204" pitchFamily="34" charset="0"/>
                <a:cs typeface="Arial" panose="020B0604020202020204" pitchFamily="34" charset="0"/>
              </a:rPr>
              <a:t>)</a:t>
            </a:r>
          </a:p>
        </p:txBody>
      </p:sp>
      <p:cxnSp>
        <p:nvCxnSpPr>
          <p:cNvPr id="102" name="Connecteur droit 5">
            <a:extLst>
              <a:ext uri="{FF2B5EF4-FFF2-40B4-BE49-F238E27FC236}">
                <a16:creationId xmlns:a16="http://schemas.microsoft.com/office/drawing/2014/main" id="{81EBDF5B-A5AF-4909-AF34-A3C28AAC3E5A}"/>
              </a:ext>
            </a:extLst>
          </p:cNvPr>
          <p:cNvCxnSpPr>
            <a:cxnSpLocks/>
            <a:stCxn id="212" idx="3"/>
            <a:endCxn id="101" idx="1"/>
          </p:cNvCxnSpPr>
          <p:nvPr/>
        </p:nvCxnSpPr>
        <p:spPr>
          <a:xfrm>
            <a:off x="31861070" y="9538009"/>
            <a:ext cx="548570" cy="21179"/>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10" name="Rectangle 109">
            <a:extLst>
              <a:ext uri="{FF2B5EF4-FFF2-40B4-BE49-F238E27FC236}">
                <a16:creationId xmlns:a16="http://schemas.microsoft.com/office/drawing/2014/main" id="{5E5C4D00-636D-4551-9253-EBADE4BF9656}"/>
              </a:ext>
            </a:extLst>
          </p:cNvPr>
          <p:cNvSpPr/>
          <p:nvPr/>
        </p:nvSpPr>
        <p:spPr>
          <a:xfrm>
            <a:off x="32409640" y="14668456"/>
            <a:ext cx="4043530" cy="161583"/>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fr-BE" sz="1050" dirty="0">
                <a:solidFill>
                  <a:srgbClr val="7030A0"/>
                </a:solidFill>
                <a:latin typeface="Arial" panose="020B0604020202020204" pitchFamily="34" charset="0"/>
                <a:cs typeface="Arial" panose="020B0604020202020204" pitchFamily="34" charset="0"/>
              </a:rPr>
              <a:t>Model </a:t>
            </a:r>
            <a:r>
              <a:rPr lang="fr-BE" sz="1050" dirty="0" err="1">
                <a:solidFill>
                  <a:srgbClr val="7030A0"/>
                </a:solidFill>
                <a:latin typeface="Arial" panose="020B0604020202020204" pitchFamily="34" charset="0"/>
                <a:cs typeface="Arial" panose="020B0604020202020204" pitchFamily="34" charset="0"/>
              </a:rPr>
              <a:t>meaning</a:t>
            </a:r>
            <a:r>
              <a:rPr lang="fr-BE" sz="1050" dirty="0">
                <a:solidFill>
                  <a:srgbClr val="7030A0"/>
                </a:solidFill>
                <a:latin typeface="Arial" panose="020B0604020202020204" pitchFamily="34" charset="0"/>
                <a:cs typeface="Arial" panose="020B0604020202020204" pitchFamily="34" charset="0"/>
              </a:rPr>
              <a:t> binding: 272141005 │</a:t>
            </a:r>
            <a:r>
              <a:rPr lang="fr-BE" sz="1050" dirty="0" err="1">
                <a:solidFill>
                  <a:srgbClr val="7030A0"/>
                </a:solidFill>
                <a:latin typeface="Arial" panose="020B0604020202020204" pitchFamily="34" charset="0"/>
                <a:cs typeface="Arial" panose="020B0604020202020204" pitchFamily="34" charset="0"/>
              </a:rPr>
              <a:t>Severities</a:t>
            </a:r>
            <a:r>
              <a:rPr lang="fr-BE" sz="1050" dirty="0">
                <a:solidFill>
                  <a:srgbClr val="7030A0"/>
                </a:solidFill>
                <a:latin typeface="Arial" panose="020B0604020202020204" pitchFamily="34" charset="0"/>
                <a:cs typeface="Arial" panose="020B0604020202020204" pitchFamily="34" charset="0"/>
              </a:rPr>
              <a:t> (qualifier value)│</a:t>
            </a:r>
          </a:p>
        </p:txBody>
      </p:sp>
      <p:cxnSp>
        <p:nvCxnSpPr>
          <p:cNvPr id="111" name="Connecteur droit 48">
            <a:extLst>
              <a:ext uri="{FF2B5EF4-FFF2-40B4-BE49-F238E27FC236}">
                <a16:creationId xmlns:a16="http://schemas.microsoft.com/office/drawing/2014/main" id="{7F50D056-D433-44D1-BF4D-EAD53212CBCC}"/>
              </a:ext>
            </a:extLst>
          </p:cNvPr>
          <p:cNvCxnSpPr>
            <a:cxnSpLocks/>
            <a:stCxn id="213" idx="3"/>
            <a:endCxn id="110" idx="1"/>
          </p:cNvCxnSpPr>
          <p:nvPr/>
        </p:nvCxnSpPr>
        <p:spPr>
          <a:xfrm flipV="1">
            <a:off x="31861072" y="14749248"/>
            <a:ext cx="548568" cy="493702"/>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12" name="Rectangle 111">
            <a:extLst>
              <a:ext uri="{FF2B5EF4-FFF2-40B4-BE49-F238E27FC236}">
                <a16:creationId xmlns:a16="http://schemas.microsoft.com/office/drawing/2014/main" id="{5D211F8B-AEC7-429A-954E-E1A67719B3F5}"/>
              </a:ext>
            </a:extLst>
          </p:cNvPr>
          <p:cNvSpPr/>
          <p:nvPr/>
        </p:nvSpPr>
        <p:spPr>
          <a:xfrm>
            <a:off x="32409640" y="15107076"/>
            <a:ext cx="4043530" cy="777136"/>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fr-BE" sz="1050" dirty="0" err="1">
                <a:solidFill>
                  <a:srgbClr val="0070C0"/>
                </a:solidFill>
                <a:latin typeface="Arial" panose="020B0604020202020204" pitchFamily="34" charset="0"/>
                <a:cs typeface="Arial" panose="020B0604020202020204" pitchFamily="34" charset="0"/>
              </a:rPr>
              <a:t>Severity</a:t>
            </a:r>
            <a:r>
              <a:rPr lang="fr-BE" sz="1050" dirty="0">
                <a:solidFill>
                  <a:srgbClr val="0070C0"/>
                </a:solidFill>
                <a:latin typeface="Arial" panose="020B0604020202020204" pitchFamily="34" charset="0"/>
                <a:cs typeface="Arial" panose="020B0604020202020204" pitchFamily="34" charset="0"/>
              </a:rPr>
              <a:t> value set</a:t>
            </a:r>
          </a:p>
          <a:p>
            <a:r>
              <a:rPr lang="en-US" sz="1000" dirty="0">
                <a:solidFill>
                  <a:srgbClr val="00B0F0"/>
                </a:solidFill>
                <a:latin typeface="Arial" panose="020B0604020202020204" pitchFamily="34" charset="0"/>
                <a:cs typeface="Arial" panose="020B0604020202020204" pitchFamily="34" charset="0"/>
              </a:rPr>
              <a:t>255604002 </a:t>
            </a:r>
            <a:r>
              <a:rPr lang="fr-BE" sz="1000" b="1" dirty="0">
                <a:solidFill>
                  <a:srgbClr val="00B0F0"/>
                </a:solidFill>
                <a:latin typeface="Arial" panose="020B0604020202020204" pitchFamily="34" charset="0"/>
                <a:cs typeface="Arial" panose="020B0604020202020204" pitchFamily="34" charset="0"/>
              </a:rPr>
              <a:t>| </a:t>
            </a:r>
            <a:r>
              <a:rPr lang="en-US" sz="1000" dirty="0">
                <a:solidFill>
                  <a:srgbClr val="00B0F0"/>
                </a:solidFill>
                <a:latin typeface="Arial" panose="020B0604020202020204" pitchFamily="34" charset="0"/>
                <a:cs typeface="Arial" panose="020B0604020202020204" pitchFamily="34" charset="0"/>
              </a:rPr>
              <a:t>Mild (qualifier value) </a:t>
            </a:r>
            <a:r>
              <a:rPr lang="fr-BE" sz="1000" b="1" dirty="0">
                <a:solidFill>
                  <a:srgbClr val="00B0F0"/>
                </a:solidFill>
                <a:latin typeface="Arial" panose="020B0604020202020204" pitchFamily="34" charset="0"/>
                <a:cs typeface="Arial" panose="020B0604020202020204" pitchFamily="34" charset="0"/>
              </a:rPr>
              <a:t>|</a:t>
            </a:r>
            <a:endParaRPr lang="en-US" sz="1000" dirty="0">
              <a:solidFill>
                <a:srgbClr val="00B0F0"/>
              </a:solidFill>
              <a:latin typeface="Arial" panose="020B0604020202020204" pitchFamily="34" charset="0"/>
              <a:cs typeface="Arial" panose="020B0604020202020204" pitchFamily="34" charset="0"/>
            </a:endParaRPr>
          </a:p>
          <a:p>
            <a:r>
              <a:rPr lang="en-US" sz="1000" dirty="0">
                <a:solidFill>
                  <a:srgbClr val="00B0F0"/>
                </a:solidFill>
                <a:latin typeface="Arial" panose="020B0604020202020204" pitchFamily="34" charset="0"/>
                <a:cs typeface="Arial" panose="020B0604020202020204" pitchFamily="34" charset="0"/>
              </a:rPr>
              <a:t>6736007 </a:t>
            </a:r>
            <a:r>
              <a:rPr lang="fr-BE" sz="1000" b="1" dirty="0">
                <a:solidFill>
                  <a:srgbClr val="00B0F0"/>
                </a:solidFill>
                <a:latin typeface="Arial" panose="020B0604020202020204" pitchFamily="34" charset="0"/>
                <a:cs typeface="Arial" panose="020B0604020202020204" pitchFamily="34" charset="0"/>
              </a:rPr>
              <a:t>| </a:t>
            </a:r>
            <a:r>
              <a:rPr lang="en-US" sz="1000" dirty="0">
                <a:solidFill>
                  <a:srgbClr val="00B0F0"/>
                </a:solidFill>
                <a:latin typeface="Arial" panose="020B0604020202020204" pitchFamily="34" charset="0"/>
                <a:cs typeface="Arial" panose="020B0604020202020204" pitchFamily="34" charset="0"/>
              </a:rPr>
              <a:t>Moderate (severity modifier) (qualifier value)</a:t>
            </a:r>
            <a:r>
              <a:rPr lang="fr-BE" sz="1000" b="1" dirty="0">
                <a:solidFill>
                  <a:srgbClr val="00B0F0"/>
                </a:solidFill>
                <a:latin typeface="Arial" panose="020B0604020202020204" pitchFamily="34" charset="0"/>
                <a:cs typeface="Arial" panose="020B0604020202020204" pitchFamily="34" charset="0"/>
              </a:rPr>
              <a:t> |</a:t>
            </a:r>
            <a:endParaRPr lang="en-US" sz="1000" dirty="0">
              <a:solidFill>
                <a:srgbClr val="00B0F0"/>
              </a:solidFill>
              <a:latin typeface="Arial" panose="020B0604020202020204" pitchFamily="34" charset="0"/>
              <a:cs typeface="Arial" panose="020B0604020202020204" pitchFamily="34" charset="0"/>
            </a:endParaRPr>
          </a:p>
          <a:p>
            <a:r>
              <a:rPr lang="en-US" sz="1000" dirty="0">
                <a:solidFill>
                  <a:srgbClr val="00B0F0"/>
                </a:solidFill>
                <a:latin typeface="Arial" panose="020B0604020202020204" pitchFamily="34" charset="0"/>
                <a:cs typeface="Arial" panose="020B0604020202020204" pitchFamily="34" charset="0"/>
              </a:rPr>
              <a:t>24484000 Severe (severity modifier) (qualifier value)</a:t>
            </a:r>
            <a:r>
              <a:rPr lang="fr-BE" sz="1000" b="1" dirty="0">
                <a:solidFill>
                  <a:srgbClr val="00B0F0"/>
                </a:solidFill>
                <a:latin typeface="Arial" panose="020B0604020202020204" pitchFamily="34" charset="0"/>
                <a:cs typeface="Arial" panose="020B0604020202020204" pitchFamily="34" charset="0"/>
              </a:rPr>
              <a:t> |</a:t>
            </a:r>
            <a:endParaRPr lang="en-US" sz="1000" dirty="0">
              <a:solidFill>
                <a:srgbClr val="00B0F0"/>
              </a:solidFill>
              <a:latin typeface="Arial" panose="020B0604020202020204" pitchFamily="34" charset="0"/>
              <a:cs typeface="Arial" panose="020B0604020202020204" pitchFamily="34" charset="0"/>
            </a:endParaRPr>
          </a:p>
          <a:p>
            <a:r>
              <a:rPr lang="en-US" sz="1000" dirty="0">
                <a:solidFill>
                  <a:schemeClr val="accent6">
                    <a:lumMod val="75000"/>
                  </a:schemeClr>
                </a:solidFill>
                <a:latin typeface="Arial" panose="020B0604020202020204" pitchFamily="34" charset="0"/>
                <a:cs typeface="Arial" panose="020B0604020202020204" pitchFamily="34" charset="0"/>
              </a:rPr>
              <a:t>442452003 </a:t>
            </a:r>
            <a:r>
              <a:rPr lang="fr-BE" sz="1000" b="1" dirty="0">
                <a:solidFill>
                  <a:schemeClr val="accent6">
                    <a:lumMod val="75000"/>
                  </a:schemeClr>
                </a:solidFill>
                <a:latin typeface="Arial" panose="020B0604020202020204" pitchFamily="34" charset="0"/>
                <a:cs typeface="Arial" panose="020B0604020202020204" pitchFamily="34" charset="0"/>
              </a:rPr>
              <a:t>| </a:t>
            </a:r>
            <a:r>
              <a:rPr lang="en-US" sz="1000" dirty="0">
                <a:solidFill>
                  <a:schemeClr val="accent6">
                    <a:lumMod val="75000"/>
                  </a:schemeClr>
                </a:solidFill>
                <a:latin typeface="Arial" panose="020B0604020202020204" pitchFamily="34" charset="0"/>
                <a:cs typeface="Arial" panose="020B0604020202020204" pitchFamily="34" charset="0"/>
              </a:rPr>
              <a:t>Life threatening severity (qualifier value)</a:t>
            </a:r>
            <a:r>
              <a:rPr lang="fr-BE" sz="1000" b="1" dirty="0">
                <a:solidFill>
                  <a:schemeClr val="accent6">
                    <a:lumMod val="75000"/>
                  </a:schemeClr>
                </a:solidFill>
                <a:latin typeface="Arial" panose="020B0604020202020204" pitchFamily="34" charset="0"/>
                <a:cs typeface="Arial" panose="020B0604020202020204" pitchFamily="34" charset="0"/>
              </a:rPr>
              <a:t> |</a:t>
            </a:r>
            <a:endParaRPr lang="en-US" sz="1000" dirty="0">
              <a:solidFill>
                <a:schemeClr val="accent6">
                  <a:lumMod val="75000"/>
                </a:schemeClr>
              </a:solidFill>
              <a:latin typeface="Arial" panose="020B0604020202020204" pitchFamily="34" charset="0"/>
              <a:cs typeface="Arial" panose="020B0604020202020204" pitchFamily="34" charset="0"/>
            </a:endParaRPr>
          </a:p>
        </p:txBody>
      </p:sp>
      <p:cxnSp>
        <p:nvCxnSpPr>
          <p:cNvPr id="113" name="Connecteur droit 5">
            <a:extLst>
              <a:ext uri="{FF2B5EF4-FFF2-40B4-BE49-F238E27FC236}">
                <a16:creationId xmlns:a16="http://schemas.microsoft.com/office/drawing/2014/main" id="{397E78AC-42F7-435C-836A-55383459CC5E}"/>
              </a:ext>
            </a:extLst>
          </p:cNvPr>
          <p:cNvCxnSpPr>
            <a:cxnSpLocks/>
            <a:stCxn id="213" idx="3"/>
            <a:endCxn id="112" idx="1"/>
          </p:cNvCxnSpPr>
          <p:nvPr/>
        </p:nvCxnSpPr>
        <p:spPr>
          <a:xfrm>
            <a:off x="31861072" y="15242950"/>
            <a:ext cx="548568" cy="252694"/>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26" name="Rectangle 125">
            <a:extLst>
              <a:ext uri="{FF2B5EF4-FFF2-40B4-BE49-F238E27FC236}">
                <a16:creationId xmlns:a16="http://schemas.microsoft.com/office/drawing/2014/main" id="{E6BC161A-8DB1-4515-A78E-D3586B9A95C3}"/>
              </a:ext>
            </a:extLst>
          </p:cNvPr>
          <p:cNvSpPr/>
          <p:nvPr/>
        </p:nvSpPr>
        <p:spPr>
          <a:xfrm>
            <a:off x="20954161" y="14989909"/>
            <a:ext cx="3656533" cy="161583"/>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fr-BE" sz="1050" dirty="0">
                <a:solidFill>
                  <a:srgbClr val="7030A0"/>
                </a:solidFill>
                <a:latin typeface="Arial" panose="020B0604020202020204" pitchFamily="34" charset="0"/>
                <a:cs typeface="Arial" panose="020B0604020202020204" pitchFamily="34" charset="0"/>
              </a:rPr>
              <a:t>Model </a:t>
            </a:r>
            <a:r>
              <a:rPr lang="fr-BE" sz="1050" dirty="0" err="1">
                <a:solidFill>
                  <a:srgbClr val="7030A0"/>
                </a:solidFill>
                <a:latin typeface="Arial" panose="020B0604020202020204" pitchFamily="34" charset="0"/>
                <a:cs typeface="Arial" panose="020B0604020202020204" pitchFamily="34" charset="0"/>
              </a:rPr>
              <a:t>meaning</a:t>
            </a:r>
            <a:r>
              <a:rPr lang="fr-BE" sz="1050" dirty="0">
                <a:solidFill>
                  <a:srgbClr val="7030A0"/>
                </a:solidFill>
                <a:latin typeface="Arial" panose="020B0604020202020204" pitchFamily="34" charset="0"/>
                <a:cs typeface="Arial" panose="020B0604020202020204" pitchFamily="34" charset="0"/>
              </a:rPr>
              <a:t> binding: 246103008 | </a:t>
            </a:r>
            <a:r>
              <a:rPr lang="fr-BE" sz="1050" dirty="0" err="1">
                <a:solidFill>
                  <a:srgbClr val="7030A0"/>
                </a:solidFill>
                <a:latin typeface="Arial" panose="020B0604020202020204" pitchFamily="34" charset="0"/>
                <a:cs typeface="Arial" panose="020B0604020202020204" pitchFamily="34" charset="0"/>
              </a:rPr>
              <a:t>Certainty</a:t>
            </a:r>
            <a:r>
              <a:rPr lang="fr-BE" sz="1050" dirty="0">
                <a:solidFill>
                  <a:srgbClr val="7030A0"/>
                </a:solidFill>
                <a:latin typeface="Arial" panose="020B0604020202020204" pitchFamily="34" charset="0"/>
                <a:cs typeface="Arial" panose="020B0604020202020204" pitchFamily="34" charset="0"/>
              </a:rPr>
              <a:t> (</a:t>
            </a:r>
            <a:r>
              <a:rPr lang="fr-BE" sz="1050" dirty="0" err="1">
                <a:solidFill>
                  <a:srgbClr val="7030A0"/>
                </a:solidFill>
                <a:latin typeface="Arial" panose="020B0604020202020204" pitchFamily="34" charset="0"/>
                <a:cs typeface="Arial" panose="020B0604020202020204" pitchFamily="34" charset="0"/>
              </a:rPr>
              <a:t>attribute</a:t>
            </a:r>
            <a:r>
              <a:rPr lang="fr-BE" sz="1050" dirty="0">
                <a:solidFill>
                  <a:srgbClr val="7030A0"/>
                </a:solidFill>
                <a:latin typeface="Arial" panose="020B0604020202020204" pitchFamily="34" charset="0"/>
                <a:cs typeface="Arial" panose="020B0604020202020204" pitchFamily="34" charset="0"/>
              </a:rPr>
              <a:t>) |</a:t>
            </a:r>
            <a:endParaRPr lang="en-US" sz="1050" dirty="0">
              <a:solidFill>
                <a:srgbClr val="7030A0"/>
              </a:solidFill>
              <a:latin typeface="Arial" panose="020B0604020202020204" pitchFamily="34" charset="0"/>
              <a:cs typeface="Arial" panose="020B0604020202020204" pitchFamily="34" charset="0"/>
            </a:endParaRPr>
          </a:p>
        </p:txBody>
      </p:sp>
      <p:cxnSp>
        <p:nvCxnSpPr>
          <p:cNvPr id="127" name="Connecteur droit 48">
            <a:extLst>
              <a:ext uri="{FF2B5EF4-FFF2-40B4-BE49-F238E27FC236}">
                <a16:creationId xmlns:a16="http://schemas.microsoft.com/office/drawing/2014/main" id="{CDC9899A-DD8F-49D1-B150-7E6C2639C324}"/>
              </a:ext>
            </a:extLst>
          </p:cNvPr>
          <p:cNvCxnSpPr>
            <a:cxnSpLocks/>
            <a:stCxn id="198" idx="3"/>
            <a:endCxn id="126" idx="1"/>
          </p:cNvCxnSpPr>
          <p:nvPr/>
        </p:nvCxnSpPr>
        <p:spPr>
          <a:xfrm flipV="1">
            <a:off x="20437981" y="15070701"/>
            <a:ext cx="516180" cy="588116"/>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28" name="Rectangle 127">
            <a:extLst>
              <a:ext uri="{FF2B5EF4-FFF2-40B4-BE49-F238E27FC236}">
                <a16:creationId xmlns:a16="http://schemas.microsoft.com/office/drawing/2014/main" id="{12AB5172-618A-42D4-810D-B73D32BA614D}"/>
              </a:ext>
            </a:extLst>
          </p:cNvPr>
          <p:cNvSpPr/>
          <p:nvPr/>
        </p:nvSpPr>
        <p:spPr>
          <a:xfrm>
            <a:off x="20954162" y="15272623"/>
            <a:ext cx="3656534" cy="1238801"/>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fr-BE" sz="1050" dirty="0" err="1">
                <a:solidFill>
                  <a:srgbClr val="0070C0"/>
                </a:solidFill>
                <a:latin typeface="Arial" panose="020B0604020202020204" pitchFamily="34" charset="0"/>
                <a:cs typeface="Arial" panose="020B0604020202020204" pitchFamily="34" charset="0"/>
              </a:rPr>
              <a:t>Certainty</a:t>
            </a:r>
            <a:r>
              <a:rPr lang="fr-BE" sz="1050" dirty="0">
                <a:solidFill>
                  <a:srgbClr val="0070C0"/>
                </a:solidFill>
                <a:latin typeface="Arial" panose="020B0604020202020204" pitchFamily="34" charset="0"/>
                <a:cs typeface="Arial" panose="020B0604020202020204" pitchFamily="34" charset="0"/>
              </a:rPr>
              <a:t> value set</a:t>
            </a:r>
          </a:p>
          <a:p>
            <a:r>
              <a:rPr lang="fr-BE" sz="1000" dirty="0">
                <a:solidFill>
                  <a:srgbClr val="00B0F0"/>
                </a:solidFill>
                <a:latin typeface="Arial" panose="020B0604020202020204" pitchFamily="34" charset="0"/>
                <a:cs typeface="Arial" panose="020B0604020202020204" pitchFamily="34" charset="0"/>
              </a:rPr>
              <a:t>410605003 </a:t>
            </a:r>
            <a:r>
              <a:rPr lang="fr-BE" sz="1000" b="1" dirty="0">
                <a:solidFill>
                  <a:srgbClr val="00B0F0"/>
                </a:solidFill>
                <a:latin typeface="Arial" panose="020B0604020202020204" pitchFamily="34" charset="0"/>
                <a:cs typeface="Arial" panose="020B0604020202020204" pitchFamily="34" charset="0"/>
              </a:rPr>
              <a:t>| </a:t>
            </a:r>
            <a:r>
              <a:rPr lang="fr-BE" sz="1000" dirty="0" err="1">
                <a:solidFill>
                  <a:srgbClr val="00B0F0"/>
                </a:solidFill>
                <a:latin typeface="Arial" panose="020B0604020202020204" pitchFamily="34" charset="0"/>
                <a:cs typeface="Arial" panose="020B0604020202020204" pitchFamily="34" charset="0"/>
              </a:rPr>
              <a:t>Confirmed</a:t>
            </a:r>
            <a:r>
              <a:rPr lang="fr-BE" sz="1000" dirty="0">
                <a:solidFill>
                  <a:srgbClr val="00B0F0"/>
                </a:solidFill>
                <a:latin typeface="Arial" panose="020B0604020202020204" pitchFamily="34" charset="0"/>
                <a:cs typeface="Arial" panose="020B0604020202020204" pitchFamily="34" charset="0"/>
              </a:rPr>
              <a:t> </a:t>
            </a:r>
            <a:r>
              <a:rPr lang="fr-BE" sz="1000" dirty="0" err="1">
                <a:solidFill>
                  <a:srgbClr val="00B0F0"/>
                </a:solidFill>
                <a:latin typeface="Arial" panose="020B0604020202020204" pitchFamily="34" charset="0"/>
                <a:cs typeface="Arial" panose="020B0604020202020204" pitchFamily="34" charset="0"/>
              </a:rPr>
              <a:t>present</a:t>
            </a:r>
            <a:r>
              <a:rPr lang="fr-BE" sz="1000" dirty="0">
                <a:solidFill>
                  <a:srgbClr val="00B0F0"/>
                </a:solidFill>
                <a:latin typeface="Arial" panose="020B0604020202020204" pitchFamily="34" charset="0"/>
                <a:cs typeface="Arial" panose="020B0604020202020204" pitchFamily="34" charset="0"/>
              </a:rPr>
              <a:t> (qualifier value)</a:t>
            </a:r>
            <a:r>
              <a:rPr lang="fr-BE" sz="1000" b="1" dirty="0">
                <a:solidFill>
                  <a:srgbClr val="00B0F0"/>
                </a:solidFill>
                <a:latin typeface="Arial" panose="020B0604020202020204" pitchFamily="34" charset="0"/>
                <a:cs typeface="Arial" panose="020B0604020202020204" pitchFamily="34" charset="0"/>
              </a:rPr>
              <a:t> |</a:t>
            </a:r>
            <a:endParaRPr lang="fr-BE" sz="1000" dirty="0">
              <a:solidFill>
                <a:srgbClr val="00B0F0"/>
              </a:solidFill>
              <a:latin typeface="Arial" panose="020B0604020202020204" pitchFamily="34" charset="0"/>
              <a:cs typeface="Arial" panose="020B0604020202020204" pitchFamily="34" charset="0"/>
            </a:endParaRPr>
          </a:p>
          <a:p>
            <a:r>
              <a:rPr lang="fr-BE" sz="1000" dirty="0">
                <a:solidFill>
                  <a:srgbClr val="00B0F0"/>
                </a:solidFill>
                <a:latin typeface="Arial" panose="020B0604020202020204" pitchFamily="34" charset="0"/>
                <a:cs typeface="Arial" panose="020B0604020202020204" pitchFamily="34" charset="0"/>
              </a:rPr>
              <a:t>410592001</a:t>
            </a:r>
            <a:r>
              <a:rPr lang="fr-BE" sz="1000" b="1" dirty="0">
                <a:solidFill>
                  <a:srgbClr val="00B0F0"/>
                </a:solidFill>
                <a:latin typeface="Arial" panose="020B0604020202020204" pitchFamily="34" charset="0"/>
                <a:cs typeface="Arial" panose="020B0604020202020204" pitchFamily="34" charset="0"/>
              </a:rPr>
              <a:t> |</a:t>
            </a:r>
            <a:r>
              <a:rPr lang="fr-BE" sz="1000" dirty="0">
                <a:solidFill>
                  <a:srgbClr val="00B0F0"/>
                </a:solidFill>
                <a:latin typeface="Arial" panose="020B0604020202020204" pitchFamily="34" charset="0"/>
                <a:cs typeface="Arial" panose="020B0604020202020204" pitchFamily="34" charset="0"/>
              </a:rPr>
              <a:t> </a:t>
            </a:r>
            <a:r>
              <a:rPr lang="fr-BE" sz="1000" dirty="0" err="1">
                <a:solidFill>
                  <a:srgbClr val="00B0F0"/>
                </a:solidFill>
                <a:latin typeface="Arial" panose="020B0604020202020204" pitchFamily="34" charset="0"/>
                <a:cs typeface="Arial" panose="020B0604020202020204" pitchFamily="34" charset="0"/>
              </a:rPr>
              <a:t>Probably</a:t>
            </a:r>
            <a:r>
              <a:rPr lang="fr-BE" sz="1000" dirty="0">
                <a:solidFill>
                  <a:srgbClr val="00B0F0"/>
                </a:solidFill>
                <a:latin typeface="Arial" panose="020B0604020202020204" pitchFamily="34" charset="0"/>
                <a:cs typeface="Arial" panose="020B0604020202020204" pitchFamily="34" charset="0"/>
              </a:rPr>
              <a:t> </a:t>
            </a:r>
            <a:r>
              <a:rPr lang="fr-BE" sz="1000" dirty="0" err="1">
                <a:solidFill>
                  <a:srgbClr val="00B0F0"/>
                </a:solidFill>
                <a:latin typeface="Arial" panose="020B0604020202020204" pitchFamily="34" charset="0"/>
                <a:cs typeface="Arial" panose="020B0604020202020204" pitchFamily="34" charset="0"/>
              </a:rPr>
              <a:t>present</a:t>
            </a:r>
            <a:r>
              <a:rPr lang="fr-BE" sz="1000" dirty="0">
                <a:solidFill>
                  <a:srgbClr val="00B0F0"/>
                </a:solidFill>
                <a:latin typeface="Arial" panose="020B0604020202020204" pitchFamily="34" charset="0"/>
                <a:cs typeface="Arial" panose="020B0604020202020204" pitchFamily="34" charset="0"/>
              </a:rPr>
              <a:t> (qualifier value)</a:t>
            </a:r>
            <a:r>
              <a:rPr lang="fr-BE" sz="1000" b="1" dirty="0">
                <a:solidFill>
                  <a:srgbClr val="00B0F0"/>
                </a:solidFill>
                <a:latin typeface="Arial" panose="020B0604020202020204" pitchFamily="34" charset="0"/>
                <a:cs typeface="Arial" panose="020B0604020202020204" pitchFamily="34" charset="0"/>
              </a:rPr>
              <a:t> |</a:t>
            </a:r>
            <a:endParaRPr lang="fr-BE" sz="1000" dirty="0">
              <a:solidFill>
                <a:srgbClr val="00B0F0"/>
              </a:solidFill>
              <a:latin typeface="Arial" panose="020B0604020202020204" pitchFamily="34" charset="0"/>
              <a:cs typeface="Arial" panose="020B0604020202020204" pitchFamily="34" charset="0"/>
            </a:endParaRPr>
          </a:p>
          <a:p>
            <a:r>
              <a:rPr lang="fr-BE" sz="1000" dirty="0">
                <a:solidFill>
                  <a:schemeClr val="accent6">
                    <a:lumMod val="75000"/>
                  </a:schemeClr>
                </a:solidFill>
                <a:latin typeface="Arial" panose="020B0604020202020204" pitchFamily="34" charset="0"/>
                <a:cs typeface="Arial" panose="020B0604020202020204" pitchFamily="34" charset="0"/>
              </a:rPr>
              <a:t>415684004 </a:t>
            </a:r>
            <a:r>
              <a:rPr lang="fr-BE" sz="1000" b="1" dirty="0">
                <a:solidFill>
                  <a:schemeClr val="accent6">
                    <a:lumMod val="75000"/>
                  </a:schemeClr>
                </a:solidFill>
                <a:latin typeface="Arial" panose="020B0604020202020204" pitchFamily="34" charset="0"/>
                <a:cs typeface="Arial" panose="020B0604020202020204" pitchFamily="34" charset="0"/>
              </a:rPr>
              <a:t>| </a:t>
            </a:r>
            <a:r>
              <a:rPr lang="fr-BE" sz="1000" dirty="0" err="1">
                <a:solidFill>
                  <a:schemeClr val="accent6">
                    <a:lumMod val="75000"/>
                  </a:schemeClr>
                </a:solidFill>
                <a:latin typeface="Arial" panose="020B0604020202020204" pitchFamily="34" charset="0"/>
                <a:cs typeface="Arial" panose="020B0604020202020204" pitchFamily="34" charset="0"/>
              </a:rPr>
              <a:t>Suspected</a:t>
            </a:r>
            <a:r>
              <a:rPr lang="fr-BE" sz="1000" dirty="0">
                <a:solidFill>
                  <a:schemeClr val="accent6">
                    <a:lumMod val="75000"/>
                  </a:schemeClr>
                </a:solidFill>
                <a:latin typeface="Arial" panose="020B0604020202020204" pitchFamily="34" charset="0"/>
                <a:cs typeface="Arial" panose="020B0604020202020204" pitchFamily="34" charset="0"/>
              </a:rPr>
              <a:t> (qualifier value)</a:t>
            </a:r>
            <a:r>
              <a:rPr lang="fr-BE" sz="1000" b="1" dirty="0">
                <a:solidFill>
                  <a:schemeClr val="accent6">
                    <a:lumMod val="75000"/>
                  </a:schemeClr>
                </a:solidFill>
                <a:latin typeface="Arial" panose="020B0604020202020204" pitchFamily="34" charset="0"/>
                <a:cs typeface="Arial" panose="020B0604020202020204" pitchFamily="34" charset="0"/>
              </a:rPr>
              <a:t> |</a:t>
            </a:r>
            <a:endParaRPr lang="fr-BE" sz="1000" dirty="0">
              <a:solidFill>
                <a:schemeClr val="accent6">
                  <a:lumMod val="75000"/>
                </a:schemeClr>
              </a:solidFill>
              <a:latin typeface="Arial" panose="020B0604020202020204" pitchFamily="34" charset="0"/>
              <a:cs typeface="Arial" panose="020B0604020202020204" pitchFamily="34" charset="0"/>
            </a:endParaRPr>
          </a:p>
          <a:p>
            <a:r>
              <a:rPr lang="fr-BE" sz="1000" dirty="0">
                <a:solidFill>
                  <a:schemeClr val="accent6">
                    <a:lumMod val="75000"/>
                  </a:schemeClr>
                </a:solidFill>
                <a:latin typeface="Arial" panose="020B0604020202020204" pitchFamily="34" charset="0"/>
                <a:cs typeface="Arial" panose="020B0604020202020204" pitchFamily="34" charset="0"/>
              </a:rPr>
              <a:t>410593006 </a:t>
            </a:r>
            <a:r>
              <a:rPr lang="fr-BE" sz="1000" b="1" dirty="0">
                <a:solidFill>
                  <a:schemeClr val="accent6">
                    <a:lumMod val="75000"/>
                  </a:schemeClr>
                </a:solidFill>
                <a:latin typeface="Arial" panose="020B0604020202020204" pitchFamily="34" charset="0"/>
                <a:cs typeface="Arial" panose="020B0604020202020204" pitchFamily="34" charset="0"/>
              </a:rPr>
              <a:t>| </a:t>
            </a:r>
            <a:r>
              <a:rPr lang="fr-BE" sz="1000" dirty="0" err="1">
                <a:solidFill>
                  <a:schemeClr val="accent6">
                    <a:lumMod val="75000"/>
                  </a:schemeClr>
                </a:solidFill>
                <a:latin typeface="Arial" panose="020B0604020202020204" pitchFamily="34" charset="0"/>
                <a:cs typeface="Arial" panose="020B0604020202020204" pitchFamily="34" charset="0"/>
              </a:rPr>
              <a:t>Probably</a:t>
            </a:r>
            <a:r>
              <a:rPr lang="fr-BE" sz="1000" dirty="0">
                <a:solidFill>
                  <a:schemeClr val="accent6">
                    <a:lumMod val="75000"/>
                  </a:schemeClr>
                </a:solidFill>
                <a:latin typeface="Arial" panose="020B0604020202020204" pitchFamily="34" charset="0"/>
                <a:cs typeface="Arial" panose="020B0604020202020204" pitchFamily="34" charset="0"/>
              </a:rPr>
              <a:t> NOT </a:t>
            </a:r>
            <a:r>
              <a:rPr lang="fr-BE" sz="1000" dirty="0" err="1">
                <a:solidFill>
                  <a:schemeClr val="accent6">
                    <a:lumMod val="75000"/>
                  </a:schemeClr>
                </a:solidFill>
                <a:latin typeface="Arial" panose="020B0604020202020204" pitchFamily="34" charset="0"/>
                <a:cs typeface="Arial" panose="020B0604020202020204" pitchFamily="34" charset="0"/>
              </a:rPr>
              <a:t>present</a:t>
            </a:r>
            <a:r>
              <a:rPr lang="fr-BE" sz="1000" dirty="0">
                <a:solidFill>
                  <a:schemeClr val="accent6">
                    <a:lumMod val="75000"/>
                  </a:schemeClr>
                </a:solidFill>
                <a:latin typeface="Arial" panose="020B0604020202020204" pitchFamily="34" charset="0"/>
                <a:cs typeface="Arial" panose="020B0604020202020204" pitchFamily="34" charset="0"/>
              </a:rPr>
              <a:t> (qualifier value)</a:t>
            </a:r>
            <a:r>
              <a:rPr lang="fr-BE" sz="1000" b="1" dirty="0">
                <a:solidFill>
                  <a:schemeClr val="accent6">
                    <a:lumMod val="75000"/>
                  </a:schemeClr>
                </a:solidFill>
                <a:latin typeface="Arial" panose="020B0604020202020204" pitchFamily="34" charset="0"/>
                <a:cs typeface="Arial" panose="020B0604020202020204" pitchFamily="34" charset="0"/>
              </a:rPr>
              <a:t> |</a:t>
            </a:r>
            <a:endParaRPr lang="fr-BE" sz="1000" dirty="0">
              <a:solidFill>
                <a:schemeClr val="accent6">
                  <a:lumMod val="75000"/>
                </a:schemeClr>
              </a:solidFill>
              <a:latin typeface="Arial" panose="020B0604020202020204" pitchFamily="34" charset="0"/>
              <a:cs typeface="Arial" panose="020B0604020202020204" pitchFamily="34" charset="0"/>
            </a:endParaRPr>
          </a:p>
          <a:p>
            <a:r>
              <a:rPr lang="fr-BE" sz="1000" dirty="0">
                <a:solidFill>
                  <a:srgbClr val="00B0F0"/>
                </a:solidFill>
                <a:latin typeface="Arial" panose="020B0604020202020204" pitchFamily="34" charset="0"/>
                <a:cs typeface="Arial" panose="020B0604020202020204" pitchFamily="34" charset="0"/>
              </a:rPr>
              <a:t>410594000 </a:t>
            </a:r>
            <a:r>
              <a:rPr lang="fr-BE" sz="1000" b="1" dirty="0">
                <a:solidFill>
                  <a:srgbClr val="00B0F0"/>
                </a:solidFill>
                <a:latin typeface="Arial" panose="020B0604020202020204" pitchFamily="34" charset="0"/>
                <a:cs typeface="Arial" panose="020B0604020202020204" pitchFamily="34" charset="0"/>
              </a:rPr>
              <a:t>| </a:t>
            </a:r>
            <a:r>
              <a:rPr lang="fr-BE" sz="1000" dirty="0" err="1">
                <a:solidFill>
                  <a:srgbClr val="00B0F0"/>
                </a:solidFill>
                <a:latin typeface="Arial" panose="020B0604020202020204" pitchFamily="34" charset="0"/>
                <a:cs typeface="Arial" panose="020B0604020202020204" pitchFamily="34" charset="0"/>
              </a:rPr>
              <a:t>Definitely</a:t>
            </a:r>
            <a:r>
              <a:rPr lang="fr-BE" sz="1000" dirty="0">
                <a:solidFill>
                  <a:srgbClr val="00B0F0"/>
                </a:solidFill>
                <a:latin typeface="Arial" panose="020B0604020202020204" pitchFamily="34" charset="0"/>
                <a:cs typeface="Arial" panose="020B0604020202020204" pitchFamily="34" charset="0"/>
              </a:rPr>
              <a:t> NOT </a:t>
            </a:r>
            <a:r>
              <a:rPr lang="fr-BE" sz="1000" dirty="0" err="1">
                <a:solidFill>
                  <a:srgbClr val="00B0F0"/>
                </a:solidFill>
                <a:latin typeface="Arial" panose="020B0604020202020204" pitchFamily="34" charset="0"/>
                <a:cs typeface="Arial" panose="020B0604020202020204" pitchFamily="34" charset="0"/>
              </a:rPr>
              <a:t>present</a:t>
            </a:r>
            <a:r>
              <a:rPr lang="fr-BE" sz="1000" dirty="0">
                <a:solidFill>
                  <a:srgbClr val="00B0F0"/>
                </a:solidFill>
                <a:latin typeface="Arial" panose="020B0604020202020204" pitchFamily="34" charset="0"/>
                <a:cs typeface="Arial" panose="020B0604020202020204" pitchFamily="34" charset="0"/>
              </a:rPr>
              <a:t> (qualifier value)</a:t>
            </a:r>
            <a:r>
              <a:rPr lang="fr-BE" sz="1000" b="1" dirty="0">
                <a:solidFill>
                  <a:srgbClr val="00B0F0"/>
                </a:solidFill>
                <a:latin typeface="Arial" panose="020B0604020202020204" pitchFamily="34" charset="0"/>
                <a:cs typeface="Arial" panose="020B0604020202020204" pitchFamily="34" charset="0"/>
              </a:rPr>
              <a:t> |</a:t>
            </a:r>
            <a:endParaRPr lang="fr-BE" sz="1000" dirty="0">
              <a:solidFill>
                <a:srgbClr val="00B0F0"/>
              </a:solidFill>
              <a:latin typeface="Arial" panose="020B0604020202020204" pitchFamily="34" charset="0"/>
              <a:cs typeface="Arial" panose="020B0604020202020204" pitchFamily="34" charset="0"/>
            </a:endParaRPr>
          </a:p>
          <a:p>
            <a:r>
              <a:rPr lang="fr-BE" sz="1000" dirty="0">
                <a:solidFill>
                  <a:schemeClr val="accent6">
                    <a:lumMod val="75000"/>
                  </a:schemeClr>
                </a:solidFill>
                <a:latin typeface="Arial" panose="020B0604020202020204" pitchFamily="34" charset="0"/>
                <a:cs typeface="Arial" panose="020B0604020202020204" pitchFamily="34" charset="0"/>
              </a:rPr>
              <a:t>261665006</a:t>
            </a:r>
            <a:r>
              <a:rPr lang="fr-BE" sz="1000" b="1" dirty="0">
                <a:solidFill>
                  <a:schemeClr val="accent6">
                    <a:lumMod val="75000"/>
                  </a:schemeClr>
                </a:solidFill>
                <a:latin typeface="Arial" panose="020B0604020202020204" pitchFamily="34" charset="0"/>
                <a:cs typeface="Arial" panose="020B0604020202020204" pitchFamily="34" charset="0"/>
              </a:rPr>
              <a:t> |</a:t>
            </a:r>
            <a:r>
              <a:rPr lang="fr-BE" sz="1000" dirty="0">
                <a:solidFill>
                  <a:schemeClr val="accent6">
                    <a:lumMod val="75000"/>
                  </a:schemeClr>
                </a:solidFill>
                <a:latin typeface="Arial" panose="020B0604020202020204" pitchFamily="34" charset="0"/>
                <a:cs typeface="Arial" panose="020B0604020202020204" pitchFamily="34" charset="0"/>
              </a:rPr>
              <a:t> </a:t>
            </a:r>
            <a:r>
              <a:rPr lang="fr-BE" sz="1000" dirty="0" err="1">
                <a:solidFill>
                  <a:schemeClr val="accent6">
                    <a:lumMod val="75000"/>
                  </a:schemeClr>
                </a:solidFill>
                <a:latin typeface="Arial" panose="020B0604020202020204" pitchFamily="34" charset="0"/>
                <a:cs typeface="Arial" panose="020B0604020202020204" pitchFamily="34" charset="0"/>
              </a:rPr>
              <a:t>Unknown</a:t>
            </a:r>
            <a:r>
              <a:rPr lang="fr-BE" sz="1000" dirty="0">
                <a:solidFill>
                  <a:schemeClr val="accent6">
                    <a:lumMod val="75000"/>
                  </a:schemeClr>
                </a:solidFill>
                <a:latin typeface="Arial" panose="020B0604020202020204" pitchFamily="34" charset="0"/>
                <a:cs typeface="Arial" panose="020B0604020202020204" pitchFamily="34" charset="0"/>
              </a:rPr>
              <a:t> (qualifier value)</a:t>
            </a:r>
            <a:r>
              <a:rPr lang="fr-BE" sz="1000" b="1" dirty="0">
                <a:solidFill>
                  <a:schemeClr val="accent6">
                    <a:lumMod val="75000"/>
                  </a:schemeClr>
                </a:solidFill>
                <a:latin typeface="Arial" panose="020B0604020202020204" pitchFamily="34" charset="0"/>
                <a:cs typeface="Arial" panose="020B0604020202020204" pitchFamily="34" charset="0"/>
              </a:rPr>
              <a:t> |</a:t>
            </a:r>
            <a:endParaRPr lang="fr-BE" sz="1000" dirty="0">
              <a:solidFill>
                <a:schemeClr val="accent6">
                  <a:lumMod val="75000"/>
                </a:schemeClr>
              </a:solidFill>
              <a:latin typeface="Arial" panose="020B0604020202020204" pitchFamily="34" charset="0"/>
              <a:cs typeface="Arial" panose="020B0604020202020204" pitchFamily="34" charset="0"/>
            </a:endParaRPr>
          </a:p>
          <a:p>
            <a:r>
              <a:rPr lang="fr-BE" sz="1000" dirty="0">
                <a:solidFill>
                  <a:srgbClr val="00B0F0"/>
                </a:solidFill>
                <a:latin typeface="Arial" panose="020B0604020202020204" pitchFamily="34" charset="0"/>
                <a:cs typeface="Arial" panose="020B0604020202020204" pitchFamily="34" charset="0"/>
              </a:rPr>
              <a:t>723510000 </a:t>
            </a:r>
            <a:r>
              <a:rPr lang="fr-BE" sz="1000" b="1" dirty="0">
                <a:solidFill>
                  <a:srgbClr val="00B0F0"/>
                </a:solidFill>
                <a:latin typeface="Arial" panose="020B0604020202020204" pitchFamily="34" charset="0"/>
                <a:cs typeface="Arial" panose="020B0604020202020204" pitchFamily="34" charset="0"/>
              </a:rPr>
              <a:t>| </a:t>
            </a:r>
            <a:r>
              <a:rPr lang="fr-BE" sz="1000" dirty="0" err="1">
                <a:solidFill>
                  <a:srgbClr val="00B0F0"/>
                </a:solidFill>
                <a:latin typeface="Arial" panose="020B0604020202020204" pitchFamily="34" charset="0"/>
                <a:cs typeface="Arial" panose="020B0604020202020204" pitchFamily="34" charset="0"/>
              </a:rPr>
              <a:t>Entered</a:t>
            </a:r>
            <a:r>
              <a:rPr lang="fr-BE" sz="1000" dirty="0">
                <a:solidFill>
                  <a:srgbClr val="00B0F0"/>
                </a:solidFill>
                <a:latin typeface="Arial" panose="020B0604020202020204" pitchFamily="34" charset="0"/>
                <a:cs typeface="Arial" panose="020B0604020202020204" pitchFamily="34" charset="0"/>
              </a:rPr>
              <a:t> in </a:t>
            </a:r>
            <a:r>
              <a:rPr lang="fr-BE" sz="1000" dirty="0" err="1">
                <a:solidFill>
                  <a:srgbClr val="00B0F0"/>
                </a:solidFill>
                <a:latin typeface="Arial" panose="020B0604020202020204" pitchFamily="34" charset="0"/>
                <a:cs typeface="Arial" panose="020B0604020202020204" pitchFamily="34" charset="0"/>
              </a:rPr>
              <a:t>error</a:t>
            </a:r>
            <a:r>
              <a:rPr lang="fr-BE" sz="1000" dirty="0">
                <a:solidFill>
                  <a:srgbClr val="00B0F0"/>
                </a:solidFill>
                <a:latin typeface="Arial" panose="020B0604020202020204" pitchFamily="34" charset="0"/>
                <a:cs typeface="Arial" panose="020B0604020202020204" pitchFamily="34" charset="0"/>
              </a:rPr>
              <a:t> (qualifier value)</a:t>
            </a:r>
            <a:r>
              <a:rPr lang="fr-BE" sz="1000" b="1" dirty="0">
                <a:solidFill>
                  <a:srgbClr val="00B0F0"/>
                </a:solidFill>
                <a:latin typeface="Arial" panose="020B0604020202020204" pitchFamily="34" charset="0"/>
                <a:cs typeface="Arial" panose="020B0604020202020204" pitchFamily="34" charset="0"/>
              </a:rPr>
              <a:t> |</a:t>
            </a:r>
            <a:endParaRPr lang="fr-BE" sz="1000" dirty="0">
              <a:solidFill>
                <a:srgbClr val="00B0F0"/>
              </a:solidFill>
              <a:latin typeface="Arial" panose="020B0604020202020204" pitchFamily="34" charset="0"/>
              <a:cs typeface="Arial" panose="020B0604020202020204" pitchFamily="34" charset="0"/>
            </a:endParaRPr>
          </a:p>
        </p:txBody>
      </p:sp>
      <p:cxnSp>
        <p:nvCxnSpPr>
          <p:cNvPr id="129" name="Connecteur droit 5">
            <a:extLst>
              <a:ext uri="{FF2B5EF4-FFF2-40B4-BE49-F238E27FC236}">
                <a16:creationId xmlns:a16="http://schemas.microsoft.com/office/drawing/2014/main" id="{618D12C2-13BE-429B-BC47-704FB59465D3}"/>
              </a:ext>
            </a:extLst>
          </p:cNvPr>
          <p:cNvCxnSpPr>
            <a:cxnSpLocks/>
            <a:stCxn id="198" idx="3"/>
            <a:endCxn id="128" idx="1"/>
          </p:cNvCxnSpPr>
          <p:nvPr/>
        </p:nvCxnSpPr>
        <p:spPr>
          <a:xfrm>
            <a:off x="20437981" y="15658817"/>
            <a:ext cx="516181" cy="233207"/>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30" name="Rectangle 129">
            <a:extLst>
              <a:ext uri="{FF2B5EF4-FFF2-40B4-BE49-F238E27FC236}">
                <a16:creationId xmlns:a16="http://schemas.microsoft.com/office/drawing/2014/main" id="{1FEB357B-776E-47D9-827D-19C9F10F931C}"/>
              </a:ext>
            </a:extLst>
          </p:cNvPr>
          <p:cNvSpPr/>
          <p:nvPr/>
        </p:nvSpPr>
        <p:spPr>
          <a:xfrm>
            <a:off x="20989818" y="13491594"/>
            <a:ext cx="3620876" cy="161583"/>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fr-BE" sz="1050" dirty="0">
                <a:solidFill>
                  <a:srgbClr val="7030A0"/>
                </a:solidFill>
                <a:latin typeface="Arial" panose="020B0604020202020204" pitchFamily="34" charset="0"/>
                <a:cs typeface="Arial" panose="020B0604020202020204" pitchFamily="34" charset="0"/>
              </a:rPr>
              <a:t>Model </a:t>
            </a:r>
            <a:r>
              <a:rPr lang="fr-BE" sz="1050" dirty="0" err="1">
                <a:solidFill>
                  <a:srgbClr val="7030A0"/>
                </a:solidFill>
                <a:latin typeface="Arial" panose="020B0604020202020204" pitchFamily="34" charset="0"/>
                <a:cs typeface="Arial" panose="020B0604020202020204" pitchFamily="34" charset="0"/>
              </a:rPr>
              <a:t>meaning</a:t>
            </a:r>
            <a:r>
              <a:rPr lang="fr-BE" sz="1050" dirty="0">
                <a:solidFill>
                  <a:srgbClr val="7030A0"/>
                </a:solidFill>
                <a:latin typeface="Arial" panose="020B0604020202020204" pitchFamily="34" charset="0"/>
                <a:cs typeface="Arial" panose="020B0604020202020204" pitchFamily="34" charset="0"/>
              </a:rPr>
              <a:t> binding: </a:t>
            </a:r>
            <a:r>
              <a:rPr lang="fr-BE" sz="1050" dirty="0">
                <a:solidFill>
                  <a:srgbClr val="7030A0"/>
                </a:solidFill>
              </a:rPr>
              <a:t>263493007 |</a:t>
            </a:r>
            <a:r>
              <a:rPr lang="fr-BE" sz="1050" dirty="0" err="1">
                <a:solidFill>
                  <a:srgbClr val="7030A0"/>
                </a:solidFill>
              </a:rPr>
              <a:t>Clinical</a:t>
            </a:r>
            <a:r>
              <a:rPr lang="fr-BE" sz="1050" dirty="0">
                <a:solidFill>
                  <a:srgbClr val="7030A0"/>
                </a:solidFill>
              </a:rPr>
              <a:t> </a:t>
            </a:r>
            <a:r>
              <a:rPr lang="fr-BE" sz="1050" dirty="0" err="1">
                <a:solidFill>
                  <a:srgbClr val="7030A0"/>
                </a:solidFill>
              </a:rPr>
              <a:t>status</a:t>
            </a:r>
            <a:r>
              <a:rPr lang="fr-BE" sz="1050" dirty="0">
                <a:solidFill>
                  <a:srgbClr val="7030A0"/>
                </a:solidFill>
              </a:rPr>
              <a:t> (</a:t>
            </a:r>
            <a:r>
              <a:rPr lang="fr-BE" sz="1050" dirty="0" err="1">
                <a:solidFill>
                  <a:srgbClr val="7030A0"/>
                </a:solidFill>
              </a:rPr>
              <a:t>attribute</a:t>
            </a:r>
            <a:r>
              <a:rPr lang="fr-BE" sz="1050" dirty="0">
                <a:solidFill>
                  <a:srgbClr val="7030A0"/>
                </a:solidFill>
              </a:rPr>
              <a:t>)|</a:t>
            </a:r>
            <a:endParaRPr lang="en-US" sz="1050" dirty="0">
              <a:solidFill>
                <a:srgbClr val="7030A0"/>
              </a:solidFill>
            </a:endParaRPr>
          </a:p>
        </p:txBody>
      </p:sp>
      <p:sp>
        <p:nvSpPr>
          <p:cNvPr id="131" name="Rectangle 130">
            <a:extLst>
              <a:ext uri="{FF2B5EF4-FFF2-40B4-BE49-F238E27FC236}">
                <a16:creationId xmlns:a16="http://schemas.microsoft.com/office/drawing/2014/main" id="{6E54EE9A-66C5-4F53-B782-70FB623203C9}"/>
              </a:ext>
            </a:extLst>
          </p:cNvPr>
          <p:cNvSpPr/>
          <p:nvPr/>
        </p:nvSpPr>
        <p:spPr>
          <a:xfrm>
            <a:off x="20989818" y="13751822"/>
            <a:ext cx="3620876" cy="623248"/>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fr-BE" sz="1050" dirty="0">
                <a:solidFill>
                  <a:srgbClr val="0070C0"/>
                </a:solidFill>
              </a:rPr>
              <a:t>Activity value set</a:t>
            </a:r>
          </a:p>
          <a:p>
            <a:r>
              <a:rPr lang="fr-BE" sz="1000" b="1" dirty="0">
                <a:solidFill>
                  <a:srgbClr val="00B0F0"/>
                </a:solidFill>
              </a:rPr>
              <a:t>55561003 | Active (qualifier value) |</a:t>
            </a:r>
          </a:p>
          <a:p>
            <a:r>
              <a:rPr lang="fr-BE" sz="1000" b="1" dirty="0">
                <a:solidFill>
                  <a:srgbClr val="00B0F0"/>
                </a:solidFill>
              </a:rPr>
              <a:t>73425007 | Inactive (qualifier value) |</a:t>
            </a:r>
          </a:p>
          <a:p>
            <a:r>
              <a:rPr lang="fr-BE" sz="1000" b="1" dirty="0">
                <a:solidFill>
                  <a:srgbClr val="00B0F0"/>
                </a:solidFill>
              </a:rPr>
              <a:t>723506003 | </a:t>
            </a:r>
            <a:r>
              <a:rPr lang="fr-BE" sz="1000" b="1" dirty="0" err="1">
                <a:solidFill>
                  <a:srgbClr val="00B0F0"/>
                </a:solidFill>
              </a:rPr>
              <a:t>Resolved</a:t>
            </a:r>
            <a:r>
              <a:rPr lang="fr-BE" sz="1000" b="1" dirty="0">
                <a:solidFill>
                  <a:srgbClr val="00B0F0"/>
                </a:solidFill>
              </a:rPr>
              <a:t> (qualifier value) |</a:t>
            </a:r>
          </a:p>
        </p:txBody>
      </p:sp>
      <p:cxnSp>
        <p:nvCxnSpPr>
          <p:cNvPr id="147" name="Connecteur droit 48">
            <a:extLst>
              <a:ext uri="{FF2B5EF4-FFF2-40B4-BE49-F238E27FC236}">
                <a16:creationId xmlns:a16="http://schemas.microsoft.com/office/drawing/2014/main" id="{E86BD4FE-4C4B-44D8-BE84-7EB2DB212A01}"/>
              </a:ext>
            </a:extLst>
          </p:cNvPr>
          <p:cNvCxnSpPr>
            <a:cxnSpLocks/>
            <a:stCxn id="197" idx="3"/>
            <a:endCxn id="130" idx="1"/>
          </p:cNvCxnSpPr>
          <p:nvPr/>
        </p:nvCxnSpPr>
        <p:spPr>
          <a:xfrm flipV="1">
            <a:off x="20409253" y="13572386"/>
            <a:ext cx="580565" cy="475734"/>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157" name="Connecteur droit 48">
            <a:extLst>
              <a:ext uri="{FF2B5EF4-FFF2-40B4-BE49-F238E27FC236}">
                <a16:creationId xmlns:a16="http://schemas.microsoft.com/office/drawing/2014/main" id="{D3138A4A-7D75-4C17-8F59-097B61C81DA4}"/>
              </a:ext>
            </a:extLst>
          </p:cNvPr>
          <p:cNvCxnSpPr>
            <a:cxnSpLocks/>
            <a:stCxn id="197" idx="3"/>
            <a:endCxn id="131" idx="1"/>
          </p:cNvCxnSpPr>
          <p:nvPr/>
        </p:nvCxnSpPr>
        <p:spPr>
          <a:xfrm>
            <a:off x="20409253" y="14048120"/>
            <a:ext cx="580565" cy="15326"/>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64" name="Rectangle 163">
            <a:extLst>
              <a:ext uri="{FF2B5EF4-FFF2-40B4-BE49-F238E27FC236}">
                <a16:creationId xmlns:a16="http://schemas.microsoft.com/office/drawing/2014/main" id="{A1289291-01E5-486A-B1EB-29F6CD8D3867}"/>
              </a:ext>
            </a:extLst>
          </p:cNvPr>
          <p:cNvSpPr/>
          <p:nvPr/>
        </p:nvSpPr>
        <p:spPr>
          <a:xfrm>
            <a:off x="20674819" y="6295796"/>
            <a:ext cx="4196231" cy="323165"/>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fr-BE" sz="1050" dirty="0">
                <a:solidFill>
                  <a:srgbClr val="7030A0"/>
                </a:solidFill>
                <a:latin typeface="Arial" panose="020B0604020202020204" pitchFamily="34" charset="0"/>
                <a:cs typeface="Arial" panose="020B0604020202020204" pitchFamily="34" charset="0"/>
              </a:rPr>
              <a:t>Model </a:t>
            </a:r>
            <a:r>
              <a:rPr lang="fr-BE" sz="1050" dirty="0" err="1">
                <a:solidFill>
                  <a:srgbClr val="7030A0"/>
                </a:solidFill>
                <a:latin typeface="Arial" panose="020B0604020202020204" pitchFamily="34" charset="0"/>
                <a:cs typeface="Arial" panose="020B0604020202020204" pitchFamily="34" charset="0"/>
              </a:rPr>
              <a:t>meaning</a:t>
            </a:r>
            <a:r>
              <a:rPr lang="fr-BE" sz="1050" dirty="0">
                <a:solidFill>
                  <a:srgbClr val="7030A0"/>
                </a:solidFill>
                <a:latin typeface="Arial" panose="020B0604020202020204" pitchFamily="34" charset="0"/>
                <a:cs typeface="Arial" panose="020B0604020202020204" pitchFamily="34" charset="0"/>
              </a:rPr>
              <a:t> binding: </a:t>
            </a:r>
            <a:r>
              <a:rPr lang="fr-BE" sz="1050" dirty="0">
                <a:solidFill>
                  <a:srgbClr val="7030A0"/>
                </a:solidFill>
              </a:rPr>
              <a:t>418038007 </a:t>
            </a:r>
            <a:r>
              <a:rPr lang="fr-BE" sz="1050" dirty="0">
                <a:solidFill>
                  <a:srgbClr val="7030A0"/>
                </a:solidFill>
                <a:latin typeface="Calibri" panose="020F0502020204030204" pitchFamily="34" charset="0"/>
                <a:cs typeface="Calibri" panose="020F0502020204030204" pitchFamily="34" charset="0"/>
              </a:rPr>
              <a:t>│</a:t>
            </a:r>
            <a:r>
              <a:rPr lang="fr-BE" sz="1050" dirty="0" err="1">
                <a:solidFill>
                  <a:srgbClr val="7030A0"/>
                </a:solidFill>
              </a:rPr>
              <a:t>Propensity</a:t>
            </a:r>
            <a:r>
              <a:rPr lang="fr-BE" sz="1050" dirty="0">
                <a:solidFill>
                  <a:srgbClr val="7030A0"/>
                </a:solidFill>
              </a:rPr>
              <a:t> to adverse </a:t>
            </a:r>
            <a:r>
              <a:rPr lang="fr-BE" sz="1050" dirty="0" err="1">
                <a:solidFill>
                  <a:srgbClr val="7030A0"/>
                </a:solidFill>
              </a:rPr>
              <a:t>reactions</a:t>
            </a:r>
            <a:r>
              <a:rPr lang="fr-BE" sz="1050" dirty="0">
                <a:solidFill>
                  <a:srgbClr val="7030A0"/>
                </a:solidFill>
              </a:rPr>
              <a:t> to substance (</a:t>
            </a:r>
            <a:r>
              <a:rPr lang="fr-BE" sz="1050" dirty="0" err="1">
                <a:solidFill>
                  <a:srgbClr val="7030A0"/>
                </a:solidFill>
              </a:rPr>
              <a:t>disorder</a:t>
            </a:r>
            <a:r>
              <a:rPr lang="fr-BE" sz="1050" dirty="0">
                <a:solidFill>
                  <a:srgbClr val="7030A0"/>
                </a:solidFill>
              </a:rPr>
              <a:t>)│</a:t>
            </a:r>
          </a:p>
        </p:txBody>
      </p:sp>
      <p:cxnSp>
        <p:nvCxnSpPr>
          <p:cNvPr id="165" name="Connecteur droit 5">
            <a:extLst>
              <a:ext uri="{FF2B5EF4-FFF2-40B4-BE49-F238E27FC236}">
                <a16:creationId xmlns:a16="http://schemas.microsoft.com/office/drawing/2014/main" id="{79305640-7199-47C4-A933-60E937D64D52}"/>
              </a:ext>
            </a:extLst>
          </p:cNvPr>
          <p:cNvCxnSpPr>
            <a:cxnSpLocks/>
            <a:stCxn id="194" idx="3"/>
            <a:endCxn id="164" idx="1"/>
          </p:cNvCxnSpPr>
          <p:nvPr/>
        </p:nvCxnSpPr>
        <p:spPr>
          <a:xfrm flipV="1">
            <a:off x="20415280" y="6457379"/>
            <a:ext cx="259539" cy="481709"/>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66" name="Rectangle 165">
            <a:extLst>
              <a:ext uri="{FF2B5EF4-FFF2-40B4-BE49-F238E27FC236}">
                <a16:creationId xmlns:a16="http://schemas.microsoft.com/office/drawing/2014/main" id="{8439C9F0-CBBF-4EE3-A621-29D262731D10}"/>
              </a:ext>
            </a:extLst>
          </p:cNvPr>
          <p:cNvSpPr/>
          <p:nvPr/>
        </p:nvSpPr>
        <p:spPr>
          <a:xfrm>
            <a:off x="20674819" y="6780544"/>
            <a:ext cx="4196231" cy="784830"/>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fr-BE" sz="1050" dirty="0" err="1">
                <a:solidFill>
                  <a:srgbClr val="0070C0"/>
                </a:solidFill>
              </a:rPr>
              <a:t>Reaction</a:t>
            </a:r>
            <a:r>
              <a:rPr lang="fr-BE" sz="1050" dirty="0">
                <a:solidFill>
                  <a:srgbClr val="0070C0"/>
                </a:solidFill>
              </a:rPr>
              <a:t> type value set: &lt;&lt; 418038007 </a:t>
            </a:r>
            <a:r>
              <a:rPr lang="fr-BE" sz="1050" dirty="0">
                <a:solidFill>
                  <a:srgbClr val="0070C0"/>
                </a:solidFill>
                <a:latin typeface="Calibri" panose="020F0502020204030204" pitchFamily="34" charset="0"/>
                <a:cs typeface="Calibri" panose="020F0502020204030204" pitchFamily="34" charset="0"/>
              </a:rPr>
              <a:t>│</a:t>
            </a:r>
            <a:r>
              <a:rPr lang="fr-BE" sz="1050" dirty="0" err="1">
                <a:solidFill>
                  <a:srgbClr val="0070C0"/>
                </a:solidFill>
              </a:rPr>
              <a:t>Propensity</a:t>
            </a:r>
            <a:r>
              <a:rPr lang="fr-BE" sz="1050" dirty="0">
                <a:solidFill>
                  <a:srgbClr val="0070C0"/>
                </a:solidFill>
              </a:rPr>
              <a:t> to adverse </a:t>
            </a:r>
            <a:r>
              <a:rPr lang="fr-BE" sz="1050" dirty="0" err="1">
                <a:solidFill>
                  <a:srgbClr val="0070C0"/>
                </a:solidFill>
              </a:rPr>
              <a:t>reactions</a:t>
            </a:r>
            <a:r>
              <a:rPr lang="fr-BE" sz="1050" dirty="0">
                <a:solidFill>
                  <a:srgbClr val="0070C0"/>
                </a:solidFill>
              </a:rPr>
              <a:t> to substance (</a:t>
            </a:r>
            <a:r>
              <a:rPr lang="fr-BE" sz="1050" dirty="0" err="1">
                <a:solidFill>
                  <a:srgbClr val="0070C0"/>
                </a:solidFill>
              </a:rPr>
              <a:t>disorder</a:t>
            </a:r>
            <a:r>
              <a:rPr lang="fr-BE" sz="1050" dirty="0">
                <a:solidFill>
                  <a:srgbClr val="0070C0"/>
                </a:solidFill>
              </a:rPr>
              <a:t>)│</a:t>
            </a:r>
          </a:p>
          <a:p>
            <a:r>
              <a:rPr lang="fr-BE" sz="1000" b="1" dirty="0">
                <a:solidFill>
                  <a:srgbClr val="00B0F0"/>
                </a:solidFill>
              </a:rPr>
              <a:t>609328004 | </a:t>
            </a:r>
            <a:r>
              <a:rPr lang="fr-BE" sz="1000" b="1" dirty="0" err="1">
                <a:solidFill>
                  <a:srgbClr val="00B0F0"/>
                </a:solidFill>
              </a:rPr>
              <a:t>Allergic</a:t>
            </a:r>
            <a:r>
              <a:rPr lang="fr-BE" sz="1000" b="1" dirty="0">
                <a:solidFill>
                  <a:srgbClr val="00B0F0"/>
                </a:solidFill>
              </a:rPr>
              <a:t> disposition (</a:t>
            </a:r>
            <a:r>
              <a:rPr lang="fr-BE" sz="1000" b="1" dirty="0" err="1">
                <a:solidFill>
                  <a:srgbClr val="00B0F0"/>
                </a:solidFill>
              </a:rPr>
              <a:t>finding</a:t>
            </a:r>
            <a:r>
              <a:rPr lang="fr-BE" sz="1000" b="1" dirty="0">
                <a:solidFill>
                  <a:srgbClr val="00B0F0"/>
                </a:solidFill>
              </a:rPr>
              <a:t>) |</a:t>
            </a:r>
          </a:p>
          <a:p>
            <a:r>
              <a:rPr lang="fr-BE" sz="1000" b="1" dirty="0">
                <a:solidFill>
                  <a:srgbClr val="37A3B9"/>
                </a:solidFill>
              </a:rPr>
              <a:t>609396006 | Non-</a:t>
            </a:r>
            <a:r>
              <a:rPr lang="fr-BE" sz="1000" b="1" dirty="0" err="1">
                <a:solidFill>
                  <a:srgbClr val="37A3B9"/>
                </a:solidFill>
              </a:rPr>
              <a:t>allergic</a:t>
            </a:r>
            <a:r>
              <a:rPr lang="fr-BE" sz="1000" b="1" dirty="0">
                <a:solidFill>
                  <a:srgbClr val="37A3B9"/>
                </a:solidFill>
              </a:rPr>
              <a:t> </a:t>
            </a:r>
            <a:r>
              <a:rPr lang="fr-BE" sz="1000" b="1" dirty="0" err="1">
                <a:solidFill>
                  <a:srgbClr val="37A3B9"/>
                </a:solidFill>
              </a:rPr>
              <a:t>hypersensitivity</a:t>
            </a:r>
            <a:r>
              <a:rPr lang="fr-BE" sz="1000" b="1" dirty="0">
                <a:solidFill>
                  <a:srgbClr val="37A3B9"/>
                </a:solidFill>
              </a:rPr>
              <a:t> disposition (</a:t>
            </a:r>
            <a:r>
              <a:rPr lang="fr-BE" sz="1000" b="1" dirty="0" err="1">
                <a:solidFill>
                  <a:srgbClr val="37A3B9"/>
                </a:solidFill>
              </a:rPr>
              <a:t>finding</a:t>
            </a:r>
            <a:r>
              <a:rPr lang="fr-BE" sz="1000" b="1" dirty="0">
                <a:solidFill>
                  <a:srgbClr val="37A3B9"/>
                </a:solidFill>
              </a:rPr>
              <a:t>) |</a:t>
            </a:r>
            <a:endParaRPr lang="fr-BE" sz="1000" dirty="0">
              <a:solidFill>
                <a:srgbClr val="37A3B9"/>
              </a:solidFill>
            </a:endParaRPr>
          </a:p>
          <a:p>
            <a:r>
              <a:rPr lang="en-US" sz="1000" b="1" dirty="0">
                <a:solidFill>
                  <a:srgbClr val="00B0F0"/>
                </a:solidFill>
              </a:rPr>
              <a:t>782197009 | Intolerance to substance (finding) |</a:t>
            </a:r>
          </a:p>
        </p:txBody>
      </p:sp>
      <p:cxnSp>
        <p:nvCxnSpPr>
          <p:cNvPr id="167" name="Connecteur droit 5">
            <a:extLst>
              <a:ext uri="{FF2B5EF4-FFF2-40B4-BE49-F238E27FC236}">
                <a16:creationId xmlns:a16="http://schemas.microsoft.com/office/drawing/2014/main" id="{0B34D066-2574-4C37-9507-B5A0125A3132}"/>
              </a:ext>
            </a:extLst>
          </p:cNvPr>
          <p:cNvCxnSpPr>
            <a:cxnSpLocks/>
            <a:stCxn id="194" idx="3"/>
            <a:endCxn id="166" idx="1"/>
          </p:cNvCxnSpPr>
          <p:nvPr/>
        </p:nvCxnSpPr>
        <p:spPr>
          <a:xfrm>
            <a:off x="20415280" y="6939088"/>
            <a:ext cx="259539" cy="233871"/>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68" name="Rectangle 167">
            <a:extLst>
              <a:ext uri="{FF2B5EF4-FFF2-40B4-BE49-F238E27FC236}">
                <a16:creationId xmlns:a16="http://schemas.microsoft.com/office/drawing/2014/main" id="{694D7149-3903-41D7-A357-0A98E0520C4F}"/>
              </a:ext>
            </a:extLst>
          </p:cNvPr>
          <p:cNvSpPr/>
          <p:nvPr/>
        </p:nvSpPr>
        <p:spPr>
          <a:xfrm>
            <a:off x="20847882" y="7887306"/>
            <a:ext cx="4023168" cy="323165"/>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fr-BE" sz="1050" dirty="0">
                <a:solidFill>
                  <a:srgbClr val="7030A0"/>
                </a:solidFill>
                <a:latin typeface="Arial" panose="020B0604020202020204" pitchFamily="34" charset="0"/>
                <a:cs typeface="Arial" panose="020B0604020202020204" pitchFamily="34" charset="0"/>
              </a:rPr>
              <a:t>Model </a:t>
            </a:r>
            <a:r>
              <a:rPr lang="fr-BE" sz="1050" dirty="0" err="1">
                <a:solidFill>
                  <a:srgbClr val="7030A0"/>
                </a:solidFill>
                <a:latin typeface="Arial" panose="020B0604020202020204" pitchFamily="34" charset="0"/>
                <a:cs typeface="Arial" panose="020B0604020202020204" pitchFamily="34" charset="0"/>
              </a:rPr>
              <a:t>meaning</a:t>
            </a:r>
            <a:r>
              <a:rPr lang="fr-BE" sz="1050" dirty="0">
                <a:solidFill>
                  <a:srgbClr val="7030A0"/>
                </a:solidFill>
                <a:latin typeface="Arial" panose="020B0604020202020204" pitchFamily="34" charset="0"/>
                <a:cs typeface="Arial" panose="020B0604020202020204" pitchFamily="34" charset="0"/>
              </a:rPr>
              <a:t> binding: 246075003 | Causative agent (</a:t>
            </a:r>
            <a:r>
              <a:rPr lang="fr-BE" sz="1050" dirty="0" err="1">
                <a:solidFill>
                  <a:srgbClr val="7030A0"/>
                </a:solidFill>
                <a:latin typeface="Arial" panose="020B0604020202020204" pitchFamily="34" charset="0"/>
                <a:cs typeface="Arial" panose="020B0604020202020204" pitchFamily="34" charset="0"/>
              </a:rPr>
              <a:t>attribute</a:t>
            </a:r>
            <a:r>
              <a:rPr lang="fr-BE" sz="1050" dirty="0">
                <a:solidFill>
                  <a:srgbClr val="7030A0"/>
                </a:solidFill>
                <a:latin typeface="Arial" panose="020B0604020202020204" pitchFamily="34" charset="0"/>
                <a:cs typeface="Arial" panose="020B0604020202020204" pitchFamily="34" charset="0"/>
              </a:rPr>
              <a:t>) | ?</a:t>
            </a:r>
          </a:p>
        </p:txBody>
      </p:sp>
      <p:cxnSp>
        <p:nvCxnSpPr>
          <p:cNvPr id="169" name="Connecteur droit 23">
            <a:extLst>
              <a:ext uri="{FF2B5EF4-FFF2-40B4-BE49-F238E27FC236}">
                <a16:creationId xmlns:a16="http://schemas.microsoft.com/office/drawing/2014/main" id="{9930B6A0-FF87-4D16-8FE3-E38DFB926C0F}"/>
              </a:ext>
            </a:extLst>
          </p:cNvPr>
          <p:cNvCxnSpPr>
            <a:cxnSpLocks/>
            <a:stCxn id="195" idx="3"/>
            <a:endCxn id="168" idx="1"/>
          </p:cNvCxnSpPr>
          <p:nvPr/>
        </p:nvCxnSpPr>
        <p:spPr>
          <a:xfrm flipV="1">
            <a:off x="20415279" y="8048889"/>
            <a:ext cx="432603" cy="1489152"/>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70" name="Rectangle 169">
            <a:extLst>
              <a:ext uri="{FF2B5EF4-FFF2-40B4-BE49-F238E27FC236}">
                <a16:creationId xmlns:a16="http://schemas.microsoft.com/office/drawing/2014/main" id="{33FD84B2-9770-4BC5-931D-5093D5F1F19E}"/>
              </a:ext>
            </a:extLst>
          </p:cNvPr>
          <p:cNvSpPr/>
          <p:nvPr/>
        </p:nvSpPr>
        <p:spPr>
          <a:xfrm>
            <a:off x="20865128" y="8375416"/>
            <a:ext cx="4023168" cy="646331"/>
          </a:xfrm>
          <a:prstGeom prst="rect">
            <a:avLst/>
          </a:prstGeom>
          <a:solidFill>
            <a:schemeClr val="accent5">
              <a:lumMod val="20000"/>
              <a:lumOff val="80000"/>
            </a:schemeClr>
          </a:solidFill>
          <a:ln w="6350">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sp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fr-BE" sz="1050" dirty="0">
                <a:solidFill>
                  <a:srgbClr val="0070C0"/>
                </a:solidFill>
              </a:rPr>
              <a:t>Minimal </a:t>
            </a:r>
            <a:r>
              <a:rPr lang="fr-BE" sz="1050" dirty="0" err="1">
                <a:solidFill>
                  <a:srgbClr val="0070C0"/>
                </a:solidFill>
              </a:rPr>
              <a:t>allergen</a:t>
            </a:r>
            <a:r>
              <a:rPr lang="fr-BE" sz="1050" dirty="0">
                <a:solidFill>
                  <a:srgbClr val="0070C0"/>
                </a:solidFill>
              </a:rPr>
              <a:t> value set (</a:t>
            </a:r>
            <a:r>
              <a:rPr lang="fr-BE" sz="1050" dirty="0" err="1">
                <a:solidFill>
                  <a:srgbClr val="0070C0"/>
                </a:solidFill>
              </a:rPr>
              <a:t>untill</a:t>
            </a:r>
            <a:r>
              <a:rPr lang="fr-BE" sz="1050" dirty="0">
                <a:solidFill>
                  <a:srgbClr val="0070C0"/>
                </a:solidFill>
              </a:rPr>
              <a:t> full SCT translation </a:t>
            </a:r>
            <a:r>
              <a:rPr lang="fr-BE" sz="1050" dirty="0" err="1">
                <a:solidFill>
                  <a:srgbClr val="0070C0"/>
                </a:solidFill>
              </a:rPr>
              <a:t>available</a:t>
            </a:r>
            <a:r>
              <a:rPr lang="fr-BE" sz="1050" dirty="0">
                <a:solidFill>
                  <a:srgbClr val="0070C0"/>
                </a:solidFill>
              </a:rPr>
              <a:t>) </a:t>
            </a:r>
            <a:r>
              <a:rPr lang="fr-BE" sz="1050" dirty="0" err="1">
                <a:solidFill>
                  <a:srgbClr val="0070C0"/>
                </a:solidFill>
              </a:rPr>
              <a:t>then</a:t>
            </a:r>
            <a:r>
              <a:rPr lang="fr-BE" sz="1050" dirty="0">
                <a:solidFill>
                  <a:srgbClr val="0070C0"/>
                </a:solidFill>
              </a:rPr>
              <a:t> 105590001 </a:t>
            </a:r>
            <a:r>
              <a:rPr lang="fr-BE" sz="1050" dirty="0">
                <a:solidFill>
                  <a:srgbClr val="0070C0"/>
                </a:solidFill>
                <a:latin typeface="Calibri" panose="020F0502020204030204" pitchFamily="34" charset="0"/>
                <a:cs typeface="Calibri" panose="020F0502020204030204" pitchFamily="34" charset="0"/>
              </a:rPr>
              <a:t>│</a:t>
            </a:r>
            <a:r>
              <a:rPr lang="fr-BE" sz="1050" dirty="0">
                <a:solidFill>
                  <a:srgbClr val="0070C0"/>
                </a:solidFill>
              </a:rPr>
              <a:t>Substance (substance)│</a:t>
            </a:r>
          </a:p>
          <a:p>
            <a:r>
              <a:rPr lang="fr-BE" sz="1050" dirty="0">
                <a:solidFill>
                  <a:srgbClr val="0070C0"/>
                </a:solidFill>
              </a:rPr>
              <a:t>or 410607006 │</a:t>
            </a:r>
            <a:r>
              <a:rPr lang="fr-BE" sz="1050" dirty="0" err="1">
                <a:solidFill>
                  <a:srgbClr val="0070C0"/>
                </a:solidFill>
              </a:rPr>
              <a:t>Organism</a:t>
            </a:r>
            <a:r>
              <a:rPr lang="fr-BE" sz="1050" dirty="0">
                <a:solidFill>
                  <a:srgbClr val="0070C0"/>
                </a:solidFill>
              </a:rPr>
              <a:t> (</a:t>
            </a:r>
            <a:r>
              <a:rPr lang="fr-BE" sz="1050" dirty="0" err="1">
                <a:solidFill>
                  <a:srgbClr val="0070C0"/>
                </a:solidFill>
              </a:rPr>
              <a:t>organism</a:t>
            </a:r>
            <a:r>
              <a:rPr lang="fr-BE" sz="1050" dirty="0">
                <a:solidFill>
                  <a:srgbClr val="0070C0"/>
                </a:solidFill>
              </a:rPr>
              <a:t>)│or 373873005 | Pharmaceutical / </a:t>
            </a:r>
            <a:r>
              <a:rPr lang="fr-BE" sz="1050" dirty="0" err="1">
                <a:solidFill>
                  <a:srgbClr val="0070C0"/>
                </a:solidFill>
              </a:rPr>
              <a:t>biologic</a:t>
            </a:r>
            <a:r>
              <a:rPr lang="fr-BE" sz="1050" dirty="0">
                <a:solidFill>
                  <a:srgbClr val="0070C0"/>
                </a:solidFill>
              </a:rPr>
              <a:t> </a:t>
            </a:r>
            <a:r>
              <a:rPr lang="fr-BE" sz="1050" dirty="0" err="1">
                <a:solidFill>
                  <a:srgbClr val="0070C0"/>
                </a:solidFill>
              </a:rPr>
              <a:t>product</a:t>
            </a:r>
            <a:r>
              <a:rPr lang="fr-BE" sz="1050" dirty="0">
                <a:solidFill>
                  <a:srgbClr val="0070C0"/>
                </a:solidFill>
              </a:rPr>
              <a:t> (</a:t>
            </a:r>
            <a:r>
              <a:rPr lang="fr-BE" sz="1050" dirty="0" err="1">
                <a:solidFill>
                  <a:srgbClr val="0070C0"/>
                </a:solidFill>
              </a:rPr>
              <a:t>product</a:t>
            </a:r>
            <a:r>
              <a:rPr lang="fr-BE" sz="1050" dirty="0">
                <a:solidFill>
                  <a:srgbClr val="0070C0"/>
                </a:solidFill>
              </a:rPr>
              <a:t>) |</a:t>
            </a:r>
          </a:p>
        </p:txBody>
      </p:sp>
      <p:cxnSp>
        <p:nvCxnSpPr>
          <p:cNvPr id="171" name="Connecteur droit 5">
            <a:extLst>
              <a:ext uri="{FF2B5EF4-FFF2-40B4-BE49-F238E27FC236}">
                <a16:creationId xmlns:a16="http://schemas.microsoft.com/office/drawing/2014/main" id="{BC9FC12F-45A8-45F7-BD6B-1DD95C1B7614}"/>
              </a:ext>
            </a:extLst>
          </p:cNvPr>
          <p:cNvCxnSpPr>
            <a:cxnSpLocks/>
            <a:stCxn id="195" idx="3"/>
            <a:endCxn id="170" idx="1"/>
          </p:cNvCxnSpPr>
          <p:nvPr/>
        </p:nvCxnSpPr>
        <p:spPr>
          <a:xfrm flipV="1">
            <a:off x="20415279" y="8698582"/>
            <a:ext cx="449849" cy="839459"/>
          </a:xfrm>
          <a:prstGeom prst="line">
            <a:avLst/>
          </a:prstGeom>
          <a:ln>
            <a:prstDash val="lgDash"/>
            <a:headEnd type="triangl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622180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388</TotalTime>
  <Words>2713</Words>
  <Application>Microsoft Office PowerPoint</Application>
  <PresentationFormat>Custom</PresentationFormat>
  <Paragraphs>191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Marie-alexandra LAMBOT</dc:creator>
  <cp:lastModifiedBy>Lambot M-A</cp:lastModifiedBy>
  <cp:revision>56</cp:revision>
  <dcterms:created xsi:type="dcterms:W3CDTF">2019-02-08T16:03:05Z</dcterms:created>
  <dcterms:modified xsi:type="dcterms:W3CDTF">2019-02-14T19:50:33Z</dcterms:modified>
</cp:coreProperties>
</file>