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56" r:id="rId2"/>
    <p:sldId id="257" r:id="rId3"/>
    <p:sldId id="258" r:id="rId4"/>
    <p:sldId id="259" r:id="rId5"/>
    <p:sldId id="260" r:id="rId6"/>
    <p:sldId id="261" r:id="rId7"/>
    <p:sldId id="269" r:id="rId8"/>
    <p:sldId id="262" r:id="rId9"/>
    <p:sldId id="271" r:id="rId10"/>
    <p:sldId id="265" r:id="rId11"/>
    <p:sldId id="266" r:id="rId12"/>
    <p:sldId id="267" r:id="rId13"/>
    <p:sldId id="268" r:id="rId14"/>
    <p:sldId id="270" r:id="rId15"/>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26EC6F-65FC-4014-9412-9BDC41BB3DD2}" v="7" dt="2019-03-19T01:01:32.746"/>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72"/>
    <p:restoredTop sz="94668"/>
  </p:normalViewPr>
  <p:slideViewPr>
    <p:cSldViewPr snapToGrid="0" snapToObjects="1">
      <p:cViewPr varScale="1">
        <p:scale>
          <a:sx n="58" d="100"/>
          <a:sy n="58" d="100"/>
        </p:scale>
        <p:origin x="1704"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1366"/>
          </a:xfrm>
          <a:prstGeom prst="rect">
            <a:avLst/>
          </a:prstGeom>
        </p:spPr>
        <p:txBody>
          <a:bodyPr anchor="t">
            <a:spAutoFit/>
          </a:bodyPr>
          <a:lstStyle>
            <a:lvl1pPr marL="0" indent="0" algn="ctr">
              <a:spcBef>
                <a:spcPts val="0"/>
              </a:spcBef>
              <a:buSzTx/>
              <a:buNone/>
              <a:defRPr sz="2400" i="1"/>
            </a:lvl1pPr>
          </a:lstStyle>
          <a:p>
            <a:r>
              <a:t>–Johnny Appleseed</a:t>
            </a:r>
          </a:p>
        </p:txBody>
      </p:sp>
      <p:sp>
        <p:nvSpPr>
          <p:cNvPr id="94" name="“Type a quote here.”"/>
          <p:cNvSpPr txBox="1">
            <a:spLocks noGrp="1"/>
          </p:cNvSpPr>
          <p:nvPr>
            <p:ph type="body" sz="quarter" idx="14"/>
          </p:nvPr>
        </p:nvSpPr>
        <p:spPr>
          <a:xfrm>
            <a:off x="1270000" y="4267112"/>
            <a:ext cx="10464800" cy="609776"/>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25600" y="673100"/>
            <a:ext cx="9753600" cy="5905500"/>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6718300" y="635000"/>
            <a:ext cx="5334000" cy="8216900"/>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6718300" y="2590800"/>
            <a:ext cx="5334000" cy="6286500"/>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718300" y="889000"/>
            <a:ext cx="5334000" cy="3771900"/>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1pPr>
      <a:lvl2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2pPr>
      <a:lvl3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3pPr>
      <a:lvl4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4pPr>
      <a:lvl5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5pPr>
      <a:lvl6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6pPr>
      <a:lvl7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7pPr>
      <a:lvl8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8pPr>
      <a:lvl9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itle"/>
          <p:cNvSpPr txBox="1">
            <a:spLocks noGrp="1"/>
          </p:cNvSpPr>
          <p:nvPr>
            <p:ph type="ctrTitle"/>
          </p:nvPr>
        </p:nvSpPr>
        <p:spPr>
          <a:prstGeom prst="rect">
            <a:avLst/>
          </a:prstGeom>
        </p:spPr>
        <p:txBody>
          <a:bodyPr>
            <a:normAutofit fontScale="90000"/>
          </a:bodyPr>
          <a:lstStyle/>
          <a:p>
            <a:r>
              <a:rPr lang="en-US" dirty="0"/>
              <a:t>Injury, damage, traumatic, non-traumatic</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52ADB-B16E-6445-824E-5E2A281D5A01}"/>
              </a:ext>
            </a:extLst>
          </p:cNvPr>
          <p:cNvSpPr>
            <a:spLocks noGrp="1"/>
          </p:cNvSpPr>
          <p:nvPr>
            <p:ph type="title"/>
          </p:nvPr>
        </p:nvSpPr>
        <p:spPr/>
        <p:txBody>
          <a:bodyPr/>
          <a:lstStyle/>
          <a:p>
            <a:r>
              <a:rPr lang="en-US" dirty="0"/>
              <a:t>Brain injuries*</a:t>
            </a:r>
          </a:p>
        </p:txBody>
      </p:sp>
      <p:sp>
        <p:nvSpPr>
          <p:cNvPr id="3" name="Text Placeholder 2">
            <a:extLst>
              <a:ext uri="{FF2B5EF4-FFF2-40B4-BE49-F238E27FC236}">
                <a16:creationId xmlns:a16="http://schemas.microsoft.com/office/drawing/2014/main" id="{32E97F2B-5E86-C143-84B1-0C92417B95FF}"/>
              </a:ext>
            </a:extLst>
          </p:cNvPr>
          <p:cNvSpPr>
            <a:spLocks noGrp="1"/>
          </p:cNvSpPr>
          <p:nvPr>
            <p:ph type="body" idx="1"/>
          </p:nvPr>
        </p:nvSpPr>
        <p:spPr/>
        <p:txBody>
          <a:bodyPr anchor="t">
            <a:normAutofit fontScale="62500" lnSpcReduction="20000"/>
          </a:bodyPr>
          <a:lstStyle/>
          <a:p>
            <a:pPr>
              <a:lnSpc>
                <a:spcPct val="120000"/>
              </a:lnSpc>
            </a:pPr>
            <a:r>
              <a:rPr lang="en-US" dirty="0"/>
              <a:t>An insult to the brain that affects its structure or function, resulting in impairments of cognition, communication, physical function, or psychosocial behavior.</a:t>
            </a:r>
          </a:p>
          <a:p>
            <a:pPr>
              <a:lnSpc>
                <a:spcPct val="120000"/>
              </a:lnSpc>
            </a:pPr>
            <a:r>
              <a:rPr lang="en-US" dirty="0"/>
              <a:t>Acquired brain injury (ABI) includes both traumatic and nontraumatic brain injury.</a:t>
            </a:r>
          </a:p>
          <a:p>
            <a:pPr>
              <a:lnSpc>
                <a:spcPct val="120000"/>
              </a:lnSpc>
            </a:pPr>
            <a:r>
              <a:rPr lang="en-US" dirty="0"/>
              <a:t>Traumatic brain injuries may include open head injuries ( e.g., gunshot wound, other penetrating injuries) or closed head injuries ( e.g., blunt trauma, acceleration/deceleration injury, and blast injury).</a:t>
            </a:r>
          </a:p>
          <a:p>
            <a:pPr>
              <a:lnSpc>
                <a:spcPct val="120000"/>
              </a:lnSpc>
            </a:pPr>
            <a:r>
              <a:rPr lang="en-US" dirty="0">
                <a:highlight>
                  <a:srgbClr val="FFFF00"/>
                </a:highlight>
              </a:rPr>
              <a:t>Nontraumatic brain injuries may include those caused by strokes, nontraumatic hemorrhage, tumor, infectious diseases, hypoxic injuries, metabolic disorders, and toxic exposure.</a:t>
            </a:r>
          </a:p>
          <a:p>
            <a:pPr>
              <a:lnSpc>
                <a:spcPct val="120000"/>
              </a:lnSpc>
            </a:pPr>
            <a:r>
              <a:rPr lang="en-US" dirty="0"/>
              <a:t>ABI does not include brain injuries that are congenital, degenerative, or induced by birth trauma."</a:t>
            </a:r>
          </a:p>
          <a:p>
            <a:pPr marL="0" indent="0">
              <a:lnSpc>
                <a:spcPct val="120000"/>
              </a:lnSpc>
              <a:buNone/>
            </a:pPr>
            <a:r>
              <a:rPr lang="en-US" sz="1800" dirty="0"/>
              <a:t>*Reference: Commission on Accreditation of Rehabilitation Facilities. Glossary. In: CARF Medical Rehabilitation Standards manual. Commission on Accreditation of Rehabilitation Facilities; 2012:317.</a:t>
            </a:r>
          </a:p>
          <a:p>
            <a:endParaRPr lang="en-US" dirty="0"/>
          </a:p>
        </p:txBody>
      </p:sp>
    </p:spTree>
    <p:extLst>
      <p:ext uri="{BB962C8B-B14F-4D97-AF65-F5344CB8AC3E}">
        <p14:creationId xmlns:p14="http://schemas.microsoft.com/office/powerpoint/2010/main" val="14495281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C6E903E1-72B0-3341-B370-82F999A96C3A}"/>
              </a:ext>
            </a:extLst>
          </p:cNvPr>
          <p:cNvPicPr>
            <a:picLocks noChangeAspect="1"/>
          </p:cNvPicPr>
          <p:nvPr/>
        </p:nvPicPr>
        <p:blipFill>
          <a:blip r:embed="rId2"/>
          <a:stretch>
            <a:fillRect/>
          </a:stretch>
        </p:blipFill>
        <p:spPr>
          <a:xfrm>
            <a:off x="0" y="295735"/>
            <a:ext cx="13004800" cy="9162130"/>
          </a:xfrm>
          <a:prstGeom prst="rect">
            <a:avLst/>
          </a:prstGeom>
        </p:spPr>
      </p:pic>
      <p:sp>
        <p:nvSpPr>
          <p:cNvPr id="18" name="TextBox 17">
            <a:extLst>
              <a:ext uri="{FF2B5EF4-FFF2-40B4-BE49-F238E27FC236}">
                <a16:creationId xmlns:a16="http://schemas.microsoft.com/office/drawing/2014/main" id="{37C45097-AF0F-F647-80F5-24A62834B169}"/>
              </a:ext>
            </a:extLst>
          </p:cNvPr>
          <p:cNvSpPr txBox="1"/>
          <p:nvPr/>
        </p:nvSpPr>
        <p:spPr>
          <a:xfrm>
            <a:off x="2741959" y="0"/>
            <a:ext cx="6386365"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b="1" i="0" u="none" strike="noStrike" cap="none" spc="0" normalizeH="0" baseline="0" dirty="0">
                <a:ln>
                  <a:noFill/>
                </a:ln>
                <a:solidFill>
                  <a:srgbClr val="000000"/>
                </a:solidFill>
                <a:effectLst/>
                <a:uFillTx/>
                <a:latin typeface="Helvetica Neue"/>
                <a:ea typeface="Helvetica Neue"/>
                <a:cs typeface="Helvetica Neue"/>
                <a:sym typeface="Helvetica Neue"/>
              </a:rPr>
              <a:t>Non-traumatic brain injury modeled as GCI</a:t>
            </a:r>
          </a:p>
        </p:txBody>
      </p:sp>
    </p:spTree>
    <p:extLst>
      <p:ext uri="{BB962C8B-B14F-4D97-AF65-F5344CB8AC3E}">
        <p14:creationId xmlns:p14="http://schemas.microsoft.com/office/powerpoint/2010/main" val="345221127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F03EB7A-F817-5449-A503-E5B8EA319657}"/>
              </a:ext>
            </a:extLst>
          </p:cNvPr>
          <p:cNvPicPr>
            <a:picLocks noChangeAspect="1"/>
          </p:cNvPicPr>
          <p:nvPr/>
        </p:nvPicPr>
        <p:blipFill>
          <a:blip r:embed="rId2"/>
          <a:stretch>
            <a:fillRect/>
          </a:stretch>
        </p:blipFill>
        <p:spPr>
          <a:xfrm>
            <a:off x="1011998" y="0"/>
            <a:ext cx="10980804" cy="9753600"/>
          </a:xfrm>
          <a:prstGeom prst="rect">
            <a:avLst/>
          </a:prstGeom>
        </p:spPr>
      </p:pic>
    </p:spTree>
    <p:extLst>
      <p:ext uri="{BB962C8B-B14F-4D97-AF65-F5344CB8AC3E}">
        <p14:creationId xmlns:p14="http://schemas.microsoft.com/office/powerpoint/2010/main" val="3486082995"/>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BFD82-E41E-754C-87B1-EB05701A84AA}"/>
              </a:ext>
            </a:extLst>
          </p:cNvPr>
          <p:cNvSpPr>
            <a:spLocks noGrp="1"/>
          </p:cNvSpPr>
          <p:nvPr>
            <p:ph type="title"/>
          </p:nvPr>
        </p:nvSpPr>
        <p:spPr/>
        <p:txBody>
          <a:bodyPr>
            <a:normAutofit fontScale="90000"/>
          </a:bodyPr>
          <a:lstStyle/>
          <a:p>
            <a:r>
              <a:rPr lang="en-US" dirty="0"/>
              <a:t>Cerebrovascular accident</a:t>
            </a:r>
          </a:p>
        </p:txBody>
      </p:sp>
      <p:pic>
        <p:nvPicPr>
          <p:cNvPr id="4" name="Picture 3">
            <a:extLst>
              <a:ext uri="{FF2B5EF4-FFF2-40B4-BE49-F238E27FC236}">
                <a16:creationId xmlns:a16="http://schemas.microsoft.com/office/drawing/2014/main" id="{50E3E8CF-69F2-764B-9A14-AC26F014F61F}"/>
              </a:ext>
            </a:extLst>
          </p:cNvPr>
          <p:cNvPicPr>
            <a:picLocks noChangeAspect="1"/>
          </p:cNvPicPr>
          <p:nvPr/>
        </p:nvPicPr>
        <p:blipFill>
          <a:blip r:embed="rId2"/>
          <a:stretch>
            <a:fillRect/>
          </a:stretch>
        </p:blipFill>
        <p:spPr>
          <a:xfrm>
            <a:off x="718142" y="2823314"/>
            <a:ext cx="11568516" cy="4445635"/>
          </a:xfrm>
          <a:prstGeom prst="rect">
            <a:avLst/>
          </a:prstGeom>
        </p:spPr>
      </p:pic>
    </p:spTree>
    <p:extLst>
      <p:ext uri="{BB962C8B-B14F-4D97-AF65-F5344CB8AC3E}">
        <p14:creationId xmlns:p14="http://schemas.microsoft.com/office/powerpoint/2010/main" val="35832405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51A3B-826F-4EB5-9BB3-4BE30CFDB229}"/>
              </a:ext>
            </a:extLst>
          </p:cNvPr>
          <p:cNvSpPr>
            <a:spLocks noGrp="1"/>
          </p:cNvSpPr>
          <p:nvPr>
            <p:ph type="title"/>
          </p:nvPr>
        </p:nvSpPr>
        <p:spPr/>
        <p:txBody>
          <a:bodyPr/>
          <a:lstStyle/>
          <a:p>
            <a:r>
              <a:rPr lang="en-US" dirty="0"/>
              <a:t>Proposal</a:t>
            </a:r>
          </a:p>
        </p:txBody>
      </p:sp>
      <p:sp>
        <p:nvSpPr>
          <p:cNvPr id="3" name="Text Placeholder 2">
            <a:extLst>
              <a:ext uri="{FF2B5EF4-FFF2-40B4-BE49-F238E27FC236}">
                <a16:creationId xmlns:a16="http://schemas.microsoft.com/office/drawing/2014/main" id="{5AC9E571-5ECC-4A01-90D3-73CAA0E03E00}"/>
              </a:ext>
            </a:extLst>
          </p:cNvPr>
          <p:cNvSpPr>
            <a:spLocks noGrp="1"/>
          </p:cNvSpPr>
          <p:nvPr>
            <p:ph type="body" idx="1"/>
          </p:nvPr>
        </p:nvSpPr>
        <p:spPr/>
        <p:txBody>
          <a:bodyPr anchor="t"/>
          <a:lstStyle/>
          <a:p>
            <a:r>
              <a:rPr lang="en-US" dirty="0"/>
              <a:t>Create non-traumatic injury as an intermediate primitive under 417163006 |Traumatic AND/OR non-traumatic injury (disorder)|</a:t>
            </a:r>
          </a:p>
          <a:p>
            <a:r>
              <a:rPr lang="en-US" dirty="0"/>
              <a:t>Define specific types of non-traumatic injuries as subtypes of Non-traumatic injury (disorder) +/- a finding site and +/- a morphology</a:t>
            </a:r>
          </a:p>
          <a:p>
            <a:r>
              <a:rPr lang="en-US" dirty="0"/>
              <a:t>Needs testing</a:t>
            </a:r>
          </a:p>
        </p:txBody>
      </p:sp>
    </p:spTree>
    <p:extLst>
      <p:ext uri="{BB962C8B-B14F-4D97-AF65-F5344CB8AC3E}">
        <p14:creationId xmlns:p14="http://schemas.microsoft.com/office/powerpoint/2010/main" val="367573177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Injury"/>
          <p:cNvSpPr txBox="1">
            <a:spLocks noGrp="1"/>
          </p:cNvSpPr>
          <p:nvPr>
            <p:ph type="title"/>
          </p:nvPr>
        </p:nvSpPr>
        <p:spPr>
          <a:prstGeom prst="rect">
            <a:avLst/>
          </a:prstGeom>
        </p:spPr>
        <p:txBody>
          <a:bodyPr/>
          <a:lstStyle/>
          <a:p>
            <a:r>
              <a:t>Injury</a:t>
            </a:r>
          </a:p>
        </p:txBody>
      </p:sp>
      <p:sp>
        <p:nvSpPr>
          <p:cNvPr id="123" name="Hurt, damage, or loss sustained (Merriam-Webster)…"/>
          <p:cNvSpPr txBox="1">
            <a:spLocks noGrp="1"/>
          </p:cNvSpPr>
          <p:nvPr>
            <p:ph type="body" idx="1"/>
          </p:nvPr>
        </p:nvSpPr>
        <p:spPr>
          <a:prstGeom prst="rect">
            <a:avLst/>
          </a:prstGeom>
        </p:spPr>
        <p:txBody>
          <a:bodyPr anchor="t"/>
          <a:lstStyle/>
          <a:p>
            <a:pPr marL="312927" indent="-312927" defTabSz="449833">
              <a:spcBef>
                <a:spcPts val="3200"/>
              </a:spcBef>
              <a:buSzPct val="80000"/>
              <a:buBlip>
                <a:blip r:embed="rId2"/>
              </a:buBlip>
              <a:defRPr sz="2464"/>
            </a:pPr>
            <a:r>
              <a:t>Hurt, damage, or loss sustained (Merriam-Webster)</a:t>
            </a:r>
          </a:p>
          <a:p>
            <a:pPr marL="312927" indent="-312927" defTabSz="449833">
              <a:spcBef>
                <a:spcPts val="3200"/>
              </a:spcBef>
              <a:buSzPct val="80000"/>
              <a:buBlip>
                <a:blip r:embed="rId2"/>
              </a:buBlip>
              <a:defRPr sz="2464"/>
            </a:pPr>
            <a:r>
              <a:t>Physical harm or damage done to a living thing (Cambridge dictionary)</a:t>
            </a:r>
          </a:p>
          <a:p>
            <a:pPr marL="312927" indent="-312927" defTabSz="449833">
              <a:spcBef>
                <a:spcPts val="3200"/>
              </a:spcBef>
              <a:buSzPct val="80000"/>
              <a:buBlip>
                <a:blip r:embed="rId2"/>
              </a:buBlip>
              <a:defRPr sz="2464"/>
            </a:pPr>
            <a:r>
              <a:t>Physical damage done to a person or a part of their body (Macmillan dictionary)</a:t>
            </a:r>
          </a:p>
          <a:p>
            <a:pPr marL="312927" indent="-312927" defTabSz="449833">
              <a:spcBef>
                <a:spcPts val="3200"/>
              </a:spcBef>
              <a:buSzPct val="80000"/>
              <a:buBlip>
                <a:blip r:embed="rId2"/>
              </a:buBlip>
              <a:defRPr sz="2464"/>
            </a:pPr>
            <a:r>
              <a:t>Harm or hurt. To harm, hurt, or wound. The word injure may be in physical or emotional sense. From the Latin injuria meaning injury (MedicineNet)</a:t>
            </a:r>
          </a:p>
          <a:p>
            <a:pPr marL="312927" indent="-312927" defTabSz="449833">
              <a:spcBef>
                <a:spcPts val="3200"/>
              </a:spcBef>
              <a:buSzPct val="80000"/>
              <a:buBlip>
                <a:blip r:embed="rId2"/>
              </a:buBlip>
              <a:defRPr sz="2464"/>
            </a:pPr>
            <a:r>
              <a:t>Injury, also known as physical trauma, is damage to the body caused by external force Wikipedia).An injury or illness is an abnormal condition or disorder. Injuries include cases such as, but not limited to, a cut, fracture, sprain, or amputation. Illnesses include both acute and chronic illnesses, such as, but not limited to, a skin disease, respiratory disorder, or poisoning. (OSHA)</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itle"/>
          <p:cNvSpPr txBox="1">
            <a:spLocks noGrp="1"/>
          </p:cNvSpPr>
          <p:nvPr>
            <p:ph type="title"/>
          </p:nvPr>
        </p:nvSpPr>
        <p:spPr>
          <a:prstGeom prst="rect">
            <a:avLst/>
          </a:prstGeom>
        </p:spPr>
        <p:txBody>
          <a:bodyPr>
            <a:normAutofit fontScale="90000"/>
          </a:bodyPr>
          <a:lstStyle/>
          <a:p>
            <a:r>
              <a:rPr lang="en-US" dirty="0"/>
              <a:t>Injury – additional definitions 1</a:t>
            </a:r>
            <a:endParaRPr dirty="0"/>
          </a:p>
        </p:txBody>
      </p:sp>
      <p:pic>
        <p:nvPicPr>
          <p:cNvPr id="126" name="Image" descr="Image"/>
          <p:cNvPicPr>
            <a:picLocks noChangeAspect="1"/>
          </p:cNvPicPr>
          <p:nvPr/>
        </p:nvPicPr>
        <p:blipFill>
          <a:blip r:embed="rId2">
            <a:extLst/>
          </a:blip>
          <a:stretch>
            <a:fillRect/>
          </a:stretch>
        </p:blipFill>
        <p:spPr>
          <a:xfrm>
            <a:off x="920750" y="2819400"/>
            <a:ext cx="9283700" cy="1600200"/>
          </a:xfrm>
          <a:prstGeom prst="rect">
            <a:avLst/>
          </a:prstGeom>
          <a:ln w="12700">
            <a:miter lim="400000"/>
          </a:ln>
        </p:spPr>
      </p:pic>
      <p:pic>
        <p:nvPicPr>
          <p:cNvPr id="127" name="Image" descr="Image"/>
          <p:cNvPicPr>
            <a:picLocks noChangeAspect="1"/>
          </p:cNvPicPr>
          <p:nvPr/>
        </p:nvPicPr>
        <p:blipFill>
          <a:blip r:embed="rId3">
            <a:extLst/>
          </a:blip>
          <a:stretch>
            <a:fillRect/>
          </a:stretch>
        </p:blipFill>
        <p:spPr>
          <a:xfrm>
            <a:off x="755650" y="4527550"/>
            <a:ext cx="9436100" cy="2908300"/>
          </a:xfrm>
          <a:prstGeom prst="rect">
            <a:avLst/>
          </a:prstGeom>
          <a:ln w="12700">
            <a:miter lim="400000"/>
          </a:ln>
        </p:spPr>
      </p:pic>
      <p:pic>
        <p:nvPicPr>
          <p:cNvPr id="128" name="Image" descr="Image"/>
          <p:cNvPicPr>
            <a:picLocks noChangeAspect="1"/>
          </p:cNvPicPr>
          <p:nvPr/>
        </p:nvPicPr>
        <p:blipFill>
          <a:blip r:embed="rId4">
            <a:extLst/>
          </a:blip>
          <a:stretch>
            <a:fillRect/>
          </a:stretch>
        </p:blipFill>
        <p:spPr>
          <a:xfrm>
            <a:off x="863600" y="7543800"/>
            <a:ext cx="9220200" cy="1841500"/>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Title"/>
          <p:cNvSpPr txBox="1">
            <a:spLocks noGrp="1"/>
          </p:cNvSpPr>
          <p:nvPr>
            <p:ph type="title"/>
          </p:nvPr>
        </p:nvSpPr>
        <p:spPr>
          <a:prstGeom prst="rect">
            <a:avLst/>
          </a:prstGeom>
        </p:spPr>
        <p:txBody>
          <a:bodyPr>
            <a:normAutofit fontScale="90000"/>
          </a:bodyPr>
          <a:lstStyle/>
          <a:p>
            <a:r>
              <a:rPr lang="en-US" dirty="0"/>
              <a:t>Injury – additional definitions 2</a:t>
            </a:r>
            <a:endParaRPr dirty="0"/>
          </a:p>
        </p:txBody>
      </p:sp>
      <p:pic>
        <p:nvPicPr>
          <p:cNvPr id="131" name="Image" descr="Image"/>
          <p:cNvPicPr>
            <a:picLocks noChangeAspect="1"/>
          </p:cNvPicPr>
          <p:nvPr/>
        </p:nvPicPr>
        <p:blipFill>
          <a:blip r:embed="rId2">
            <a:extLst/>
          </a:blip>
          <a:stretch>
            <a:fillRect/>
          </a:stretch>
        </p:blipFill>
        <p:spPr>
          <a:xfrm>
            <a:off x="1873250" y="2540000"/>
            <a:ext cx="9258300" cy="5359400"/>
          </a:xfrm>
          <a:prstGeom prst="rect">
            <a:avLst/>
          </a:prstGeom>
          <a:ln w="12700">
            <a:miter lim="400000"/>
          </a:ln>
        </p:spPr>
      </p:pic>
      <p:pic>
        <p:nvPicPr>
          <p:cNvPr id="132" name="Image" descr="Image"/>
          <p:cNvPicPr>
            <a:picLocks noChangeAspect="1"/>
          </p:cNvPicPr>
          <p:nvPr/>
        </p:nvPicPr>
        <p:blipFill>
          <a:blip r:embed="rId3">
            <a:extLst/>
          </a:blip>
          <a:stretch>
            <a:fillRect/>
          </a:stretch>
        </p:blipFill>
        <p:spPr>
          <a:xfrm>
            <a:off x="1784350" y="8026400"/>
            <a:ext cx="8521700" cy="749300"/>
          </a:xfrm>
          <a:prstGeom prst="rect">
            <a:avLst/>
          </a:prstGeom>
          <a:ln w="12700">
            <a:miter lim="400000"/>
          </a:ln>
        </p:spPr>
      </p:pic>
      <p:pic>
        <p:nvPicPr>
          <p:cNvPr id="133" name="Image" descr="Image"/>
          <p:cNvPicPr>
            <a:picLocks noChangeAspect="1"/>
          </p:cNvPicPr>
          <p:nvPr/>
        </p:nvPicPr>
        <p:blipFill>
          <a:blip r:embed="rId4">
            <a:extLst/>
          </a:blip>
          <a:stretch>
            <a:fillRect/>
          </a:stretch>
        </p:blipFill>
        <p:spPr>
          <a:xfrm>
            <a:off x="1803400" y="8813800"/>
            <a:ext cx="9194800" cy="571500"/>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76D3ABF-D9A1-7142-A980-3C02E7C5A35F}"/>
              </a:ext>
            </a:extLst>
          </p:cNvPr>
          <p:cNvSpPr>
            <a:spLocks noGrp="1"/>
          </p:cNvSpPr>
          <p:nvPr>
            <p:ph type="title"/>
          </p:nvPr>
        </p:nvSpPr>
        <p:spPr/>
        <p:txBody>
          <a:bodyPr>
            <a:normAutofit fontScale="90000"/>
          </a:bodyPr>
          <a:lstStyle/>
          <a:p>
            <a:r>
              <a:rPr lang="en-US" dirty="0"/>
              <a:t>Injury – ICD-11 Definition</a:t>
            </a:r>
          </a:p>
        </p:txBody>
      </p:sp>
      <p:sp>
        <p:nvSpPr>
          <p:cNvPr id="5" name="Text Placeholder 4">
            <a:extLst>
              <a:ext uri="{FF2B5EF4-FFF2-40B4-BE49-F238E27FC236}">
                <a16:creationId xmlns:a16="http://schemas.microsoft.com/office/drawing/2014/main" id="{53DFF400-2EF6-904F-A9AC-4C19AF930564}"/>
              </a:ext>
            </a:extLst>
          </p:cNvPr>
          <p:cNvSpPr>
            <a:spLocks noGrp="1"/>
          </p:cNvSpPr>
          <p:nvPr>
            <p:ph type="body" idx="1"/>
          </p:nvPr>
        </p:nvSpPr>
        <p:spPr/>
        <p:txBody>
          <a:bodyPr>
            <a:normAutofit fontScale="92500" lnSpcReduction="10000"/>
          </a:bodyPr>
          <a:lstStyle/>
          <a:p>
            <a:endParaRPr lang="en-US" dirty="0"/>
          </a:p>
          <a:p>
            <a:r>
              <a:rPr lang="en-US" sz="4800" dirty="0"/>
              <a:t>In the ICD, injury means physical or physiological bodily harm resulting from interaction of the body with energy (mechanical, thermal, electrical, chemical or radiant, or due to extreme pressure) in an amount, or at a rate of transfer, that exceeds physical or physiological tolerance.</a:t>
            </a:r>
          </a:p>
          <a:p>
            <a:endParaRPr lang="en-US" dirty="0"/>
          </a:p>
        </p:txBody>
      </p:sp>
    </p:spTree>
    <p:extLst>
      <p:ext uri="{BB962C8B-B14F-4D97-AF65-F5344CB8AC3E}">
        <p14:creationId xmlns:p14="http://schemas.microsoft.com/office/powerpoint/2010/main" val="426721456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7C79C-B9A1-2348-8F0B-BB4DDF003D92}"/>
              </a:ext>
            </a:extLst>
          </p:cNvPr>
          <p:cNvSpPr>
            <a:spLocks noGrp="1"/>
          </p:cNvSpPr>
          <p:nvPr>
            <p:ph type="title"/>
          </p:nvPr>
        </p:nvSpPr>
        <p:spPr/>
        <p:txBody>
          <a:bodyPr>
            <a:normAutofit fontScale="90000"/>
          </a:bodyPr>
          <a:lstStyle/>
          <a:p>
            <a:r>
              <a:rPr lang="en-US" dirty="0"/>
              <a:t>Injury – ICD-11 continued</a:t>
            </a:r>
          </a:p>
        </p:txBody>
      </p:sp>
      <p:sp>
        <p:nvSpPr>
          <p:cNvPr id="3" name="Text Placeholder 2">
            <a:extLst>
              <a:ext uri="{FF2B5EF4-FFF2-40B4-BE49-F238E27FC236}">
                <a16:creationId xmlns:a16="http://schemas.microsoft.com/office/drawing/2014/main" id="{C64D5F9A-8ABB-1E44-AB46-15784F4727DE}"/>
              </a:ext>
            </a:extLst>
          </p:cNvPr>
          <p:cNvSpPr>
            <a:spLocks noGrp="1"/>
          </p:cNvSpPr>
          <p:nvPr>
            <p:ph type="body" idx="1"/>
          </p:nvPr>
        </p:nvSpPr>
        <p:spPr/>
        <p:txBody>
          <a:bodyPr>
            <a:normAutofit fontScale="25000" lnSpcReduction="20000"/>
          </a:bodyPr>
          <a:lstStyle/>
          <a:p>
            <a:r>
              <a:rPr lang="en-US" sz="6400" dirty="0"/>
              <a:t>Injury can also result from lack of vital elements, such as oxygen.</a:t>
            </a:r>
          </a:p>
          <a:p>
            <a:r>
              <a:rPr lang="en-US" sz="6400" dirty="0"/>
              <a:t>Poisoning by and toxic effects of substances are included, as is damage of or due to implanted devices.</a:t>
            </a:r>
          </a:p>
          <a:p>
            <a:r>
              <a:rPr lang="en-US" sz="6400" dirty="0"/>
              <a:t>Maltreatment syndromes are included even if physical or physiological bodily harm has not been reported.</a:t>
            </a:r>
          </a:p>
          <a:p>
            <a:r>
              <a:rPr lang="en-US" sz="6400" dirty="0"/>
              <a:t>Injury usually has rapid onset in response to a well-defined event (e.g. a car crash, striking the ground after falling, drinking a strongly alkaline liquid, an overdose of a medication, a burn sustained during a surgical procedure).</a:t>
            </a:r>
          </a:p>
          <a:p>
            <a:pPr lvl="1"/>
            <a:r>
              <a:rPr lang="en-US" sz="6400" dirty="0"/>
              <a:t>These events are often referred to as external causes of injury.</a:t>
            </a:r>
          </a:p>
          <a:p>
            <a:pPr lvl="1"/>
            <a:r>
              <a:rPr lang="en-US" sz="6400" dirty="0"/>
              <a:t>The injurious energy can, however, originate from the injured person and/or from his or her immediate environment (e.g. a person running on a hot day sustains heat exhaustion), and injury can be caused by the injured person (i.e. intentional self-harm). </a:t>
            </a:r>
          </a:p>
          <a:p>
            <a:r>
              <a:rPr lang="en-US" sz="6400" dirty="0"/>
              <a:t>Injury includes manifestations that are evident immediately after onset, which may persist or not, and manifestations that first become evident at a later date.</a:t>
            </a:r>
          </a:p>
          <a:p>
            <a:endParaRPr lang="en-US" dirty="0"/>
          </a:p>
        </p:txBody>
      </p:sp>
    </p:spTree>
    <p:extLst>
      <p:ext uri="{BB962C8B-B14F-4D97-AF65-F5344CB8AC3E}">
        <p14:creationId xmlns:p14="http://schemas.microsoft.com/office/powerpoint/2010/main" val="314880322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85B7A-C3AA-4125-9B96-A9C9A69DFD19}"/>
              </a:ext>
            </a:extLst>
          </p:cNvPr>
          <p:cNvSpPr>
            <a:spLocks noGrp="1"/>
          </p:cNvSpPr>
          <p:nvPr>
            <p:ph type="title"/>
          </p:nvPr>
        </p:nvSpPr>
        <p:spPr/>
        <p:txBody>
          <a:bodyPr/>
          <a:lstStyle/>
          <a:p>
            <a:r>
              <a:rPr lang="en-US" dirty="0"/>
              <a:t>Traumatic injury</a:t>
            </a:r>
          </a:p>
        </p:txBody>
      </p:sp>
      <p:sp>
        <p:nvSpPr>
          <p:cNvPr id="3" name="Text Placeholder 2">
            <a:extLst>
              <a:ext uri="{FF2B5EF4-FFF2-40B4-BE49-F238E27FC236}">
                <a16:creationId xmlns:a16="http://schemas.microsoft.com/office/drawing/2014/main" id="{240789A8-82E7-4009-8970-5B2E7FF6A534}"/>
              </a:ext>
            </a:extLst>
          </p:cNvPr>
          <p:cNvSpPr>
            <a:spLocks noGrp="1"/>
          </p:cNvSpPr>
          <p:nvPr>
            <p:ph type="body" idx="1"/>
          </p:nvPr>
        </p:nvSpPr>
        <p:spPr/>
        <p:txBody>
          <a:bodyPr anchor="t"/>
          <a:lstStyle/>
          <a:p>
            <a:r>
              <a:rPr lang="en-US" dirty="0"/>
              <a:t>Traumatic injuries are defined with an associated morphology of 19130008 |Traumatic abnormality (morphologic abnormality)|</a:t>
            </a:r>
          </a:p>
          <a:p>
            <a:r>
              <a:rPr lang="en-US" dirty="0"/>
              <a:t>It is questionable whether trauma is a kind of morphologic abnormality rather than a pathological process</a:t>
            </a:r>
          </a:p>
          <a:p>
            <a:r>
              <a:rPr lang="en-US" dirty="0"/>
              <a:t>Proposal is to model traumatic injuries using pathological process 263904004 |Traumatic (qualifier value)|</a:t>
            </a:r>
          </a:p>
          <a:p>
            <a:r>
              <a:rPr lang="en-US" dirty="0"/>
              <a:t>A non-traumatic pathological process would be difficult to define</a:t>
            </a:r>
          </a:p>
        </p:txBody>
      </p:sp>
    </p:spTree>
    <p:extLst>
      <p:ext uri="{BB962C8B-B14F-4D97-AF65-F5344CB8AC3E}">
        <p14:creationId xmlns:p14="http://schemas.microsoft.com/office/powerpoint/2010/main" val="322756585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8A4F1-0B26-0540-8375-26F4CD26B0CC}"/>
              </a:ext>
            </a:extLst>
          </p:cNvPr>
          <p:cNvSpPr>
            <a:spLocks noGrp="1"/>
          </p:cNvSpPr>
          <p:nvPr>
            <p:ph type="title"/>
          </p:nvPr>
        </p:nvSpPr>
        <p:spPr/>
        <p:txBody>
          <a:bodyPr>
            <a:normAutofit/>
          </a:bodyPr>
          <a:lstStyle/>
          <a:p>
            <a:r>
              <a:rPr lang="en-US" dirty="0"/>
              <a:t>Non-traumatic injury -1</a:t>
            </a:r>
          </a:p>
        </p:txBody>
      </p:sp>
      <p:sp>
        <p:nvSpPr>
          <p:cNvPr id="3" name="Text Placeholder 2">
            <a:extLst>
              <a:ext uri="{FF2B5EF4-FFF2-40B4-BE49-F238E27FC236}">
                <a16:creationId xmlns:a16="http://schemas.microsoft.com/office/drawing/2014/main" id="{42247FBF-0CAD-4C49-820F-7D3037476AE5}"/>
              </a:ext>
            </a:extLst>
          </p:cNvPr>
          <p:cNvSpPr>
            <a:spLocks noGrp="1"/>
          </p:cNvSpPr>
          <p:nvPr>
            <p:ph type="body" idx="1"/>
          </p:nvPr>
        </p:nvSpPr>
        <p:spPr/>
        <p:txBody>
          <a:bodyPr/>
          <a:lstStyle/>
          <a:p>
            <a:r>
              <a:rPr lang="en-US" dirty="0"/>
              <a:t>A search for non-traumatic injury on the internet yields 63, 400,000 hits</a:t>
            </a:r>
          </a:p>
          <a:p>
            <a:r>
              <a:rPr lang="en-US" dirty="0"/>
              <a:t>Most references to non-traumatic injury are related to non-traumatic </a:t>
            </a:r>
            <a:r>
              <a:rPr lang="en-US" b="1" u="sng" dirty="0"/>
              <a:t>brain</a:t>
            </a:r>
            <a:r>
              <a:rPr lang="en-US" dirty="0"/>
              <a:t> injury (50,500,000)</a:t>
            </a:r>
          </a:p>
          <a:p>
            <a:r>
              <a:rPr lang="en-US" dirty="0"/>
              <a:t>There is no concept for non-traumatic brain injury in SNOMED CT only for 127294003 |Traumatic AND/OR non-traumatic brain injury (disorder)|</a:t>
            </a:r>
          </a:p>
          <a:p>
            <a:r>
              <a:rPr lang="en-US" dirty="0"/>
              <a:t>Non-traumatic brain injuries are defined by their causes</a:t>
            </a:r>
          </a:p>
        </p:txBody>
      </p:sp>
    </p:spTree>
    <p:extLst>
      <p:ext uri="{BB962C8B-B14F-4D97-AF65-F5344CB8AC3E}">
        <p14:creationId xmlns:p14="http://schemas.microsoft.com/office/powerpoint/2010/main" val="296397698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BDC9F-A7C1-47DE-BEB8-DD496A095B2A}"/>
              </a:ext>
            </a:extLst>
          </p:cNvPr>
          <p:cNvSpPr>
            <a:spLocks noGrp="1"/>
          </p:cNvSpPr>
          <p:nvPr>
            <p:ph type="title"/>
          </p:nvPr>
        </p:nvSpPr>
        <p:spPr/>
        <p:txBody>
          <a:bodyPr/>
          <a:lstStyle/>
          <a:p>
            <a:r>
              <a:rPr lang="en-US" dirty="0"/>
              <a:t>Non-traumatic injury - 2</a:t>
            </a:r>
          </a:p>
        </p:txBody>
      </p:sp>
      <p:sp>
        <p:nvSpPr>
          <p:cNvPr id="3" name="Text Placeholder 2">
            <a:extLst>
              <a:ext uri="{FF2B5EF4-FFF2-40B4-BE49-F238E27FC236}">
                <a16:creationId xmlns:a16="http://schemas.microsoft.com/office/drawing/2014/main" id="{A6F6595B-F3C6-487D-9E4A-2FD497A7476C}"/>
              </a:ext>
            </a:extLst>
          </p:cNvPr>
          <p:cNvSpPr>
            <a:spLocks noGrp="1"/>
          </p:cNvSpPr>
          <p:nvPr>
            <p:ph type="body" idx="1"/>
          </p:nvPr>
        </p:nvSpPr>
        <p:spPr/>
        <p:txBody>
          <a:bodyPr anchor="t">
            <a:normAutofit lnSpcReduction="10000"/>
          </a:bodyPr>
          <a:lstStyle/>
          <a:p>
            <a:pPr>
              <a:lnSpc>
                <a:spcPct val="150000"/>
              </a:lnSpc>
            </a:pPr>
            <a:r>
              <a:rPr lang="en-US" dirty="0"/>
              <a:t>Currently there are 64 Nontraumatic disorders in SNOMED, 51 are fully defined using one of the morphologies below, 13 are primitive due to lack of an appropriate morphology</a:t>
            </a:r>
          </a:p>
          <a:p>
            <a:pPr lvl="1">
              <a:lnSpc>
                <a:spcPct val="150000"/>
              </a:lnSpc>
              <a:spcBef>
                <a:spcPts val="0"/>
              </a:spcBef>
            </a:pPr>
            <a:r>
              <a:rPr lang="en-US" sz="2600" dirty="0"/>
              <a:t>736119007 |Nontraumatic blister (morphologic abnormality)|</a:t>
            </a:r>
          </a:p>
          <a:p>
            <a:pPr lvl="1">
              <a:spcBef>
                <a:spcPts val="0"/>
              </a:spcBef>
            </a:pPr>
            <a:r>
              <a:rPr lang="en-US" sz="2600" dirty="0"/>
              <a:t>125672000 |Nontraumatic rupture (morphologic abnormality)|</a:t>
            </a:r>
          </a:p>
          <a:p>
            <a:pPr lvl="1">
              <a:spcBef>
                <a:spcPts val="0"/>
              </a:spcBef>
            </a:pPr>
            <a:r>
              <a:rPr lang="en-US" sz="2600" dirty="0"/>
              <a:t>450424009 |Nontraumatic hematoma (morphologic abnormality)|</a:t>
            </a:r>
          </a:p>
          <a:p>
            <a:pPr lvl="1">
              <a:spcBef>
                <a:spcPts val="0"/>
              </a:spcBef>
            </a:pPr>
            <a:r>
              <a:rPr lang="en-US" sz="2600" dirty="0"/>
              <a:t>450423003 |Nontraumatic hemorrhage (morphologic abnormality)|</a:t>
            </a:r>
          </a:p>
          <a:p>
            <a:pPr lvl="1">
              <a:spcBef>
                <a:spcPts val="0"/>
              </a:spcBef>
            </a:pPr>
            <a:r>
              <a:rPr lang="en-US" sz="2600" dirty="0"/>
              <a:t>724355004 |Nontraumatic complete rupture (morphologic abnormality)|</a:t>
            </a:r>
          </a:p>
          <a:p>
            <a:pPr lvl="1">
              <a:spcBef>
                <a:spcPts val="0"/>
              </a:spcBef>
            </a:pPr>
            <a:r>
              <a:rPr lang="en-US" sz="2600" dirty="0"/>
              <a:t>713264002 |Nontraumatic ruptured aneurysm (morphologic abnormality)|</a:t>
            </a:r>
          </a:p>
          <a:p>
            <a:pPr lvl="1">
              <a:spcBef>
                <a:spcPts val="0"/>
              </a:spcBef>
            </a:pPr>
            <a:r>
              <a:rPr lang="en-US" sz="2600" dirty="0"/>
              <a:t>22640007 |Pathologic fracture (morphologic abnormality)|</a:t>
            </a:r>
          </a:p>
          <a:p>
            <a:pPr lvl="1"/>
            <a:endParaRPr lang="en-US" dirty="0"/>
          </a:p>
          <a:p>
            <a:endParaRPr lang="en-US" dirty="0"/>
          </a:p>
        </p:txBody>
      </p:sp>
    </p:spTree>
    <p:extLst>
      <p:ext uri="{BB962C8B-B14F-4D97-AF65-F5344CB8AC3E}">
        <p14:creationId xmlns:p14="http://schemas.microsoft.com/office/powerpoint/2010/main" val="3586514479"/>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21</TotalTime>
  <Words>708</Words>
  <Application>Microsoft Office PowerPoint</Application>
  <PresentationFormat>Custom</PresentationFormat>
  <Paragraphs>52</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Helvetica Light</vt:lpstr>
      <vt:lpstr>Helvetica Neue</vt:lpstr>
      <vt:lpstr>Helvetica Neue Light</vt:lpstr>
      <vt:lpstr>Helvetica Neue Medium</vt:lpstr>
      <vt:lpstr>Helvetica Neue Thin</vt:lpstr>
      <vt:lpstr>White</vt:lpstr>
      <vt:lpstr>Injury, damage, traumatic, non-traumatic</vt:lpstr>
      <vt:lpstr>Injury</vt:lpstr>
      <vt:lpstr>Injury – additional definitions 1</vt:lpstr>
      <vt:lpstr>Injury – additional definitions 2</vt:lpstr>
      <vt:lpstr>Injury – ICD-11 Definition</vt:lpstr>
      <vt:lpstr>Injury – ICD-11 continued</vt:lpstr>
      <vt:lpstr>Traumatic injury</vt:lpstr>
      <vt:lpstr>Non-traumatic injury -1</vt:lpstr>
      <vt:lpstr>Non-traumatic injury - 2</vt:lpstr>
      <vt:lpstr>Brain injuries*</vt:lpstr>
      <vt:lpstr>PowerPoint Presentation</vt:lpstr>
      <vt:lpstr>PowerPoint Presentation</vt:lpstr>
      <vt:lpstr>Cerebrovascular accident</vt:lpstr>
      <vt:lpstr>Proposal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Injury, damage, traumatic, non-traumatic</dc:title>
  <dc:creator>Bruce J Goldberg</dc:creator>
  <cp:lastModifiedBy>BRUCE GOLDBERG</cp:lastModifiedBy>
  <cp:revision>3</cp:revision>
  <dcterms:modified xsi:type="dcterms:W3CDTF">2019-03-19T03:18:08Z</dcterms:modified>
</cp:coreProperties>
</file>