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3"/>
  </p:notesMasterIdLst>
  <p:sldIdLst>
    <p:sldId id="256" r:id="rId6"/>
    <p:sldId id="277" r:id="rId7"/>
    <p:sldId id="278" r:id="rId8"/>
    <p:sldId id="279" r:id="rId9"/>
    <p:sldId id="280" r:id="rId10"/>
    <p:sldId id="281" r:id="rId11"/>
    <p:sldId id="272" r:id="rId12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10">
          <p15:clr>
            <a:srgbClr val="A4A3A4"/>
          </p15:clr>
        </p15:guide>
        <p15:guide id="3" orient="horz" pos="1349">
          <p15:clr>
            <a:srgbClr val="A4A3A4"/>
          </p15:clr>
        </p15:guide>
        <p15:guide id="4" pos="3840">
          <p15:clr>
            <a:srgbClr val="A4A3A4"/>
          </p15:clr>
        </p15:guide>
        <p15:guide id="5" pos="577">
          <p15:clr>
            <a:srgbClr val="A4A3A4"/>
          </p15:clr>
        </p15:guide>
        <p15:guide id="6" pos="71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3F"/>
    <a:srgbClr val="E17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3068" autoAdjust="0"/>
  </p:normalViewPr>
  <p:slideViewPr>
    <p:cSldViewPr snapToGrid="0">
      <p:cViewPr varScale="1">
        <p:scale>
          <a:sx n="112" d="100"/>
          <a:sy n="112" d="100"/>
        </p:scale>
        <p:origin x="906" y="13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outlineViewPr>
    <p:cViewPr>
      <p:scale>
        <a:sx n="33" d="100"/>
        <a:sy n="33" d="100"/>
      </p:scale>
      <p:origin x="0" y="249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11-2-2019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369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</a:rPr>
              <a:t>Slot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In de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hedendaagse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gezondheidszorg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is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informatie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uitwisselen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cruciaal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voor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samenwerking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en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kwaliteitsborging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.</a:t>
            </a: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Wij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maken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deze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verbindingen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mogelijk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.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Zo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dragen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wij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bij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aan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een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betere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gezondheid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door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betere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informatie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.</a:t>
            </a:r>
            <a:r>
              <a:rPr lang="en-GB" dirty="0">
                <a:effectLst/>
              </a:rPr>
              <a:t> 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6048CA-3A1B-1F4D-A242-7AA94272B03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610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 dirty="0"/>
              <a:t>Click to enter title presentation</a:t>
            </a:r>
          </a:p>
        </p:txBody>
      </p:sp>
      <p:sp>
        <p:nvSpPr>
          <p:cNvPr id="8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1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enter name of presenter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body" sz="quarter" idx="10" hasCustomPrompt="1"/>
          </p:nvPr>
        </p:nvSpPr>
        <p:spPr>
          <a:xfrm>
            <a:off x="916398" y="4305670"/>
            <a:ext cx="4722585" cy="4216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enter date</a:t>
            </a:r>
          </a:p>
        </p:txBody>
      </p:sp>
      <p:pic>
        <p:nvPicPr>
          <p:cNvPr id="1026" name="Picture 2" descr="R:\Projecten\406_NICTIZ_HUISSTIJL\van_nictiz\20171113_logoset3\Nictiz logoset nieuw3\RGB\JPG\Nictiz_logo_PO_rechts_rgb_Eng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0" y="5155200"/>
            <a:ext cx="4176000" cy="136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267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6"/>
            <a:ext cx="8271593" cy="1325563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pic>
        <p:nvPicPr>
          <p:cNvPr id="4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0" y="118417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658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6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79388" indent="-177800">
              <a:defRPr sz="1800">
                <a:solidFill>
                  <a:schemeClr val="tx1"/>
                </a:solidFill>
              </a:defRPr>
            </a:lvl3pPr>
            <a:lvl4pPr marL="360363" indent="-180975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</a:defRPr>
            </a:lvl4pPr>
            <a:lvl5pPr marL="539750" indent="-179388"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tekststijl</a:t>
            </a:r>
            <a:r>
              <a:rPr lang="en-GB" dirty="0"/>
              <a:t> van het model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1" y="365126"/>
            <a:ext cx="8271123" cy="1325563"/>
          </a:xfrm>
        </p:spPr>
        <p:txBody>
          <a:bodyPr/>
          <a:lstStyle>
            <a:lvl1pPr>
              <a:lnSpc>
                <a:spcPct val="9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0" y="118417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1050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 dirty="0"/>
              <a:t>Click to enter title presentation with picture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8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date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1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enter name of presenter</a:t>
            </a:r>
          </a:p>
        </p:txBody>
      </p:sp>
      <p:sp>
        <p:nvSpPr>
          <p:cNvPr id="11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8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_Eng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0" y="5155200"/>
            <a:ext cx="4176000" cy="136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 of text slide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8" y="2141536"/>
            <a:ext cx="10357052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21" y="2132912"/>
            <a:ext cx="1392964" cy="37856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bodytekst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door:</a:t>
            </a: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alinea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Tab Start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knop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lijstniveau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1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</a:t>
            </a:r>
            <a:r>
              <a:rPr lang="en-GB" sz="1000" b="1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Subtitel</a:t>
            </a:r>
            <a:endParaRPr lang="en-GB" sz="1000" b="1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</a:t>
            </a:r>
            <a:r>
              <a:rPr lang="en-GB" sz="1000" b="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Normaal</a:t>
            </a: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Bullet</a:t>
            </a:r>
          </a:p>
          <a:p>
            <a:pPr>
              <a:tabLst>
                <a:tab pos="361950" algn="l"/>
              </a:tabLst>
            </a:pP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GB" sz="100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3" y="3608318"/>
            <a:ext cx="1019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 of chart slide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0" y="2139951"/>
            <a:ext cx="10357200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 of chart slide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2" y="2139352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0" y="2139352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8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21" y="2132912"/>
            <a:ext cx="1392964" cy="37856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bodytekst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door:</a:t>
            </a: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alinea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Tab Start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knop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lijstniveau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1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</a:t>
            </a:r>
            <a:r>
              <a:rPr lang="en-GB" sz="1000" b="1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Subtitel</a:t>
            </a:r>
            <a:endParaRPr lang="en-GB" sz="1000" b="1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</a:t>
            </a:r>
            <a:r>
              <a:rPr lang="en-GB" sz="1000" b="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Normaal</a:t>
            </a: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Bullet</a:t>
            </a:r>
          </a:p>
          <a:p>
            <a:pPr>
              <a:tabLst>
                <a:tab pos="361950" algn="l"/>
              </a:tabLst>
            </a:pP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GB" sz="100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3" y="3608318"/>
            <a:ext cx="1019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8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6340065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enter title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21" y="2132912"/>
            <a:ext cx="1392964" cy="37856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bodytekst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door:</a:t>
            </a: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alinea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Tab Start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knop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lijstniveau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b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1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</a:t>
            </a:r>
            <a:r>
              <a:rPr lang="en-GB" sz="1000" b="1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Subtitel</a:t>
            </a:r>
            <a:endParaRPr lang="en-GB" sz="1000" b="1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</a:t>
            </a:r>
            <a:r>
              <a:rPr lang="en-GB" sz="1000" b="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Normaal</a:t>
            </a: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50" algn="l"/>
              </a:tabLst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Bullet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50" algn="l"/>
              </a:tabLst>
              <a:defRPr/>
            </a:pPr>
            <a:r>
              <a:rPr lang="en-GB" sz="1000" b="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Bullet</a:t>
            </a:r>
          </a:p>
          <a:p>
            <a:pPr>
              <a:tabLst>
                <a:tab pos="361950" algn="l"/>
              </a:tabLst>
            </a:pPr>
            <a:endParaRPr lang="en-GB" sz="1000" b="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en-GB" sz="100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3" y="3608318"/>
            <a:ext cx="1019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69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:\Projecten\406_NICTIZ_HUISSTIJL\van_nictiz\20171113_logoset3\Nictiz logoset nieuw3\RGB\JPG\Nictiz_logo_PO_rechts_rgb_Eng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0" y="5155200"/>
            <a:ext cx="4176000" cy="136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5678D-762B-4CC8-9515-3C87FCAFA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0930BC-88D7-4EBC-B0C3-1BD8468B4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99E7B6-5966-4AC6-9612-1F5141BF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8EB54-90FC-42B4-A715-BFD603C41344}" type="datetimeFigureOut">
              <a:rPr lang="nl-NL" smtClean="0"/>
              <a:t>11-2-2019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7BF500-6617-4719-A33F-84D230081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E7A647-8893-4F79-85BB-2427019E5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91C03-15EE-4D0B-81EE-837C64D61C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8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1126800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stijl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2138400"/>
            <a:ext cx="10357052" cy="43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67658" y="1057275"/>
            <a:ext cx="433448" cy="50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6" r:id="rId4"/>
    <p:sldLayoutId id="2147483677" r:id="rId5"/>
    <p:sldLayoutId id="2147483673" r:id="rId6"/>
    <p:sldLayoutId id="2147483674" r:id="rId7"/>
    <p:sldLayoutId id="2147483667" r:id="rId8"/>
    <p:sldLayoutId id="2147483682" r:id="rId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800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3" indent="-182563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8" indent="-174625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38" indent="-18415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1" y="365126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 err="1"/>
              <a:t>Titelstijl</a:t>
            </a:r>
            <a:r>
              <a:rPr lang="en-GB" dirty="0"/>
              <a:t> van model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1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05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80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.AppleSystemUIFont" charset="-120"/>
        <a:buChar char="​"/>
        <a:defRPr sz="180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50" indent="-2206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tabLst/>
        <a:defRPr sz="180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.AppleSystemUIFont" charset="-120"/>
        <a:buChar char="–"/>
        <a:tabLst/>
        <a:defRPr sz="180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17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NRC-</a:t>
            </a:r>
            <a:r>
              <a:rPr lang="nl-NL" dirty="0" err="1"/>
              <a:t>related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Snomed content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Elze de Groot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CMAG 12-2-2019</a:t>
            </a:r>
          </a:p>
          <a:p>
            <a:endParaRPr lang="en-GB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AE6432D-0396-41B3-B56F-B3867C0F282F}"/>
              </a:ext>
            </a:extLst>
          </p:cNvPr>
          <p:cNvSpPr/>
          <p:nvPr/>
        </p:nvSpPr>
        <p:spPr>
          <a:xfrm>
            <a:off x="6066826" y="0"/>
            <a:ext cx="6123588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6" name="Groeperen 73">
            <a:extLst>
              <a:ext uri="{FF2B5EF4-FFF2-40B4-BE49-F238E27FC236}">
                <a16:creationId xmlns:a16="http://schemas.microsoft.com/office/drawing/2014/main" id="{6E71A152-757F-4988-96D1-801861F0736B}"/>
              </a:ext>
            </a:extLst>
          </p:cNvPr>
          <p:cNvGrpSpPr/>
          <p:nvPr/>
        </p:nvGrpSpPr>
        <p:grpSpPr>
          <a:xfrm>
            <a:off x="6543130" y="1721241"/>
            <a:ext cx="5170978" cy="3865018"/>
            <a:chOff x="5523840" y="1645405"/>
            <a:chExt cx="5171651" cy="3865018"/>
          </a:xfrm>
        </p:grpSpPr>
        <p:cxnSp>
          <p:nvCxnSpPr>
            <p:cNvPr id="7" name="Rechte verbindingslijn 6">
              <a:extLst>
                <a:ext uri="{FF2B5EF4-FFF2-40B4-BE49-F238E27FC236}">
                  <a16:creationId xmlns:a16="http://schemas.microsoft.com/office/drawing/2014/main" id="{A6BEDFCC-16B8-456B-A04F-3B6BA0089029}"/>
                </a:ext>
              </a:extLst>
            </p:cNvPr>
            <p:cNvCxnSpPr/>
            <p:nvPr/>
          </p:nvCxnSpPr>
          <p:spPr>
            <a:xfrm flipH="1">
              <a:off x="7996966" y="4428088"/>
              <a:ext cx="2360984" cy="804937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Rechte verbindingslijn 7">
              <a:extLst>
                <a:ext uri="{FF2B5EF4-FFF2-40B4-BE49-F238E27FC236}">
                  <a16:creationId xmlns:a16="http://schemas.microsoft.com/office/drawing/2014/main" id="{229C7F10-7419-4E17-80FA-FF1325874AB5}"/>
                </a:ext>
              </a:extLst>
            </p:cNvPr>
            <p:cNvCxnSpPr/>
            <p:nvPr/>
          </p:nvCxnSpPr>
          <p:spPr>
            <a:xfrm>
              <a:off x="10361352" y="2038350"/>
              <a:ext cx="25287" cy="2458609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5815DD00-723A-4D5C-B9A3-5F40FDD7E0DD}"/>
                </a:ext>
              </a:extLst>
            </p:cNvPr>
            <p:cNvCxnSpPr/>
            <p:nvPr/>
          </p:nvCxnSpPr>
          <p:spPr>
            <a:xfrm>
              <a:off x="7734231" y="3428999"/>
              <a:ext cx="809545" cy="0"/>
            </a:xfrm>
            <a:prstGeom prst="line">
              <a:avLst/>
            </a:prstGeom>
            <a:ln w="222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>
              <a:extLst>
                <a:ext uri="{FF2B5EF4-FFF2-40B4-BE49-F238E27FC236}">
                  <a16:creationId xmlns:a16="http://schemas.microsoft.com/office/drawing/2014/main" id="{912D0EE3-9704-456A-BE65-D10243833EBE}"/>
                </a:ext>
              </a:extLst>
            </p:cNvPr>
            <p:cNvCxnSpPr/>
            <p:nvPr/>
          </p:nvCxnSpPr>
          <p:spPr>
            <a:xfrm flipH="1" flipV="1">
              <a:off x="8519579" y="2385364"/>
              <a:ext cx="157017" cy="734179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Rechte verbindingslijn 10">
              <a:extLst>
                <a:ext uri="{FF2B5EF4-FFF2-40B4-BE49-F238E27FC236}">
                  <a16:creationId xmlns:a16="http://schemas.microsoft.com/office/drawing/2014/main" id="{AB0245E6-A1B0-4F1A-AFE5-0956FA9683A3}"/>
                </a:ext>
              </a:extLst>
            </p:cNvPr>
            <p:cNvCxnSpPr>
              <a:endCxn id="27" idx="3"/>
            </p:cNvCxnSpPr>
            <p:nvPr/>
          </p:nvCxnSpPr>
          <p:spPr>
            <a:xfrm flipH="1" flipV="1">
              <a:off x="7689201" y="1966080"/>
              <a:ext cx="583418" cy="215869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>
              <a:extLst>
                <a:ext uri="{FF2B5EF4-FFF2-40B4-BE49-F238E27FC236}">
                  <a16:creationId xmlns:a16="http://schemas.microsoft.com/office/drawing/2014/main" id="{FE44806C-B95E-4EBE-9128-51159ADFA695}"/>
                </a:ext>
              </a:extLst>
            </p:cNvPr>
            <p:cNvCxnSpPr>
              <a:endCxn id="30" idx="1"/>
            </p:cNvCxnSpPr>
            <p:nvPr/>
          </p:nvCxnSpPr>
          <p:spPr>
            <a:xfrm flipV="1">
              <a:off x="8510084" y="2063478"/>
              <a:ext cx="1544057" cy="339004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>
              <a:extLst>
                <a:ext uri="{FF2B5EF4-FFF2-40B4-BE49-F238E27FC236}">
                  <a16:creationId xmlns:a16="http://schemas.microsoft.com/office/drawing/2014/main" id="{FEB0E2D9-54D5-4F8C-B53B-B5338EC0A1E0}"/>
                </a:ext>
              </a:extLst>
            </p:cNvPr>
            <p:cNvCxnSpPr/>
            <p:nvPr/>
          </p:nvCxnSpPr>
          <p:spPr>
            <a:xfrm>
              <a:off x="8503992" y="2402196"/>
              <a:ext cx="1215006" cy="71274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2186A8C9-E793-4CFC-BC60-5DD2DE6D34C5}"/>
                </a:ext>
              </a:extLst>
            </p:cNvPr>
            <p:cNvCxnSpPr/>
            <p:nvPr/>
          </p:nvCxnSpPr>
          <p:spPr>
            <a:xfrm flipH="1" flipV="1">
              <a:off x="6410017" y="3040236"/>
              <a:ext cx="1037307" cy="39998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14">
              <a:extLst>
                <a:ext uri="{FF2B5EF4-FFF2-40B4-BE49-F238E27FC236}">
                  <a16:creationId xmlns:a16="http://schemas.microsoft.com/office/drawing/2014/main" id="{713805C5-2717-407F-9F93-8E7809F4531A}"/>
                </a:ext>
              </a:extLst>
            </p:cNvPr>
            <p:cNvCxnSpPr/>
            <p:nvPr/>
          </p:nvCxnSpPr>
          <p:spPr>
            <a:xfrm flipV="1">
              <a:off x="6141112" y="3440218"/>
              <a:ext cx="1315707" cy="92203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15">
              <a:extLst>
                <a:ext uri="{FF2B5EF4-FFF2-40B4-BE49-F238E27FC236}">
                  <a16:creationId xmlns:a16="http://schemas.microsoft.com/office/drawing/2014/main" id="{6C460CFE-3A5F-4104-BF76-BBDF3DD0A7D9}"/>
                </a:ext>
              </a:extLst>
            </p:cNvPr>
            <p:cNvCxnSpPr/>
            <p:nvPr/>
          </p:nvCxnSpPr>
          <p:spPr>
            <a:xfrm flipV="1">
              <a:off x="6410750" y="2385365"/>
              <a:ext cx="2080210" cy="669737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EB17B150-44F3-4CEE-AD0F-EDC57BC88C06}"/>
                </a:ext>
              </a:extLst>
            </p:cNvPr>
            <p:cNvCxnSpPr/>
            <p:nvPr/>
          </p:nvCxnSpPr>
          <p:spPr>
            <a:xfrm>
              <a:off x="5854010" y="2330261"/>
              <a:ext cx="578700" cy="73267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21B21A6A-DC19-4545-B550-5733D55D9432}"/>
                </a:ext>
              </a:extLst>
            </p:cNvPr>
            <p:cNvCxnSpPr/>
            <p:nvPr/>
          </p:nvCxnSpPr>
          <p:spPr>
            <a:xfrm flipV="1">
              <a:off x="6420245" y="1966080"/>
              <a:ext cx="968678" cy="1089022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>
              <a:extLst>
                <a:ext uri="{FF2B5EF4-FFF2-40B4-BE49-F238E27FC236}">
                  <a16:creationId xmlns:a16="http://schemas.microsoft.com/office/drawing/2014/main" id="{D66EFF69-CD4F-4135-BA14-ECC42663C803}"/>
                </a:ext>
              </a:extLst>
            </p:cNvPr>
            <p:cNvCxnSpPr/>
            <p:nvPr/>
          </p:nvCxnSpPr>
          <p:spPr>
            <a:xfrm flipV="1">
              <a:off x="5844286" y="1966080"/>
              <a:ext cx="1523797" cy="355868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>
              <a:extLst>
                <a:ext uri="{FF2B5EF4-FFF2-40B4-BE49-F238E27FC236}">
                  <a16:creationId xmlns:a16="http://schemas.microsoft.com/office/drawing/2014/main" id="{6875D2CB-6BDD-4890-8F4F-7BEE467D1490}"/>
                </a:ext>
              </a:extLst>
            </p:cNvPr>
            <p:cNvCxnSpPr/>
            <p:nvPr/>
          </p:nvCxnSpPr>
          <p:spPr>
            <a:xfrm>
              <a:off x="9734032" y="3119543"/>
              <a:ext cx="640784" cy="1308545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20">
              <a:extLst>
                <a:ext uri="{FF2B5EF4-FFF2-40B4-BE49-F238E27FC236}">
                  <a16:creationId xmlns:a16="http://schemas.microsoft.com/office/drawing/2014/main" id="{46039136-1BB8-4A06-A658-AC00CFB7DB1D}"/>
                </a:ext>
              </a:extLst>
            </p:cNvPr>
            <p:cNvCxnSpPr/>
            <p:nvPr/>
          </p:nvCxnSpPr>
          <p:spPr>
            <a:xfrm flipH="1" flipV="1">
              <a:off x="8978281" y="4370862"/>
              <a:ext cx="1393132" cy="62982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echte verbindingslijn 21">
              <a:extLst>
                <a:ext uri="{FF2B5EF4-FFF2-40B4-BE49-F238E27FC236}">
                  <a16:creationId xmlns:a16="http://schemas.microsoft.com/office/drawing/2014/main" id="{8E4DF67E-5479-4CFB-863C-B1267D0E1671}"/>
                </a:ext>
              </a:extLst>
            </p:cNvPr>
            <p:cNvCxnSpPr/>
            <p:nvPr/>
          </p:nvCxnSpPr>
          <p:spPr>
            <a:xfrm flipH="1">
              <a:off x="8009877" y="4376751"/>
              <a:ext cx="968404" cy="856274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22">
              <a:extLst>
                <a:ext uri="{FF2B5EF4-FFF2-40B4-BE49-F238E27FC236}">
                  <a16:creationId xmlns:a16="http://schemas.microsoft.com/office/drawing/2014/main" id="{EA13A5A8-A923-40F6-BF88-092A8F813F5D}"/>
                </a:ext>
              </a:extLst>
            </p:cNvPr>
            <p:cNvCxnSpPr/>
            <p:nvPr/>
          </p:nvCxnSpPr>
          <p:spPr>
            <a:xfrm flipH="1" flipV="1">
              <a:off x="7436355" y="3448047"/>
              <a:ext cx="582944" cy="1784978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23">
              <a:extLst>
                <a:ext uri="{FF2B5EF4-FFF2-40B4-BE49-F238E27FC236}">
                  <a16:creationId xmlns:a16="http://schemas.microsoft.com/office/drawing/2014/main" id="{1ADB2C47-57DF-467D-9EB9-CE340B460827}"/>
                </a:ext>
              </a:extLst>
            </p:cNvPr>
            <p:cNvCxnSpPr/>
            <p:nvPr/>
          </p:nvCxnSpPr>
          <p:spPr>
            <a:xfrm flipH="1" flipV="1">
              <a:off x="6102540" y="4365532"/>
              <a:ext cx="1913428" cy="8674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>
              <a:extLst>
                <a:ext uri="{FF2B5EF4-FFF2-40B4-BE49-F238E27FC236}">
                  <a16:creationId xmlns:a16="http://schemas.microsoft.com/office/drawing/2014/main" id="{4F2C8854-A1A6-4B37-8499-E299BCCA414E}"/>
                </a:ext>
              </a:extLst>
            </p:cNvPr>
            <p:cNvCxnSpPr/>
            <p:nvPr/>
          </p:nvCxnSpPr>
          <p:spPr>
            <a:xfrm flipV="1">
              <a:off x="8709158" y="3117902"/>
              <a:ext cx="1020905" cy="31570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Rechte verbindingslijn 25">
              <a:extLst>
                <a:ext uri="{FF2B5EF4-FFF2-40B4-BE49-F238E27FC236}">
                  <a16:creationId xmlns:a16="http://schemas.microsoft.com/office/drawing/2014/main" id="{5165088D-349A-4A4D-BBC5-FDB49E0415E4}"/>
                </a:ext>
              </a:extLst>
            </p:cNvPr>
            <p:cNvCxnSpPr/>
            <p:nvPr/>
          </p:nvCxnSpPr>
          <p:spPr>
            <a:xfrm flipH="1">
              <a:off x="6102540" y="3049888"/>
              <a:ext cx="328486" cy="1334694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Rechte verbindingslijn 26">
              <a:extLst>
                <a:ext uri="{FF2B5EF4-FFF2-40B4-BE49-F238E27FC236}">
                  <a16:creationId xmlns:a16="http://schemas.microsoft.com/office/drawing/2014/main" id="{8E249C90-02DF-4299-BE74-60A5A6933051}"/>
                </a:ext>
              </a:extLst>
            </p:cNvPr>
            <p:cNvCxnSpPr/>
            <p:nvPr/>
          </p:nvCxnSpPr>
          <p:spPr>
            <a:xfrm>
              <a:off x="8700334" y="3440218"/>
              <a:ext cx="298490" cy="941136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Afbeelding 27">
              <a:extLst>
                <a:ext uri="{FF2B5EF4-FFF2-40B4-BE49-F238E27FC236}">
                  <a16:creationId xmlns:a16="http://schemas.microsoft.com/office/drawing/2014/main" id="{C4D7882E-5D21-4FED-8BAA-6315F2D88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9388" y="2787649"/>
              <a:ext cx="641350" cy="641350"/>
            </a:xfrm>
            <a:prstGeom prst="rect">
              <a:avLst/>
            </a:prstGeom>
          </p:spPr>
        </p:pic>
        <p:pic>
          <p:nvPicPr>
            <p:cNvPr id="29" name="Afbeelding 28">
              <a:extLst>
                <a:ext uri="{FF2B5EF4-FFF2-40B4-BE49-F238E27FC236}">
                  <a16:creationId xmlns:a16="http://schemas.microsoft.com/office/drawing/2014/main" id="{8F4BD88F-B43E-49F0-8140-5113CD74F6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1865" y="4044857"/>
              <a:ext cx="641350" cy="641350"/>
            </a:xfrm>
            <a:prstGeom prst="rect">
              <a:avLst/>
            </a:prstGeom>
          </p:spPr>
        </p:pic>
        <p:pic>
          <p:nvPicPr>
            <p:cNvPr id="30" name="Afbeelding 29">
              <a:extLst>
                <a:ext uri="{FF2B5EF4-FFF2-40B4-BE49-F238E27FC236}">
                  <a16:creationId xmlns:a16="http://schemas.microsoft.com/office/drawing/2014/main" id="{92E24F7D-7BBD-4501-A4C9-80A6C9D08A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9201" y="4869073"/>
              <a:ext cx="641350" cy="641350"/>
            </a:xfrm>
            <a:prstGeom prst="rect">
              <a:avLst/>
            </a:prstGeom>
          </p:spPr>
        </p:pic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D52E9C87-32A2-4CA8-AA4D-5D676C6D4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7851" y="1645405"/>
              <a:ext cx="641350" cy="641350"/>
            </a:xfrm>
            <a:prstGeom prst="rect">
              <a:avLst/>
            </a:prstGeom>
          </p:spPr>
        </p:pic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82E565AA-95B6-420C-8046-300BB1BE0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2976" y="4027646"/>
              <a:ext cx="641350" cy="749300"/>
            </a:xfrm>
            <a:prstGeom prst="rect">
              <a:avLst/>
            </a:prstGeom>
          </p:spPr>
        </p:pic>
        <p:pic>
          <p:nvPicPr>
            <p:cNvPr id="33" name="Afbeelding 32">
              <a:extLst>
                <a:ext uri="{FF2B5EF4-FFF2-40B4-BE49-F238E27FC236}">
                  <a16:creationId xmlns:a16="http://schemas.microsoft.com/office/drawing/2014/main" id="{F5EDC4F8-E89D-47C3-8788-BBA495FEE3B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4141" y="1704703"/>
              <a:ext cx="641350" cy="717550"/>
            </a:xfrm>
            <a:prstGeom prst="rect">
              <a:avLst/>
            </a:prstGeom>
          </p:spPr>
        </p:pic>
        <p:pic>
          <p:nvPicPr>
            <p:cNvPr id="34" name="Afbeelding 33">
              <a:extLst>
                <a:ext uri="{FF2B5EF4-FFF2-40B4-BE49-F238E27FC236}">
                  <a16:creationId xmlns:a16="http://schemas.microsoft.com/office/drawing/2014/main" id="{2C00E493-EA4F-4422-82CF-C3DA09D32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3840" y="2038350"/>
              <a:ext cx="641350" cy="641350"/>
            </a:xfrm>
            <a:prstGeom prst="rect">
              <a:avLst/>
            </a:prstGeom>
          </p:spPr>
        </p:pic>
        <p:pic>
          <p:nvPicPr>
            <p:cNvPr id="35" name="Afbeelding 34">
              <a:extLst>
                <a:ext uri="{FF2B5EF4-FFF2-40B4-BE49-F238E27FC236}">
                  <a16:creationId xmlns:a16="http://schemas.microsoft.com/office/drawing/2014/main" id="{3C749304-82C0-446E-957F-5E5D57DE3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2540" y="2723206"/>
              <a:ext cx="641350" cy="679450"/>
            </a:xfrm>
            <a:prstGeom prst="rect">
              <a:avLst/>
            </a:prstGeom>
          </p:spPr>
        </p:pic>
        <p:pic>
          <p:nvPicPr>
            <p:cNvPr id="36" name="Afbeelding 35">
              <a:extLst>
                <a:ext uri="{FF2B5EF4-FFF2-40B4-BE49-F238E27FC236}">
                  <a16:creationId xmlns:a16="http://schemas.microsoft.com/office/drawing/2014/main" id="{EDAD8BA8-EA04-4562-81B5-A98431133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4646" y="4109994"/>
              <a:ext cx="641350" cy="647700"/>
            </a:xfrm>
            <a:prstGeom prst="rect">
              <a:avLst/>
            </a:prstGeom>
          </p:spPr>
        </p:pic>
        <p:pic>
          <p:nvPicPr>
            <p:cNvPr id="37" name="Afbeelding 36">
              <a:extLst>
                <a:ext uri="{FF2B5EF4-FFF2-40B4-BE49-F238E27FC236}">
                  <a16:creationId xmlns:a16="http://schemas.microsoft.com/office/drawing/2014/main" id="{D10E9A04-0265-473F-B767-581FFBC41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8298" y="2043080"/>
              <a:ext cx="742950" cy="641350"/>
            </a:xfrm>
            <a:prstGeom prst="rect">
              <a:avLst/>
            </a:prstGeom>
          </p:spPr>
        </p:pic>
        <p:pic>
          <p:nvPicPr>
            <p:cNvPr id="38" name="Afbeelding 37">
              <a:extLst>
                <a:ext uri="{FF2B5EF4-FFF2-40B4-BE49-F238E27FC236}">
                  <a16:creationId xmlns:a16="http://schemas.microsoft.com/office/drawing/2014/main" id="{C19C5982-C937-485F-A856-1541D0BC0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104" y="3050797"/>
              <a:ext cx="675050" cy="640800"/>
            </a:xfrm>
            <a:prstGeom prst="rect">
              <a:avLst/>
            </a:prstGeom>
          </p:spPr>
        </p:pic>
        <p:pic>
          <p:nvPicPr>
            <p:cNvPr id="39" name="Afbeelding 38">
              <a:extLst>
                <a:ext uri="{FF2B5EF4-FFF2-40B4-BE49-F238E27FC236}">
                  <a16:creationId xmlns:a16="http://schemas.microsoft.com/office/drawing/2014/main" id="{6CA5F08B-C163-4C76-B4FF-9D5187D58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0853" y="3108599"/>
              <a:ext cx="806239" cy="640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904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E4ED43-AEFA-4632-8CC7-EB2155B09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Translation</a:t>
            </a:r>
            <a:r>
              <a:rPr lang="nl-NL" dirty="0"/>
              <a:t> Project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9B52B8-D7EB-444F-BD9C-328CB8C0E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091" y="1825833"/>
            <a:ext cx="10514231" cy="4859768"/>
          </a:xfrm>
        </p:spPr>
        <p:txBody>
          <a:bodyPr>
            <a:normAutofit fontScale="85000" lnSpcReduction="10000"/>
          </a:bodyPr>
          <a:lstStyle/>
          <a:p>
            <a:r>
              <a:rPr lang="nl-NL" dirty="0"/>
              <a:t>2019</a:t>
            </a:r>
          </a:p>
          <a:p>
            <a:pPr lvl="1"/>
            <a:r>
              <a:rPr lang="nl-NL" dirty="0" err="1"/>
              <a:t>Translation</a:t>
            </a:r>
            <a:r>
              <a:rPr lang="nl-NL" dirty="0"/>
              <a:t> of </a:t>
            </a:r>
            <a:r>
              <a:rPr lang="nl-NL" dirty="0" err="1"/>
              <a:t>around</a:t>
            </a:r>
            <a:r>
              <a:rPr lang="nl-NL" dirty="0"/>
              <a:t> 87,000 Snomed </a:t>
            </a:r>
            <a:r>
              <a:rPr lang="nl-NL" dirty="0" err="1"/>
              <a:t>concepts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Dutch, </a:t>
            </a:r>
            <a:r>
              <a:rPr lang="nl-NL" dirty="0" err="1"/>
              <a:t>mapping</a:t>
            </a:r>
            <a:r>
              <a:rPr lang="nl-NL" dirty="0"/>
              <a:t> of </a:t>
            </a:r>
            <a:r>
              <a:rPr lang="nl-NL" dirty="0" err="1"/>
              <a:t>around</a:t>
            </a:r>
            <a:r>
              <a:rPr lang="nl-NL" dirty="0"/>
              <a:t> 9,000 procedures (70% new </a:t>
            </a:r>
            <a:r>
              <a:rPr lang="nl-NL" dirty="0" err="1"/>
              <a:t>concepts</a:t>
            </a:r>
            <a:r>
              <a:rPr lang="nl-NL" dirty="0"/>
              <a:t>)</a:t>
            </a:r>
          </a:p>
          <a:p>
            <a:r>
              <a:rPr lang="nl-NL" dirty="0"/>
              <a:t>2020-2021</a:t>
            </a:r>
          </a:p>
          <a:p>
            <a:pPr lvl="1"/>
            <a:r>
              <a:rPr lang="nl-NL" dirty="0" err="1"/>
              <a:t>Translation</a:t>
            </a:r>
            <a:r>
              <a:rPr lang="nl-NL" dirty="0"/>
              <a:t> of </a:t>
            </a:r>
            <a:r>
              <a:rPr lang="nl-NL" dirty="0" err="1"/>
              <a:t>around</a:t>
            </a:r>
            <a:r>
              <a:rPr lang="nl-NL" dirty="0"/>
              <a:t> 160,000 </a:t>
            </a:r>
            <a:r>
              <a:rPr lang="nl-NL" dirty="0" err="1"/>
              <a:t>concepts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Dutch</a:t>
            </a:r>
          </a:p>
          <a:p>
            <a:r>
              <a:rPr lang="nl-NL" dirty="0"/>
              <a:t>The </a:t>
            </a:r>
            <a:r>
              <a:rPr lang="nl-NL" dirty="0" err="1"/>
              <a:t>translation</a:t>
            </a:r>
            <a:r>
              <a:rPr lang="nl-NL" dirty="0"/>
              <a:t> </a:t>
            </a:r>
            <a:r>
              <a:rPr lang="nl-NL" dirty="0" err="1"/>
              <a:t>process</a:t>
            </a:r>
            <a:r>
              <a:rPr lang="nl-NL" dirty="0"/>
              <a:t> </a:t>
            </a:r>
            <a:r>
              <a:rPr lang="nl-NL" dirty="0" err="1"/>
              <a:t>highlights</a:t>
            </a:r>
            <a:r>
              <a:rPr lang="nl-NL" dirty="0"/>
              <a:t> </a:t>
            </a:r>
            <a:r>
              <a:rPr lang="nl-NL" dirty="0" err="1"/>
              <a:t>many</a:t>
            </a:r>
            <a:r>
              <a:rPr lang="nl-NL" dirty="0"/>
              <a:t> issues in SNOMED CT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nl-NL" dirty="0" err="1"/>
              <a:t>Duplicates</a:t>
            </a:r>
            <a:r>
              <a:rPr lang="nl-NL" dirty="0"/>
              <a:t> -&gt; important, we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only</a:t>
            </a:r>
            <a:r>
              <a:rPr lang="nl-NL" dirty="0"/>
              <a:t> translate </a:t>
            </a:r>
            <a:r>
              <a:rPr lang="nl-NL" dirty="0" err="1"/>
              <a:t>one</a:t>
            </a:r>
            <a:endParaRPr lang="nl-NL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nl-NL" dirty="0" err="1"/>
              <a:t>Modeling</a:t>
            </a:r>
            <a:r>
              <a:rPr lang="nl-NL" dirty="0"/>
              <a:t> issues - &gt;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able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model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concepts</a:t>
            </a:r>
            <a:r>
              <a:rPr lang="nl-NL" dirty="0"/>
              <a:t> </a:t>
            </a:r>
            <a:r>
              <a:rPr lang="nl-NL" dirty="0" err="1"/>
              <a:t>correctly</a:t>
            </a:r>
            <a:endParaRPr lang="nl-NL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nl-NL" dirty="0"/>
              <a:t>English spelling mistakes -&gt;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our</a:t>
            </a:r>
            <a:r>
              <a:rPr lang="nl-NL" dirty="0"/>
              <a:t> </a:t>
            </a:r>
            <a:r>
              <a:rPr lang="nl-NL" dirty="0" err="1"/>
              <a:t>problem</a:t>
            </a:r>
            <a:endParaRPr lang="nl-NL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nl-NL" dirty="0"/>
              <a:t>Irrelevant </a:t>
            </a:r>
            <a:r>
              <a:rPr lang="nl-NL" dirty="0" err="1"/>
              <a:t>concepts</a:t>
            </a:r>
            <a:r>
              <a:rPr lang="nl-NL" dirty="0"/>
              <a:t> -&gt; UK/USA </a:t>
            </a:r>
            <a:r>
              <a:rPr lang="nl-NL" dirty="0" err="1"/>
              <a:t>specific</a:t>
            </a:r>
            <a:endParaRPr lang="nl-NL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nl-NL" dirty="0" err="1"/>
              <a:t>Ambigous</a:t>
            </a:r>
            <a:r>
              <a:rPr lang="nl-NL" dirty="0"/>
              <a:t> </a:t>
            </a:r>
            <a:r>
              <a:rPr lang="nl-NL" dirty="0" err="1"/>
              <a:t>concepts</a:t>
            </a:r>
            <a:r>
              <a:rPr lang="nl-NL" dirty="0"/>
              <a:t> -&gt; e.g. </a:t>
            </a:r>
            <a:r>
              <a:rPr lang="nl-NL" dirty="0" err="1"/>
              <a:t>classification</a:t>
            </a:r>
            <a:r>
              <a:rPr lang="nl-NL" dirty="0"/>
              <a:t> </a:t>
            </a:r>
            <a:r>
              <a:rPr lang="nl-NL" dirty="0" err="1"/>
              <a:t>terms</a:t>
            </a:r>
            <a:endParaRPr lang="nl-NL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meaning</a:t>
            </a:r>
            <a:r>
              <a:rPr lang="nl-NL" dirty="0"/>
              <a:t> -&gt; does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always</a:t>
            </a:r>
            <a:r>
              <a:rPr lang="nl-NL" dirty="0"/>
              <a:t> </a:t>
            </a:r>
            <a:r>
              <a:rPr lang="nl-NL" dirty="0" err="1"/>
              <a:t>result</a:t>
            </a:r>
            <a:r>
              <a:rPr lang="nl-NL" dirty="0"/>
              <a:t> in a change</a:t>
            </a:r>
          </a:p>
          <a:p>
            <a:pPr lvl="1"/>
            <a:endParaRPr lang="nl-NL" dirty="0"/>
          </a:p>
          <a:p>
            <a:r>
              <a:rPr lang="nl-NL" dirty="0" err="1"/>
              <a:t>Problem</a:t>
            </a:r>
            <a:r>
              <a:rPr lang="nl-NL" dirty="0"/>
              <a:t>: SLA </a:t>
            </a:r>
            <a:r>
              <a:rPr lang="nl-NL" dirty="0" err="1"/>
              <a:t>allows</a:t>
            </a:r>
            <a:r>
              <a:rPr lang="nl-NL" dirty="0"/>
              <a:t> </a:t>
            </a:r>
            <a:r>
              <a:rPr lang="nl-NL" dirty="0" err="1"/>
              <a:t>us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request</a:t>
            </a:r>
            <a:r>
              <a:rPr lang="nl-NL" dirty="0"/>
              <a:t> no more </a:t>
            </a:r>
            <a:r>
              <a:rPr lang="nl-NL" dirty="0" err="1"/>
              <a:t>than</a:t>
            </a:r>
            <a:r>
              <a:rPr lang="nl-NL" dirty="0"/>
              <a:t> 150 issues per release.</a:t>
            </a:r>
          </a:p>
        </p:txBody>
      </p:sp>
    </p:spTree>
    <p:extLst>
      <p:ext uri="{BB962C8B-B14F-4D97-AF65-F5344CB8AC3E}">
        <p14:creationId xmlns:p14="http://schemas.microsoft.com/office/powerpoint/2010/main" val="671948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18D181-AC18-460F-A043-565DBCBAF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about</a:t>
            </a:r>
            <a:r>
              <a:rPr lang="nl-NL" dirty="0"/>
              <a:t> </a:t>
            </a:r>
            <a:r>
              <a:rPr lang="nl-NL" dirty="0" err="1"/>
              <a:t>meaning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D49AEC-CA91-49A9-8D36-30ECF3B32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Terms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USA/UK</a:t>
            </a:r>
          </a:p>
          <a:p>
            <a:r>
              <a:rPr lang="nl-NL" dirty="0" err="1"/>
              <a:t>Terms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Read Codes</a:t>
            </a:r>
          </a:p>
          <a:p>
            <a:r>
              <a:rPr lang="nl-NL" dirty="0" err="1"/>
              <a:t>Terms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ICD-9-CM</a:t>
            </a:r>
          </a:p>
          <a:p>
            <a:endParaRPr lang="nl-NL" dirty="0"/>
          </a:p>
          <a:p>
            <a:r>
              <a:rPr lang="nl-NL" dirty="0"/>
              <a:t>Pose these </a:t>
            </a: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directly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NRC </a:t>
            </a:r>
            <a:r>
              <a:rPr lang="nl-NL" dirty="0" err="1"/>
              <a:t>responsible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3912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2F4227-4AAB-408B-9E60-3CDD2C739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Examples</a:t>
            </a:r>
            <a:r>
              <a:rPr lang="nl-NL" dirty="0"/>
              <a:t> – Read Codes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BB3A5C-204D-4382-B898-CB2485D07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091" y="1825834"/>
            <a:ext cx="10514231" cy="4666642"/>
          </a:xfrm>
        </p:spPr>
        <p:txBody>
          <a:bodyPr>
            <a:normAutofit fontScale="77500" lnSpcReduction="20000"/>
          </a:bodyPr>
          <a:lstStyle/>
          <a:p>
            <a:r>
              <a:rPr lang="nl-NL" dirty="0"/>
              <a:t>229084007|Crozier </a:t>
            </a:r>
            <a:r>
              <a:rPr lang="nl-NL" dirty="0" err="1"/>
              <a:t>conditional</a:t>
            </a:r>
            <a:r>
              <a:rPr lang="nl-NL" dirty="0"/>
              <a:t> </a:t>
            </a:r>
            <a:r>
              <a:rPr lang="nl-NL" dirty="0" err="1"/>
              <a:t>exercises</a:t>
            </a:r>
            <a:r>
              <a:rPr lang="nl-NL" dirty="0"/>
              <a:t> (regime/</a:t>
            </a:r>
            <a:r>
              <a:rPr lang="nl-NL" dirty="0" err="1"/>
              <a:t>therapy</a:t>
            </a:r>
            <a:r>
              <a:rPr lang="nl-NL" dirty="0"/>
              <a:t>)|</a:t>
            </a:r>
          </a:p>
          <a:p>
            <a:pPr lvl="1"/>
            <a:r>
              <a:rPr lang="nl-NL" dirty="0" err="1"/>
              <a:t>What</a:t>
            </a:r>
            <a:r>
              <a:rPr lang="nl-NL" dirty="0"/>
              <a:t> kind of </a:t>
            </a:r>
            <a:r>
              <a:rPr lang="nl-NL" dirty="0" err="1"/>
              <a:t>exercises</a:t>
            </a:r>
            <a:r>
              <a:rPr lang="nl-NL" dirty="0"/>
              <a:t> are these?</a:t>
            </a:r>
          </a:p>
          <a:p>
            <a:pPr lvl="1"/>
            <a:endParaRPr lang="nl-NL" dirty="0"/>
          </a:p>
          <a:p>
            <a:r>
              <a:rPr lang="nl-NL" dirty="0"/>
              <a:t>229118001|Placing </a:t>
            </a:r>
            <a:r>
              <a:rPr lang="nl-NL" dirty="0" err="1"/>
              <a:t>exercises</a:t>
            </a:r>
            <a:r>
              <a:rPr lang="nl-NL" dirty="0"/>
              <a:t> (regime/</a:t>
            </a:r>
            <a:r>
              <a:rPr lang="nl-NL" dirty="0" err="1"/>
              <a:t>therapy</a:t>
            </a:r>
            <a:r>
              <a:rPr lang="nl-NL" dirty="0"/>
              <a:t>)| </a:t>
            </a:r>
          </a:p>
          <a:p>
            <a:pPr lvl="1"/>
            <a:r>
              <a:rPr lang="nl-NL" dirty="0" err="1"/>
              <a:t>What</a:t>
            </a:r>
            <a:r>
              <a:rPr lang="nl-NL" dirty="0"/>
              <a:t> kind of </a:t>
            </a:r>
            <a:r>
              <a:rPr lang="nl-NL" dirty="0" err="1"/>
              <a:t>exercises</a:t>
            </a:r>
            <a:r>
              <a:rPr lang="nl-NL" dirty="0"/>
              <a:t> are these?</a:t>
            </a:r>
          </a:p>
          <a:p>
            <a:pPr lvl="1"/>
            <a:endParaRPr lang="nl-NL" dirty="0"/>
          </a:p>
          <a:p>
            <a:r>
              <a:rPr lang="en-US" dirty="0"/>
              <a:t>311570008|Protected swallow technique (regime/therapy)</a:t>
            </a:r>
          </a:p>
          <a:p>
            <a:pPr lvl="1"/>
            <a:r>
              <a:rPr lang="en-US" dirty="0" err="1"/>
              <a:t>Whats</a:t>
            </a:r>
            <a:r>
              <a:rPr lang="en-US" dirty="0"/>
              <a:t> meant here?</a:t>
            </a:r>
          </a:p>
          <a:p>
            <a:pPr lvl="1"/>
            <a:endParaRPr lang="en-US" dirty="0"/>
          </a:p>
          <a:p>
            <a:r>
              <a:rPr lang="nl-NL" dirty="0"/>
              <a:t>262318008| </a:t>
            </a:r>
            <a:r>
              <a:rPr lang="nl-NL" dirty="0" err="1"/>
              <a:t>Wrapping</a:t>
            </a:r>
            <a:r>
              <a:rPr lang="nl-NL" dirty="0"/>
              <a:t> (procedure)|</a:t>
            </a:r>
          </a:p>
          <a:p>
            <a:pPr lvl="1"/>
            <a:r>
              <a:rPr lang="en-US" dirty="0"/>
              <a:t>We have no idea what procedure this term refers to. The term 'wrapping' can be found in descriptions of very </a:t>
            </a:r>
            <a:r>
              <a:rPr lang="en-US" dirty="0" err="1"/>
              <a:t>heterogenuous</a:t>
            </a:r>
            <a:r>
              <a:rPr lang="en-US" dirty="0"/>
              <a:t> procedures, e.g. external wrapping to prevent aortic dilatation (https://www.ncbi.nlm.nih.gov/pmc/articles/PMC4522071/), cranial wrapping to treat hydrocephalus (https://www.ncbi.nlm.nih.gov/pmc/articles/PMC1545702/) and of course cabbage leaf wraps to treat osteoarthritis of the knee (https://www.ncbi.nlm.nih.gov/pubmed/26889617). Or even wrapping Christmas presents... It doesn't work as generic concept because it has no children. What procedure does this refer to?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688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67B02E-BA0E-491B-9A05-BD41AE778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examples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2A51AA-E973-4050-A53D-4509A57FE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091" y="1825834"/>
            <a:ext cx="10514231" cy="47507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281051003 |Stillbirth [prevention record] (procedure)|</a:t>
            </a:r>
          </a:p>
          <a:p>
            <a:pPr lvl="1"/>
            <a:r>
              <a:rPr lang="en-US" dirty="0"/>
              <a:t>Candidate for inactivation -  Does it refer to preventive measures taken to prevent stillbirth</a:t>
            </a:r>
          </a:p>
          <a:p>
            <a:r>
              <a:rPr lang="en-US" dirty="0"/>
              <a:t>713061001 |Mellow Bumps Program (regime/therapy)|</a:t>
            </a:r>
          </a:p>
          <a:p>
            <a:pPr lvl="1"/>
            <a:r>
              <a:rPr lang="en-US" dirty="0"/>
              <a:t>Candidate for move to extension - Program in UK</a:t>
            </a:r>
          </a:p>
          <a:p>
            <a:r>
              <a:rPr lang="nl-NL" dirty="0"/>
              <a:t>225299006 |Equipment-</a:t>
            </a:r>
            <a:r>
              <a:rPr lang="nl-NL" dirty="0" err="1"/>
              <a:t>related</a:t>
            </a:r>
            <a:r>
              <a:rPr lang="nl-NL" dirty="0"/>
              <a:t> procedure (procedure)| </a:t>
            </a:r>
            <a:r>
              <a:rPr lang="nl-NL" dirty="0" err="1"/>
              <a:t>vs</a:t>
            </a:r>
            <a:r>
              <a:rPr lang="nl-NL" dirty="0"/>
              <a:t> 223490009 |Appliance procedures (verrichting)|</a:t>
            </a:r>
          </a:p>
          <a:p>
            <a:pPr lvl="1"/>
            <a:r>
              <a:rPr lang="nl-NL" dirty="0"/>
              <a:t>I </a:t>
            </a:r>
            <a:r>
              <a:rPr lang="nl-NL" dirty="0" err="1"/>
              <a:t>think</a:t>
            </a:r>
            <a:r>
              <a:rPr lang="nl-NL" dirty="0"/>
              <a:t> </a:t>
            </a:r>
            <a:r>
              <a:rPr lang="nl-NL" dirty="0" err="1"/>
              <a:t>there</a:t>
            </a:r>
            <a:r>
              <a:rPr lang="nl-NL" dirty="0"/>
              <a:t> is a </a:t>
            </a:r>
            <a:r>
              <a:rPr lang="nl-NL" dirty="0" err="1"/>
              <a:t>difference</a:t>
            </a:r>
            <a:r>
              <a:rPr lang="nl-NL" dirty="0"/>
              <a:t>, but </a:t>
            </a:r>
            <a:r>
              <a:rPr lang="nl-NL" dirty="0" err="1"/>
              <a:t>what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difference</a:t>
            </a:r>
            <a:r>
              <a:rPr lang="nl-NL" dirty="0"/>
              <a:t>?</a:t>
            </a:r>
          </a:p>
          <a:p>
            <a:r>
              <a:rPr lang="en-US" dirty="0"/>
              <a:t>266685009 |Correction of misplacement (procedure)|</a:t>
            </a:r>
          </a:p>
          <a:p>
            <a:pPr lvl="1"/>
            <a:r>
              <a:rPr lang="en-US" dirty="0"/>
              <a:t>The concept seems pretty vague: what kind of misplacement? Does it include ectopic tissue, dislocations, even wrongly placed appliances (as the only reference outside </a:t>
            </a:r>
            <a:r>
              <a:rPr lang="en-US" dirty="0" err="1"/>
              <a:t>snomed</a:t>
            </a:r>
            <a:r>
              <a:rPr lang="en-US" dirty="0"/>
              <a:t> suggests)? As a deliberately generic grouper it doesn't work, as it only has three descendants.</a:t>
            </a:r>
          </a:p>
          <a:p>
            <a:r>
              <a:rPr lang="en-US" dirty="0"/>
              <a:t>104576005 |Catecholamines, fractionated, challenge tests (procedure)|</a:t>
            </a:r>
          </a:p>
          <a:p>
            <a:pPr lvl="1"/>
            <a:r>
              <a:rPr lang="en-US" dirty="0"/>
              <a:t>What is measured here? fractionated catecholamines following a challenge test?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8276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819557-CDDF-43D8-AD4C-65D8C2FDE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Wrap</a:t>
            </a:r>
            <a:r>
              <a:rPr lang="nl-NL" dirty="0"/>
              <a:t> up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FF3047-3729-487B-B79C-D2F6D5644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 have a lot of </a:t>
            </a:r>
            <a:r>
              <a:rPr lang="nl-NL" dirty="0" err="1"/>
              <a:t>requests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do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presume</a:t>
            </a:r>
            <a:r>
              <a:rPr lang="nl-NL" dirty="0"/>
              <a:t> a change, but </a:t>
            </a:r>
            <a:r>
              <a:rPr lang="nl-NL" dirty="0" err="1"/>
              <a:t>now</a:t>
            </a:r>
            <a:r>
              <a:rPr lang="nl-NL" dirty="0"/>
              <a:t> do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our</a:t>
            </a:r>
            <a:r>
              <a:rPr lang="nl-NL" dirty="0"/>
              <a:t> 150 </a:t>
            </a:r>
            <a:r>
              <a:rPr lang="nl-NL" dirty="0" err="1"/>
              <a:t>requests</a:t>
            </a:r>
            <a:r>
              <a:rPr lang="nl-NL" dirty="0"/>
              <a:t> per release.</a:t>
            </a:r>
          </a:p>
          <a:p>
            <a:endParaRPr lang="nl-NL" dirty="0"/>
          </a:p>
          <a:p>
            <a:r>
              <a:rPr lang="nl-NL" dirty="0" err="1"/>
              <a:t>Investigate</a:t>
            </a:r>
            <a:r>
              <a:rPr lang="nl-NL" dirty="0"/>
              <a:t> </a:t>
            </a:r>
            <a:r>
              <a:rPr lang="nl-NL" dirty="0" err="1"/>
              <a:t>possibility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ask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directly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(</a:t>
            </a:r>
            <a:r>
              <a:rPr lang="nl-NL" dirty="0" err="1"/>
              <a:t>mostly</a:t>
            </a:r>
            <a:r>
              <a:rPr lang="nl-NL" dirty="0"/>
              <a:t> English </a:t>
            </a:r>
            <a:r>
              <a:rPr lang="nl-NL" dirty="0" err="1"/>
              <a:t>speaking</a:t>
            </a:r>
            <a:r>
              <a:rPr lang="nl-NL" dirty="0"/>
              <a:t>) </a:t>
            </a:r>
            <a:r>
              <a:rPr lang="nl-NL" dirty="0" err="1"/>
              <a:t>NRCs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know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history</a:t>
            </a:r>
            <a:r>
              <a:rPr lang="nl-NL" dirty="0"/>
              <a:t> of </a:t>
            </a:r>
            <a:r>
              <a:rPr lang="nl-NL" dirty="0" err="1"/>
              <a:t>concepts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code systems like Read Codes </a:t>
            </a:r>
            <a:r>
              <a:rPr lang="nl-NL" dirty="0" err="1"/>
              <a:t>and</a:t>
            </a:r>
            <a:r>
              <a:rPr lang="nl-NL" dirty="0"/>
              <a:t> ICD-9-CM.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6006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hthoek 74"/>
          <p:cNvSpPr/>
          <p:nvPr/>
        </p:nvSpPr>
        <p:spPr>
          <a:xfrm>
            <a:off x="6066826" y="0"/>
            <a:ext cx="6123588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Centre of expertise for eHealth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00000">
            <a:off x="618867" y="1749853"/>
            <a:ext cx="3879850" cy="3879345"/>
          </a:xfrm>
          <a:prstGeom prst="rect">
            <a:avLst/>
          </a:prstGeom>
        </p:spPr>
      </p:pic>
      <p:grpSp>
        <p:nvGrpSpPr>
          <p:cNvPr id="74" name="Groeperen 73"/>
          <p:cNvGrpSpPr/>
          <p:nvPr/>
        </p:nvGrpSpPr>
        <p:grpSpPr>
          <a:xfrm>
            <a:off x="6543130" y="1721241"/>
            <a:ext cx="5170978" cy="3865018"/>
            <a:chOff x="5523840" y="1645405"/>
            <a:chExt cx="5171651" cy="3865018"/>
          </a:xfrm>
        </p:grpSpPr>
        <p:cxnSp>
          <p:nvCxnSpPr>
            <p:cNvPr id="41" name="Rechte verbindingslijn 40"/>
            <p:cNvCxnSpPr/>
            <p:nvPr/>
          </p:nvCxnSpPr>
          <p:spPr>
            <a:xfrm flipH="1">
              <a:off x="7996966" y="4428088"/>
              <a:ext cx="2360984" cy="804937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10361352" y="2038350"/>
              <a:ext cx="25287" cy="2458609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/>
            <p:cNvCxnSpPr/>
            <p:nvPr/>
          </p:nvCxnSpPr>
          <p:spPr>
            <a:xfrm>
              <a:off x="7734231" y="3428999"/>
              <a:ext cx="809545" cy="0"/>
            </a:xfrm>
            <a:prstGeom prst="line">
              <a:avLst/>
            </a:prstGeom>
            <a:ln w="222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/>
            <p:nvPr/>
          </p:nvCxnSpPr>
          <p:spPr>
            <a:xfrm flipH="1" flipV="1">
              <a:off x="8519579" y="2385364"/>
              <a:ext cx="157017" cy="734179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/>
            <p:cNvCxnSpPr>
              <a:endCxn id="61" idx="3"/>
            </p:cNvCxnSpPr>
            <p:nvPr/>
          </p:nvCxnSpPr>
          <p:spPr>
            <a:xfrm flipH="1" flipV="1">
              <a:off x="7689201" y="1966080"/>
              <a:ext cx="583418" cy="215869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/>
            <p:cNvCxnSpPr>
              <a:endCxn id="64" idx="1"/>
            </p:cNvCxnSpPr>
            <p:nvPr/>
          </p:nvCxnSpPr>
          <p:spPr>
            <a:xfrm flipV="1">
              <a:off x="8510084" y="2063478"/>
              <a:ext cx="1544057" cy="339004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/>
            <p:cNvCxnSpPr/>
            <p:nvPr/>
          </p:nvCxnSpPr>
          <p:spPr>
            <a:xfrm>
              <a:off x="8503992" y="2402196"/>
              <a:ext cx="1215006" cy="71274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Rechte verbindingslijn 47"/>
            <p:cNvCxnSpPr/>
            <p:nvPr/>
          </p:nvCxnSpPr>
          <p:spPr>
            <a:xfrm flipH="1" flipV="1">
              <a:off x="6410017" y="3040236"/>
              <a:ext cx="1037307" cy="39998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/>
            <p:cNvCxnSpPr/>
            <p:nvPr/>
          </p:nvCxnSpPr>
          <p:spPr>
            <a:xfrm flipV="1">
              <a:off x="6141112" y="3440218"/>
              <a:ext cx="1315707" cy="92203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/>
            <p:cNvCxnSpPr/>
            <p:nvPr/>
          </p:nvCxnSpPr>
          <p:spPr>
            <a:xfrm flipV="1">
              <a:off x="6410750" y="2385365"/>
              <a:ext cx="2080210" cy="669737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/>
            <p:cNvCxnSpPr/>
            <p:nvPr/>
          </p:nvCxnSpPr>
          <p:spPr>
            <a:xfrm>
              <a:off x="5854010" y="2330261"/>
              <a:ext cx="578700" cy="73267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/>
            <p:cNvCxnSpPr/>
            <p:nvPr/>
          </p:nvCxnSpPr>
          <p:spPr>
            <a:xfrm flipV="1">
              <a:off x="6420245" y="1966080"/>
              <a:ext cx="968678" cy="1089022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/>
            <p:cNvCxnSpPr/>
            <p:nvPr/>
          </p:nvCxnSpPr>
          <p:spPr>
            <a:xfrm flipV="1">
              <a:off x="5844286" y="1966080"/>
              <a:ext cx="1523797" cy="355868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/>
            <p:cNvCxnSpPr/>
            <p:nvPr/>
          </p:nvCxnSpPr>
          <p:spPr>
            <a:xfrm>
              <a:off x="9734032" y="3119543"/>
              <a:ext cx="640784" cy="1308545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/>
            <p:cNvCxnSpPr/>
            <p:nvPr/>
          </p:nvCxnSpPr>
          <p:spPr>
            <a:xfrm flipH="1" flipV="1">
              <a:off x="8978281" y="4370862"/>
              <a:ext cx="1393132" cy="62982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/>
            <p:cNvCxnSpPr/>
            <p:nvPr/>
          </p:nvCxnSpPr>
          <p:spPr>
            <a:xfrm flipH="1">
              <a:off x="8009877" y="4376751"/>
              <a:ext cx="968404" cy="856274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/>
            <p:cNvCxnSpPr/>
            <p:nvPr/>
          </p:nvCxnSpPr>
          <p:spPr>
            <a:xfrm flipH="1" flipV="1">
              <a:off x="7436355" y="3448047"/>
              <a:ext cx="582944" cy="1784978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Rechte verbindingslijn 57"/>
            <p:cNvCxnSpPr/>
            <p:nvPr/>
          </p:nvCxnSpPr>
          <p:spPr>
            <a:xfrm flipH="1" flipV="1">
              <a:off x="6102540" y="4365532"/>
              <a:ext cx="1913428" cy="867493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Rechte verbindingslijn 58"/>
            <p:cNvCxnSpPr/>
            <p:nvPr/>
          </p:nvCxnSpPr>
          <p:spPr>
            <a:xfrm flipV="1">
              <a:off x="8709158" y="3117902"/>
              <a:ext cx="1020905" cy="315701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Rechte verbindingslijn 59"/>
            <p:cNvCxnSpPr/>
            <p:nvPr/>
          </p:nvCxnSpPr>
          <p:spPr>
            <a:xfrm flipH="1">
              <a:off x="6102540" y="3049888"/>
              <a:ext cx="328486" cy="1334694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Rechte verbindingslijn 60"/>
            <p:cNvCxnSpPr/>
            <p:nvPr/>
          </p:nvCxnSpPr>
          <p:spPr>
            <a:xfrm>
              <a:off x="8700334" y="3440218"/>
              <a:ext cx="298490" cy="941136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2" name="Afbeelding 6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9388" y="2787649"/>
              <a:ext cx="641350" cy="641350"/>
            </a:xfrm>
            <a:prstGeom prst="rect">
              <a:avLst/>
            </a:prstGeom>
          </p:spPr>
        </p:pic>
        <p:pic>
          <p:nvPicPr>
            <p:cNvPr id="63" name="Afbeelding 6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1865" y="4044857"/>
              <a:ext cx="641350" cy="641350"/>
            </a:xfrm>
            <a:prstGeom prst="rect">
              <a:avLst/>
            </a:prstGeom>
          </p:spPr>
        </p:pic>
        <p:pic>
          <p:nvPicPr>
            <p:cNvPr id="64" name="Afbeelding 6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9201" y="4869073"/>
              <a:ext cx="641350" cy="641350"/>
            </a:xfrm>
            <a:prstGeom prst="rect">
              <a:avLst/>
            </a:prstGeom>
          </p:spPr>
        </p:pic>
        <p:pic>
          <p:nvPicPr>
            <p:cNvPr id="65" name="Afbeelding 6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7851" y="1645405"/>
              <a:ext cx="641350" cy="641350"/>
            </a:xfrm>
            <a:prstGeom prst="rect">
              <a:avLst/>
            </a:prstGeom>
          </p:spPr>
        </p:pic>
        <p:pic>
          <p:nvPicPr>
            <p:cNvPr id="66" name="Afbeelding 6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82976" y="4027646"/>
              <a:ext cx="641350" cy="749300"/>
            </a:xfrm>
            <a:prstGeom prst="rect">
              <a:avLst/>
            </a:prstGeom>
          </p:spPr>
        </p:pic>
        <p:pic>
          <p:nvPicPr>
            <p:cNvPr id="67" name="Afbeelding 6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54141" y="1704703"/>
              <a:ext cx="641350" cy="717550"/>
            </a:xfrm>
            <a:prstGeom prst="rect">
              <a:avLst/>
            </a:prstGeom>
          </p:spPr>
        </p:pic>
        <p:pic>
          <p:nvPicPr>
            <p:cNvPr id="68" name="Afbeelding 6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3840" y="2038350"/>
              <a:ext cx="641350" cy="641350"/>
            </a:xfrm>
            <a:prstGeom prst="rect">
              <a:avLst/>
            </a:prstGeom>
          </p:spPr>
        </p:pic>
        <p:pic>
          <p:nvPicPr>
            <p:cNvPr id="69" name="Afbeelding 6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2540" y="2723206"/>
              <a:ext cx="641350" cy="679450"/>
            </a:xfrm>
            <a:prstGeom prst="rect">
              <a:avLst/>
            </a:prstGeom>
          </p:spPr>
        </p:pic>
        <p:pic>
          <p:nvPicPr>
            <p:cNvPr id="70" name="Afbeelding 69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4646" y="4109994"/>
              <a:ext cx="641350" cy="647700"/>
            </a:xfrm>
            <a:prstGeom prst="rect">
              <a:avLst/>
            </a:prstGeom>
          </p:spPr>
        </p:pic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8298" y="2043080"/>
              <a:ext cx="742950" cy="641350"/>
            </a:xfrm>
            <a:prstGeom prst="rect">
              <a:avLst/>
            </a:prstGeom>
          </p:spPr>
        </p:pic>
        <p:pic>
          <p:nvPicPr>
            <p:cNvPr id="72" name="Afbeelding 7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104" y="3050797"/>
              <a:ext cx="675050" cy="640800"/>
            </a:xfrm>
            <a:prstGeom prst="rect">
              <a:avLst/>
            </a:prstGeom>
          </p:spPr>
        </p:pic>
        <p:pic>
          <p:nvPicPr>
            <p:cNvPr id="73" name="Afbeelding 72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0853" y="3108599"/>
              <a:ext cx="806239" cy="640800"/>
            </a:xfrm>
            <a:prstGeom prst="rect">
              <a:avLst/>
            </a:prstGeom>
          </p:spPr>
        </p:pic>
      </p:grpSp>
      <p:sp>
        <p:nvSpPr>
          <p:cNvPr id="80" name="Ovaal 79"/>
          <p:cNvSpPr>
            <a:spLocks noChangeAspect="1"/>
          </p:cNvSpPr>
          <p:nvPr/>
        </p:nvSpPr>
        <p:spPr>
          <a:xfrm>
            <a:off x="3112203" y="2618042"/>
            <a:ext cx="1277834" cy="127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PARTNER</a:t>
            </a:r>
          </a:p>
        </p:txBody>
      </p:sp>
      <p:sp>
        <p:nvSpPr>
          <p:cNvPr id="81" name="Ovaal 80"/>
          <p:cNvSpPr>
            <a:spLocks noChangeAspect="1"/>
          </p:cNvSpPr>
          <p:nvPr/>
        </p:nvSpPr>
        <p:spPr>
          <a:xfrm>
            <a:off x="935878" y="2226945"/>
            <a:ext cx="1277834" cy="127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spc="-5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ADVISOR</a:t>
            </a:r>
          </a:p>
        </p:txBody>
      </p:sp>
      <p:sp>
        <p:nvSpPr>
          <p:cNvPr id="82" name="Ovaal 81"/>
          <p:cNvSpPr>
            <a:spLocks noChangeAspect="1"/>
          </p:cNvSpPr>
          <p:nvPr/>
        </p:nvSpPr>
        <p:spPr>
          <a:xfrm>
            <a:off x="1690388" y="4311226"/>
            <a:ext cx="1277834" cy="127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rPr>
              <a:t>SERVICE DESK</a:t>
            </a:r>
          </a:p>
        </p:txBody>
      </p:sp>
      <p:sp>
        <p:nvSpPr>
          <p:cNvPr id="8" name="Rechthoek 7"/>
          <p:cNvSpPr/>
          <p:nvPr/>
        </p:nvSpPr>
        <p:spPr>
          <a:xfrm>
            <a:off x="3648871" y="6047432"/>
            <a:ext cx="489268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anchor="ctr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  <a:latin typeface="Verdana" charset="0"/>
                <a:ea typeface="Verdana" charset="0"/>
                <a:cs typeface="Verdana" charset="0"/>
              </a:rPr>
              <a:t>Better health through better information</a:t>
            </a:r>
          </a:p>
        </p:txBody>
      </p:sp>
      <p:sp>
        <p:nvSpPr>
          <p:cNvPr id="76" name="Tekstvak 75"/>
          <p:cNvSpPr txBox="1"/>
          <p:nvPr/>
        </p:nvSpPr>
        <p:spPr>
          <a:xfrm>
            <a:off x="-1457921" y="-153088"/>
            <a:ext cx="1392964" cy="22467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tabLst>
                <a:tab pos="361950" algn="l"/>
              </a:tabLst>
            </a:pPr>
            <a:r>
              <a:rPr lang="en-GB" sz="1000" b="1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Corporate</a:t>
            </a:r>
            <a:r>
              <a:rPr lang="en-GB" sz="1000" b="1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b="1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presentatie</a:t>
            </a:r>
            <a:r>
              <a:rPr lang="en-GB" sz="1000" b="1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b="1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</a:t>
            </a:r>
            <a:endParaRPr lang="en-GB" sz="1000" b="1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Wordt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standaard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niet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getoond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(is </a:t>
            </a:r>
            <a:r>
              <a:rPr lang="en-GB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verborgen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Neem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op in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presentatie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door </a:t>
            </a:r>
          </a:p>
          <a:p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verbergen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uit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zetten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via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rechter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muis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-knop.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Laatste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optie</a:t>
            </a:r>
            <a:r>
              <a:rPr lang="en-GB" sz="1000" baseline="0" noProof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n-GB" sz="1000" baseline="0" noProof="0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lijst</a:t>
            </a:r>
            <a:endParaRPr lang="en-GB" sz="1000" baseline="0" noProof="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2605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72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80" grpId="0" animBg="1"/>
      <p:bldP spid="81" grpId="0" animBg="1"/>
      <p:bldP spid="82" grpId="0" animBg="1"/>
      <p:bldP spid="8" grpId="0" animBg="1"/>
    </p:bldLst>
  </p:timing>
</p:sld>
</file>

<file path=ppt/theme/theme1.xml><?xml version="1.0" encoding="utf-8"?>
<a:theme xmlns:a="http://schemas.openxmlformats.org/drawingml/2006/main" name="Nictiz16x9_EN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16x9_EN.potx" id="{84A2A109-7FC1-4F75-9D86-08067F099F1C}" vid="{D2ABB161-F14E-435F-8933-FAB0AAF5AE24}"/>
    </a:ext>
  </a:extLst>
</a:theme>
</file>

<file path=ppt/theme/theme2.xml><?xml version="1.0" encoding="utf-8"?>
<a:theme xmlns:a="http://schemas.openxmlformats.org/drawingml/2006/main" name="Nictiz16x9_EN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16x9_EN.potx" id="{84A2A109-7FC1-4F75-9D86-08067F099F1C}" vid="{7A19A5D5-B45E-4C04-A350-7D14C116D2F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C49EB695C8264E8CB6FB592780D33F" ma:contentTypeVersion="8" ma:contentTypeDescription="Een nieuw document maken." ma:contentTypeScope="" ma:versionID="b4cd2024169c2f39a8c60f2288e8253a">
  <xsd:schema xmlns:xsd="http://www.w3.org/2001/XMLSchema" xmlns:xs="http://www.w3.org/2001/XMLSchema" xmlns:p="http://schemas.microsoft.com/office/2006/metadata/properties" xmlns:ns2="b65b2b33-c4b5-4fe0-9011-e881ffa6dd5f" xmlns:ns3="92ca8e3e-b6a1-4476-9561-551460f75af1" targetNamespace="http://schemas.microsoft.com/office/2006/metadata/properties" ma:root="true" ma:fieldsID="09d54f99d4733d7bc160daacdc6f94f7" ns2:_="" ns3:_="">
    <xsd:import namespace="b65b2b33-c4b5-4fe0-9011-e881ffa6dd5f"/>
    <xsd:import namespace="92ca8e3e-b6a1-4476-9561-551460f75af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5b2b33-c4b5-4fe0-9011-e881ffa6dd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ca8e3e-b6a1-4476-9561-551460f75a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355277-96D8-4724-9AEA-B415FE7A3EA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B0D7933-155F-4EC1-90AB-B7C1FE7D77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5b2b33-c4b5-4fe0-9011-e881ffa6dd5f"/>
    <ds:schemaRef ds:uri="92ca8e3e-b6a1-4476-9561-551460f75af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6F19F4A-E56F-49A9-AEF1-11A7BAB921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PPT16x9_EN</Template>
  <TotalTime>3</TotalTime>
  <Words>482</Words>
  <Application>Microsoft Office PowerPoint</Application>
  <PresentationFormat>Aangepast</PresentationFormat>
  <Paragraphs>67</Paragraphs>
  <Slides>7</Slides>
  <Notes>2</Notes>
  <HiddenSlides>1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9" baseType="lpstr">
      <vt:lpstr>Nictiz16x9_EN</vt:lpstr>
      <vt:lpstr>Nictiz16x9_EN_corporate</vt:lpstr>
      <vt:lpstr>NRC-related questions about Snomed content</vt:lpstr>
      <vt:lpstr>Translation Project</vt:lpstr>
      <vt:lpstr>Questions about meaning</vt:lpstr>
      <vt:lpstr>Examples – Read Codes</vt:lpstr>
      <vt:lpstr>Other examples</vt:lpstr>
      <vt:lpstr>Wrap up</vt:lpstr>
      <vt:lpstr>Centre of expertise for eHealth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NRC-related questions about Snomed content</dc:title>
  <dc:creator>Feikje Hielkema</dc:creator>
  <cp:lastModifiedBy>Feikje Hielkema</cp:lastModifiedBy>
  <cp:revision>6</cp:revision>
  <dcterms:created xsi:type="dcterms:W3CDTF">2019-02-11T10:56:45Z</dcterms:created>
  <dcterms:modified xsi:type="dcterms:W3CDTF">2019-02-11T11:03:25Z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0x01010061C49EB695C8264E8CB6FB592780D33F</vt:lpwstr>
  </property>
  <property fmtid="{D5CDD505-2E9C-101B-9397-08002B2CF9AE}" pid="3" name="Order">
    <vt:r8>100</vt:r8>
  </property>
</Properties>
</file>