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0"/>
  </p:notesMasterIdLst>
  <p:sldIdLst>
    <p:sldId id="256" r:id="rId6"/>
    <p:sldId id="483" r:id="rId7"/>
    <p:sldId id="484" r:id="rId8"/>
    <p:sldId id="485" r:id="rId9"/>
    <p:sldId id="486" r:id="rId10"/>
    <p:sldId id="487" r:id="rId11"/>
    <p:sldId id="473" r:id="rId12"/>
    <p:sldId id="258" r:id="rId13"/>
    <p:sldId id="476" r:id="rId14"/>
    <p:sldId id="489" r:id="rId15"/>
    <p:sldId id="477" r:id="rId16"/>
    <p:sldId id="278" r:id="rId17"/>
    <p:sldId id="279" r:id="rId18"/>
    <p:sldId id="280" r:id="rId19"/>
    <p:sldId id="331" r:id="rId20"/>
    <p:sldId id="333" r:id="rId21"/>
    <p:sldId id="334" r:id="rId22"/>
    <p:sldId id="490" r:id="rId23"/>
    <p:sldId id="478" r:id="rId24"/>
    <p:sldId id="479" r:id="rId25"/>
    <p:sldId id="480" r:id="rId26"/>
    <p:sldId id="481" r:id="rId27"/>
    <p:sldId id="482" r:id="rId28"/>
    <p:sldId id="261" r:id="rId2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10">
          <p15:clr>
            <a:srgbClr val="A4A3A4"/>
          </p15:clr>
        </p15:guide>
        <p15:guide id="3" orient="horz" pos="1349">
          <p15:clr>
            <a:srgbClr val="A4A3A4"/>
          </p15:clr>
        </p15:guide>
        <p15:guide id="4" pos="3840">
          <p15:clr>
            <a:srgbClr val="A4A3A4"/>
          </p15:clr>
        </p15:guide>
        <p15:guide id="5" pos="577">
          <p15:clr>
            <a:srgbClr val="A4A3A4"/>
          </p15:clr>
        </p15:guide>
        <p15:guide id="6" pos="71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7032"/>
    <a:srgbClr val="118CDF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1EB7D3-2140-4B85-8D47-680A1B5CECC5}" v="2263" dt="2018-12-04T13:15:50.1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86433" autoAdjust="0"/>
  </p:normalViewPr>
  <p:slideViewPr>
    <p:cSldViewPr snapToGrid="0">
      <p:cViewPr varScale="1">
        <p:scale>
          <a:sx n="75" d="100"/>
          <a:sy n="75" d="100"/>
        </p:scale>
        <p:origin x="907" y="48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outlineViewPr>
    <p:cViewPr>
      <p:scale>
        <a:sx n="33" d="100"/>
        <a:sy n="33" d="100"/>
      </p:scale>
      <p:origin x="0" y="249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6-12-2018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369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err="1"/>
              <a:t>Hiërarchische</a:t>
            </a:r>
            <a:r>
              <a:rPr lang="en-GB" dirty="0"/>
              <a:t> en </a:t>
            </a:r>
            <a:r>
              <a:rPr lang="en-GB" dirty="0" err="1"/>
              <a:t>definiërende</a:t>
            </a:r>
            <a:r>
              <a:rPr lang="en-GB" dirty="0"/>
              <a:t> </a:t>
            </a:r>
            <a:r>
              <a:rPr lang="en-GB" dirty="0" err="1"/>
              <a:t>relaties</a:t>
            </a:r>
            <a:r>
              <a:rPr lang="en-GB" dirty="0"/>
              <a:t>. </a:t>
            </a:r>
            <a:r>
              <a:rPr lang="en-GB" dirty="0" err="1"/>
              <a:t>Polyhiërarchie</a:t>
            </a:r>
            <a:r>
              <a:rPr lang="en-GB" dirty="0"/>
              <a:t>. </a:t>
            </a:r>
            <a:r>
              <a:rPr lang="en-GB" dirty="0" err="1"/>
              <a:t>Dit</a:t>
            </a:r>
            <a:r>
              <a:rPr lang="en-GB" dirty="0"/>
              <a:t> is de inferred view van </a:t>
            </a:r>
            <a:r>
              <a:rPr lang="en-GB" dirty="0" err="1"/>
              <a:t>meningo</a:t>
            </a:r>
            <a:r>
              <a:rPr lang="en-GB" dirty="0"/>
              <a:t>-encephalitis, met </a:t>
            </a:r>
            <a:r>
              <a:rPr lang="en-GB" dirty="0" err="1"/>
              <a:t>alle</a:t>
            </a:r>
            <a:r>
              <a:rPr lang="en-GB" dirty="0"/>
              <a:t> </a:t>
            </a:r>
            <a:r>
              <a:rPr lang="en-GB" dirty="0" err="1"/>
              <a:t>ouders</a:t>
            </a:r>
            <a:r>
              <a:rPr lang="en-GB" dirty="0"/>
              <a:t> en </a:t>
            </a:r>
            <a:r>
              <a:rPr lang="en-GB" dirty="0" err="1"/>
              <a:t>alle</a:t>
            </a:r>
            <a:r>
              <a:rPr lang="en-GB" dirty="0"/>
              <a:t> </a:t>
            </a:r>
            <a:r>
              <a:rPr lang="en-GB" dirty="0" err="1"/>
              <a:t>definiërende</a:t>
            </a:r>
            <a:r>
              <a:rPr lang="en-GB" dirty="0"/>
              <a:t> </a:t>
            </a:r>
            <a:r>
              <a:rPr lang="en-GB" dirty="0" err="1"/>
              <a:t>relaties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888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Dit</a:t>
            </a:r>
            <a:r>
              <a:rPr lang="en-US" dirty="0"/>
              <a:t> is de stated view van </a:t>
            </a:r>
            <a:r>
              <a:rPr lang="en-US" dirty="0" err="1"/>
              <a:t>meningo</a:t>
            </a:r>
            <a:r>
              <a:rPr lang="en-US" dirty="0"/>
              <a:t>-encephalitis. Wie </a:t>
            </a:r>
            <a:r>
              <a:rPr lang="en-US" dirty="0" err="1"/>
              <a:t>ziet</a:t>
            </a:r>
            <a:r>
              <a:rPr lang="en-US" dirty="0"/>
              <a:t> het </a:t>
            </a:r>
            <a:r>
              <a:rPr lang="en-US" dirty="0" err="1"/>
              <a:t>verschil</a:t>
            </a:r>
            <a:r>
              <a:rPr lang="en-US" dirty="0"/>
              <a:t>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2243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 transitive closure view </a:t>
            </a:r>
            <a:r>
              <a:rPr lang="en-US" dirty="0" err="1"/>
              <a:t>bevat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elk concept </a:t>
            </a:r>
            <a:r>
              <a:rPr lang="en-US" dirty="0" err="1"/>
              <a:t>expliciet</a:t>
            </a:r>
            <a:r>
              <a:rPr lang="en-US" dirty="0"/>
              <a:t> </a:t>
            </a:r>
            <a:r>
              <a:rPr lang="en-US" dirty="0" err="1"/>
              <a:t>relaties</a:t>
            </a:r>
            <a:r>
              <a:rPr lang="en-US" dirty="0"/>
              <a:t> met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voorouders</a:t>
            </a:r>
            <a:r>
              <a:rPr lang="en-US" dirty="0"/>
              <a:t>; stated view </a:t>
            </a:r>
            <a:r>
              <a:rPr lang="en-US" dirty="0" err="1"/>
              <a:t>alleen</a:t>
            </a:r>
            <a:r>
              <a:rPr lang="en-US" dirty="0"/>
              <a:t> met </a:t>
            </a:r>
            <a:r>
              <a:rPr lang="en-US" dirty="0" err="1"/>
              <a:t>directe</a:t>
            </a:r>
            <a:r>
              <a:rPr lang="en-US" dirty="0"/>
              <a:t> </a:t>
            </a:r>
            <a:r>
              <a:rPr lang="en-US" dirty="0" err="1"/>
              <a:t>ouders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2909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Top-down </a:t>
            </a:r>
            <a:r>
              <a:rPr lang="en-US" dirty="0" err="1"/>
              <a:t>taxonomie</a:t>
            </a:r>
            <a:r>
              <a:rPr lang="en-US" dirty="0"/>
              <a:t>. Maar let op: </a:t>
            </a:r>
            <a:r>
              <a:rPr lang="en-US" dirty="0" err="1"/>
              <a:t>omdat</a:t>
            </a:r>
            <a:r>
              <a:rPr lang="en-US" dirty="0"/>
              <a:t> Snomed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polyhiërarchie</a:t>
            </a:r>
            <a:r>
              <a:rPr lang="en-US" dirty="0"/>
              <a:t> is,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concepten</a:t>
            </a:r>
            <a:r>
              <a:rPr lang="en-US" dirty="0"/>
              <a:t> op </a:t>
            </a:r>
            <a:r>
              <a:rPr lang="en-US" dirty="0" err="1"/>
              <a:t>meerdere</a:t>
            </a:r>
            <a:r>
              <a:rPr lang="en-US" dirty="0"/>
              <a:t> </a:t>
            </a:r>
            <a:r>
              <a:rPr lang="en-US" dirty="0" err="1"/>
              <a:t>plekken</a:t>
            </a:r>
            <a:r>
              <a:rPr lang="en-US" dirty="0"/>
              <a:t> (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tientallen</a:t>
            </a:r>
            <a:r>
              <a:rPr lang="en-US" dirty="0"/>
              <a:t> </a:t>
            </a:r>
            <a:r>
              <a:rPr lang="en-US" dirty="0" err="1"/>
              <a:t>keren</a:t>
            </a:r>
            <a:r>
              <a:rPr lang="en-US" dirty="0"/>
              <a:t>) </a:t>
            </a:r>
            <a:r>
              <a:rPr lang="en-US" dirty="0" err="1"/>
              <a:t>voorkomen</a:t>
            </a:r>
            <a:r>
              <a:rPr lang="en-US" dirty="0"/>
              <a:t>!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6865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Alternatief/aanvulling: beperken tot </a:t>
            </a:r>
            <a:r>
              <a:rPr lang="nl-NL" dirty="0" err="1"/>
              <a:t>referentieset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2E2560-A77D-4A55-87E1-D6E2866AC2B1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ＭＳ Ｐゴシック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830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 transitive closure view </a:t>
            </a:r>
            <a:r>
              <a:rPr lang="en-US" dirty="0" err="1"/>
              <a:t>bevat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elk concept </a:t>
            </a:r>
            <a:r>
              <a:rPr lang="en-US" dirty="0" err="1"/>
              <a:t>expliciet</a:t>
            </a:r>
            <a:r>
              <a:rPr lang="en-US" dirty="0"/>
              <a:t> </a:t>
            </a:r>
            <a:r>
              <a:rPr lang="en-US" dirty="0" err="1"/>
              <a:t>relaties</a:t>
            </a:r>
            <a:r>
              <a:rPr lang="en-US" dirty="0"/>
              <a:t> met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voorouders</a:t>
            </a:r>
            <a:r>
              <a:rPr lang="en-US" dirty="0"/>
              <a:t>; stated view </a:t>
            </a:r>
            <a:r>
              <a:rPr lang="en-US" dirty="0" err="1"/>
              <a:t>alleen</a:t>
            </a:r>
            <a:r>
              <a:rPr lang="en-US" dirty="0"/>
              <a:t> met </a:t>
            </a:r>
            <a:r>
              <a:rPr lang="en-US" dirty="0" err="1"/>
              <a:t>directe</a:t>
            </a:r>
            <a:r>
              <a:rPr lang="en-US" dirty="0"/>
              <a:t> </a:t>
            </a:r>
            <a:r>
              <a:rPr lang="en-US" dirty="0" err="1"/>
              <a:t>ouders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869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5447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methoden</a:t>
            </a:r>
            <a:r>
              <a:rPr lang="en-US" dirty="0"/>
              <a:t> </a:t>
            </a:r>
            <a:r>
              <a:rPr lang="en-US" dirty="0" err="1"/>
              <a:t>oefenen</a:t>
            </a:r>
            <a:r>
              <a:rPr lang="en-US" dirty="0"/>
              <a:t> nu. Snowstorm </a:t>
            </a:r>
            <a:r>
              <a:rPr lang="en-US" dirty="0" err="1"/>
              <a:t>ondersteunt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, </a:t>
            </a:r>
            <a:r>
              <a:rPr lang="en-US" dirty="0" err="1"/>
              <a:t>voel</a:t>
            </a:r>
            <a:r>
              <a:rPr lang="en-US" dirty="0"/>
              <a:t> je </a:t>
            </a:r>
            <a:r>
              <a:rPr lang="en-US" dirty="0" err="1"/>
              <a:t>vrij</a:t>
            </a:r>
            <a:r>
              <a:rPr lang="en-US" dirty="0"/>
              <a:t> de rest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oefenen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2067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Specificeer</a:t>
            </a:r>
            <a:r>
              <a:rPr lang="en-GB" dirty="0"/>
              <a:t> branch, term, </a:t>
            </a:r>
            <a:r>
              <a:rPr lang="en-GB" dirty="0" err="1"/>
              <a:t>actief</a:t>
            </a:r>
            <a:r>
              <a:rPr lang="en-GB" dirty="0"/>
              <a:t> en </a:t>
            </a:r>
            <a:r>
              <a:rPr lang="en-GB" dirty="0" err="1"/>
              <a:t>taal</a:t>
            </a:r>
            <a:endParaRPr lang="en-GB" dirty="0"/>
          </a:p>
          <a:p>
            <a:endParaRPr lang="en-US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804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Specificeer</a:t>
            </a:r>
            <a:r>
              <a:rPr lang="en-GB" dirty="0"/>
              <a:t> branch, </a:t>
            </a:r>
            <a:r>
              <a:rPr lang="en-GB" dirty="0" err="1"/>
              <a:t>conceptId</a:t>
            </a:r>
            <a:r>
              <a:rPr lang="en-GB" dirty="0"/>
              <a:t> en </a:t>
            </a:r>
            <a:r>
              <a:rPr lang="en-GB" dirty="0" err="1"/>
              <a:t>taal</a:t>
            </a:r>
            <a:r>
              <a:rPr lang="en-GB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Resultaat</a:t>
            </a:r>
            <a:r>
              <a:rPr lang="en-GB" dirty="0"/>
              <a:t> </a:t>
            </a:r>
            <a:r>
              <a:rPr lang="en-GB" dirty="0" err="1"/>
              <a:t>filteren</a:t>
            </a:r>
            <a:r>
              <a:rPr lang="en-GB" dirty="0"/>
              <a:t> op </a:t>
            </a:r>
            <a:r>
              <a:rPr lang="en-GB" dirty="0" err="1"/>
              <a:t>juiste</a:t>
            </a:r>
            <a:r>
              <a:rPr lang="en-GB" dirty="0"/>
              <a:t> </a:t>
            </a:r>
            <a:r>
              <a:rPr lang="en-GB" dirty="0" err="1"/>
              <a:t>taalrefset</a:t>
            </a:r>
            <a:r>
              <a:rPr lang="en-GB" dirty="0"/>
              <a:t>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voorkeursterm</a:t>
            </a:r>
            <a:r>
              <a:rPr lang="en-GB" dirty="0"/>
              <a:t> en </a:t>
            </a:r>
            <a:r>
              <a:rPr lang="en-GB" dirty="0" err="1"/>
              <a:t>synoniemen</a:t>
            </a:r>
            <a:r>
              <a:rPr lang="en-GB" dirty="0"/>
              <a:t>; </a:t>
            </a:r>
            <a:r>
              <a:rPr lang="en-GB" dirty="0" err="1"/>
              <a:t>voor</a:t>
            </a:r>
            <a:r>
              <a:rPr lang="en-GB" dirty="0"/>
              <a:t> FSN </a:t>
            </a:r>
            <a:r>
              <a:rPr lang="en-GB" dirty="0" err="1"/>
              <a:t>taal</a:t>
            </a:r>
            <a:r>
              <a:rPr lang="en-GB" dirty="0"/>
              <a:t> </a:t>
            </a:r>
            <a:r>
              <a:rPr lang="en-GB" dirty="0" err="1"/>
              <a:t>meegeven</a:t>
            </a:r>
            <a:r>
              <a:rPr lang="en-GB" dirty="0"/>
              <a:t> (</a:t>
            </a:r>
            <a:r>
              <a:rPr lang="en-GB" dirty="0" err="1"/>
              <a:t>nl</a:t>
            </a:r>
            <a:r>
              <a:rPr lang="en-GB" dirty="0"/>
              <a:t>) &amp; type=FSN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1790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725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Specificeer</a:t>
            </a:r>
            <a:r>
              <a:rPr lang="en-US" dirty="0"/>
              <a:t> branch, </a:t>
            </a:r>
            <a:r>
              <a:rPr lang="en-US" dirty="0" err="1"/>
              <a:t>conceptId</a:t>
            </a:r>
            <a:r>
              <a:rPr lang="en-US" dirty="0"/>
              <a:t>, form en </a:t>
            </a:r>
            <a:r>
              <a:rPr lang="en-US" dirty="0" err="1"/>
              <a:t>taal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9583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Specificeer</a:t>
            </a:r>
            <a:r>
              <a:rPr lang="en-US" dirty="0"/>
              <a:t> branch, active &amp; </a:t>
            </a:r>
            <a:r>
              <a:rPr lang="en-US" dirty="0" err="1"/>
              <a:t>ecl</a:t>
            </a:r>
            <a:r>
              <a:rPr lang="en-US" dirty="0"/>
              <a:t>-query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252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Sheet </a:t>
            </a:r>
            <a:r>
              <a:rPr lang="en-US" dirty="0" err="1"/>
              <a:t>toegevoegd</a:t>
            </a:r>
            <a:r>
              <a:rPr lang="en-US" dirty="0"/>
              <a:t> </a:t>
            </a:r>
            <a:r>
              <a:rPr lang="en-US" dirty="0" err="1"/>
              <a:t>n.a.v</a:t>
            </a:r>
            <a:r>
              <a:rPr lang="en-US" dirty="0"/>
              <a:t>. feedback 1e </a:t>
            </a:r>
            <a:r>
              <a:rPr lang="en-US" dirty="0" err="1"/>
              <a:t>dag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8289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1706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3129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77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Dit</a:t>
            </a:r>
            <a:r>
              <a:rPr lang="en-US" dirty="0"/>
              <a:t> is hoe </a:t>
            </a:r>
            <a:r>
              <a:rPr lang="en-US" dirty="0" err="1"/>
              <a:t>onze</a:t>
            </a:r>
            <a:r>
              <a:rPr lang="en-US" dirty="0"/>
              <a:t> browser </a:t>
            </a:r>
            <a:r>
              <a:rPr lang="en-US" dirty="0" err="1"/>
              <a:t>een</a:t>
            </a:r>
            <a:r>
              <a:rPr lang="en-US" dirty="0"/>
              <a:t> concept </a:t>
            </a:r>
            <a:r>
              <a:rPr lang="en-US" dirty="0" err="1"/>
              <a:t>toont</a:t>
            </a:r>
            <a:endParaRPr lang="en-US" dirty="0"/>
          </a:p>
          <a:p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beschrijvingen</a:t>
            </a:r>
            <a:r>
              <a:rPr lang="en-US" dirty="0"/>
              <a:t>: FSN, </a:t>
            </a:r>
            <a:r>
              <a:rPr lang="en-US" dirty="0" err="1"/>
              <a:t>medische</a:t>
            </a:r>
            <a:r>
              <a:rPr lang="en-US" dirty="0"/>
              <a:t> </a:t>
            </a:r>
            <a:r>
              <a:rPr lang="en-US" dirty="0" err="1"/>
              <a:t>voorkeursterm</a:t>
            </a:r>
            <a:r>
              <a:rPr lang="en-US" dirty="0"/>
              <a:t> &amp; </a:t>
            </a:r>
            <a:r>
              <a:rPr lang="en-US" dirty="0" err="1"/>
              <a:t>synoniemen</a:t>
            </a:r>
            <a:r>
              <a:rPr lang="en-US" dirty="0"/>
              <a:t>, en </a:t>
            </a:r>
            <a:r>
              <a:rPr lang="en-US" dirty="0" err="1"/>
              <a:t>patiëntvriendelijke</a:t>
            </a:r>
            <a:r>
              <a:rPr lang="en-US" dirty="0"/>
              <a:t> </a:t>
            </a:r>
            <a:r>
              <a:rPr lang="en-US" dirty="0" err="1"/>
              <a:t>voorkeursterm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0618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Resultaat</a:t>
            </a:r>
            <a:r>
              <a:rPr lang="en-GB" dirty="0"/>
              <a:t> Snowstorm: </a:t>
            </a:r>
            <a:r>
              <a:rPr lang="en-GB" dirty="0" err="1"/>
              <a:t>beschrijvingen</a:t>
            </a:r>
            <a:r>
              <a:rPr lang="en-GB" dirty="0"/>
              <a:t> </a:t>
            </a:r>
            <a:r>
              <a:rPr lang="en-GB" dirty="0" err="1"/>
              <a:t>filteren</a:t>
            </a:r>
            <a:r>
              <a:rPr lang="en-GB" dirty="0"/>
              <a:t> op </a:t>
            </a:r>
            <a:r>
              <a:rPr lang="en-GB" dirty="0" err="1"/>
              <a:t>juiste</a:t>
            </a:r>
            <a:r>
              <a:rPr lang="en-GB" dirty="0"/>
              <a:t> </a:t>
            </a:r>
            <a:r>
              <a:rPr lang="en-GB" dirty="0" err="1"/>
              <a:t>taalrefset</a:t>
            </a:r>
            <a:r>
              <a:rPr lang="en-GB" dirty="0"/>
              <a:t> </a:t>
            </a:r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voorkeursterm</a:t>
            </a:r>
            <a:r>
              <a:rPr lang="en-GB" dirty="0"/>
              <a:t> en </a:t>
            </a:r>
            <a:r>
              <a:rPr lang="en-GB" dirty="0" err="1"/>
              <a:t>synoniemen</a:t>
            </a:r>
            <a:r>
              <a:rPr lang="en-GB" dirty="0"/>
              <a:t>; </a:t>
            </a:r>
            <a:r>
              <a:rPr lang="en-GB" dirty="0" err="1"/>
              <a:t>voor</a:t>
            </a:r>
            <a:r>
              <a:rPr lang="en-GB" dirty="0"/>
              <a:t> FSN </a:t>
            </a:r>
            <a:r>
              <a:rPr lang="en-GB" dirty="0" err="1"/>
              <a:t>taal</a:t>
            </a:r>
            <a:r>
              <a:rPr lang="en-GB" dirty="0"/>
              <a:t> </a:t>
            </a:r>
            <a:r>
              <a:rPr lang="en-GB" dirty="0" err="1"/>
              <a:t>meegeven</a:t>
            </a:r>
            <a:r>
              <a:rPr lang="en-GB" dirty="0"/>
              <a:t> (</a:t>
            </a:r>
            <a:r>
              <a:rPr lang="en-GB" dirty="0" err="1"/>
              <a:t>nl</a:t>
            </a:r>
            <a:r>
              <a:rPr lang="en-GB" dirty="0"/>
              <a:t>) &amp; type=FSN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888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434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301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 dirty="0"/>
              <a:t>Click to enter title presentation</a:t>
            </a:r>
          </a:p>
        </p:txBody>
      </p:sp>
      <p:sp>
        <p:nvSpPr>
          <p:cNvPr id="8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1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enter name of presenter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body" sz="quarter" idx="10" hasCustomPrompt="1"/>
          </p:nvPr>
        </p:nvSpPr>
        <p:spPr>
          <a:xfrm>
            <a:off x="916398" y="4305670"/>
            <a:ext cx="4722585" cy="4216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enter date</a:t>
            </a:r>
          </a:p>
        </p:txBody>
      </p:sp>
      <p:pic>
        <p:nvPicPr>
          <p:cNvPr id="1026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26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6"/>
            <a:ext cx="8271593" cy="1325563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pic>
        <p:nvPicPr>
          <p:cNvPr id="4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0" y="118417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658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6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79388" indent="-177800">
              <a:defRPr sz="1800">
                <a:solidFill>
                  <a:schemeClr val="tx1"/>
                </a:solidFill>
              </a:defRPr>
            </a:lvl3pPr>
            <a:lvl4pPr marL="360363" indent="-180975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</a:defRPr>
            </a:lvl4pPr>
            <a:lvl5pPr marL="539750" indent="-179388"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1" y="365126"/>
            <a:ext cx="8271123" cy="1325563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0" y="118417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050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 dirty="0"/>
              <a:t>Click to enter title presentation with picture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8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date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1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enter name of presenter</a:t>
            </a:r>
          </a:p>
        </p:txBody>
      </p:sp>
      <p:sp>
        <p:nvSpPr>
          <p:cNvPr id="11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8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text slide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10357052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chart slide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0" y="2139951"/>
            <a:ext cx="10357200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chart slide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2" y="2139352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0" y="2139352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6340065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69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406C90-81CB-416E-8C9B-FBC7F031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5C4C4E-424C-4594-9ED8-7C759C738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C2DC4F-35F2-4185-9355-138BD4B0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E1579-A7C1-4838-A475-DA24D97853FB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3AD5C1-563F-447D-8130-608DE72A7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19F968-8AC6-4131-A08D-E29637453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9A3E-709D-452D-A2F7-D5ABCC1787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0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1126800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2138400"/>
            <a:ext cx="10357052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67658" y="1057275"/>
            <a:ext cx="433448" cy="50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6" r:id="rId4"/>
    <p:sldLayoutId id="2147483677" r:id="rId5"/>
    <p:sldLayoutId id="2147483673" r:id="rId6"/>
    <p:sldLayoutId id="2147483674" r:id="rId7"/>
    <p:sldLayoutId id="2147483667" r:id="rId8"/>
    <p:sldLayoutId id="2147483682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3" indent="-182563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8" indent="-174625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38" indent="-18415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05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80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.AppleSystemUIFont" charset="-120"/>
        <a:buChar char="​"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50" indent="-2206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tabLst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.AppleSystemUIFont" charset="-120"/>
        <a:buChar char="–"/>
        <a:tabLst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ihtsdotools.org/mod/scorm/view.php?id=90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tsg-subtyp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ihtsdotools.org/mod/scorm/view.php?id=98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snomed.org/search" TargetMode="External"/><Relationship Id="rId5" Type="http://schemas.openxmlformats.org/officeDocument/2006/relationships/hyperlink" Target="https://elearning.ihtsdotools.org/mod/scorm/view.php?id=929" TargetMode="External"/><Relationship Id="rId4" Type="http://schemas.openxmlformats.org/officeDocument/2006/relationships/hyperlink" Target="https://elearning.ihtsdotools.org/mod/scorm/view.php?id=9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50C30CA-8056-4D62-AEE8-4A70F0B1A4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Snomed-</a:t>
            </a:r>
            <a:r>
              <a:rPr lang="en-GB" dirty="0" err="1"/>
              <a:t>concepten</a:t>
            </a:r>
            <a:r>
              <a:rPr lang="en-GB" dirty="0"/>
              <a:t> &amp; </a:t>
            </a:r>
            <a:r>
              <a:rPr lang="en-GB" dirty="0" err="1"/>
              <a:t>beschrijvingen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Feikje Hielkema-Raadsveld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22 November 2018</a:t>
            </a:r>
          </a:p>
        </p:txBody>
      </p:sp>
    </p:spTree>
    <p:extLst>
      <p:ext uri="{BB962C8B-B14F-4D97-AF65-F5344CB8AC3E}">
        <p14:creationId xmlns:p14="http://schemas.microsoft.com/office/powerpoint/2010/main" val="203904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70CF3-0D4F-40E8-A988-EACDA563E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maakt</a:t>
            </a:r>
            <a:r>
              <a:rPr lang="en-US" dirty="0"/>
              <a:t> Snomed zo </a:t>
            </a:r>
            <a:r>
              <a:rPr lang="en-US" dirty="0" err="1"/>
              <a:t>bruikbaar</a:t>
            </a:r>
            <a:r>
              <a:rPr lang="en-US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BA1755-3065-417D-A48F-8251B1293E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8" y="2141536"/>
            <a:ext cx="10357052" cy="4320000"/>
          </a:xfrm>
        </p:spPr>
        <p:txBody>
          <a:bodyPr/>
          <a:lstStyle/>
          <a:p>
            <a:r>
              <a:rPr lang="en-US" dirty="0"/>
              <a:t>FSN, </a:t>
            </a:r>
            <a:r>
              <a:rPr lang="en-US" dirty="0" err="1"/>
              <a:t>Voorkeursterm</a:t>
            </a:r>
            <a:r>
              <a:rPr lang="en-US" dirty="0"/>
              <a:t> en </a:t>
            </a:r>
            <a:r>
              <a:rPr lang="en-US" dirty="0" err="1"/>
              <a:t>synoniemen</a:t>
            </a:r>
            <a:endParaRPr lang="en-US" dirty="0"/>
          </a:p>
          <a:p>
            <a:r>
              <a:rPr lang="en-US" dirty="0" err="1"/>
              <a:t>Unieke</a:t>
            </a:r>
            <a:r>
              <a:rPr lang="en-US" dirty="0"/>
              <a:t> identifiers</a:t>
            </a:r>
          </a:p>
          <a:p>
            <a:r>
              <a:rPr lang="en-US" dirty="0" err="1">
                <a:solidFill>
                  <a:schemeClr val="tx2"/>
                </a:solidFill>
              </a:rPr>
              <a:t>Polyhiërarchie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err="1">
                <a:solidFill>
                  <a:schemeClr val="tx2"/>
                </a:solidFill>
              </a:rPr>
              <a:t>Definiërende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relaties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err="1"/>
              <a:t>Gedetailleerde</a:t>
            </a:r>
            <a:r>
              <a:rPr lang="en-US" dirty="0"/>
              <a:t> </a:t>
            </a:r>
            <a:r>
              <a:rPr lang="en-US" dirty="0" err="1"/>
              <a:t>versionering</a:t>
            </a:r>
            <a:endParaRPr lang="en-US" dirty="0"/>
          </a:p>
          <a:p>
            <a:r>
              <a:rPr lang="nl-NL" altLang="nl-NL" dirty="0">
                <a:ea typeface="ＭＳ Ｐゴシック" pitchFamily="34" charset="-128"/>
              </a:rPr>
              <a:t>Syntax voor postcoördinatie</a:t>
            </a:r>
          </a:p>
          <a:p>
            <a:pPr lvl="1"/>
            <a:r>
              <a:rPr lang="nl-NL" altLang="nl-NL" dirty="0">
                <a:ea typeface="ＭＳ Ｐゴシック" pitchFamily="34" charset="-128"/>
              </a:rPr>
              <a:t>128350005 |</a:t>
            </a:r>
            <a:r>
              <a:rPr lang="nl-NL" altLang="nl-NL" dirty="0" err="1">
                <a:ea typeface="ＭＳ Ｐゴシック" pitchFamily="34" charset="-128"/>
              </a:rPr>
              <a:t>Bacterial</a:t>
            </a:r>
            <a:r>
              <a:rPr lang="nl-NL" altLang="nl-NL" dirty="0">
                <a:ea typeface="ＭＳ Ｐゴシック" pitchFamily="34" charset="-128"/>
              </a:rPr>
              <a:t> conjunctivitis (disorder)|: </a:t>
            </a:r>
          </a:p>
          <a:p>
            <a:pPr lvl="1"/>
            <a:r>
              <a:rPr lang="nl-NL" altLang="nl-NL" dirty="0">
                <a:ea typeface="ＭＳ Ｐゴシック" pitchFamily="34" charset="-128"/>
              </a:rPr>
              <a:t>	246075003 |</a:t>
            </a:r>
            <a:r>
              <a:rPr lang="nl-NL" altLang="nl-NL" dirty="0" err="1">
                <a:ea typeface="ＭＳ Ｐゴシック" pitchFamily="34" charset="-128"/>
              </a:rPr>
              <a:t>Causative</a:t>
            </a:r>
            <a:r>
              <a:rPr lang="nl-NL" altLang="nl-NL" dirty="0">
                <a:ea typeface="ＭＳ Ｐゴシック" pitchFamily="34" charset="-128"/>
              </a:rPr>
              <a:t> agent| = 3092008 |Staphylococcus aureus|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5219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B2B71D7-4AF7-4E9A-8872-B7E69209F69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00" y="1067271"/>
            <a:ext cx="10714396" cy="5790729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95436" y="1126800"/>
            <a:ext cx="5338840" cy="1015200"/>
          </a:xfrm>
        </p:spPr>
        <p:txBody>
          <a:bodyPr/>
          <a:lstStyle/>
          <a:p>
            <a:r>
              <a:rPr lang="nl-NL" dirty="0"/>
              <a:t>Relaties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469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232E5-33AF-461E-9AD0-74DEECE44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Stated, inferred &amp; transitive views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A0BCCC3-EF2D-4842-BADF-708C04885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30" y="1712110"/>
            <a:ext cx="11206083" cy="548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83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4C74A-38CC-4CB8-9A0B-27F37830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Stated vs. inferred view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63247C-FE12-4446-9A4F-401D37E48C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879041"/>
            <a:ext cx="11274015" cy="47930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Stated view</a:t>
            </a:r>
          </a:p>
          <a:p>
            <a:pPr lvl="1"/>
            <a:r>
              <a:rPr lang="en-US" dirty="0" err="1"/>
              <a:t>Relaties</a:t>
            </a:r>
            <a:r>
              <a:rPr lang="en-US" dirty="0"/>
              <a:t> </a:t>
            </a:r>
            <a:r>
              <a:rPr lang="en-US" dirty="0" err="1"/>
              <a:t>expliciet</a:t>
            </a:r>
            <a:r>
              <a:rPr lang="en-US" dirty="0"/>
              <a:t> </a:t>
            </a:r>
            <a:r>
              <a:rPr lang="en-US" dirty="0" err="1"/>
              <a:t>gespecificeerd</a:t>
            </a:r>
            <a:r>
              <a:rPr lang="en-US" dirty="0"/>
              <a:t> door concept-auteur</a:t>
            </a:r>
          </a:p>
          <a:p>
            <a:r>
              <a:rPr lang="en-US" dirty="0"/>
              <a:t>Inferred view</a:t>
            </a:r>
          </a:p>
          <a:p>
            <a:pPr lvl="1"/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hiërarchische</a:t>
            </a:r>
            <a:r>
              <a:rPr lang="en-US" dirty="0"/>
              <a:t> en </a:t>
            </a:r>
            <a:r>
              <a:rPr lang="en-US" dirty="0" err="1"/>
              <a:t>definiërende</a:t>
            </a:r>
            <a:r>
              <a:rPr lang="en-US" dirty="0"/>
              <a:t> </a:t>
            </a:r>
            <a:r>
              <a:rPr lang="en-US" dirty="0" err="1"/>
              <a:t>relaties</a:t>
            </a:r>
            <a:r>
              <a:rPr lang="en-US" dirty="0"/>
              <a:t>, </a:t>
            </a:r>
            <a:r>
              <a:rPr lang="en-US" dirty="0" err="1"/>
              <a:t>gededuceerd</a:t>
            </a:r>
            <a:r>
              <a:rPr lang="en-US" dirty="0"/>
              <a:t> </a:t>
            </a:r>
            <a:r>
              <a:rPr lang="en-US" dirty="0" err="1"/>
              <a:t>m.b.v</a:t>
            </a:r>
            <a:r>
              <a:rPr lang="en-US" dirty="0"/>
              <a:t>. </a:t>
            </a:r>
            <a:r>
              <a:rPr lang="en-US" i="1" dirty="0"/>
              <a:t>description logic, </a:t>
            </a:r>
            <a:r>
              <a:rPr lang="en-US" dirty="0" err="1"/>
              <a:t>m.u.v</a:t>
            </a:r>
            <a:r>
              <a:rPr lang="en-US" dirty="0"/>
              <a:t>. </a:t>
            </a:r>
            <a:r>
              <a:rPr lang="en-US" dirty="0" err="1"/>
              <a:t>redundante</a:t>
            </a:r>
            <a:r>
              <a:rPr lang="en-US" dirty="0"/>
              <a:t> </a:t>
            </a:r>
            <a:r>
              <a:rPr lang="en-US" dirty="0" err="1"/>
              <a:t>hiërarchische</a:t>
            </a:r>
            <a:r>
              <a:rPr lang="en-US" dirty="0"/>
              <a:t> </a:t>
            </a:r>
            <a:r>
              <a:rPr lang="en-US" dirty="0" err="1"/>
              <a:t>relaties</a:t>
            </a:r>
            <a:endParaRPr lang="en-US" dirty="0"/>
          </a:p>
          <a:p>
            <a:r>
              <a:rPr lang="en-US" dirty="0"/>
              <a:t>		</a:t>
            </a:r>
            <a:r>
              <a:rPr lang="en-US" sz="2600" dirty="0" err="1">
                <a:solidFill>
                  <a:schemeClr val="accent1"/>
                </a:solidFill>
              </a:rPr>
              <a:t>Advies</a:t>
            </a:r>
            <a:r>
              <a:rPr lang="en-US" sz="2600" dirty="0">
                <a:solidFill>
                  <a:schemeClr val="accent1"/>
                </a:solidFill>
              </a:rPr>
              <a:t>: </a:t>
            </a:r>
            <a:r>
              <a:rPr lang="en-US" sz="2600" dirty="0" err="1">
                <a:solidFill>
                  <a:schemeClr val="accent1"/>
                </a:solidFill>
              </a:rPr>
              <a:t>gebruik</a:t>
            </a:r>
            <a:r>
              <a:rPr lang="en-US" sz="2600" dirty="0">
                <a:solidFill>
                  <a:schemeClr val="accent1"/>
                </a:solidFill>
              </a:rPr>
              <a:t> de inferred view</a:t>
            </a:r>
          </a:p>
          <a:p>
            <a:r>
              <a:rPr lang="en-US" dirty="0"/>
              <a:t>SNOMED e-Learning &amp; </a:t>
            </a:r>
            <a:r>
              <a:rPr lang="en-US" dirty="0" err="1"/>
              <a:t>documentatie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Stated, inferred and transitive views - </a:t>
            </a:r>
            <a:r>
              <a:rPr lang="en-US" sz="1500" dirty="0"/>
              <a:t>https://elearning.ihtsdotools.org/mod/scorm/view.php?id=912</a:t>
            </a:r>
          </a:p>
          <a:p>
            <a:pPr lvl="2"/>
            <a:r>
              <a:rPr lang="en-US" dirty="0"/>
              <a:t>Content hierarchy introduction - </a:t>
            </a:r>
            <a:r>
              <a:rPr lang="en-US" sz="1500" dirty="0"/>
              <a:t>https://elearning.ihtsdotools.org/mod/scorm/view.php?id=902</a:t>
            </a:r>
          </a:p>
          <a:p>
            <a:pPr lvl="2"/>
            <a:r>
              <a:rPr lang="en-US" dirty="0"/>
              <a:t>Concept model introduction - </a:t>
            </a:r>
            <a:r>
              <a:rPr lang="en-US" sz="1500" dirty="0"/>
              <a:t>https://elearning.ihtsdotools.org/mod/scorm/view.php?id=890</a:t>
            </a:r>
          </a:p>
          <a:p>
            <a:pPr lvl="2"/>
            <a:r>
              <a:rPr lang="en-US" dirty="0"/>
              <a:t>Concept model overview - </a:t>
            </a:r>
            <a:r>
              <a:rPr lang="en-US" sz="1500" dirty="0">
                <a:hlinkClick r:id="rId3"/>
              </a:rPr>
              <a:t>https://elearning.ihtsdotools.org/mod/scorm/view.php?id=903</a:t>
            </a:r>
            <a:endParaRPr lang="en-US" sz="1500" dirty="0"/>
          </a:p>
          <a:p>
            <a:pPr lvl="2"/>
            <a:r>
              <a:rPr lang="en-US" dirty="0"/>
              <a:t>Snomed CT Transitive closure script - </a:t>
            </a:r>
            <a:r>
              <a:rPr lang="en-US" sz="1400" dirty="0"/>
              <a:t>http://snomed.org/transclose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72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9CBEB-FEAA-424F-A21C-962FF30A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1" y="1126799"/>
            <a:ext cx="5090829" cy="3689749"/>
          </a:xfrm>
        </p:spPr>
        <p:txBody>
          <a:bodyPr>
            <a:normAutofit/>
          </a:bodyPr>
          <a:lstStyle/>
          <a:p>
            <a:r>
              <a:rPr lang="en-US" dirty="0"/>
              <a:t>Snomed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boomstructuur</a:t>
            </a:r>
            <a:endParaRPr lang="en-US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6818A3EA-5A92-4EBA-96ED-AE8C44C8FBE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72" y="0"/>
            <a:ext cx="5857941" cy="6696065"/>
          </a:xfrm>
        </p:spPr>
      </p:pic>
    </p:spTree>
    <p:extLst>
      <p:ext uri="{BB962C8B-B14F-4D97-AF65-F5344CB8AC3E}">
        <p14:creationId xmlns:p14="http://schemas.microsoft.com/office/powerpoint/2010/main" val="1732274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24462"/>
            <a:ext cx="10009799" cy="662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9236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4C74A-38CC-4CB8-9A0B-27F37830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Subsumptie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63247C-FE12-4446-9A4F-401D37E48C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879041"/>
            <a:ext cx="11274015" cy="4793063"/>
          </a:xfrm>
        </p:spPr>
        <p:txBody>
          <a:bodyPr>
            <a:normAutofit/>
          </a:bodyPr>
          <a:lstStyle/>
          <a:p>
            <a:r>
              <a:rPr lang="en-US" dirty="0" err="1"/>
              <a:t>Een</a:t>
            </a:r>
            <a:r>
              <a:rPr lang="en-US" dirty="0"/>
              <a:t> Snomed-concept </a:t>
            </a:r>
            <a:r>
              <a:rPr lang="en-US" i="1" dirty="0" err="1"/>
              <a:t>subsumeert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afstammelingen</a:t>
            </a:r>
            <a:endParaRPr lang="en-US" dirty="0"/>
          </a:p>
          <a:p>
            <a:pPr lvl="2"/>
            <a:r>
              <a:rPr lang="en-US" dirty="0" err="1"/>
              <a:t>Hyperniem-hyponiemrelatie</a:t>
            </a:r>
            <a:endParaRPr lang="en-US" dirty="0"/>
          </a:p>
          <a:p>
            <a:pPr lvl="2"/>
            <a:r>
              <a:rPr lang="en-US" i="1" dirty="0" err="1"/>
              <a:t>Ontsteking</a:t>
            </a:r>
            <a:r>
              <a:rPr lang="en-US" dirty="0"/>
              <a:t> </a:t>
            </a:r>
            <a:r>
              <a:rPr lang="en-US" dirty="0" err="1"/>
              <a:t>subsumeert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i="1" dirty="0"/>
              <a:t>appendicitis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i="1" dirty="0" err="1"/>
              <a:t>oorontsteking</a:t>
            </a:r>
            <a:r>
              <a:rPr lang="en-US" dirty="0"/>
              <a:t>.</a:t>
            </a:r>
            <a:endParaRPr lang="en-US" i="1" dirty="0"/>
          </a:p>
          <a:p>
            <a:r>
              <a:rPr lang="en-US" dirty="0" err="1"/>
              <a:t>Een</a:t>
            </a:r>
            <a:r>
              <a:rPr lang="en-US" dirty="0"/>
              <a:t> Snomed-query </a:t>
            </a:r>
            <a:r>
              <a:rPr lang="en-US" i="1" dirty="0" err="1"/>
              <a:t>subsumeert</a:t>
            </a:r>
            <a:r>
              <a:rPr lang="en-US" i="1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concepten</a:t>
            </a:r>
            <a:r>
              <a:rPr lang="en-US" dirty="0"/>
              <a:t> die </a:t>
            </a:r>
            <a:r>
              <a:rPr lang="en-US" dirty="0" err="1"/>
              <a:t>eraan</a:t>
            </a:r>
            <a:r>
              <a:rPr lang="en-US" dirty="0"/>
              <a:t> </a:t>
            </a:r>
            <a:r>
              <a:rPr lang="en-US" dirty="0" err="1"/>
              <a:t>voldoen</a:t>
            </a:r>
            <a:endParaRPr lang="en-US" dirty="0"/>
          </a:p>
          <a:p>
            <a:endParaRPr lang="en-US" dirty="0"/>
          </a:p>
          <a:p>
            <a:r>
              <a:rPr lang="en-US" dirty="0"/>
              <a:t>SNOMED e-Learning &amp; </a:t>
            </a:r>
            <a:r>
              <a:rPr lang="en-US" dirty="0" err="1"/>
              <a:t>documentatie</a:t>
            </a:r>
            <a:r>
              <a:rPr lang="en-US" dirty="0"/>
              <a:t>:</a:t>
            </a:r>
          </a:p>
          <a:p>
            <a:pPr lvl="2"/>
            <a:r>
              <a:rPr lang="en-US" dirty="0" err="1"/>
              <a:t>Subsumption</a:t>
            </a:r>
            <a:r>
              <a:rPr lang="en-US" dirty="0"/>
              <a:t> testing of concepts - </a:t>
            </a:r>
            <a:r>
              <a:rPr lang="en-US" sz="1200" dirty="0"/>
              <a:t>https://elearning.ihtsdotools.org/mod/scorm/view.php?id=932</a:t>
            </a:r>
          </a:p>
          <a:p>
            <a:pPr lvl="2"/>
            <a:r>
              <a:rPr lang="en-US" dirty="0" err="1"/>
              <a:t>Subsumption</a:t>
            </a:r>
            <a:r>
              <a:rPr lang="en-US" dirty="0"/>
              <a:t> and equivalence of expressions - </a:t>
            </a:r>
            <a:r>
              <a:rPr lang="en-US" sz="1200" dirty="0"/>
              <a:t>https://elearning.ihtsdotools.org/mod/scorm/view.php?id=933</a:t>
            </a:r>
          </a:p>
          <a:p>
            <a:pPr lvl="2"/>
            <a:r>
              <a:rPr lang="en-US" dirty="0"/>
              <a:t>Terminology services guide - subtype testing - </a:t>
            </a:r>
            <a:r>
              <a:rPr lang="en-US" sz="1200" dirty="0">
                <a:hlinkClick r:id="rId3"/>
              </a:rPr>
              <a:t>http://snomed.org/tsg-subtype</a:t>
            </a:r>
            <a:endParaRPr lang="en-US" sz="1200" dirty="0"/>
          </a:p>
          <a:p>
            <a:pPr lvl="2"/>
            <a:r>
              <a:rPr lang="en-US" dirty="0" err="1"/>
              <a:t>Optimisation</a:t>
            </a:r>
            <a:r>
              <a:rPr lang="en-US" dirty="0"/>
              <a:t> of </a:t>
            </a:r>
            <a:r>
              <a:rPr lang="en-US" dirty="0" err="1"/>
              <a:t>normalisation</a:t>
            </a:r>
            <a:r>
              <a:rPr lang="en-US" dirty="0"/>
              <a:t> and expression </a:t>
            </a:r>
            <a:r>
              <a:rPr lang="en-US" dirty="0" err="1"/>
              <a:t>subsumption</a:t>
            </a:r>
            <a:r>
              <a:rPr lang="en-US" dirty="0"/>
              <a:t> testing - </a:t>
            </a:r>
            <a:r>
              <a:rPr lang="en-US" sz="1200" dirty="0"/>
              <a:t>https://confluence.ihtsdotools.org/display/DOCTSG/12.6+Optimization+of+Normalization+and+Expression+Subsumption+Testing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51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E82A95-D7B4-4857-B453-E04ACF8B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F5EA31-3DF0-49B2-830B-FF3B2A21C1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8" y="2141535"/>
            <a:ext cx="10960754" cy="4510473"/>
          </a:xfrm>
        </p:spPr>
        <p:txBody>
          <a:bodyPr>
            <a:normAutofit/>
          </a:bodyPr>
          <a:lstStyle/>
          <a:p>
            <a:r>
              <a:rPr lang="en-US" dirty="0" err="1"/>
              <a:t>Een</a:t>
            </a:r>
            <a:r>
              <a:rPr lang="en-US" dirty="0"/>
              <a:t> query </a:t>
            </a:r>
            <a:r>
              <a:rPr lang="en-US" dirty="0" err="1"/>
              <a:t>beschrijft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verzameling</a:t>
            </a:r>
            <a:r>
              <a:rPr lang="en-US" dirty="0"/>
              <a:t> </a:t>
            </a:r>
            <a:r>
              <a:rPr lang="en-US" dirty="0" err="1"/>
              <a:t>concepten</a:t>
            </a:r>
            <a:endParaRPr lang="en-US" dirty="0"/>
          </a:p>
          <a:p>
            <a:pPr lvl="2"/>
            <a:r>
              <a:rPr lang="en-US" dirty="0"/>
              <a:t>Expression constraint language</a:t>
            </a:r>
          </a:p>
          <a:p>
            <a:pPr lvl="2"/>
            <a:r>
              <a:rPr lang="en-US" dirty="0" err="1"/>
              <a:t>Ondersteund</a:t>
            </a:r>
            <a:r>
              <a:rPr lang="en-US" dirty="0"/>
              <a:t> door Snowstorm</a:t>
            </a:r>
          </a:p>
          <a:p>
            <a:pPr lvl="2"/>
            <a:r>
              <a:rPr lang="en-US" dirty="0" err="1"/>
              <a:t>Gebruikt</a:t>
            </a:r>
            <a:r>
              <a:rPr lang="en-US" dirty="0"/>
              <a:t> in ZIBs</a:t>
            </a:r>
          </a:p>
          <a:p>
            <a:r>
              <a:rPr lang="en-US" dirty="0"/>
              <a:t>SNOMED e-Learning &amp; </a:t>
            </a:r>
            <a:r>
              <a:rPr lang="en-US" dirty="0" err="1"/>
              <a:t>documentatie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Expression constraint language specification and guide - </a:t>
            </a:r>
            <a:r>
              <a:rPr lang="en-US" sz="1400" dirty="0"/>
              <a:t>http://snomed.org/ecl</a:t>
            </a:r>
          </a:p>
          <a:p>
            <a:pPr lvl="2"/>
            <a:r>
              <a:rPr lang="en-US" dirty="0"/>
              <a:t>Introduction to expressions - </a:t>
            </a:r>
            <a:r>
              <a:rPr lang="en-US" sz="1500" dirty="0"/>
              <a:t>https://elearning.ihtsdotools.org/mod/scorm/view.php?id=930</a:t>
            </a:r>
          </a:p>
          <a:p>
            <a:pPr lvl="2"/>
            <a:r>
              <a:rPr lang="en-US" dirty="0"/>
              <a:t>Implementing expressions - </a:t>
            </a:r>
            <a:r>
              <a:rPr lang="en-US" sz="1500" dirty="0"/>
              <a:t>https://elearning.ihtsdotools.org/mod/scorm/view.php?id=931</a:t>
            </a:r>
            <a:endParaRPr lang="en-US" dirty="0"/>
          </a:p>
          <a:p>
            <a:pPr lvl="2"/>
            <a:r>
              <a:rPr lang="en-US" dirty="0"/>
              <a:t>Storing expressions - </a:t>
            </a:r>
            <a:r>
              <a:rPr lang="en-US" sz="1500" dirty="0"/>
              <a:t>https://confluence.ihtsdotools.org/display/DOCRSG/3.%2BStoring%2BExpressions</a:t>
            </a:r>
          </a:p>
          <a:p>
            <a:pPr lvl="2"/>
            <a:r>
              <a:rPr lang="en-US" dirty="0"/>
              <a:t>Implementing expression constraints - </a:t>
            </a:r>
            <a:r>
              <a:rPr lang="en-US" sz="1500" dirty="0"/>
              <a:t>https://elearning.ihtsdotools.org/mod/scorm/view.php?id=958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1655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94732-95F0-44B7-A5A7-ECAD6C260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Oefenen</a:t>
            </a:r>
            <a:r>
              <a:rPr lang="en-US" dirty="0"/>
              <a:t> met Snowstorm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B36E87-7545-4AC4-80A0-F859736C497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methoden</a:t>
            </a:r>
            <a:r>
              <a:rPr lang="en-US" dirty="0"/>
              <a:t>:</a:t>
            </a:r>
          </a:p>
          <a:p>
            <a:pPr lvl="2"/>
            <a:r>
              <a:rPr lang="en-US" dirty="0" err="1"/>
              <a:t>Zoeken</a:t>
            </a:r>
            <a:r>
              <a:rPr lang="en-US" dirty="0"/>
              <a:t> op </a:t>
            </a:r>
            <a:r>
              <a:rPr lang="en-US" dirty="0" err="1"/>
              <a:t>tekst</a:t>
            </a:r>
            <a:endParaRPr lang="en-US" dirty="0"/>
          </a:p>
          <a:p>
            <a:pPr lvl="2"/>
            <a:r>
              <a:rPr lang="en-US" dirty="0" err="1"/>
              <a:t>Conceptbeschrijvingen</a:t>
            </a:r>
            <a:r>
              <a:rPr lang="en-US" dirty="0"/>
              <a:t> </a:t>
            </a:r>
            <a:r>
              <a:rPr lang="en-US" dirty="0" err="1"/>
              <a:t>ophalen</a:t>
            </a:r>
            <a:endParaRPr lang="en-US" dirty="0"/>
          </a:p>
          <a:p>
            <a:pPr lvl="2"/>
            <a:r>
              <a:rPr lang="en-US" dirty="0" err="1"/>
              <a:t>Kindconcepten</a:t>
            </a:r>
            <a:r>
              <a:rPr lang="en-US" dirty="0"/>
              <a:t> </a:t>
            </a:r>
            <a:r>
              <a:rPr lang="en-US" dirty="0" err="1"/>
              <a:t>ophalen</a:t>
            </a:r>
            <a:endParaRPr lang="en-US" dirty="0"/>
          </a:p>
          <a:p>
            <a:pPr lvl="2"/>
            <a:r>
              <a:rPr lang="en-US" dirty="0"/>
              <a:t>ECL-queries</a:t>
            </a:r>
          </a:p>
        </p:txBody>
      </p:sp>
    </p:spTree>
    <p:extLst>
      <p:ext uri="{BB962C8B-B14F-4D97-AF65-F5344CB8AC3E}">
        <p14:creationId xmlns:p14="http://schemas.microsoft.com/office/powerpoint/2010/main" val="1820339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4F5CCA9D-9902-42E1-8930-7779D184CCB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65" y="0"/>
            <a:ext cx="7164474" cy="6853298"/>
          </a:xfrm>
        </p:spPr>
      </p:pic>
    </p:spTree>
    <p:extLst>
      <p:ext uri="{BB962C8B-B14F-4D97-AF65-F5344CB8AC3E}">
        <p14:creationId xmlns:p14="http://schemas.microsoft.com/office/powerpoint/2010/main" val="3165473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Standaardiseren</a:t>
            </a:r>
            <a:endParaRPr lang="en-GB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Verschillen en (valse) gelijkenissen tussen talen​</a:t>
            </a:r>
          </a:p>
          <a:p>
            <a:pPr lvl="2"/>
            <a:r>
              <a:rPr lang="nl-NL" dirty="0"/>
              <a:t>Nederlands: ‘ren over de dijk’​</a:t>
            </a:r>
          </a:p>
          <a:p>
            <a:pPr lvl="2"/>
            <a:r>
              <a:rPr lang="nl-NL" dirty="0"/>
              <a:t>Engels: ‘run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dyke</a:t>
            </a:r>
            <a:r>
              <a:rPr lang="nl-NL" dirty="0"/>
              <a:t>’​</a:t>
            </a:r>
          </a:p>
          <a:p>
            <a:pPr lvl="2"/>
            <a:r>
              <a:rPr lang="nl-NL" dirty="0"/>
              <a:t>Fries: ‘</a:t>
            </a:r>
            <a:r>
              <a:rPr lang="nl-NL" dirty="0" err="1"/>
              <a:t>rin</a:t>
            </a:r>
            <a:r>
              <a:rPr lang="nl-NL" dirty="0"/>
              <a:t> oer ’e </a:t>
            </a:r>
            <a:r>
              <a:rPr lang="nl-NL" dirty="0" err="1"/>
              <a:t>dyk</a:t>
            </a:r>
            <a:r>
              <a:rPr lang="nl-NL" dirty="0"/>
              <a:t>’​</a:t>
            </a:r>
          </a:p>
          <a:p>
            <a:endParaRPr lang="nl-NL" dirty="0"/>
          </a:p>
          <a:p>
            <a:pPr lvl="2"/>
            <a:r>
              <a:rPr lang="nl-NL" dirty="0"/>
              <a:t>Engels: ‘</a:t>
            </a:r>
            <a:r>
              <a:rPr lang="nl-NL" dirty="0" err="1"/>
              <a:t>she</a:t>
            </a:r>
            <a:r>
              <a:rPr lang="nl-NL" dirty="0"/>
              <a:t> is slim’​</a:t>
            </a:r>
          </a:p>
          <a:p>
            <a:pPr lvl="2"/>
            <a:r>
              <a:rPr lang="nl-NL" dirty="0"/>
              <a:t>Nederlands: ‘zij is slim’​</a:t>
            </a:r>
          </a:p>
        </p:txBody>
      </p:sp>
    </p:spTree>
    <p:extLst>
      <p:ext uri="{BB962C8B-B14F-4D97-AF65-F5344CB8AC3E}">
        <p14:creationId xmlns:p14="http://schemas.microsoft.com/office/powerpoint/2010/main" val="2107468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87497C4-92B4-4C5E-A439-F84CC311D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2" y="0"/>
            <a:ext cx="7866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89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241601B-3B04-4800-BD2A-CB9F4CB3A89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388" y="23982"/>
            <a:ext cx="8192221" cy="6877522"/>
          </a:xfrm>
        </p:spPr>
      </p:pic>
    </p:spTree>
    <p:extLst>
      <p:ext uri="{BB962C8B-B14F-4D97-AF65-F5344CB8AC3E}">
        <p14:creationId xmlns:p14="http://schemas.microsoft.com/office/powerpoint/2010/main" val="3556115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180757D-6942-4956-B4EC-08C541F88B4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749" y="83933"/>
            <a:ext cx="7875639" cy="10442517"/>
          </a:xfrm>
        </p:spPr>
      </p:pic>
    </p:spTree>
    <p:extLst>
      <p:ext uri="{BB962C8B-B14F-4D97-AF65-F5344CB8AC3E}">
        <p14:creationId xmlns:p14="http://schemas.microsoft.com/office/powerpoint/2010/main" val="1880488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AA3EB-8C4B-467E-BCCA-EEC3A9755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via ECL?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7FF28E-69ED-4E5B-B2D5-F3715B97547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Eenvoudige</a:t>
            </a:r>
            <a:r>
              <a:rPr lang="en-US" dirty="0"/>
              <a:t> </a:t>
            </a:r>
            <a:r>
              <a:rPr lang="en-US" dirty="0" err="1"/>
              <a:t>operaties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beginnende</a:t>
            </a:r>
            <a:r>
              <a:rPr lang="en-US" dirty="0"/>
              <a:t> </a:t>
            </a:r>
            <a:r>
              <a:rPr lang="en-US" dirty="0" err="1"/>
              <a:t>gebruikers</a:t>
            </a:r>
            <a:endParaRPr lang="en-US" dirty="0"/>
          </a:p>
          <a:p>
            <a:r>
              <a:rPr lang="en-US" dirty="0" err="1"/>
              <a:t>Efficiëntie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804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 result for ajeto">
            <a:extLst>
              <a:ext uri="{FF2B5EF4-FFF2-40B4-BE49-F238E27FC236}">
                <a16:creationId xmlns:a16="http://schemas.microsoft.com/office/drawing/2014/main" id="{0258623D-4FD4-4347-A193-289C3A75E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341" y="111300"/>
            <a:ext cx="6281359" cy="663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C0185C2-2A2D-4C40-968D-29AFA8281CA6}"/>
              </a:ext>
            </a:extLst>
          </p:cNvPr>
          <p:cNvSpPr txBox="1">
            <a:spLocks/>
          </p:cNvSpPr>
          <p:nvPr/>
        </p:nvSpPr>
        <p:spPr>
          <a:xfrm>
            <a:off x="1078168" y="1799860"/>
            <a:ext cx="4017814" cy="1015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En nu </a:t>
            </a:r>
            <a:r>
              <a:rPr lang="en-US" dirty="0" err="1"/>
              <a:t>jullie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Standaardiseren</a:t>
            </a:r>
            <a:endParaRPr lang="en-GB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dirty="0"/>
              <a:t>Synoniemen binnen talen</a:t>
            </a:r>
          </a:p>
          <a:p>
            <a:pPr lvl="2"/>
            <a:r>
              <a:rPr lang="nl-NL" dirty="0"/>
              <a:t>Hartaanval, hartinfarct</a:t>
            </a:r>
          </a:p>
          <a:p>
            <a:pPr lvl="2"/>
            <a:r>
              <a:rPr lang="nl-NL" dirty="0"/>
              <a:t>Myocardinfarct, MI, cardiaal infarct</a:t>
            </a:r>
          </a:p>
          <a:p>
            <a:endParaRPr lang="nl-NL" dirty="0"/>
          </a:p>
          <a:p>
            <a:pPr lvl="2"/>
            <a:r>
              <a:rPr lang="nl-NL" dirty="0" err="1"/>
              <a:t>Craniofaryngeoom</a:t>
            </a:r>
            <a:r>
              <a:rPr lang="nl-NL" dirty="0"/>
              <a:t>, </a:t>
            </a:r>
            <a:r>
              <a:rPr lang="nl-NL" dirty="0" err="1"/>
              <a:t>craniopharyngeoma</a:t>
            </a:r>
            <a:endParaRPr lang="nl-NL" dirty="0"/>
          </a:p>
          <a:p>
            <a:pPr lvl="2"/>
            <a:r>
              <a:rPr lang="nl-NL" dirty="0" err="1"/>
              <a:t>Erdheim</a:t>
            </a:r>
            <a:r>
              <a:rPr lang="nl-NL" dirty="0"/>
              <a:t>-tumor, hypofyseadenoom, </a:t>
            </a:r>
            <a:r>
              <a:rPr lang="nl-NL" dirty="0" err="1"/>
              <a:t>Rathke’s</a:t>
            </a:r>
            <a:r>
              <a:rPr lang="nl-NL" dirty="0"/>
              <a:t> pouch tumor</a:t>
            </a:r>
          </a:p>
        </p:txBody>
      </p:sp>
    </p:spTree>
    <p:extLst>
      <p:ext uri="{BB962C8B-B14F-4D97-AF65-F5344CB8AC3E}">
        <p14:creationId xmlns:p14="http://schemas.microsoft.com/office/powerpoint/2010/main" val="390329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>
            <a:extLst>
              <a:ext uri="{FF2B5EF4-FFF2-40B4-BE49-F238E27FC236}">
                <a16:creationId xmlns:a16="http://schemas.microsoft.com/office/drawing/2014/main" id="{B05ECC4D-B3DF-4073-80BE-D80DC5A16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39" y="4270913"/>
            <a:ext cx="30384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A5945624-4206-45F7-A77A-A987A4E87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48544">
            <a:off x="3711153" y="2409825"/>
            <a:ext cx="7620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C43A053-A242-45D0-857F-2DDE958AA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Standaardiseren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A113BD-A244-4D90-91C6-37F12E7BB0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8" y="2141536"/>
            <a:ext cx="10357052" cy="4320000"/>
          </a:xfrm>
        </p:spPr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om wat je </a:t>
            </a:r>
            <a:r>
              <a:rPr lang="en-US" dirty="0" err="1">
                <a:solidFill>
                  <a:srgbClr val="0070C0"/>
                </a:solidFill>
              </a:rPr>
              <a:t>zegt</a:t>
            </a:r>
            <a:r>
              <a:rPr lang="en-US" dirty="0"/>
              <a:t>, maar om wat je </a:t>
            </a:r>
            <a:r>
              <a:rPr lang="en-US" dirty="0" err="1">
                <a:solidFill>
                  <a:srgbClr val="0070C0"/>
                </a:solidFill>
              </a:rPr>
              <a:t>bedoelt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090DFA8D-69F7-4926-A4D0-AEA89E74E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3312" y="3890243"/>
            <a:ext cx="30384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CF5D546C-4227-4378-A4CB-E82196612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74043">
            <a:off x="7919094" y="2663192"/>
            <a:ext cx="8540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008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3F513CD1-2CA6-4A41-8943-6CFBE2DF0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0"/>
            <a:ext cx="9817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787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70CF3-0D4F-40E8-A988-EACDA563E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maakt</a:t>
            </a:r>
            <a:r>
              <a:rPr lang="en-US" dirty="0"/>
              <a:t> Snomed zo </a:t>
            </a:r>
            <a:r>
              <a:rPr lang="en-US" dirty="0" err="1"/>
              <a:t>bruikbaar</a:t>
            </a:r>
            <a:r>
              <a:rPr lang="en-US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BA1755-3065-417D-A48F-8251B1293E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8" y="2141536"/>
            <a:ext cx="10357052" cy="43200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FSN, </a:t>
            </a:r>
            <a:r>
              <a:rPr lang="en-US" dirty="0" err="1">
                <a:solidFill>
                  <a:schemeClr val="accent1"/>
                </a:solidFill>
              </a:rPr>
              <a:t>Voorkeursterm</a:t>
            </a:r>
            <a:r>
              <a:rPr lang="en-US" dirty="0">
                <a:solidFill>
                  <a:schemeClr val="accent1"/>
                </a:solidFill>
              </a:rPr>
              <a:t> en </a:t>
            </a:r>
            <a:r>
              <a:rPr lang="en-US" dirty="0" err="1">
                <a:solidFill>
                  <a:schemeClr val="accent1"/>
                </a:solidFill>
              </a:rPr>
              <a:t>synoniemen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 err="1"/>
              <a:t>Unieke</a:t>
            </a:r>
            <a:r>
              <a:rPr lang="en-US" dirty="0"/>
              <a:t> identifiers</a:t>
            </a:r>
          </a:p>
          <a:p>
            <a:r>
              <a:rPr lang="en-US" dirty="0" err="1"/>
              <a:t>Polyhiërarchie</a:t>
            </a:r>
            <a:endParaRPr lang="en-US" dirty="0"/>
          </a:p>
          <a:p>
            <a:r>
              <a:rPr lang="en-US" dirty="0" err="1"/>
              <a:t>Definiërende</a:t>
            </a:r>
            <a:r>
              <a:rPr lang="en-US" dirty="0"/>
              <a:t> </a:t>
            </a:r>
            <a:r>
              <a:rPr lang="en-US" dirty="0" err="1"/>
              <a:t>relaties</a:t>
            </a:r>
            <a:endParaRPr lang="en-US" dirty="0"/>
          </a:p>
          <a:p>
            <a:r>
              <a:rPr lang="en-US" dirty="0" err="1"/>
              <a:t>Gedetailleerde</a:t>
            </a:r>
            <a:r>
              <a:rPr lang="en-US" dirty="0"/>
              <a:t> </a:t>
            </a:r>
            <a:r>
              <a:rPr lang="en-US" dirty="0" err="1"/>
              <a:t>versionering</a:t>
            </a:r>
            <a:endParaRPr lang="en-US" dirty="0"/>
          </a:p>
          <a:p>
            <a:r>
              <a:rPr lang="nl-NL" altLang="nl-NL" dirty="0">
                <a:ea typeface="ＭＳ Ｐゴシック" pitchFamily="34" charset="-128"/>
              </a:rPr>
              <a:t>Syntax voor postcoördinatie</a:t>
            </a:r>
          </a:p>
          <a:p>
            <a:pPr lvl="1"/>
            <a:r>
              <a:rPr lang="nl-NL" altLang="nl-NL" dirty="0">
                <a:ea typeface="ＭＳ Ｐゴシック" pitchFamily="34" charset="-128"/>
              </a:rPr>
              <a:t>128350005 |</a:t>
            </a:r>
            <a:r>
              <a:rPr lang="nl-NL" altLang="nl-NL" dirty="0" err="1">
                <a:ea typeface="ＭＳ Ｐゴシック" pitchFamily="34" charset="-128"/>
              </a:rPr>
              <a:t>Bacterial</a:t>
            </a:r>
            <a:r>
              <a:rPr lang="nl-NL" altLang="nl-NL" dirty="0">
                <a:ea typeface="ＭＳ Ｐゴシック" pitchFamily="34" charset="-128"/>
              </a:rPr>
              <a:t> conjunctivitis (disorder)|: </a:t>
            </a:r>
          </a:p>
          <a:p>
            <a:pPr lvl="1"/>
            <a:r>
              <a:rPr lang="nl-NL" altLang="nl-NL" dirty="0">
                <a:ea typeface="ＭＳ Ｐゴシック" pitchFamily="34" charset="-128"/>
              </a:rPr>
              <a:t>	246075003 |</a:t>
            </a:r>
            <a:r>
              <a:rPr lang="nl-NL" altLang="nl-NL" dirty="0" err="1">
                <a:ea typeface="ＭＳ Ｐゴシック" pitchFamily="34" charset="-128"/>
              </a:rPr>
              <a:t>Causative</a:t>
            </a:r>
            <a:r>
              <a:rPr lang="nl-NL" altLang="nl-NL" dirty="0">
                <a:ea typeface="ＭＳ Ｐゴシック" pitchFamily="34" charset="-128"/>
              </a:rPr>
              <a:t> agent| = 3092008 |Staphylococcus aureus|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82457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9B020F-C1B4-458B-8519-C02B7FF8D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54BF56-FFA3-40A3-BE9C-85D406F0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pimvo\AppData\Local\Temp\SNAGHTML50a38e.PNG">
            <a:extLst>
              <a:ext uri="{FF2B5EF4-FFF2-40B4-BE49-F238E27FC236}">
                <a16:creationId xmlns:a16="http://schemas.microsoft.com/office/drawing/2014/main" id="{3E9ED45C-5D91-489A-B140-12E95A305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495"/>
            <a:ext cx="12190413" cy="681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ballon: rechthoek met afgeronde hoeken 3">
            <a:extLst>
              <a:ext uri="{FF2B5EF4-FFF2-40B4-BE49-F238E27FC236}">
                <a16:creationId xmlns:a16="http://schemas.microsoft.com/office/drawing/2014/main" id="{6AC97EB4-C222-456B-8A24-C61416297FE2}"/>
              </a:ext>
            </a:extLst>
          </p:cNvPr>
          <p:cNvSpPr/>
          <p:nvPr/>
        </p:nvSpPr>
        <p:spPr>
          <a:xfrm>
            <a:off x="80387" y="2421652"/>
            <a:ext cx="2240782" cy="281354"/>
          </a:xfrm>
          <a:prstGeom prst="wedgeRoundRectCallout">
            <a:avLst>
              <a:gd name="adj1" fmla="val 44638"/>
              <a:gd name="adj2" fmla="val 162500"/>
              <a:gd name="adj3" fmla="val 16667"/>
            </a:avLst>
          </a:prstGeom>
          <a:solidFill>
            <a:srgbClr val="118CDF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specified name</a:t>
            </a:r>
          </a:p>
        </p:txBody>
      </p:sp>
    </p:spTree>
    <p:extLst>
      <p:ext uri="{BB962C8B-B14F-4D97-AF65-F5344CB8AC3E}">
        <p14:creationId xmlns:p14="http://schemas.microsoft.com/office/powerpoint/2010/main" val="253644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beschrijvingen</a:t>
            </a:r>
            <a:endParaRPr lang="en-GB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err="1"/>
              <a:t>Fully</a:t>
            </a:r>
            <a:r>
              <a:rPr lang="nl-NL" dirty="0"/>
              <a:t> </a:t>
            </a:r>
            <a:r>
              <a:rPr lang="nl-NL" dirty="0" err="1"/>
              <a:t>Specified</a:t>
            </a:r>
            <a:r>
              <a:rPr lang="nl-NL" dirty="0"/>
              <a:t> Name (FSN)</a:t>
            </a:r>
          </a:p>
          <a:p>
            <a:pPr lvl="1"/>
            <a:r>
              <a:rPr lang="nl-NL" dirty="0" err="1"/>
              <a:t>descriptionType</a:t>
            </a:r>
            <a:r>
              <a:rPr lang="nl-NL" dirty="0"/>
              <a:t> = 900000000000003001 – type = FSN</a:t>
            </a:r>
          </a:p>
          <a:p>
            <a:r>
              <a:rPr lang="nl-NL" dirty="0"/>
              <a:t>Voorkeursterm</a:t>
            </a:r>
          </a:p>
          <a:p>
            <a:pPr lvl="1"/>
            <a:r>
              <a:rPr lang="nl-NL" dirty="0" err="1"/>
              <a:t>descriptionType</a:t>
            </a:r>
            <a:r>
              <a:rPr lang="nl-NL" dirty="0"/>
              <a:t> = 900000000000013009, </a:t>
            </a:r>
            <a:r>
              <a:rPr lang="nl-NL" dirty="0" err="1"/>
              <a:t>acceptability</a:t>
            </a:r>
            <a:r>
              <a:rPr lang="nl-NL" dirty="0"/>
              <a:t> = 900000000000548007 - PREFERRED</a:t>
            </a:r>
          </a:p>
          <a:p>
            <a:r>
              <a:rPr lang="nl-NL" dirty="0"/>
              <a:t>Synoniemen</a:t>
            </a:r>
          </a:p>
          <a:p>
            <a:pPr lvl="1"/>
            <a:r>
              <a:rPr lang="nl-NL" dirty="0" err="1"/>
              <a:t>descriptionType</a:t>
            </a:r>
            <a:r>
              <a:rPr lang="nl-NL" dirty="0"/>
              <a:t> = 900000000000013009, </a:t>
            </a:r>
            <a:r>
              <a:rPr lang="nl-NL" dirty="0" err="1"/>
              <a:t>acceptability</a:t>
            </a:r>
            <a:r>
              <a:rPr lang="nl-NL" dirty="0"/>
              <a:t> = 900000000000549004 - ACCEPTABLE</a:t>
            </a:r>
          </a:p>
          <a:p>
            <a:r>
              <a:rPr lang="nl-NL" dirty="0"/>
              <a:t>Definities</a:t>
            </a:r>
          </a:p>
          <a:p>
            <a:pPr lvl="1"/>
            <a:r>
              <a:rPr lang="nl-NL" dirty="0" err="1"/>
              <a:t>descriptionType</a:t>
            </a:r>
            <a:r>
              <a:rPr lang="nl-NL" dirty="0"/>
              <a:t> = 900000000000550004</a:t>
            </a:r>
          </a:p>
          <a:p>
            <a:r>
              <a:rPr lang="nl-NL" dirty="0"/>
              <a:t>Gespecificeerd per </a:t>
            </a:r>
            <a:r>
              <a:rPr lang="nl-NL" dirty="0" err="1"/>
              <a:t>taalreferentieset</a:t>
            </a:r>
            <a:r>
              <a:rPr lang="nl-NL" dirty="0"/>
              <a:t>:</a:t>
            </a:r>
          </a:p>
          <a:p>
            <a:pPr lvl="2"/>
            <a:r>
              <a:rPr lang="nl-NL" dirty="0"/>
              <a:t>Amerikaans			</a:t>
            </a:r>
            <a:r>
              <a:rPr lang="nl-NL" dirty="0" err="1"/>
              <a:t>refsetId</a:t>
            </a:r>
            <a:r>
              <a:rPr lang="nl-NL" dirty="0"/>
              <a:t> = 900000000000509007</a:t>
            </a:r>
          </a:p>
          <a:p>
            <a:pPr lvl="2"/>
            <a:r>
              <a:rPr lang="nl-NL" dirty="0"/>
              <a:t>Medisch Nederlands		</a:t>
            </a:r>
            <a:r>
              <a:rPr lang="nl-NL" dirty="0" err="1"/>
              <a:t>refsetId</a:t>
            </a:r>
            <a:r>
              <a:rPr lang="nl-NL" dirty="0"/>
              <a:t> = 31000146106</a:t>
            </a:r>
          </a:p>
          <a:p>
            <a:pPr lvl="2"/>
            <a:r>
              <a:rPr lang="nl-NL" dirty="0"/>
              <a:t>Patiëntvriendelijk Nederlands	</a:t>
            </a:r>
            <a:r>
              <a:rPr lang="nl-NL" dirty="0" err="1"/>
              <a:t>refsetId</a:t>
            </a:r>
            <a:r>
              <a:rPr lang="nl-NL" dirty="0"/>
              <a:t> = 15551000146102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9376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0C812-1B40-44AE-A9BE-996F8A72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Snomed-</a:t>
            </a:r>
            <a:r>
              <a:rPr lang="en-US" dirty="0" err="1"/>
              <a:t>documentatie</a:t>
            </a:r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A9261F-CA8B-47EA-811E-82323ED13DA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Accessing components - </a:t>
            </a:r>
            <a:r>
              <a:rPr lang="en-US" sz="1400" dirty="0">
                <a:hlinkClick r:id="rId3"/>
              </a:rPr>
              <a:t>https://elearning.ihtsdotools.org/mod/scorm/view.php?id=980</a:t>
            </a:r>
            <a:endParaRPr lang="en-US" sz="1400" dirty="0"/>
          </a:p>
          <a:p>
            <a:r>
              <a:rPr lang="en-US" dirty="0"/>
              <a:t>Language preferences translation - </a:t>
            </a:r>
            <a:r>
              <a:rPr lang="en-US" sz="1400" dirty="0">
                <a:hlinkClick r:id="rId4"/>
              </a:rPr>
              <a:t>https://elearning.ihtsdotools.org/mod/scorm/view.php?id=941</a:t>
            </a:r>
            <a:r>
              <a:rPr lang="en-US" sz="1400" dirty="0"/>
              <a:t> </a:t>
            </a:r>
            <a:endParaRPr lang="en-US" dirty="0"/>
          </a:p>
          <a:p>
            <a:r>
              <a:rPr lang="en-US" dirty="0"/>
              <a:t>Search techniques - </a:t>
            </a:r>
            <a:r>
              <a:rPr lang="en-US" sz="1400" dirty="0">
                <a:hlinkClick r:id="rId5"/>
              </a:rPr>
              <a:t>https://elearning.ihtsdotools.org/mod/scorm/view.php?id=929</a:t>
            </a:r>
            <a:endParaRPr lang="en-US" sz="1400" dirty="0"/>
          </a:p>
          <a:p>
            <a:r>
              <a:rPr lang="en-US" dirty="0"/>
              <a:t>Snomed CT Search and Data entry guide - </a:t>
            </a:r>
            <a:r>
              <a:rPr lang="en-US" sz="1400" dirty="0">
                <a:hlinkClick r:id="rId6"/>
              </a:rPr>
              <a:t>http://snomed.org/search</a:t>
            </a:r>
            <a:r>
              <a:rPr lang="en-US" sz="14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143481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EN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16x9_EN.potx" id="{84A2A109-7FC1-4F75-9D86-08067F099F1C}" vid="{D2ABB161-F14E-435F-8933-FAB0AAF5AE24}"/>
    </a:ext>
  </a:extLst>
</a:theme>
</file>

<file path=ppt/theme/theme2.xml><?xml version="1.0" encoding="utf-8"?>
<a:theme xmlns:a="http://schemas.openxmlformats.org/drawingml/2006/main" name="Nictiz16x9_EN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16x9_EN.potx" id="{84A2A109-7FC1-4F75-9D86-08067F099F1C}" vid="{7A19A5D5-B45E-4C04-A350-7D14C116D2F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FF604C17412B4D94705581095DB912" ma:contentTypeVersion="6" ma:contentTypeDescription="Een nieuw document maken." ma:contentTypeScope="" ma:versionID="154a51db46383f2054343bf26bc304dd">
  <xsd:schema xmlns:xsd="http://www.w3.org/2001/XMLSchema" xmlns:xs="http://www.w3.org/2001/XMLSchema" xmlns:p="http://schemas.microsoft.com/office/2006/metadata/properties" xmlns:ns2="ceea38b3-c1c2-4dcd-afba-0537225adc2a" xmlns:ns3="805b717a-14d3-48d7-b252-219ca4d9c93e" targetNamespace="http://schemas.microsoft.com/office/2006/metadata/properties" ma:root="true" ma:fieldsID="3d7da87bb09da32955cbfc39166568a8" ns2:_="" ns3:_="">
    <xsd:import namespace="ceea38b3-c1c2-4dcd-afba-0537225adc2a"/>
    <xsd:import namespace="805b717a-14d3-48d7-b252-219ca4d9c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38b3-c1c2-4dcd-afba-0537225adc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5b717a-14d3-48d7-b252-219ca4d9c93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355277-96D8-4724-9AEA-B415FE7A3EA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805b717a-14d3-48d7-b252-219ca4d9c93e"/>
    <ds:schemaRef ds:uri="http://schemas.openxmlformats.org/package/2006/metadata/core-properties"/>
    <ds:schemaRef ds:uri="http://schemas.microsoft.com/office/2006/documentManagement/types"/>
    <ds:schemaRef ds:uri="ceea38b3-c1c2-4dcd-afba-0537225adc2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6F19F4A-E56F-49A9-AEF1-11A7BAB921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B4EF30-C0BD-4CFB-AB86-4B5BD632F9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38b3-c1c2-4dcd-afba-0537225adc2a"/>
    <ds:schemaRef ds:uri="805b717a-14d3-48d7-b252-219ca4d9c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PPT16x9_EN</Template>
  <TotalTime>785</TotalTime>
  <Words>871</Words>
  <Application>Microsoft Office PowerPoint</Application>
  <PresentationFormat>Aangepast</PresentationFormat>
  <Paragraphs>144</Paragraphs>
  <Slides>24</Slides>
  <Notes>23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32" baseType="lpstr">
      <vt:lpstr>ＭＳ Ｐゴシック</vt:lpstr>
      <vt:lpstr>.AppleSystemUIFont</vt:lpstr>
      <vt:lpstr>Arial</vt:lpstr>
      <vt:lpstr>Calibri</vt:lpstr>
      <vt:lpstr>Verdana</vt:lpstr>
      <vt:lpstr>Wingdings</vt:lpstr>
      <vt:lpstr>Nictiz16x9_EN</vt:lpstr>
      <vt:lpstr>Nictiz16x9_EN_corporate</vt:lpstr>
      <vt:lpstr>Snomed-concepten &amp; beschrijvingen</vt:lpstr>
      <vt:lpstr>Standaardiseren</vt:lpstr>
      <vt:lpstr>Standaardiseren</vt:lpstr>
      <vt:lpstr>Standaardiseren</vt:lpstr>
      <vt:lpstr>PowerPoint-presentatie</vt:lpstr>
      <vt:lpstr>Wat maakt Snomed zo bruikbaar?</vt:lpstr>
      <vt:lpstr>PowerPoint-presentatie</vt:lpstr>
      <vt:lpstr>Soorten beschrijvingen</vt:lpstr>
      <vt:lpstr>Snomed-documentatie</vt:lpstr>
      <vt:lpstr>Wat maakt Snomed zo bruikbaar?</vt:lpstr>
      <vt:lpstr>Relaties</vt:lpstr>
      <vt:lpstr>Stated, inferred &amp; transitive views</vt:lpstr>
      <vt:lpstr>Stated vs. inferred view</vt:lpstr>
      <vt:lpstr>Snomed als boomstructuur</vt:lpstr>
      <vt:lpstr>PowerPoint-presentatie</vt:lpstr>
      <vt:lpstr>Subsumptie</vt:lpstr>
      <vt:lpstr>Queries</vt:lpstr>
      <vt:lpstr>Oefenen met Snowstorm</vt:lpstr>
      <vt:lpstr>PowerPoint-presentatie</vt:lpstr>
      <vt:lpstr>PowerPoint-presentatie</vt:lpstr>
      <vt:lpstr>PowerPoint-presentatie</vt:lpstr>
      <vt:lpstr>PowerPoint-presentatie</vt:lpstr>
      <vt:lpstr>Waarom niet alles via ECL?</vt:lpstr>
      <vt:lpstr>PowerPoint-presentatie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Referentiesets &amp; ZIBs</dc:title>
  <dc:creator>Feikje Hielkema</dc:creator>
  <cp:lastModifiedBy>Feikje Hielkema</cp:lastModifiedBy>
  <cp:revision>3</cp:revision>
  <dcterms:created xsi:type="dcterms:W3CDTF">2018-11-06T13:00:46Z</dcterms:created>
  <dcterms:modified xsi:type="dcterms:W3CDTF">2018-12-06T13:44:32Z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0x01010037FF604C17412B4D94705581095DB912</vt:lpwstr>
  </property>
  <property fmtid="{D5CDD505-2E9C-101B-9397-08002B2CF9AE}" pid="3" name="Order">
    <vt:r8>100</vt:r8>
  </property>
</Properties>
</file>