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5"/>
  </p:notesMasterIdLst>
  <p:sldIdLst>
    <p:sldId id="256" r:id="rId2"/>
    <p:sldId id="433" r:id="rId3"/>
    <p:sldId id="434" r:id="rId4"/>
    <p:sldId id="437" r:id="rId5"/>
    <p:sldId id="439" r:id="rId6"/>
    <p:sldId id="435" r:id="rId7"/>
    <p:sldId id="441" r:id="rId8"/>
    <p:sldId id="438" r:id="rId9"/>
    <p:sldId id="421" r:id="rId10"/>
    <p:sldId id="442" r:id="rId11"/>
    <p:sldId id="436" r:id="rId12"/>
    <p:sldId id="315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73" d="100"/>
          <a:sy n="73" d="100"/>
        </p:scale>
        <p:origin x="10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2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10/10/2018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Valueset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413FD-4EF2-422F-B025-6EC82A74617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19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81EFE-04A2-44D0-9716-8B47C4B6CD1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16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828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9624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3B411-FB73-4739-B5DA-BCCDF776A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40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  <p:sldLayoutId id="2147483745" r:id="rId5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wcampbel@unmc.edu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476153"/>
          </a:xfrm>
        </p:spPr>
        <p:txBody>
          <a:bodyPr>
            <a:normAutofit/>
          </a:bodyPr>
          <a:lstStyle/>
          <a:p>
            <a:r>
              <a:rPr lang="en-US" dirty="0" smtClean="0"/>
              <a:t>LOINC on OWL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James </a:t>
            </a:r>
            <a:r>
              <a:rPr lang="en-US" sz="2400" dirty="0"/>
              <a:t>R. Campbell MD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Nebraska Medicine</a:t>
            </a:r>
          </a:p>
          <a:p>
            <a:r>
              <a:rPr lang="en-US" sz="2400" dirty="0" smtClean="0"/>
              <a:t>University of Nebraska Medical Center</a:t>
            </a:r>
          </a:p>
          <a:p>
            <a:r>
              <a:rPr lang="en-US" sz="2400" dirty="0" smtClean="0"/>
              <a:t>Omaha, 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76015" y="2067878"/>
            <a:ext cx="7606427" cy="1359153"/>
          </a:xfrm>
        </p:spPr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78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Compile </a:t>
            </a:r>
            <a:r>
              <a:rPr lang="en-US" dirty="0" smtClean="0"/>
              <a:t>pragmatic statistical </a:t>
            </a:r>
            <a:r>
              <a:rPr lang="en-US" dirty="0" smtClean="0"/>
              <a:t>analysis of LOINC </a:t>
            </a:r>
            <a:r>
              <a:rPr lang="en-US" dirty="0" err="1" smtClean="0"/>
              <a:t>classtype</a:t>
            </a:r>
            <a:r>
              <a:rPr lang="en-US" dirty="0" smtClean="0"/>
              <a:t> 1&amp;2 terms conceptually deployed in US EHRs</a:t>
            </a:r>
          </a:p>
          <a:p>
            <a:r>
              <a:rPr lang="en-US" dirty="0" smtClean="0"/>
              <a:t>Complete concept definition of this LOINC terms subset employing harmonized OE concept model</a:t>
            </a:r>
          </a:p>
          <a:p>
            <a:r>
              <a:rPr lang="en-US" dirty="0" smtClean="0"/>
              <a:t>Model and deploy this concept subset supplemented by OWL grouper concepts which classify into useful clinical and laboratory results ontology</a:t>
            </a:r>
          </a:p>
          <a:p>
            <a:r>
              <a:rPr lang="en-US" dirty="0" smtClean="0"/>
              <a:t>Publish six monthly on LOINC site</a:t>
            </a:r>
          </a:p>
          <a:p>
            <a:r>
              <a:rPr lang="en-US" dirty="0" smtClean="0"/>
              <a:t>Work with LOINC and NLM </a:t>
            </a:r>
            <a:r>
              <a:rPr lang="en-US" dirty="0" err="1" smtClean="0"/>
              <a:t>valueset</a:t>
            </a:r>
            <a:r>
              <a:rPr lang="en-US" dirty="0" smtClean="0"/>
              <a:t> authority to publish extensional </a:t>
            </a:r>
            <a:r>
              <a:rPr lang="en-US" dirty="0" err="1" smtClean="0"/>
              <a:t>valuesets</a:t>
            </a:r>
            <a:r>
              <a:rPr lang="en-US" dirty="0" smtClean="0"/>
              <a:t> of LOINC concepts for recurring ONC use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4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15654" y="2552131"/>
            <a:ext cx="46803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mtClean="0">
                <a:solidFill>
                  <a:srgbClr val="AD122A"/>
                </a:solidFill>
              </a:rPr>
              <a:t> Questions</a:t>
            </a:r>
            <a:r>
              <a:rPr lang="en-US" sz="7200" b="1" dirty="0" smtClean="0">
                <a:solidFill>
                  <a:srgbClr val="AD122A"/>
                </a:solidFill>
              </a:rPr>
              <a:t>?</a:t>
            </a:r>
          </a:p>
          <a:p>
            <a:endParaRPr lang="en-US" sz="7200" b="1" dirty="0">
              <a:solidFill>
                <a:srgbClr val="AD122A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25301" y="4222376"/>
            <a:ext cx="3469155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James R. Campbell</a:t>
            </a:r>
          </a:p>
          <a:p>
            <a:r>
              <a:rPr lang="en-US" sz="2800" u="sng" dirty="0"/>
              <a:t>campbell@unmc.edu</a:t>
            </a:r>
          </a:p>
          <a:p>
            <a:endParaRPr lang="en-US" sz="2800" dirty="0" smtClean="0"/>
          </a:p>
          <a:p>
            <a:r>
              <a:rPr lang="en-US" sz="2800" dirty="0" smtClean="0"/>
              <a:t>W</a:t>
            </a:r>
            <a:r>
              <a:rPr lang="en-US" sz="2800" dirty="0"/>
              <a:t>. Scott </a:t>
            </a:r>
            <a:r>
              <a:rPr lang="en-US" sz="2800" dirty="0" smtClean="0"/>
              <a:t>Campbell</a:t>
            </a:r>
          </a:p>
          <a:p>
            <a:r>
              <a:rPr lang="en-US" sz="2800" dirty="0" smtClean="0">
                <a:hlinkClick r:id="rId2"/>
              </a:rPr>
              <a:t>wcampbel@unmc.edu</a:t>
            </a:r>
            <a:endParaRPr lang="en-US" sz="2800" dirty="0" smtClean="0"/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4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LHS and Interoperation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Healthcare System requires interoperation of data from EHR and ancillary sources</a:t>
            </a:r>
          </a:p>
          <a:p>
            <a:r>
              <a:rPr lang="en-US" dirty="0" smtClean="0"/>
              <a:t>LOINC as ONC standard deployed to varying degrees in all US EHRs</a:t>
            </a:r>
          </a:p>
          <a:p>
            <a:r>
              <a:rPr lang="en-US" dirty="0" smtClean="0"/>
              <a:t>Identified as reference terminology standard for laboratory and clinical results, orders, document types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94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Interoperation research use cases for LOINC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Organize metadata for LOINC terms by clinical intent and utility to allow navigation and creation of </a:t>
            </a:r>
            <a:r>
              <a:rPr lang="en-US" dirty="0" err="1" smtClean="0"/>
              <a:t>valuesets</a:t>
            </a:r>
            <a:r>
              <a:rPr lang="en-US" dirty="0" smtClean="0"/>
              <a:t> by researcher</a:t>
            </a:r>
          </a:p>
          <a:p>
            <a:r>
              <a:rPr lang="en-US" dirty="0" smtClean="0"/>
              <a:t>Construct </a:t>
            </a:r>
            <a:r>
              <a:rPr lang="en-US" dirty="0" err="1" smtClean="0"/>
              <a:t>valuesets</a:t>
            </a:r>
            <a:r>
              <a:rPr lang="en-US" dirty="0" smtClean="0"/>
              <a:t> of LOINC terms for research dataset retrieval across PCORI network </a:t>
            </a:r>
            <a:r>
              <a:rPr lang="en-US" dirty="0" err="1" smtClean="0"/>
              <a:t>datamarts</a:t>
            </a:r>
            <a:endParaRPr lang="en-US" dirty="0" smtClean="0"/>
          </a:p>
          <a:p>
            <a:r>
              <a:rPr lang="en-US" dirty="0" smtClean="0"/>
              <a:t>Employ LOINC terms in decision rules for computable phenotypes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01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401004"/>
            <a:ext cx="7606427" cy="1359153"/>
          </a:xfrm>
        </p:spPr>
        <p:txBody>
          <a:bodyPr/>
          <a:lstStyle/>
          <a:p>
            <a:r>
              <a:rPr lang="en-US" dirty="0" smtClean="0"/>
              <a:t>I2b2 metadata browser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178" t="10239" r="19505"/>
          <a:stretch/>
        </p:blipFill>
        <p:spPr>
          <a:xfrm>
            <a:off x="852162" y="1197556"/>
            <a:ext cx="7315200" cy="609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8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73103"/>
            <a:ext cx="8052863" cy="135915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PCORI Network Data Summary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2573" t="23703" r="14479" b="48444"/>
          <a:stretch/>
        </p:blipFill>
        <p:spPr>
          <a:xfrm>
            <a:off x="645079" y="1882585"/>
            <a:ext cx="8364450" cy="247426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293224" y="3482788"/>
            <a:ext cx="2850776" cy="524435"/>
          </a:xfrm>
          <a:prstGeom prst="ellipse">
            <a:avLst/>
          </a:prstGeom>
          <a:noFill/>
          <a:ln w="508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5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LOINC codes are not enough for interoperation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19"/>
            <a:ext cx="7808192" cy="4557369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/>
              <a:t>Multidomain</a:t>
            </a:r>
            <a:r>
              <a:rPr lang="en-US" dirty="0"/>
              <a:t> hierarchy supports domain visualization but has limited value for query or </a:t>
            </a:r>
            <a:r>
              <a:rPr lang="en-US" dirty="0" err="1"/>
              <a:t>valueset</a:t>
            </a:r>
            <a:r>
              <a:rPr lang="en-US" dirty="0"/>
              <a:t> specification</a:t>
            </a:r>
          </a:p>
          <a:p>
            <a:r>
              <a:rPr lang="en-US" dirty="0" smtClean="0"/>
              <a:t>LOINC term model is not </a:t>
            </a:r>
            <a:r>
              <a:rPr lang="en-US" dirty="0" smtClean="0"/>
              <a:t>widely understood </a:t>
            </a:r>
            <a:r>
              <a:rPr lang="en-US" dirty="0" smtClean="0"/>
              <a:t>by clinical, research and public health communities and was </a:t>
            </a:r>
            <a:r>
              <a:rPr lang="en-US" dirty="0" smtClean="0"/>
              <a:t>designed initially for laboratory test results</a:t>
            </a:r>
            <a:endParaRPr lang="en-US" dirty="0" smtClean="0"/>
          </a:p>
          <a:p>
            <a:r>
              <a:rPr lang="en-US" dirty="0" smtClean="0"/>
              <a:t>LOINC term mapping is subject to high intra-observer variance; </a:t>
            </a:r>
            <a:r>
              <a:rPr lang="en-US" dirty="0"/>
              <a:t>Legacy code mapping with RELMA is confounded by magnitude of LOINC </a:t>
            </a:r>
            <a:r>
              <a:rPr lang="en-US" dirty="0" smtClean="0"/>
              <a:t>scope</a:t>
            </a:r>
          </a:p>
          <a:p>
            <a:r>
              <a:rPr lang="en-US" dirty="0" smtClean="0"/>
              <a:t>LOINC is large but the applicable domain of use in US for </a:t>
            </a:r>
            <a:r>
              <a:rPr lang="en-US" dirty="0" err="1" smtClean="0"/>
              <a:t>lab&amp;clinical</a:t>
            </a:r>
            <a:r>
              <a:rPr lang="en-US" dirty="0" smtClean="0"/>
              <a:t> results is small (4K/78K)</a:t>
            </a:r>
          </a:p>
          <a:p>
            <a:r>
              <a:rPr lang="en-US" dirty="0" err="1"/>
              <a:t>Valueset</a:t>
            </a:r>
            <a:r>
              <a:rPr lang="en-US" dirty="0"/>
              <a:t> development with RELMA is error prone and cumbersome depending upon use </a:t>
            </a:r>
            <a:r>
              <a:rPr lang="en-US" dirty="0" smtClean="0"/>
              <a:t>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91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Collaborative concept model for Observables/Observation results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2013 agreement executed between </a:t>
            </a:r>
            <a:r>
              <a:rPr lang="en-US" dirty="0" err="1" smtClean="0"/>
              <a:t>Regenstrief</a:t>
            </a:r>
            <a:r>
              <a:rPr lang="en-US" dirty="0" smtClean="0"/>
              <a:t> and IHTSDO for cooperative work to link terminologies</a:t>
            </a:r>
          </a:p>
          <a:p>
            <a:r>
              <a:rPr lang="en-US" dirty="0" smtClean="0"/>
              <a:t>Observables project cooperatively developed concept model for </a:t>
            </a:r>
            <a:r>
              <a:rPr lang="en-US" dirty="0" err="1" smtClean="0"/>
              <a:t>ontologic</a:t>
            </a:r>
            <a:r>
              <a:rPr lang="en-US" dirty="0" smtClean="0"/>
              <a:t> definition of Quality/Process/Function observable entities</a:t>
            </a:r>
          </a:p>
          <a:p>
            <a:r>
              <a:rPr lang="en-US" dirty="0" smtClean="0"/>
              <a:t>2015 Technology preview of SNOMED CT post-coordinated expressions defining common lab 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2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Nebraska Medicine has done with LOINC and OWL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Compile statistical analysis of observation results across GPC network</a:t>
            </a:r>
          </a:p>
          <a:p>
            <a:r>
              <a:rPr lang="en-US" dirty="0" smtClean="0"/>
              <a:t>Developed OWL class axioms using harmonized concept model of lab and clinical observation results recorded in EHRs of our research network (many from LOINC technology preview)</a:t>
            </a:r>
          </a:p>
          <a:p>
            <a:r>
              <a:rPr lang="en-US" dirty="0" smtClean="0"/>
              <a:t>Classified with SNOMED CT to support full ontological definition across defining SNOMED domains</a:t>
            </a:r>
          </a:p>
          <a:p>
            <a:r>
              <a:rPr lang="en-US" dirty="0" smtClean="0"/>
              <a:t>Extracting LOINC Observables hierarchical subset as set of OWL axioms</a:t>
            </a:r>
          </a:p>
          <a:p>
            <a:r>
              <a:rPr lang="en-US" dirty="0" smtClean="0"/>
              <a:t>Support US LOINC OWL ontology to provide metadata browsing, extensional </a:t>
            </a:r>
            <a:r>
              <a:rPr lang="en-US" dirty="0" err="1" smtClean="0"/>
              <a:t>valueset</a:t>
            </a:r>
            <a:r>
              <a:rPr lang="en-US" dirty="0" smtClean="0"/>
              <a:t> definitions and query support for </a:t>
            </a:r>
            <a:r>
              <a:rPr lang="en-US" dirty="0" err="1" smtClean="0"/>
              <a:t>rseaecrh</a:t>
            </a:r>
            <a:r>
              <a:rPr lang="en-US" dirty="0" smtClean="0"/>
              <a:t> and clinical decision making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3779" y="3448528"/>
            <a:ext cx="8032199" cy="209288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AD122A"/>
                </a:solidFill>
              </a:rPr>
              <a:t>3773-9 Methadone [presence] in Urine</a:t>
            </a:r>
          </a:p>
          <a:p>
            <a:r>
              <a:rPr lang="en-US" sz="1600" dirty="0" smtClean="0"/>
              <a:t>'Toxicology </a:t>
            </a:r>
            <a:r>
              <a:rPr lang="en-US" sz="1600" dirty="0"/>
              <a:t>laboratory observable (observable entity)'</a:t>
            </a:r>
          </a:p>
          <a:p>
            <a:r>
              <a:rPr lang="en-US" sz="1600" dirty="0"/>
              <a:t> and ('Role group (attribute)' some ('Component (attribute)' some 'Methadone (substance)'))</a:t>
            </a:r>
          </a:p>
          <a:p>
            <a:r>
              <a:rPr lang="en-US" sz="1600" dirty="0"/>
              <a:t> and ('Role group (attribute)' some ('Property (attribute)' some 'Presence (property) </a:t>
            </a:r>
            <a:r>
              <a:rPr lang="en-US" sz="1600" dirty="0" smtClean="0"/>
              <a:t>'))</a:t>
            </a:r>
            <a:endParaRPr lang="en-US" sz="1600" dirty="0"/>
          </a:p>
          <a:p>
            <a:r>
              <a:rPr lang="en-US" sz="1600" dirty="0"/>
              <a:t> and ('Role group (attribute)' some ('Scale type (attribute)' some 'Ordinal </a:t>
            </a:r>
            <a:r>
              <a:rPr lang="en-US" sz="1600" dirty="0" smtClean="0"/>
              <a:t>value'))</a:t>
            </a:r>
            <a:endParaRPr lang="en-US" sz="1600" dirty="0"/>
          </a:p>
          <a:p>
            <a:r>
              <a:rPr lang="en-US" sz="1600" dirty="0"/>
              <a:t> and ('Role group (attribute)' some ('Time aspect (attribute)' some 'Single point in </a:t>
            </a:r>
            <a:r>
              <a:rPr lang="en-US" sz="1600" dirty="0" smtClean="0"/>
              <a:t>time)'))</a:t>
            </a:r>
            <a:endParaRPr lang="en-US" sz="1600" dirty="0"/>
          </a:p>
          <a:p>
            <a:r>
              <a:rPr lang="en-US" sz="1600" dirty="0"/>
              <a:t> and ('Role group (attribute)' some ('Inheres in (attribute)' some 'Urine (substance)'))</a:t>
            </a:r>
          </a:p>
          <a:p>
            <a:r>
              <a:rPr lang="en-US" sz="1600" dirty="0"/>
              <a:t> and ('Role group (attribute)' some ('Direct site (attribute)' some 'Urine specimen (specimen)'))</a:t>
            </a:r>
          </a:p>
        </p:txBody>
      </p:sp>
    </p:spTree>
    <p:extLst>
      <p:ext uri="{BB962C8B-B14F-4D97-AF65-F5344CB8AC3E}">
        <p14:creationId xmlns:p14="http://schemas.microsoft.com/office/powerpoint/2010/main" val="320096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309848"/>
            <a:ext cx="7606427" cy="1359153"/>
          </a:xfrm>
        </p:spPr>
        <p:txBody>
          <a:bodyPr>
            <a:noAutofit/>
          </a:bodyPr>
          <a:lstStyle/>
          <a:p>
            <a:r>
              <a:rPr lang="en-US" sz="3200" dirty="0" smtClean="0"/>
              <a:t>UNMC: Project for structured encoding of AP/MP cancer reports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342663"/>
            <a:ext cx="7682508" cy="490766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Objective: Detailed structured and coded reporting of all anatomic and molecular pathology observations for all CAP synoptic cancer worksheets (82 types of malignancies including genomic findings)</a:t>
            </a:r>
          </a:p>
          <a:p>
            <a:r>
              <a:rPr lang="en-US" dirty="0" smtClean="0"/>
              <a:t>Project plan: Analyze, develop terminology and encode details of CAP cancer worksheets </a:t>
            </a:r>
          </a:p>
          <a:p>
            <a:r>
              <a:rPr lang="en-US" dirty="0" smtClean="0"/>
              <a:t>Vet all synoptic concepts for LOINC coding for US consumption</a:t>
            </a:r>
          </a:p>
          <a:p>
            <a:r>
              <a:rPr lang="en-US" dirty="0" smtClean="0"/>
              <a:t>Tooling: Nebraska Lexicon© SNOMED CT extension namespace; SNOWOWL authoring platform; </a:t>
            </a:r>
          </a:p>
          <a:p>
            <a:r>
              <a:rPr lang="en-US" dirty="0" smtClean="0"/>
              <a:t>SNOMED International committed to project  work plan for 2017-8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66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4911</TotalTime>
  <Words>657</Words>
  <Application>Microsoft Office PowerPoint</Application>
  <PresentationFormat>On-screen Show (4:3)</PresentationFormat>
  <Paragraphs>63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Arial-BoldMT</vt:lpstr>
      <vt:lpstr>Calibri</vt:lpstr>
      <vt:lpstr>Wingdings</vt:lpstr>
      <vt:lpstr>NeMed_Presentation</vt:lpstr>
      <vt:lpstr>LOINC on OWL </vt:lpstr>
      <vt:lpstr>LHS and Interoperation</vt:lpstr>
      <vt:lpstr>Interoperation research use cases for LOINC</vt:lpstr>
      <vt:lpstr>I2b2 metadata browser</vt:lpstr>
      <vt:lpstr>PCORI Network Data Summary</vt:lpstr>
      <vt:lpstr>LOINC codes are not enough for interoperation</vt:lpstr>
      <vt:lpstr>Collaborative concept model for Observables/Observation results</vt:lpstr>
      <vt:lpstr>What Nebraska Medicine has done with LOINC and OWL</vt:lpstr>
      <vt:lpstr>UNMC: Project for structured encoding of AP/MP cancer reports</vt:lpstr>
      <vt:lpstr>Demonstration</vt:lpstr>
      <vt:lpstr>Proposal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Campbell, James R</cp:lastModifiedBy>
  <cp:revision>396</cp:revision>
  <dcterms:created xsi:type="dcterms:W3CDTF">2014-09-17T15:14:42Z</dcterms:created>
  <dcterms:modified xsi:type="dcterms:W3CDTF">2018-10-10T17:18:07Z</dcterms:modified>
</cp:coreProperties>
</file>