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7942ABB-DCC5-7F4D-B3AB-E3603B431314}" v="3" dt="2018-10-06T23:36:05.68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84"/>
    <p:restoredTop sz="94626"/>
  </p:normalViewPr>
  <p:slideViewPr>
    <p:cSldViewPr snapToGrid="0" snapToObjects="1">
      <p:cViewPr varScale="1">
        <p:scale>
          <a:sx n="123" d="100"/>
          <a:sy n="123" d="100"/>
        </p:scale>
        <p:origin x="216" y="9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ruce J. Goldberg" userId="929c9dc6-a6dc-407d-a9bb-3979b4f82f0b" providerId="ADAL" clId="{27942ABB-DCC5-7F4D-B3AB-E3603B431314}"/>
    <pc:docChg chg="modSld">
      <pc:chgData name="Bruce J. Goldberg" userId="929c9dc6-a6dc-407d-a9bb-3979b4f82f0b" providerId="ADAL" clId="{27942ABB-DCC5-7F4D-B3AB-E3603B431314}" dt="2018-10-06T23:36:05.686" v="2"/>
      <pc:docMkLst>
        <pc:docMk/>
      </pc:docMkLst>
      <pc:sldChg chg="modTransition">
        <pc:chgData name="Bruce J. Goldberg" userId="929c9dc6-a6dc-407d-a9bb-3979b4f82f0b" providerId="ADAL" clId="{27942ABB-DCC5-7F4D-B3AB-E3603B431314}" dt="2018-10-06T23:35:31.602" v="0"/>
        <pc:sldMkLst>
          <pc:docMk/>
          <pc:sldMk cId="2425147179" sldId="257"/>
        </pc:sldMkLst>
      </pc:sldChg>
      <pc:sldChg chg="modTransition">
        <pc:chgData name="Bruce J. Goldberg" userId="929c9dc6-a6dc-407d-a9bb-3979b4f82f0b" providerId="ADAL" clId="{27942ABB-DCC5-7F4D-B3AB-E3603B431314}" dt="2018-10-06T23:35:51.710" v="1"/>
        <pc:sldMkLst>
          <pc:docMk/>
          <pc:sldMk cId="2634013533" sldId="261"/>
        </pc:sldMkLst>
      </pc:sldChg>
      <pc:sldChg chg="modTransition">
        <pc:chgData name="Bruce J. Goldberg" userId="929c9dc6-a6dc-407d-a9bb-3979b4f82f0b" providerId="ADAL" clId="{27942ABB-DCC5-7F4D-B3AB-E3603B431314}" dt="2018-10-06T23:36:05.686" v="2"/>
        <pc:sldMkLst>
          <pc:docMk/>
          <pc:sldMk cId="2233090362" sldId="263"/>
        </pc:sldMkLst>
      </pc:sldChg>
      <pc:sldChg chg="modTransition">
        <pc:chgData name="Bruce J. Goldberg" userId="929c9dc6-a6dc-407d-a9bb-3979b4f82f0b" providerId="ADAL" clId="{27942ABB-DCC5-7F4D-B3AB-E3603B431314}" dt="2018-10-06T23:36:05.686" v="2"/>
        <pc:sldMkLst>
          <pc:docMk/>
          <pc:sldMk cId="1199740072" sldId="264"/>
        </pc:sldMkLst>
      </pc:sldChg>
      <pc:sldChg chg="modTransition">
        <pc:chgData name="Bruce J. Goldberg" userId="929c9dc6-a6dc-407d-a9bb-3979b4f82f0b" providerId="ADAL" clId="{27942ABB-DCC5-7F4D-B3AB-E3603B431314}" dt="2018-10-06T23:36:05.686" v="2"/>
        <pc:sldMkLst>
          <pc:docMk/>
          <pc:sldMk cId="4277809228" sldId="266"/>
        </pc:sldMkLst>
      </pc:sldChg>
      <pc:sldChg chg="modTransition">
        <pc:chgData name="Bruce J. Goldberg" userId="929c9dc6-a6dc-407d-a9bb-3979b4f82f0b" providerId="ADAL" clId="{27942ABB-DCC5-7F4D-B3AB-E3603B431314}" dt="2018-10-06T23:36:05.686" v="2"/>
        <pc:sldMkLst>
          <pc:docMk/>
          <pc:sldMk cId="647412553" sldId="267"/>
        </pc:sldMkLst>
      </pc:sldChg>
      <pc:sldChg chg="modTransition">
        <pc:chgData name="Bruce J. Goldberg" userId="929c9dc6-a6dc-407d-a9bb-3979b4f82f0b" providerId="ADAL" clId="{27942ABB-DCC5-7F4D-B3AB-E3603B431314}" dt="2018-10-06T23:36:05.686" v="2"/>
        <pc:sldMkLst>
          <pc:docMk/>
          <pc:sldMk cId="2207578171" sldId="268"/>
        </pc:sldMkLst>
      </pc:sldChg>
      <pc:sldChg chg="modTransition">
        <pc:chgData name="Bruce J. Goldberg" userId="929c9dc6-a6dc-407d-a9bb-3979b4f82f0b" providerId="ADAL" clId="{27942ABB-DCC5-7F4D-B3AB-E3603B431314}" dt="2018-10-06T23:36:05.686" v="2"/>
        <pc:sldMkLst>
          <pc:docMk/>
          <pc:sldMk cId="2815215583" sldId="269"/>
        </pc:sldMkLst>
      </pc:sldChg>
      <pc:sldChg chg="modTransition">
        <pc:chgData name="Bruce J. Goldberg" userId="929c9dc6-a6dc-407d-a9bb-3979b4f82f0b" providerId="ADAL" clId="{27942ABB-DCC5-7F4D-B3AB-E3603B431314}" dt="2018-10-06T23:36:05.686" v="2"/>
        <pc:sldMkLst>
          <pc:docMk/>
          <pc:sldMk cId="19405729" sldId="270"/>
        </pc:sldMkLst>
      </pc:sldChg>
      <pc:sldChg chg="modTransition">
        <pc:chgData name="Bruce J. Goldberg" userId="929c9dc6-a6dc-407d-a9bb-3979b4f82f0b" providerId="ADAL" clId="{27942ABB-DCC5-7F4D-B3AB-E3603B431314}" dt="2018-10-06T23:36:05.686" v="2"/>
        <pc:sldMkLst>
          <pc:docMk/>
          <pc:sldMk cId="2261482922" sldId="271"/>
        </pc:sldMkLst>
      </pc:sldChg>
      <pc:sldChg chg="modTransition">
        <pc:chgData name="Bruce J. Goldberg" userId="929c9dc6-a6dc-407d-a9bb-3979b4f82f0b" providerId="ADAL" clId="{27942ABB-DCC5-7F4D-B3AB-E3603B431314}" dt="2018-10-06T23:36:05.686" v="2"/>
        <pc:sldMkLst>
          <pc:docMk/>
          <pc:sldMk cId="2495503064" sldId="272"/>
        </pc:sldMkLst>
      </pc:sldChg>
      <pc:sldChg chg="modTransition">
        <pc:chgData name="Bruce J. Goldberg" userId="929c9dc6-a6dc-407d-a9bb-3979b4f82f0b" providerId="ADAL" clId="{27942ABB-DCC5-7F4D-B3AB-E3603B431314}" dt="2018-10-06T23:36:05.686" v="2"/>
        <pc:sldMkLst>
          <pc:docMk/>
          <pc:sldMk cId="779008773" sldId="273"/>
        </pc:sldMkLst>
      </pc:sldChg>
      <pc:sldChg chg="modTransition">
        <pc:chgData name="Bruce J. Goldberg" userId="929c9dc6-a6dc-407d-a9bb-3979b4f82f0b" providerId="ADAL" clId="{27942ABB-DCC5-7F4D-B3AB-E3603B431314}" dt="2018-10-06T23:36:05.686" v="2"/>
        <pc:sldMkLst>
          <pc:docMk/>
          <pc:sldMk cId="4105601461" sldId="274"/>
        </pc:sldMkLst>
      </pc:sldChg>
      <pc:sldChg chg="modTransition">
        <pc:chgData name="Bruce J. Goldberg" userId="929c9dc6-a6dc-407d-a9bb-3979b4f82f0b" providerId="ADAL" clId="{27942ABB-DCC5-7F4D-B3AB-E3603B431314}" dt="2018-10-06T23:36:05.686" v="2"/>
        <pc:sldMkLst>
          <pc:docMk/>
          <pc:sldMk cId="3844969669" sldId="275"/>
        </pc:sldMkLst>
      </pc:sldChg>
    </pc:docChg>
  </pc:docChgLst>
  <pc:docChgLst>
    <pc:chgData name="Bruce J. Goldberg" userId="929c9dc6-a6dc-407d-a9bb-3979b4f82f0b" providerId="ADAL" clId="{DE3D9812-7487-A84E-9C8B-3A292349F821}"/>
    <pc:docChg chg="modSld">
      <pc:chgData name="Bruce J. Goldberg" userId="929c9dc6-a6dc-407d-a9bb-3979b4f82f0b" providerId="ADAL" clId="{DE3D9812-7487-A84E-9C8B-3A292349F821}" dt="2018-09-29T01:02:33.625" v="0" actId="1076"/>
      <pc:docMkLst>
        <pc:docMk/>
      </pc:docMkLst>
      <pc:sldChg chg="modSp">
        <pc:chgData name="Bruce J. Goldberg" userId="929c9dc6-a6dc-407d-a9bb-3979b4f82f0b" providerId="ADAL" clId="{DE3D9812-7487-A84E-9C8B-3A292349F821}" dt="2018-09-29T01:02:33.625" v="0" actId="1076"/>
        <pc:sldMkLst>
          <pc:docMk/>
          <pc:sldMk cId="2634013533" sldId="261"/>
        </pc:sldMkLst>
        <pc:spChg chg="mod">
          <ac:chgData name="Bruce J. Goldberg" userId="929c9dc6-a6dc-407d-a9bb-3979b4f82f0b" providerId="ADAL" clId="{DE3D9812-7487-A84E-9C8B-3A292349F821}" dt="2018-09-29T01:02:33.625" v="0" actId="1076"/>
          <ac:spMkLst>
            <pc:docMk/>
            <pc:sldMk cId="2634013533" sldId="261"/>
            <ac:spMk id="3" creationId="{EAB37747-DE7D-EE46-B67F-9F4BCA636303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0DB40F-1CFF-9440-9B2A-8EF61CF914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E0E1366-52E9-2A48-8571-BA4F7721B4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792690-DC1E-014B-AD40-B3EB6E7F18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AD2AE-36FF-A647-8E99-DC4969F03C48}" type="datetimeFigureOut">
              <a:rPr lang="en-US" smtClean="0"/>
              <a:t>10/6/18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F781EA-C31F-2845-9874-B52BBF22A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F6BA33-26C3-4E4A-8106-096E7B72C0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F2504-56D3-CA43-9B08-4B2EDBF90E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4978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3856A6-4FE4-9449-8682-4EC3262645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B0FB428-2D31-7B4B-9DEB-2200810F84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55A5CC-DB0E-BE48-A83A-9BA298EE64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AD2AE-36FF-A647-8E99-DC4969F03C48}" type="datetimeFigureOut">
              <a:rPr lang="en-US" smtClean="0"/>
              <a:t>10/6/18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20A6B-7163-234D-8124-8E8C3CFCC5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496541-1DD1-9941-9BD2-F8F1FE7FA8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F2504-56D3-CA43-9B08-4B2EDBF90E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0579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8B11F4A-FFC5-1340-92BE-B23B981BAD3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2ECFAE-4027-6442-B3A0-1A058A1D30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017998-8204-F84E-B587-B2E048646A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AD2AE-36FF-A647-8E99-DC4969F03C48}" type="datetimeFigureOut">
              <a:rPr lang="en-US" smtClean="0"/>
              <a:t>10/6/18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C6F75E-4F9C-314B-B4CF-4CFC8B492E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9E0676-7DA7-BF47-94DD-FD57C52D59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F2504-56D3-CA43-9B08-4B2EDBF90E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3213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2F4A65-0991-8E48-9195-FDCC85DF28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BE3D32-6DB1-8041-8523-A98FFD9B6F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23EE76-5E72-CA45-9548-579F5A7441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AD2AE-36FF-A647-8E99-DC4969F03C48}" type="datetimeFigureOut">
              <a:rPr lang="en-US" smtClean="0"/>
              <a:t>10/6/18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7E7B93-8433-FF49-826C-CADFBC28A3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33C85C-19ED-0546-BF5E-D60F01EEC1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F2504-56D3-CA43-9B08-4B2EDBF90E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994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199923-2D48-A54E-8AC3-939D7C4C2A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CB6A1B-8F66-C04C-ACC5-F9E5587AEE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F00273-9AE8-1243-835E-BB6F478C51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AD2AE-36FF-A647-8E99-DC4969F03C48}" type="datetimeFigureOut">
              <a:rPr lang="en-US" smtClean="0"/>
              <a:t>10/6/18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C0AD0C-585B-B741-874B-C251C14DF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C129BE-D85D-C14E-B006-BF355F5BC8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F2504-56D3-CA43-9B08-4B2EDBF90E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9178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2D2E26-9BAE-114B-A4D1-27DBF74BF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8602D8-DF37-2D47-89F7-8B1902F389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70CD888-FFF5-814A-86ED-F12D033A53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545F12-F4AF-8041-A095-DA799C42E6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AD2AE-36FF-A647-8E99-DC4969F03C48}" type="datetimeFigureOut">
              <a:rPr lang="en-US" smtClean="0"/>
              <a:t>10/6/18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9B677F-4EAB-864E-A315-3463961966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616921-D590-8C40-9628-147B00B037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F2504-56D3-CA43-9B08-4B2EDBF90E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332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A3C288-CCD0-3040-92DC-FA983931DC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C5D533-8EAE-2545-BE2B-EFCB084754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E604EA-CDF6-C843-976E-AABC264D6E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AD28B8D-8109-2846-8C68-BDFBC9B8229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62AC24D-389E-2944-AE78-FDEE484349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129980E-9081-9249-83E2-D7DF17C6D6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AD2AE-36FF-A647-8E99-DC4969F03C48}" type="datetimeFigureOut">
              <a:rPr lang="en-US" smtClean="0"/>
              <a:t>10/6/18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61A9837-806B-0448-AC2A-DF0D46BC4C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147BBAC-C55E-E74B-BC98-DCEE0A646D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F2504-56D3-CA43-9B08-4B2EDBF90E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6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70E6DD-1351-8C4E-AC4B-18F0D571D1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02D54E8-B14E-E641-A953-950A3857AB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AD2AE-36FF-A647-8E99-DC4969F03C48}" type="datetimeFigureOut">
              <a:rPr lang="en-US" smtClean="0"/>
              <a:t>10/6/18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22F5DC-804D-584B-AFF5-B9BFF18FB9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3EF1FC-D8BA-9B42-92F6-F82F46B28F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F2504-56D3-CA43-9B08-4B2EDBF90E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5395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D44393A-E764-5B49-A43C-931C711AD6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AD2AE-36FF-A647-8E99-DC4969F03C48}" type="datetimeFigureOut">
              <a:rPr lang="en-US" smtClean="0"/>
              <a:t>10/6/18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6DBDF19-F72E-E74C-B464-A44BAC77BB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6489DC-065D-A942-851A-17F22952BF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F2504-56D3-CA43-9B08-4B2EDBF90E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518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9065EE-29D4-404B-8645-24BA9FF637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BABAB3-CEDE-7F46-B066-77C4143400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449B9D-8D9C-8847-91B2-DA71BECFE9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8CF615-423B-EF48-9285-729965DB8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AD2AE-36FF-A647-8E99-DC4969F03C48}" type="datetimeFigureOut">
              <a:rPr lang="en-US" smtClean="0"/>
              <a:t>10/6/18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E87439-F64B-C443-9EA3-598B050138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1DE9C6-C667-154D-A184-C2578D250A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F2504-56D3-CA43-9B08-4B2EDBF90E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941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EBED89-068F-DB43-B8BA-48AC01C0D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E8060D8-98A2-164A-BA57-F9CD8AA4929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009A7F-7A60-B14F-8BED-BDD1E80C23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A31408-95F8-5045-9DC9-D27B72DC38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AD2AE-36FF-A647-8E99-DC4969F03C48}" type="datetimeFigureOut">
              <a:rPr lang="en-US" smtClean="0"/>
              <a:t>10/6/18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24EE3D-B05C-2A4A-8912-84BE00AFB3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EE2712-C994-AE49-B360-9721713820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F2504-56D3-CA43-9B08-4B2EDBF90E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427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DDD55D6-8AF3-5844-AAC1-80AAA2E74C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F68BE2-0254-CE42-8C54-84B5DE9008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950C77-AA65-1E41-896C-E46CCDF080D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BAD2AE-36FF-A647-8E99-DC4969F03C48}" type="datetimeFigureOut">
              <a:rPr lang="en-US" smtClean="0"/>
              <a:t>10/6/18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2B5C22-8960-5341-B4CB-E0684BEF7F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0D6470-04FD-FE48-BC7D-6B32E78269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6F2504-56D3-CA43-9B08-4B2EDBF90E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889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0BF878-99BD-F344-81D8-46EFD0BF785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Disease association templates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7F5D981-3120-174F-95C0-41BF93F03C9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Infectious disease</a:t>
            </a:r>
          </a:p>
        </p:txBody>
      </p:sp>
    </p:spTree>
    <p:extLst>
      <p:ext uri="{BB962C8B-B14F-4D97-AF65-F5344CB8AC3E}">
        <p14:creationId xmlns:p14="http://schemas.microsoft.com/office/powerpoint/2010/main" val="36102889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EF2470-8E89-B841-B67D-EE5F79E69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1195" y="180593"/>
            <a:ext cx="10515600" cy="1325563"/>
          </a:xfrm>
        </p:spPr>
        <p:txBody>
          <a:bodyPr/>
          <a:lstStyle/>
          <a:p>
            <a:r>
              <a:rPr lang="en-US" b="1" dirty="0"/>
              <a:t>Infectious disease due to infectious disease 72 concepts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2CC4A8-245C-F94C-9BD5-2358C0F5F3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13318"/>
            <a:ext cx="10515600" cy="818721"/>
          </a:xfrm>
        </p:spPr>
        <p:txBody>
          <a:bodyPr/>
          <a:lstStyle/>
          <a:p>
            <a:r>
              <a:rPr lang="en-US" b="1" dirty="0"/>
              <a:t>Only 20 concepts are modelled as Complications.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D650CBF-024A-904B-A385-3813F6645C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300" y="2646363"/>
            <a:ext cx="11709400" cy="353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78092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0120BB-A4A5-1549-B4FE-6536EAD290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b="1" dirty="0"/>
            </a:br>
            <a:r>
              <a:rPr lang="en-US" b="1" dirty="0"/>
              <a:t>Due to pattern should have parent concept Complication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B627B8-E5C6-E541-9461-AE615A8B8C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Exceptions:</a:t>
            </a:r>
          </a:p>
          <a:p>
            <a:pPr lvl="1"/>
            <a:r>
              <a:rPr lang="en-US" dirty="0"/>
              <a:t>Infected varicose ulcer (disorder) is a infection of ulcer site rather than complication of varicose vein. Remove due to relationship and finding site.</a:t>
            </a:r>
          </a:p>
          <a:p>
            <a:pPr lvl="1"/>
            <a:r>
              <a:rPr lang="en-US" dirty="0"/>
              <a:t>If a condition is the direct effect of causative agent, this concept should be modeled by causative agent rather than due to infection. For example,</a:t>
            </a:r>
          </a:p>
          <a:p>
            <a:pPr lvl="1"/>
            <a:r>
              <a:rPr lang="en-US" dirty="0"/>
              <a:t>Meningitis due to infectious mononucleosis (disorder) - this concept is not suitable for modeling by causative agent because infectious mononucleosis cannot be sufficiently defined by causative agent.</a:t>
            </a:r>
          </a:p>
          <a:p>
            <a:pPr lvl="1"/>
            <a:r>
              <a:rPr lang="en-US" dirty="0"/>
              <a:t>Uveitis due to leptospirosis (disorder) - this concept is modelled by causative agent. Therefore, due to infection is not needed.</a:t>
            </a:r>
          </a:p>
          <a:p>
            <a:pPr lvl="1"/>
            <a:r>
              <a:rPr lang="en-US" dirty="0"/>
              <a:t>Uveitis due to secondary syphilis (disorder) - this concept can be modelled by both causative agent and due to. It is not possible to represent secondary syphilis without due to relationship.</a:t>
            </a:r>
          </a:p>
          <a:p>
            <a:pPr lvl="1"/>
            <a:r>
              <a:rPr lang="en-US" dirty="0"/>
              <a:t>Arthritis co-occurrent and due to rubella (disorder) - it should be modelled as arthritis caused by rubella virus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74125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23FE29-9961-0F47-BD86-DC3FD49492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|After|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797EA3-711A-2F41-A974-D3876056D7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b="1" dirty="0"/>
              <a:t>Infection after procedure or other finding/disorder: 172</a:t>
            </a:r>
          </a:p>
          <a:p>
            <a:pPr marL="0" indent="0">
              <a:buNone/>
            </a:pPr>
            <a:r>
              <a:rPr lang="en-US" dirty="0"/>
              <a:t>&lt;&lt; 40733004 |Infectious disease|:</a:t>
            </a:r>
            <a:br>
              <a:rPr lang="en-US" dirty="0"/>
            </a:br>
            <a:r>
              <a:rPr lang="en-US" dirty="0"/>
              <a:t>[1..*] 255234002|After (attribute)|=*</a:t>
            </a:r>
          </a:p>
          <a:p>
            <a:r>
              <a:rPr lang="en-US" b="1" dirty="0"/>
              <a:t>Infection after procedure: 106</a:t>
            </a:r>
          </a:p>
          <a:p>
            <a:pPr marL="0" indent="0">
              <a:buNone/>
            </a:pPr>
            <a:r>
              <a:rPr lang="en-US" dirty="0"/>
              <a:t>&lt;&lt; 40733004 |Infectious disease|:</a:t>
            </a:r>
            <a:br>
              <a:rPr lang="en-US" dirty="0"/>
            </a:br>
            <a:r>
              <a:rPr lang="en-US" dirty="0"/>
              <a:t>[1..*] 255234002|After (attribute)|=&lt;&lt;71388002|Procedure (procedure)|</a:t>
            </a:r>
          </a:p>
          <a:p>
            <a:r>
              <a:rPr lang="en-US" b="1" dirty="0"/>
              <a:t>Infection after finding/disorder: 66</a:t>
            </a:r>
          </a:p>
          <a:p>
            <a:pPr marL="0" indent="0">
              <a:buNone/>
            </a:pPr>
            <a:r>
              <a:rPr lang="en-US" dirty="0"/>
              <a:t>&lt;&lt; 40733004 |Infectious disease|:</a:t>
            </a:r>
            <a:br>
              <a:rPr lang="en-US" dirty="0"/>
            </a:br>
            <a:r>
              <a:rPr lang="en-US" dirty="0"/>
              <a:t>[1..*] 255234002|After (attribute)|=(* MINUS &lt;&lt;71388002|Procedure (procedure)|)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/>
              <a:t>Modelled as Sequela: 10</a:t>
            </a:r>
          </a:p>
          <a:p>
            <a:pPr marL="0" indent="0">
              <a:buNone/>
            </a:pPr>
            <a:r>
              <a:rPr lang="en-US" dirty="0"/>
              <a:t>After pattern should have Sequela as parent concept</a:t>
            </a:r>
          </a:p>
          <a:p>
            <a:pPr marL="0" indent="0">
              <a:buNone/>
            </a:pPr>
            <a:r>
              <a:rPr lang="en-US" dirty="0"/>
              <a:t>(385486001|Postoperative complication (disorder)| is complication with After modeling. It is not a sequela)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75781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01291A-3ACC-7147-BEF8-B0DEF1E1BE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|Due to| and |After|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2098AD-7A1E-5B4F-8BB1-7902A5A690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7"/>
            <a:ext cx="10515600" cy="1435571"/>
          </a:xfrm>
        </p:spPr>
        <p:txBody>
          <a:bodyPr>
            <a:normAutofit fontScale="32500" lnSpcReduction="20000"/>
          </a:bodyPr>
          <a:lstStyle/>
          <a:p>
            <a:r>
              <a:rPr lang="en-US" sz="6400" b="1" dirty="0"/>
              <a:t>Infection due and after procedure or other finding/disorder: 69  (</a:t>
            </a:r>
            <a:r>
              <a:rPr lang="en-US" sz="6400" b="1" dirty="0" err="1"/>
              <a:t>subconcept</a:t>
            </a:r>
            <a:r>
              <a:rPr lang="en-US" sz="6400" b="1" dirty="0"/>
              <a:t> of both complication and sequela)</a:t>
            </a:r>
          </a:p>
          <a:p>
            <a:pPr marL="0" indent="0">
              <a:buNone/>
            </a:pPr>
            <a:r>
              <a:rPr lang="en-US" sz="4000" dirty="0"/>
              <a:t>&lt;&lt; 40733004 |Infectious disease|: </a:t>
            </a:r>
            <a:br>
              <a:rPr lang="en-US" sz="4000" dirty="0"/>
            </a:br>
            <a:r>
              <a:rPr lang="en-US" sz="4000" dirty="0"/>
              <a:t>[1..*] 42752001|Due to (attribute)|=* </a:t>
            </a:r>
            <a:br>
              <a:rPr lang="en-US" sz="4000" dirty="0"/>
            </a:br>
            <a:r>
              <a:rPr lang="en-US" sz="4000" dirty="0"/>
              <a:t>AND [1..*] 255234002|After (attribute)|=*</a:t>
            </a:r>
          </a:p>
          <a:p>
            <a:pPr marL="0" indent="0">
              <a:buNone/>
            </a:pPr>
            <a:br>
              <a:rPr lang="en-US" dirty="0"/>
            </a:b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6C5B906-8985-3549-946D-57A6A449B8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" y="2917739"/>
            <a:ext cx="11658600" cy="354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52155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8D4D6A-CC63-8348-B8C2-CDF423E4BD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b="1" dirty="0"/>
            </a:br>
            <a:br>
              <a:rPr lang="en-US" b="1" dirty="0"/>
            </a:br>
            <a:br>
              <a:rPr lang="en-US" b="1" dirty="0"/>
            </a:br>
            <a:r>
              <a:rPr lang="en-US" b="1" dirty="0"/>
              <a:t>Associated with findings 42 concepts  (|Due to| OR |co-occurrent and due to|)</a:t>
            </a:r>
            <a:br>
              <a:rPr lang="en-US" b="1" dirty="0"/>
            </a:br>
            <a:br>
              <a:rPr lang="en-US" b="1" dirty="0"/>
            </a:b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187B3D-150E-7648-9BE5-F30640D735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&lt;&lt; 40733004 |Infectious disease|:</a:t>
            </a:r>
            <a:br>
              <a:rPr lang="en-US" dirty="0"/>
            </a:br>
            <a:r>
              <a:rPr lang="en-US" dirty="0"/>
              <a:t>[1..*] 363713009|Has interpretation (attribute)|=*</a:t>
            </a:r>
            <a:br>
              <a:rPr lang="en-US" dirty="0"/>
            </a:br>
            <a:r>
              <a:rPr lang="en-US" dirty="0"/>
              <a:t>OR [1..*] 363714003|Interprets (attribute)|=*</a:t>
            </a:r>
            <a:br>
              <a:rPr lang="en-US" dirty="0"/>
            </a:br>
            <a:r>
              <a:rPr lang="en-US" dirty="0"/>
              <a:t>OR [1..*] 418775008|Finding method (attribute)|=*</a:t>
            </a:r>
            <a:br>
              <a:rPr lang="en-US" dirty="0"/>
            </a:br>
            <a:r>
              <a:rPr lang="en-US" dirty="0"/>
              <a:t>OR [1..*] 419066007|Finding informer (attribute)|=*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94057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B7621B-9DB1-C946-8F86-5BDF2D92A4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Associated with findings</a:t>
            </a:r>
            <a:endParaRPr lang="en-US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A02D6CC-41A3-FF45-8400-45B1BCE5569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6125" y="1825625"/>
            <a:ext cx="7899750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4829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46366A-D98D-0347-B3CE-D187ED4783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b="1" dirty="0"/>
            </a:br>
            <a:r>
              <a:rPr lang="en-US" b="1" dirty="0"/>
              <a:t>|Pathological process|</a:t>
            </a:r>
            <a:br>
              <a:rPr lang="en-US" b="1" dirty="0"/>
            </a:b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CB3601-9B51-F748-AB72-3500C19C35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Infectious disease modelled by pathological processes in more than one role group without |Due to|, |After|, |Associated with| : 776 concepts </a:t>
            </a:r>
          </a:p>
          <a:p>
            <a:pPr marL="0" indent="0">
              <a:buNone/>
            </a:pPr>
            <a:r>
              <a:rPr lang="en-US" dirty="0"/>
              <a:t>&lt;&lt; 40733004 |Infectious disease|:[2..*]{</a:t>
            </a:r>
            <a:br>
              <a:rPr lang="en-US" dirty="0"/>
            </a:br>
            <a:r>
              <a:rPr lang="en-US" dirty="0"/>
              <a:t>[1..1] 370135005 |Pathological process (attribute)|=*}</a:t>
            </a:r>
            <a:br>
              <a:rPr lang="en-US" dirty="0"/>
            </a:br>
            <a:r>
              <a:rPr lang="en-US" dirty="0"/>
              <a:t>AND [0..0] 42752001|Due to (attribute)|=*</a:t>
            </a:r>
            <a:br>
              <a:rPr lang="en-US" dirty="0"/>
            </a:br>
            <a:r>
              <a:rPr lang="en-US" dirty="0"/>
              <a:t>AND [0..0] 255234002|After (attribute)|=*</a:t>
            </a:r>
            <a:br>
              <a:rPr lang="en-US" dirty="0"/>
            </a:br>
            <a:r>
              <a:rPr lang="en-US" dirty="0"/>
              <a:t>AND [0..0] 47429007|Associated with (attribute)|=*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55030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8E39FC-29A2-5446-9EBC-17B708EB88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|Pathological process|</a:t>
            </a:r>
            <a:br>
              <a:rPr lang="en-US" b="1" dirty="0"/>
            </a:br>
            <a:endParaRPr lang="en-US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A698DE19-6F06-F043-BE56-31E5C3A4796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227716"/>
            <a:ext cx="10515600" cy="3547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0087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F456BF-CF5C-6140-9B2C-AD0863DB34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|Causative agent|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47FDC8-87DF-1C49-AA65-4EFEDA4511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Infectious disease caused by substance: 56 concepts (might need a new model. but current existing content should be modelled consistently by two or more causative agent)</a:t>
            </a:r>
          </a:p>
          <a:p>
            <a:pPr marL="0" indent="0">
              <a:buNone/>
            </a:pPr>
            <a:r>
              <a:rPr lang="en-US" dirty="0"/>
              <a:t>&lt;&lt; 40733004 |Infectious disease|:</a:t>
            </a:r>
            <a:br>
              <a:rPr lang="en-US" dirty="0"/>
            </a:br>
            <a:r>
              <a:rPr lang="en-US" dirty="0"/>
              <a:t>[1..*] 246075003|Causative agent (attribute)|=(* MINUS &lt;&lt;410607006|Organism (organism)|)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56014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B98AA7-8CEE-B540-8CD4-91561D7995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|Causative agent|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A714DAC-BDE1-B746-8480-845EDA386E5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70929" y="1825625"/>
            <a:ext cx="7450141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49696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3B9508-C9A9-174F-935B-F0B73B7364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dirty="0"/>
              <a:t>Attribute usage for infectious diseases:</a:t>
            </a: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910A575D-6BF6-6C42-BB1F-0FD58418B211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070410" y="1825626"/>
          <a:ext cx="4051179" cy="4351336"/>
        </p:xfrm>
        <a:graphic>
          <a:graphicData uri="http://schemas.openxmlformats.org/drawingml/2006/table">
            <a:tbl>
              <a:tblPr/>
              <a:tblGrid>
                <a:gridCol w="1350393">
                  <a:extLst>
                    <a:ext uri="{9D8B030D-6E8A-4147-A177-3AD203B41FA5}">
                      <a16:colId xmlns:a16="http://schemas.microsoft.com/office/drawing/2014/main" val="3027204681"/>
                    </a:ext>
                  </a:extLst>
                </a:gridCol>
                <a:gridCol w="1350393">
                  <a:extLst>
                    <a:ext uri="{9D8B030D-6E8A-4147-A177-3AD203B41FA5}">
                      <a16:colId xmlns:a16="http://schemas.microsoft.com/office/drawing/2014/main" val="245120348"/>
                    </a:ext>
                  </a:extLst>
                </a:gridCol>
                <a:gridCol w="1350393">
                  <a:extLst>
                    <a:ext uri="{9D8B030D-6E8A-4147-A177-3AD203B41FA5}">
                      <a16:colId xmlns:a16="http://schemas.microsoft.com/office/drawing/2014/main" val="4244566969"/>
                    </a:ext>
                  </a:extLst>
                </a:gridCol>
              </a:tblGrid>
              <a:tr h="633671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1">
                          <a:solidFill>
                            <a:srgbClr val="333333"/>
                          </a:solidFill>
                          <a:effectLst/>
                        </a:rPr>
                        <a:t>ID</a:t>
                      </a:r>
                    </a:p>
                  </a:txBody>
                  <a:tcPr marL="49046" marR="73569" marT="34332" marB="34332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1">
                          <a:solidFill>
                            <a:srgbClr val="333333"/>
                          </a:solidFill>
                          <a:effectLst/>
                        </a:rPr>
                        <a:t>FSN</a:t>
                      </a:r>
                    </a:p>
                  </a:txBody>
                  <a:tcPr marL="49046" marR="73569" marT="34332" marB="34332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b="1">
                          <a:solidFill>
                            <a:srgbClr val="333333"/>
                          </a:solidFill>
                          <a:effectLst/>
                        </a:rPr>
                        <a:t>Number of findings/disorders modelled by the attribute</a:t>
                      </a:r>
                    </a:p>
                  </a:txBody>
                  <a:tcPr marL="49046" marR="73569" marT="34332" marB="34332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8059673"/>
                  </a:ext>
                </a:extLst>
              </a:tr>
              <a:tr h="351167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>
                          <a:solidFill>
                            <a:srgbClr val="3366FF"/>
                          </a:solidFill>
                          <a:effectLst/>
                        </a:rPr>
                        <a:t>370135005</a:t>
                      </a:r>
                      <a:endParaRPr lang="en-US" sz="900">
                        <a:effectLst/>
                      </a:endParaRPr>
                    </a:p>
                  </a:txBody>
                  <a:tcPr marL="49046" marR="49046" marT="34332" marB="34332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>
                          <a:solidFill>
                            <a:srgbClr val="3366FF"/>
                          </a:solidFill>
                          <a:effectLst/>
                        </a:rPr>
                        <a:t>Pathological process (attribute)</a:t>
                      </a:r>
                      <a:endParaRPr lang="en-US" sz="900">
                        <a:effectLst/>
                      </a:endParaRPr>
                    </a:p>
                  </a:txBody>
                  <a:tcPr marL="49046" marR="49046" marT="34332" marB="34332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>
                          <a:solidFill>
                            <a:srgbClr val="3366FF"/>
                          </a:solidFill>
                          <a:effectLst/>
                        </a:rPr>
                        <a:t>6710</a:t>
                      </a:r>
                      <a:endParaRPr lang="en-US" sz="900">
                        <a:effectLst/>
                      </a:endParaRPr>
                    </a:p>
                  </a:txBody>
                  <a:tcPr marL="49046" marR="49046" marT="34332" marB="34332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5362976"/>
                  </a:ext>
                </a:extLst>
              </a:tr>
              <a:tr h="351167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>
                          <a:solidFill>
                            <a:srgbClr val="3366FF"/>
                          </a:solidFill>
                          <a:effectLst/>
                        </a:rPr>
                        <a:t>246075003</a:t>
                      </a:r>
                      <a:endParaRPr lang="en-US" sz="900">
                        <a:effectLst/>
                      </a:endParaRPr>
                    </a:p>
                  </a:txBody>
                  <a:tcPr marL="49046" marR="49046" marT="34332" marB="34332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>
                          <a:solidFill>
                            <a:srgbClr val="3366FF"/>
                          </a:solidFill>
                          <a:effectLst/>
                        </a:rPr>
                        <a:t>Causative agent (attribute)</a:t>
                      </a:r>
                      <a:endParaRPr lang="en-US" sz="900">
                        <a:effectLst/>
                      </a:endParaRPr>
                    </a:p>
                  </a:txBody>
                  <a:tcPr marL="49046" marR="49046" marT="34332" marB="34332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>
                          <a:solidFill>
                            <a:srgbClr val="3366FF"/>
                          </a:solidFill>
                          <a:effectLst/>
                        </a:rPr>
                        <a:t>5230</a:t>
                      </a:r>
                      <a:endParaRPr lang="en-US" sz="900">
                        <a:effectLst/>
                      </a:endParaRPr>
                    </a:p>
                  </a:txBody>
                  <a:tcPr marL="49046" marR="49046" marT="34332" marB="34332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6419396"/>
                  </a:ext>
                </a:extLst>
              </a:tr>
              <a:tr h="209916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>
                          <a:effectLst/>
                        </a:rPr>
                        <a:t>363698007</a:t>
                      </a:r>
                    </a:p>
                  </a:txBody>
                  <a:tcPr marL="49046" marR="49046" marT="34332" marB="34332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>
                          <a:effectLst/>
                        </a:rPr>
                        <a:t>Finding site (attribute)</a:t>
                      </a:r>
                    </a:p>
                  </a:txBody>
                  <a:tcPr marL="49046" marR="49046" marT="34332" marB="34332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>
                          <a:effectLst/>
                        </a:rPr>
                        <a:t>4634</a:t>
                      </a:r>
                    </a:p>
                  </a:txBody>
                  <a:tcPr marL="49046" marR="49046" marT="34332" marB="34332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2895826"/>
                  </a:ext>
                </a:extLst>
              </a:tr>
              <a:tr h="351167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>
                          <a:effectLst/>
                        </a:rPr>
                        <a:t>116676008</a:t>
                      </a:r>
                    </a:p>
                  </a:txBody>
                  <a:tcPr marL="49046" marR="49046" marT="34332" marB="34332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>
                          <a:effectLst/>
                        </a:rPr>
                        <a:t>Associated morphology (attribute)</a:t>
                      </a:r>
                    </a:p>
                  </a:txBody>
                  <a:tcPr marL="49046" marR="49046" marT="34332" marB="34332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>
                          <a:effectLst/>
                        </a:rPr>
                        <a:t>3429</a:t>
                      </a:r>
                    </a:p>
                  </a:txBody>
                  <a:tcPr marL="49046" marR="49046" marT="34332" marB="34332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4219226"/>
                  </a:ext>
                </a:extLst>
              </a:tr>
              <a:tr h="209916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>
                          <a:effectLst/>
                        </a:rPr>
                        <a:t>263502005</a:t>
                      </a:r>
                    </a:p>
                  </a:txBody>
                  <a:tcPr marL="49046" marR="49046" marT="34332" marB="34332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>
                          <a:effectLst/>
                        </a:rPr>
                        <a:t>Clinical course (attribute)</a:t>
                      </a:r>
                    </a:p>
                  </a:txBody>
                  <a:tcPr marL="49046" marR="49046" marT="34332" marB="34332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>
                          <a:effectLst/>
                        </a:rPr>
                        <a:t>690</a:t>
                      </a:r>
                    </a:p>
                  </a:txBody>
                  <a:tcPr marL="49046" marR="49046" marT="34332" marB="34332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44861718"/>
                  </a:ext>
                </a:extLst>
              </a:tr>
              <a:tr h="209916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>
                          <a:effectLst/>
                        </a:rPr>
                        <a:t>246454002</a:t>
                      </a:r>
                    </a:p>
                  </a:txBody>
                  <a:tcPr marL="49046" marR="49046" marT="34332" marB="34332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>
                          <a:effectLst/>
                        </a:rPr>
                        <a:t>Occurrence (attribute)</a:t>
                      </a:r>
                    </a:p>
                  </a:txBody>
                  <a:tcPr marL="49046" marR="49046" marT="34332" marB="34332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>
                          <a:effectLst/>
                        </a:rPr>
                        <a:t>224</a:t>
                      </a:r>
                    </a:p>
                  </a:txBody>
                  <a:tcPr marL="49046" marR="49046" marT="34332" marB="34332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6910829"/>
                  </a:ext>
                </a:extLst>
              </a:tr>
              <a:tr h="209916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>
                          <a:solidFill>
                            <a:srgbClr val="FF6600"/>
                          </a:solidFill>
                          <a:effectLst/>
                        </a:rPr>
                        <a:t>42752001</a:t>
                      </a:r>
                      <a:endParaRPr lang="en-US" sz="900">
                        <a:effectLst/>
                      </a:endParaRPr>
                    </a:p>
                  </a:txBody>
                  <a:tcPr marL="49046" marR="49046" marT="34332" marB="34332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>
                          <a:solidFill>
                            <a:srgbClr val="FF6600"/>
                          </a:solidFill>
                          <a:effectLst/>
                        </a:rPr>
                        <a:t>Due to (attribute)</a:t>
                      </a:r>
                      <a:endParaRPr lang="en-US" sz="900">
                        <a:effectLst/>
                      </a:endParaRPr>
                    </a:p>
                  </a:txBody>
                  <a:tcPr marL="49046" marR="49046" marT="34332" marB="34332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>
                          <a:solidFill>
                            <a:srgbClr val="FF6600"/>
                          </a:solidFill>
                          <a:effectLst/>
                        </a:rPr>
                        <a:t>195</a:t>
                      </a:r>
                      <a:endParaRPr lang="en-US" sz="900">
                        <a:effectLst/>
                      </a:endParaRPr>
                    </a:p>
                  </a:txBody>
                  <a:tcPr marL="49046" marR="49046" marT="34332" marB="34332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0086518"/>
                  </a:ext>
                </a:extLst>
              </a:tr>
              <a:tr h="209916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>
                          <a:solidFill>
                            <a:srgbClr val="FF6600"/>
                          </a:solidFill>
                          <a:effectLst/>
                        </a:rPr>
                        <a:t>255234002</a:t>
                      </a:r>
                      <a:endParaRPr lang="en-US" sz="900">
                        <a:effectLst/>
                      </a:endParaRPr>
                    </a:p>
                  </a:txBody>
                  <a:tcPr marL="49046" marR="49046" marT="34332" marB="34332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>
                          <a:solidFill>
                            <a:srgbClr val="FF6600"/>
                          </a:solidFill>
                          <a:effectLst/>
                        </a:rPr>
                        <a:t>After (attribute)</a:t>
                      </a:r>
                      <a:endParaRPr lang="en-US" sz="900">
                        <a:effectLst/>
                      </a:endParaRPr>
                    </a:p>
                  </a:txBody>
                  <a:tcPr marL="49046" marR="49046" marT="34332" marB="34332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>
                          <a:solidFill>
                            <a:srgbClr val="FF6600"/>
                          </a:solidFill>
                          <a:effectLst/>
                        </a:rPr>
                        <a:t>172</a:t>
                      </a:r>
                      <a:endParaRPr lang="en-US" sz="900">
                        <a:effectLst/>
                      </a:endParaRPr>
                    </a:p>
                  </a:txBody>
                  <a:tcPr marL="49046" marR="49046" marT="34332" marB="34332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0287538"/>
                  </a:ext>
                </a:extLst>
              </a:tr>
              <a:tr h="351167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>
                          <a:solidFill>
                            <a:srgbClr val="FF6600"/>
                          </a:solidFill>
                          <a:effectLst/>
                        </a:rPr>
                        <a:t>47429007</a:t>
                      </a:r>
                      <a:endParaRPr lang="en-US" sz="900">
                        <a:effectLst/>
                      </a:endParaRPr>
                    </a:p>
                  </a:txBody>
                  <a:tcPr marL="49046" marR="49046" marT="34332" marB="34332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>
                          <a:solidFill>
                            <a:srgbClr val="FF6600"/>
                          </a:solidFill>
                          <a:effectLst/>
                        </a:rPr>
                        <a:t>Associated with (attribute)</a:t>
                      </a:r>
                      <a:endParaRPr lang="en-US" sz="900">
                        <a:effectLst/>
                      </a:endParaRPr>
                    </a:p>
                  </a:txBody>
                  <a:tcPr marL="49046" marR="49046" marT="34332" marB="34332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>
                          <a:solidFill>
                            <a:srgbClr val="FF6600"/>
                          </a:solidFill>
                          <a:effectLst/>
                        </a:rPr>
                        <a:t>144</a:t>
                      </a:r>
                      <a:endParaRPr lang="en-US" sz="900">
                        <a:effectLst/>
                      </a:endParaRPr>
                    </a:p>
                  </a:txBody>
                  <a:tcPr marL="49046" marR="49046" marT="34332" marB="34332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0312071"/>
                  </a:ext>
                </a:extLst>
              </a:tr>
              <a:tr h="209916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>
                          <a:solidFill>
                            <a:srgbClr val="FF6600"/>
                          </a:solidFill>
                          <a:effectLst/>
                        </a:rPr>
                        <a:t>363714003</a:t>
                      </a:r>
                      <a:endParaRPr lang="en-US" sz="900">
                        <a:effectLst/>
                      </a:endParaRPr>
                    </a:p>
                  </a:txBody>
                  <a:tcPr marL="49046" marR="49046" marT="34332" marB="34332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>
                          <a:solidFill>
                            <a:srgbClr val="FF6600"/>
                          </a:solidFill>
                          <a:effectLst/>
                        </a:rPr>
                        <a:t>Interprets (attribute)</a:t>
                      </a:r>
                      <a:endParaRPr lang="en-US" sz="900">
                        <a:effectLst/>
                      </a:endParaRPr>
                    </a:p>
                  </a:txBody>
                  <a:tcPr marL="49046" marR="49046" marT="34332" marB="34332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>
                          <a:solidFill>
                            <a:srgbClr val="FF6600"/>
                          </a:solidFill>
                          <a:effectLst/>
                        </a:rPr>
                        <a:t>49</a:t>
                      </a:r>
                      <a:endParaRPr lang="en-US" sz="900">
                        <a:effectLst/>
                      </a:endParaRPr>
                    </a:p>
                  </a:txBody>
                  <a:tcPr marL="49046" marR="49046" marT="34332" marB="34332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5348810"/>
                  </a:ext>
                </a:extLst>
              </a:tr>
              <a:tr h="351167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>
                          <a:solidFill>
                            <a:srgbClr val="FF6600"/>
                          </a:solidFill>
                          <a:effectLst/>
                        </a:rPr>
                        <a:t>363713009</a:t>
                      </a:r>
                      <a:endParaRPr lang="en-US" sz="900">
                        <a:effectLst/>
                      </a:endParaRPr>
                    </a:p>
                  </a:txBody>
                  <a:tcPr marL="49046" marR="49046" marT="34332" marB="34332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>
                          <a:solidFill>
                            <a:srgbClr val="FF6600"/>
                          </a:solidFill>
                          <a:effectLst/>
                        </a:rPr>
                        <a:t>Has interpretation (attribute)</a:t>
                      </a:r>
                      <a:endParaRPr lang="en-US" sz="900">
                        <a:effectLst/>
                      </a:endParaRPr>
                    </a:p>
                  </a:txBody>
                  <a:tcPr marL="49046" marR="49046" marT="34332" marB="34332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>
                          <a:solidFill>
                            <a:srgbClr val="FF6600"/>
                          </a:solidFill>
                          <a:effectLst/>
                        </a:rPr>
                        <a:t>44</a:t>
                      </a:r>
                      <a:endParaRPr lang="en-US" sz="900">
                        <a:effectLst/>
                      </a:endParaRPr>
                    </a:p>
                  </a:txBody>
                  <a:tcPr marL="49046" marR="49046" marT="34332" marB="34332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3094768"/>
                  </a:ext>
                </a:extLst>
              </a:tr>
              <a:tr h="351167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>
                          <a:solidFill>
                            <a:srgbClr val="FF6600"/>
                          </a:solidFill>
                          <a:effectLst/>
                        </a:rPr>
                        <a:t>419066007</a:t>
                      </a:r>
                      <a:endParaRPr lang="en-US" sz="900">
                        <a:effectLst/>
                      </a:endParaRPr>
                    </a:p>
                  </a:txBody>
                  <a:tcPr marL="49046" marR="49046" marT="34332" marB="34332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>
                          <a:solidFill>
                            <a:srgbClr val="FF6600"/>
                          </a:solidFill>
                          <a:effectLst/>
                        </a:rPr>
                        <a:t>Finding informer (attribute)</a:t>
                      </a:r>
                      <a:endParaRPr lang="en-US" sz="900">
                        <a:effectLst/>
                      </a:endParaRPr>
                    </a:p>
                  </a:txBody>
                  <a:tcPr marL="49046" marR="49046" marT="34332" marB="34332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>
                          <a:solidFill>
                            <a:srgbClr val="FF6600"/>
                          </a:solidFill>
                          <a:effectLst/>
                        </a:rPr>
                        <a:t>6</a:t>
                      </a:r>
                      <a:endParaRPr lang="en-US" sz="900">
                        <a:effectLst/>
                      </a:endParaRPr>
                    </a:p>
                  </a:txBody>
                  <a:tcPr marL="49046" marR="49046" marT="34332" marB="34332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29633856"/>
                  </a:ext>
                </a:extLst>
              </a:tr>
              <a:tr h="351167">
                <a:tc>
                  <a:txBody>
                    <a:bodyPr/>
                    <a:lstStyle/>
                    <a:p>
                      <a:pPr algn="l" fontAlgn="t"/>
                      <a:r>
                        <a:rPr lang="en-US" sz="900">
                          <a:solidFill>
                            <a:srgbClr val="FF6600"/>
                          </a:solidFill>
                          <a:effectLst/>
                        </a:rPr>
                        <a:t>418775008</a:t>
                      </a:r>
                      <a:endParaRPr lang="en-US" sz="900">
                        <a:effectLst/>
                      </a:endParaRPr>
                    </a:p>
                  </a:txBody>
                  <a:tcPr marL="49046" marR="49046" marT="34332" marB="34332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>
                          <a:solidFill>
                            <a:srgbClr val="FF6600"/>
                          </a:solidFill>
                          <a:effectLst/>
                        </a:rPr>
                        <a:t>Finding method (attribute)</a:t>
                      </a:r>
                      <a:endParaRPr lang="en-US" sz="900">
                        <a:effectLst/>
                      </a:endParaRPr>
                    </a:p>
                  </a:txBody>
                  <a:tcPr marL="49046" marR="49046" marT="34332" marB="34332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dirty="0">
                          <a:solidFill>
                            <a:srgbClr val="FF6600"/>
                          </a:solidFill>
                          <a:effectLst/>
                        </a:rPr>
                        <a:t>6</a:t>
                      </a:r>
                      <a:endParaRPr lang="en-US" sz="900" dirty="0">
                        <a:effectLst/>
                      </a:endParaRPr>
                    </a:p>
                  </a:txBody>
                  <a:tcPr marL="49046" marR="49046" marT="34332" marB="34332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859544"/>
                  </a:ext>
                </a:extLst>
              </a:tr>
            </a:tbl>
          </a:graphicData>
        </a:graphic>
      </p:graphicFrame>
      <p:sp>
        <p:nvSpPr>
          <p:cNvPr id="5" name="Rectangle 1">
            <a:extLst>
              <a:ext uri="{FF2B5EF4-FFF2-40B4-BE49-F238E27FC236}">
                <a16:creationId xmlns:a16="http://schemas.microsoft.com/office/drawing/2014/main" id="{760BD0A0-ED66-1C4A-B2A2-D8546148A4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51471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352541-6809-CB47-B9C7-1DE2121B48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b="1" dirty="0"/>
            </a:br>
            <a:r>
              <a:rPr lang="en-US" b="1" dirty="0"/>
              <a:t>Scope defined by the existing attributes used for concept modeling: 421 concepts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F69E68-FC16-E246-B721-136DBFFD29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&lt;&lt; 40733004 |Infectious disease|:</a:t>
            </a:r>
            <a:br>
              <a:rPr lang="en-US" dirty="0"/>
            </a:br>
            <a:r>
              <a:rPr lang="en-US" dirty="0"/>
              <a:t>[1..*] 47429007|Associated with (attribute)|=* </a:t>
            </a:r>
            <a:br>
              <a:rPr lang="en-US" dirty="0"/>
            </a:br>
            <a:r>
              <a:rPr lang="en-US" dirty="0"/>
              <a:t>OR [1..*] 42752001|Due to (attribute)|=* </a:t>
            </a:r>
            <a:br>
              <a:rPr lang="en-US" dirty="0"/>
            </a:br>
            <a:r>
              <a:rPr lang="en-US" dirty="0"/>
              <a:t>OR [1..*] 255234002|After (attribute)|=*</a:t>
            </a:r>
            <a:br>
              <a:rPr lang="en-US" dirty="0"/>
            </a:br>
            <a:r>
              <a:rPr lang="en-US" dirty="0"/>
              <a:t>OR [1..*] 363713009|Has interpretation (attribute)|=*</a:t>
            </a:r>
            <a:br>
              <a:rPr lang="en-US" dirty="0"/>
            </a:br>
            <a:r>
              <a:rPr lang="en-US" dirty="0"/>
              <a:t>OR [1..*] 363714003|Interprets (attribute)|=*</a:t>
            </a:r>
            <a:br>
              <a:rPr lang="en-US" dirty="0"/>
            </a:br>
            <a:r>
              <a:rPr lang="en-US" dirty="0"/>
              <a:t>OR [1..*] 418775008|Finding method (attribute)|=*</a:t>
            </a:r>
            <a:br>
              <a:rPr lang="en-US" dirty="0"/>
            </a:br>
            <a:r>
              <a:rPr lang="en-US" dirty="0"/>
              <a:t>OR [1..*] 419066007|Finding informer (attribute)|=*</a:t>
            </a:r>
          </a:p>
        </p:txBody>
      </p:sp>
    </p:spTree>
    <p:extLst>
      <p:ext uri="{BB962C8B-B14F-4D97-AF65-F5344CB8AC3E}">
        <p14:creationId xmlns:p14="http://schemas.microsoft.com/office/powerpoint/2010/main" val="42609446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1F0116B-1683-134C-8DDB-B28CFAD37C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Analysis and review for types of association patterns</a:t>
            </a:r>
            <a:br>
              <a:rPr lang="en-US" b="1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05145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4C846E7-F07C-AD43-9CFE-C6F6B80295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|Associated with|</a:t>
            </a:r>
            <a:br>
              <a:rPr lang="en-US" b="1" dirty="0"/>
            </a:b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9CAEEB9-C15C-9E4D-90E1-C5E567862D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Infection associated with devices: 68 concepts (postoperative complication)</a:t>
            </a:r>
          </a:p>
          <a:p>
            <a:pPr marL="0" indent="0">
              <a:buNone/>
            </a:pPr>
            <a:r>
              <a:rPr lang="en-US" sz="2400" dirty="0"/>
              <a:t>&lt;&lt; 40733004 |Infectious disease|:</a:t>
            </a:r>
            <a:br>
              <a:rPr lang="en-US" sz="2400" dirty="0"/>
            </a:br>
            <a:r>
              <a:rPr lang="en-US" sz="2400" dirty="0"/>
              <a:t>[1..*] 47429007|Associated with (attribute)|=&lt;&lt;260787004|Physical object (physical object)|</a:t>
            </a:r>
          </a:p>
          <a:p>
            <a:pPr marL="0" indent="0">
              <a:buNone/>
            </a:pPr>
            <a:r>
              <a:rPr lang="en-US" sz="2400" dirty="0"/>
              <a:t>Among these 68 concepts, 19 concepts have </a:t>
            </a:r>
            <a:r>
              <a:rPr lang="en-US" sz="2400" dirty="0" err="1"/>
              <a:t>inferred|due</a:t>
            </a:r>
            <a:r>
              <a:rPr lang="en-US" sz="2400" dirty="0"/>
              <a:t> to|(|procedure|) in their modeling. These need to be reviewed and changed according to the Editorial guide for disorder associated with devices.</a:t>
            </a:r>
          </a:p>
        </p:txBody>
      </p:sp>
    </p:spTree>
    <p:extLst>
      <p:ext uri="{BB962C8B-B14F-4D97-AF65-F5344CB8AC3E}">
        <p14:creationId xmlns:p14="http://schemas.microsoft.com/office/powerpoint/2010/main" val="11349817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0AD2F3-5527-CC40-9340-733D11C1C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Infection associated with event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B37747-DE7D-EE46-B67F-9F4BCA6363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r>
              <a:rPr lang="en-US" b="1" dirty="0"/>
              <a:t>: 1 concept  (Needs to be changed to due to, temporal relationships)</a:t>
            </a:r>
          </a:p>
          <a:p>
            <a:pPr marL="0" indent="0">
              <a:buNone/>
            </a:pPr>
            <a:r>
              <a:rPr lang="en-US" dirty="0"/>
              <a:t>&lt;&lt; 40733004 |Infectious disease|:</a:t>
            </a:r>
            <a:br>
              <a:rPr lang="en-US" dirty="0"/>
            </a:br>
            <a:r>
              <a:rPr lang="en-US" dirty="0"/>
              <a:t>[1..*] &lt;&lt;47429007|Associated with (attribute)|=&lt;&lt;272379006|Event (event)|</a:t>
            </a:r>
          </a:p>
          <a:p>
            <a:r>
              <a:rPr lang="en-US" dirty="0"/>
              <a:t>801006 |Nonvenomous insect bite of foot with infection (disorder)| → Infection of foot due to and after nonvenomous insect bite (disorder) - it is a complication and sequela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40135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7623BF-0E15-DB40-BE1C-5C70145A0F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b="1" dirty="0"/>
            </a:br>
            <a:r>
              <a:rPr lang="en-US" sz="4000" b="1" dirty="0"/>
              <a:t>Infection associated with another finding/disorder modelled by attribute |Associated with|: 68 concepts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31C57F-F51D-7649-A20B-F3ACB6469D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This pattern does not follow the new modeling guidance. The concepts need to be reviewed and represented by one of three patterns: co-occurrent pattern, co-occurrent and due to pattern, or due to pattern.</a:t>
            </a:r>
          </a:p>
          <a:p>
            <a:pPr marL="0" indent="0">
              <a:buNone/>
            </a:pPr>
            <a:r>
              <a:rPr lang="en-US" dirty="0"/>
              <a:t>&lt;&lt;40733004 |Infectious disease|:</a:t>
            </a:r>
            <a:br>
              <a:rPr lang="en-US" dirty="0"/>
            </a:br>
            <a:r>
              <a:rPr lang="en-US" dirty="0"/>
              <a:t>[1..*] 47429007|Associated with (attribute)|=&lt;&lt;404684003|Clinical finding (finding)|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02897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D5524B-1049-0641-AEB0-A1FE367CC6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|Due to|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E6F152-6DE5-364D-AA20-E801B3040C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Infection due to procedure: 88 concepts</a:t>
            </a:r>
          </a:p>
          <a:p>
            <a:pPr marL="0" indent="0">
              <a:buNone/>
            </a:pPr>
            <a:r>
              <a:rPr lang="en-US" dirty="0"/>
              <a:t>&lt;&lt; 40733004 |Infectious disease|:</a:t>
            </a:r>
            <a:br>
              <a:rPr lang="en-US" dirty="0"/>
            </a:br>
            <a:r>
              <a:rPr lang="en-US" dirty="0"/>
              <a:t>[1..*] 42752001|Due to (attribute)|=&lt;&lt;71388002|Procedure (procedure)|</a:t>
            </a:r>
          </a:p>
          <a:p>
            <a:r>
              <a:rPr lang="en-US" b="1" dirty="0"/>
              <a:t>Due to procedure pattern should have parent concept Complication:</a:t>
            </a:r>
          </a:p>
          <a:p>
            <a:pPr lvl="1"/>
            <a:r>
              <a:rPr lang="en-US" dirty="0"/>
              <a:t>All of them have been modelled as Complications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0903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340725-CD46-034E-85E1-AAFAD77595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b="1" dirty="0"/>
            </a:br>
            <a:r>
              <a:rPr lang="en-US" b="1" dirty="0"/>
              <a:t>Infection due to another finding/disorder: 107 concepts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D7E0DC-22F4-2749-8B92-27D6B185BF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&lt;&lt; 40733004 |Infectious disease|:</a:t>
            </a:r>
            <a:br>
              <a:rPr lang="en-US" dirty="0"/>
            </a:br>
            <a:r>
              <a:rPr lang="en-US" dirty="0"/>
              <a:t>[1..*] 42752001|Due to (attribute)|=&lt;&lt;404684003|Clinical finding (finding)|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97400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429</Words>
  <Application>Microsoft Macintosh PowerPoint</Application>
  <PresentationFormat>Widescreen</PresentationFormat>
  <Paragraphs>103</Paragraphs>
  <Slides>19</Slides>
  <Notes>0</Notes>
  <HiddenSlides>14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Calibri Light</vt:lpstr>
      <vt:lpstr>Office Theme</vt:lpstr>
      <vt:lpstr>Disease association templates</vt:lpstr>
      <vt:lpstr> Attribute usage for infectious diseases:  </vt:lpstr>
      <vt:lpstr> Scope defined by the existing attributes used for concept modeling: 421 concepts </vt:lpstr>
      <vt:lpstr>Analysis and review for types of association patterns </vt:lpstr>
      <vt:lpstr>|Associated with| </vt:lpstr>
      <vt:lpstr>Infection associated with event </vt:lpstr>
      <vt:lpstr> Infection associated with another finding/disorder modelled by attribute |Associated with|: 68 concepts </vt:lpstr>
      <vt:lpstr>|Due to|</vt:lpstr>
      <vt:lpstr> Infection due to another finding/disorder: 107 concepts </vt:lpstr>
      <vt:lpstr>Infectious disease due to infectious disease 72 concepts</vt:lpstr>
      <vt:lpstr> Due to pattern should have parent concept Complication </vt:lpstr>
      <vt:lpstr>|After|</vt:lpstr>
      <vt:lpstr>|Due to| and |After|</vt:lpstr>
      <vt:lpstr>   Associated with findings 42 concepts  (|Due to| OR |co-occurrent and due to|)   </vt:lpstr>
      <vt:lpstr>Associated with findings</vt:lpstr>
      <vt:lpstr> |Pathological process|  </vt:lpstr>
      <vt:lpstr>|Pathological process| </vt:lpstr>
      <vt:lpstr>|Causative agent|</vt:lpstr>
      <vt:lpstr>|Causative agent|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Disease association templates</dc:title>
  <dc:creator>Bruce J. Goldberg</dc:creator>
  <cp:lastModifiedBy>Bruce J. Goldberg</cp:lastModifiedBy>
  <cp:revision>10</cp:revision>
  <dcterms:created xsi:type="dcterms:W3CDTF">2018-07-30T21:45:57Z</dcterms:created>
  <dcterms:modified xsi:type="dcterms:W3CDTF">2018-10-06T23:36:14Z</dcterms:modified>
</cp:coreProperties>
</file>