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68" r:id="rId5"/>
    <p:sldId id="270" r:id="rId6"/>
    <p:sldId id="271" r:id="rId7"/>
    <p:sldId id="269" r:id="rId8"/>
    <p:sldId id="27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49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24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uce J. Goldberg" userId="929c9dc6-a6dc-407d-a9bb-3979b4f82f0b" providerId="ADAL" clId="{B829B55A-16A3-5A49-9A79-6FDC0F4AC133}"/>
    <pc:docChg chg="custSel addSld delSld modSld">
      <pc:chgData name="Bruce J. Goldberg" userId="929c9dc6-a6dc-407d-a9bb-3979b4f82f0b" providerId="ADAL" clId="{B829B55A-16A3-5A49-9A79-6FDC0F4AC133}" dt="2018-10-09T00:11:45.965" v="696" actId="2696"/>
      <pc:docMkLst>
        <pc:docMk/>
      </pc:docMkLst>
      <pc:sldChg chg="delSp modSp">
        <pc:chgData name="Bruce J. Goldberg" userId="929c9dc6-a6dc-407d-a9bb-3979b4f82f0b" providerId="ADAL" clId="{B829B55A-16A3-5A49-9A79-6FDC0F4AC133}" dt="2018-10-09T00:07:47.066" v="674" actId="478"/>
        <pc:sldMkLst>
          <pc:docMk/>
          <pc:sldMk cId="1061651600" sldId="256"/>
        </pc:sldMkLst>
        <pc:spChg chg="mod">
          <ac:chgData name="Bruce J. Goldberg" userId="929c9dc6-a6dc-407d-a9bb-3979b4f82f0b" providerId="ADAL" clId="{B829B55A-16A3-5A49-9A79-6FDC0F4AC133}" dt="2018-10-09T00:07:43.560" v="673" actId="20577"/>
          <ac:spMkLst>
            <pc:docMk/>
            <pc:sldMk cId="1061651600" sldId="256"/>
            <ac:spMk id="2" creationId="{8D7075C0-8D49-4A00-833E-5BF70BC2A5C9}"/>
          </ac:spMkLst>
        </pc:spChg>
        <pc:spChg chg="del">
          <ac:chgData name="Bruce J. Goldberg" userId="929c9dc6-a6dc-407d-a9bb-3979b4f82f0b" providerId="ADAL" clId="{B829B55A-16A3-5A49-9A79-6FDC0F4AC133}" dt="2018-10-09T00:07:47.066" v="674" actId="478"/>
          <ac:spMkLst>
            <pc:docMk/>
            <pc:sldMk cId="1061651600" sldId="256"/>
            <ac:spMk id="3" creationId="{0FB41DAE-39E2-4927-8C8C-9A7BFC73A405}"/>
          </ac:spMkLst>
        </pc:spChg>
      </pc:sldChg>
      <pc:sldChg chg="modSp">
        <pc:chgData name="Bruce J. Goldberg" userId="929c9dc6-a6dc-407d-a9bb-3979b4f82f0b" providerId="ADAL" clId="{B829B55A-16A3-5A49-9A79-6FDC0F4AC133}" dt="2018-10-09T00:08:44.074" v="675" actId="20577"/>
        <pc:sldMkLst>
          <pc:docMk/>
          <pc:sldMk cId="2992342993" sldId="257"/>
        </pc:sldMkLst>
        <pc:spChg chg="mod">
          <ac:chgData name="Bruce J. Goldberg" userId="929c9dc6-a6dc-407d-a9bb-3979b4f82f0b" providerId="ADAL" clId="{B829B55A-16A3-5A49-9A79-6FDC0F4AC133}" dt="2018-10-09T00:08:44.074" v="675" actId="20577"/>
          <ac:spMkLst>
            <pc:docMk/>
            <pc:sldMk cId="2992342993" sldId="257"/>
            <ac:spMk id="5" creationId="{6ABC7FDC-E2A5-468B-96A4-24FCFE1ACE73}"/>
          </ac:spMkLst>
        </pc:spChg>
      </pc:sldChg>
      <pc:sldChg chg="modSp add">
        <pc:chgData name="Bruce J. Goldberg" userId="929c9dc6-a6dc-407d-a9bb-3979b4f82f0b" providerId="ADAL" clId="{B829B55A-16A3-5A49-9A79-6FDC0F4AC133}" dt="2018-10-09T00:10:58.292" v="690" actId="20577"/>
        <pc:sldMkLst>
          <pc:docMk/>
          <pc:sldMk cId="2900368707" sldId="276"/>
        </pc:sldMkLst>
        <pc:spChg chg="mod">
          <ac:chgData name="Bruce J. Goldberg" userId="929c9dc6-a6dc-407d-a9bb-3979b4f82f0b" providerId="ADAL" clId="{B829B55A-16A3-5A49-9A79-6FDC0F4AC133}" dt="2018-10-09T00:10:58.292" v="690" actId="20577"/>
          <ac:spMkLst>
            <pc:docMk/>
            <pc:sldMk cId="2900368707" sldId="276"/>
            <ac:spMk id="2" creationId="{48DE3FBB-4044-4B4B-85A3-D6B634EB38BC}"/>
          </ac:spMkLst>
        </pc:spChg>
        <pc:spChg chg="mod">
          <ac:chgData name="Bruce J. Goldberg" userId="929c9dc6-a6dc-407d-a9bb-3979b4f82f0b" providerId="ADAL" clId="{B829B55A-16A3-5A49-9A79-6FDC0F4AC133}" dt="2018-10-04T17:50:48.341" v="321" actId="207"/>
          <ac:spMkLst>
            <pc:docMk/>
            <pc:sldMk cId="2900368707" sldId="276"/>
            <ac:spMk id="3" creationId="{78427012-9758-8547-85C9-CAAD6D8B34E0}"/>
          </ac:spMkLst>
        </pc:spChg>
      </pc:sldChg>
    </pc:docChg>
  </pc:docChgLst>
  <pc:docChgLst>
    <pc:chgData name="Bruce J Goldberg" userId="929c9dc6-a6dc-407d-a9bb-3979b4f82f0b" providerId="ADAL" clId="{1BEB9EC6-8429-42CC-B88C-7498E619C687}"/>
    <pc:docChg chg="modSld">
      <pc:chgData name="Bruce J Goldberg" userId="929c9dc6-a6dc-407d-a9bb-3979b4f82f0b" providerId="ADAL" clId="{1BEB9EC6-8429-42CC-B88C-7498E619C687}" dt="2018-10-23T15:40:03.380" v="39" actId="20577"/>
      <pc:docMkLst>
        <pc:docMk/>
      </pc:docMkLst>
      <pc:sldChg chg="modSp">
        <pc:chgData name="Bruce J Goldberg" userId="929c9dc6-a6dc-407d-a9bb-3979b4f82f0b" providerId="ADAL" clId="{1BEB9EC6-8429-42CC-B88C-7498E619C687}" dt="2018-10-23T15:39:47.869" v="19" actId="20577"/>
        <pc:sldMkLst>
          <pc:docMk/>
          <pc:sldMk cId="2992342993" sldId="257"/>
        </pc:sldMkLst>
        <pc:spChg chg="mod">
          <ac:chgData name="Bruce J Goldberg" userId="929c9dc6-a6dc-407d-a9bb-3979b4f82f0b" providerId="ADAL" clId="{1BEB9EC6-8429-42CC-B88C-7498E619C687}" dt="2018-10-23T15:39:47.869" v="19" actId="20577"/>
          <ac:spMkLst>
            <pc:docMk/>
            <pc:sldMk cId="2992342993" sldId="257"/>
            <ac:spMk id="2" creationId="{86BED5B7-75C4-4E18-81EC-626C8A84FC54}"/>
          </ac:spMkLst>
        </pc:spChg>
      </pc:sldChg>
      <pc:sldChg chg="modSp">
        <pc:chgData name="Bruce J Goldberg" userId="929c9dc6-a6dc-407d-a9bb-3979b4f82f0b" providerId="ADAL" clId="{1BEB9EC6-8429-42CC-B88C-7498E619C687}" dt="2018-10-23T15:40:03.380" v="39" actId="20577"/>
        <pc:sldMkLst>
          <pc:docMk/>
          <pc:sldMk cId="1496655313" sldId="267"/>
        </pc:sldMkLst>
        <pc:spChg chg="mod">
          <ac:chgData name="Bruce J Goldberg" userId="929c9dc6-a6dc-407d-a9bb-3979b4f82f0b" providerId="ADAL" clId="{1BEB9EC6-8429-42CC-B88C-7498E619C687}" dt="2018-10-23T15:40:03.380" v="39" actId="20577"/>
          <ac:spMkLst>
            <pc:docMk/>
            <pc:sldMk cId="1496655313" sldId="267"/>
            <ac:spMk id="5" creationId="{FF38CD1D-4ABB-4C2B-9163-9D92592E2E7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5CE9C4-4CF2-4AB9-834A-2603C49279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FB81B2-2F6D-47FA-BE1A-02EB1F7D7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F34242-5C85-424F-B61B-10D79FDEA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681DE-EBF3-4899-B815-E83946201942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EE7D71-48BE-4C62-9C06-7E2DEA8B5B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E4D1F1-76C5-48D0-825F-6EDCB1ADA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98FC1-5F25-47B9-B711-E0ADDFA8A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681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3AF8F9-9DFA-403A-8C85-E276F10BEC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E5C476-D762-43AF-B748-C6F7CE5F28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987898-E918-4C44-9131-B5BD64EA0C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681DE-EBF3-4899-B815-E83946201942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9BF79E-9F19-4DCE-8BD4-273FC6EA90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27C9AF-7157-4169-96C7-4A83EC6F5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98FC1-5F25-47B9-B711-E0ADDFA8A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849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6320E3-DC21-427D-9704-C33AA356C95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1FF973-9970-4D2E-9648-DCF6A9B1ED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95255A-1C91-4615-AC63-E3DF00D666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681DE-EBF3-4899-B815-E83946201942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6C02F3-A8D7-4268-817B-61664D607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0BF8A9-09D3-42C4-B426-C4DD51A51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98FC1-5F25-47B9-B711-E0ADDFA8A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580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F7772-930A-4F95-B3B9-3B5D144F2B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AB63E8-8F8C-42FF-83E4-1094C54514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554B8A-477B-426B-90C2-53BEB3AA1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681DE-EBF3-4899-B815-E83946201942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8194E6-DF85-44BD-A9A5-1AAB43BC5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CE3E31-D7A6-4A66-9858-C60582104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98FC1-5F25-47B9-B711-E0ADDFA8A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636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D7F84-CB06-40ED-94EA-EEC90415F4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4613FB-A44B-49E2-8A48-2040571681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61E172-2A30-424A-A762-D9D7C0AEA9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681DE-EBF3-4899-B815-E83946201942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16D832-F27D-482C-8CB9-9FD350471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880FAA-E38E-4937-98CB-C8E0D19554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98FC1-5F25-47B9-B711-E0ADDFA8A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013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1AD0F0-E425-4AE6-B42C-7B6846ECC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32ABA9-8A76-49E6-982D-C3498AD96C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58D068-D11E-43B6-8275-B7F450A63A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7DFD2D-BE3D-4335-93A9-306877E4CA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681DE-EBF3-4899-B815-E83946201942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02E460-9CFF-449E-A888-63B6597CC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0C9722-6F92-49A2-8D59-73A46C466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98FC1-5F25-47B9-B711-E0ADDFA8A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120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075C40-2BAE-4DD4-A5A3-2DE5813CDD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7DED55-C6F0-46D1-9B17-0415DBB16A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627EFE-C8EF-45BF-9F9E-5A5372F4F3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C9733C4-E290-4EB5-9A36-427F25DAE0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E30CA5-68CA-4EC0-9379-A9748AC5E4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763B1D4-380A-442C-AE7D-001887316A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681DE-EBF3-4899-B815-E83946201942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E975220-B167-427F-BD6A-17D6F055AF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A9EF0C5-74BF-4387-94E6-F5D4EA145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98FC1-5F25-47B9-B711-E0ADDFA8A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880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B2A48-E7E1-4E3C-BECD-253EA67654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6F7AB5-1BAA-4455-8CF3-A2024A1B10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681DE-EBF3-4899-B815-E83946201942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7136BD-6259-4383-AA09-FE0EFC5E6A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F8420B-3A3D-44F5-86FE-25E756B3A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98FC1-5F25-47B9-B711-E0ADDFA8A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526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46FDBD2-4F0A-4750-9A71-2F0E966C7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681DE-EBF3-4899-B815-E83946201942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53BA3AF-52A0-4628-810C-EE1A3E8A4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0783F9-9DE0-463F-AE52-0FED6CCAD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98FC1-5F25-47B9-B711-E0ADDFA8A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097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0DE10B-2C49-4772-885C-7FF075D25D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95D505-E4F2-49E5-928D-62AA436656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C145CE-7BB1-451F-A834-72C411B983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08FF04-0EA8-4E7F-91EB-0869F454A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681DE-EBF3-4899-B815-E83946201942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7EA709-B8AA-425B-B321-E592F583F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47EB60-A9F4-4F12-A9D0-8EDE0EA6E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98FC1-5F25-47B9-B711-E0ADDFA8A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42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FE1ED2-2725-465C-AB44-AC6F65E60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FA5882-4310-4A11-9622-950E3CA756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B41514-C392-476A-94EB-7BA80857B8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6CD4F5-4990-454F-9B70-DB3317191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681DE-EBF3-4899-B815-E83946201942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C9BDE4-7A9C-4C49-8BF2-82DCA6CC3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27DA9A-175A-466F-916C-D15D3AD99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98FC1-5F25-47B9-B711-E0ADDFA8A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909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BAD83F4-D98B-4858-AB43-65D6077DAF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8BE5BE-455F-4D8F-8F24-A0C7FE9F3E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C368AF-754C-4F32-AAC9-5B0CA83514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B681DE-EBF3-4899-B815-E83946201942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40748C-1857-478E-933D-C6F1318AB4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22ADF8-6A93-4E5A-802A-17180E82E4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98FC1-5F25-47B9-B711-E0ADDFA8A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156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7075C0-8D49-4A00-833E-5BF70BC2A5C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Complex skull fracture requests</a:t>
            </a:r>
          </a:p>
        </p:txBody>
      </p:sp>
    </p:spTree>
    <p:extLst>
      <p:ext uri="{BB962C8B-B14F-4D97-AF65-F5344CB8AC3E}">
        <p14:creationId xmlns:p14="http://schemas.microsoft.com/office/powerpoint/2010/main" val="10616516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BED5B7-75C4-4E18-81EC-626C8A84FC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Description of issue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ABC7FDC-E2A5-468B-96A4-24FCFE1ACE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We have around 20 disorder concepts (see list in comment below) involving skull fractures with intracranial injury, with or without loss of consciousness for a time period, and some indicate the return to pre-existing conscious level. Some are rather </a:t>
            </a:r>
            <a:r>
              <a:rPr lang="en-US" dirty="0" err="1"/>
              <a:t>straightfoward</a:t>
            </a:r>
            <a:r>
              <a:rPr lang="en-US" dirty="0"/>
              <a:t> (e.g., 698618009 |Open fracture of vault of skull with loss of consciousness (disorder)|) while some seem excessively precoordinated (</a:t>
            </a:r>
            <a:r>
              <a:rPr lang="en-US" dirty="0" err="1"/>
              <a:t>e.g</a:t>
            </a:r>
            <a:r>
              <a:rPr lang="en-US" dirty="0"/>
              <a:t>, 207749000 |Open fracture of base of skull with intracranial injury, with more than 24 hours loss of consciousness without return to pre-existing conscious level (disorder)|). For the latter group, should we consider inactivating them? These concepts are not found in ICD-11.Note that there are around 40 additional concepts in SNOMED which include the "return to pre-existing conscious..." info (e.g., 78477003 |Intracranial hemorrhage following injury without open intracranial wound AND with prolonged loss of consciousness (more than 24 hours) AND return to pre-existing conscious level (disorder)|). These should probably also be considered in any decision made concerning the fracture concepts.</a:t>
            </a:r>
          </a:p>
        </p:txBody>
      </p:sp>
    </p:spTree>
    <p:extLst>
      <p:ext uri="{BB962C8B-B14F-4D97-AF65-F5344CB8AC3E}">
        <p14:creationId xmlns:p14="http://schemas.microsoft.com/office/powerpoint/2010/main" val="29923429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F38CD1D-4ABB-4C2B-9163-9D92592E2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Concepts in question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D7F9A6E4-E02B-425D-A5EC-5CD1AC34D11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296916" y="1825621"/>
          <a:ext cx="9598168" cy="435134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598168">
                  <a:extLst>
                    <a:ext uri="{9D8B030D-6E8A-4147-A177-3AD203B41FA5}">
                      <a16:colId xmlns:a16="http://schemas.microsoft.com/office/drawing/2014/main" val="3783640000"/>
                    </a:ext>
                  </a:extLst>
                </a:gridCol>
              </a:tblGrid>
              <a:tr h="1891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Open fracture of vault of skull with loss of consciousness (disorder)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198755640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Closed fracture of base of skull with loss of consciousness (disorder)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3046115018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Closed fracture of vault of skull with loss of consciousness (disorder)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3621759513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Open fracture of base of skull with intracranial injury, with no loss of consciousness (disorder)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2839178450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Open fracture of vault of skull with intracranial injury, with no loss of consciousness (disorder)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2129212336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Closed fracture of base of skull with intracranial injury, with no loss of consciousness (disorder)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130412109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Closed fracture of vault of skull with intracranial injury, with no loss of consciousness (disorder)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3048274595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Open fracture of base of skull with intracranial injury, with 1-24 hours loss of consciousness (disorder)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3494683670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Open fracture of vault of skull with intracranial injury, with 1-24 hours loss of consciousness (disorder)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2289016909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Closed fracture of base of skull with intracranial injury, with 1-24 hours loss of consciousness (disorder)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3573402013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Closed fracture of vault of skull with intracranial injury, with 1-24 hours loss of consciousness (disorder)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1495345215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Open fracture of base of skull with intracranial injury, with less than 1 hour loss of consciousness (disorder)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3429741684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Open fracture of vault of skull with intracranial injury, with less than 1 hour loss of consciousness (disorder)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2103613022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Closed fracture of base of skull with intracranial injury, with less than 1 hour loss of consciousness (disorder)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1731821412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Closed fracture of vault of skull with intracranial injury, with less than 1 hour loss of consciousness (disorder)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2515569191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Open fracture of base of skull with intracranial injury, with more than 24 hours loss of consciousness and return to pre-existing conscious level (disorder)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1415237205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Open fracture of vault of skull with intracranial injury, with more than 24 hours loss of consciousness and return to pre-existing conscious level (disorder)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3158167709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Closed fracture of base of skull with intracranial injury, with more than 24 hours loss of consciousness and return to pre-existing conscious level (disorder)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2251803058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Closed fracture of vault of skull with intracranial injury, with more than 24 hours loss of consciousness and return to pre-existing conscious level (disorder)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1806424123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Open fracture of base of skull with intracranial injury, with more than 24 hours loss of consciousness without return to pre-existing conscious level (disorder)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3091618592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Open fracture of vault of skull with intracranial injury, with more than 24 hours loss of consciousness without return to pre-existing conscious level (disorder)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2759711089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Closed fracture of base of skull with intracranial injury, with more than 24 hours loss of consciousness without return to pre-existing conscious level (disorder)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547938630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Closed fracture of vault of skull with intracranial injury, with more than 24 hours loss of consciousness without return to pre-existing conscious level (disorder)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949345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6655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0A8579-6C14-4800-9B59-3BBA12481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 durations (ICD-9)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16A5B8DD-B3F3-4DB1-B2CC-317038926CB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8590498"/>
              </p:ext>
            </p:extLst>
          </p:nvPr>
        </p:nvGraphicFramePr>
        <p:xfrm>
          <a:off x="1995880" y="4082264"/>
          <a:ext cx="7911517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11517">
                  <a:extLst>
                    <a:ext uri="{9D8B030D-6E8A-4147-A177-3AD203B41FA5}">
                      <a16:colId xmlns:a16="http://schemas.microsoft.com/office/drawing/2014/main" val="99560529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Existing SNOMED concepts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76368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32834005 |Brief loss of consciousness (finding)|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18521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40863000 |Moderate duration loss of consciousness (finding)|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83886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7862002 |Prolonged loss of consciousness (finding)|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8579374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6C035FA6-FF35-499D-A802-91D423656AB4}"/>
              </a:ext>
            </a:extLst>
          </p:cNvPr>
          <p:cNvSpPr/>
          <p:nvPr/>
        </p:nvSpPr>
        <p:spPr>
          <a:xfrm>
            <a:off x="707470" y="1804892"/>
            <a:ext cx="1064632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Specific code 800.02 Closed fracture of vault of skull without mention of intracranial injury, </a:t>
            </a:r>
            <a:r>
              <a:rPr lang="en-US" dirty="0">
                <a:solidFill>
                  <a:srgbClr val="FF0000"/>
                </a:solidFill>
              </a:rPr>
              <a:t>with brief [less than one hour] loss of consciousness</a:t>
            </a:r>
            <a:endParaRPr lang="en-US" dirty="0"/>
          </a:p>
          <a:p>
            <a:r>
              <a:rPr lang="en-US" dirty="0"/>
              <a:t>Specific code 800.03 Closed fracture of vault of skull without mention of intracranial injury, </a:t>
            </a:r>
            <a:r>
              <a:rPr lang="en-US" dirty="0">
                <a:solidFill>
                  <a:srgbClr val="FF0000"/>
                </a:solidFill>
              </a:rPr>
              <a:t>with moderate [1-24 hours] loss of consciousness</a:t>
            </a:r>
            <a:r>
              <a:rPr lang="en-US" dirty="0"/>
              <a:t> </a:t>
            </a:r>
          </a:p>
          <a:p>
            <a:r>
              <a:rPr lang="en-US" dirty="0"/>
              <a:t>Specific code 800.04 Closed fracture of vault of skull without mention of intracranial injury, </a:t>
            </a:r>
            <a:r>
              <a:rPr lang="en-US" dirty="0">
                <a:solidFill>
                  <a:srgbClr val="FF0000"/>
                </a:solidFill>
              </a:rPr>
              <a:t>with prolonged [more than 24 hours]</a:t>
            </a:r>
            <a:r>
              <a:rPr lang="en-US" dirty="0"/>
              <a:t> loss of consciousness and return to pre-existing conscious level</a:t>
            </a:r>
          </a:p>
        </p:txBody>
      </p:sp>
    </p:spTree>
    <p:extLst>
      <p:ext uri="{BB962C8B-B14F-4D97-AF65-F5344CB8AC3E}">
        <p14:creationId xmlns:p14="http://schemas.microsoft.com/office/powerpoint/2010/main" val="15215576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C3CBF2-1E74-4DE4-A299-24636CACE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 durations ICD-10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2CA8DF-6B25-4178-8F45-35BA64376D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Without loss of consciousness</a:t>
            </a:r>
          </a:p>
          <a:p>
            <a:r>
              <a:rPr lang="en-US" dirty="0"/>
              <a:t>With loss of consciousness of 30 minutes or less</a:t>
            </a:r>
          </a:p>
          <a:p>
            <a:r>
              <a:rPr lang="en-US" dirty="0"/>
              <a:t>With loss of consciousness of 31 minutes to 59 minutes</a:t>
            </a:r>
          </a:p>
          <a:p>
            <a:r>
              <a:rPr lang="en-US" dirty="0"/>
              <a:t>With loss of consciousness of 1 hour to 5 hours 59 minutes</a:t>
            </a:r>
          </a:p>
          <a:p>
            <a:r>
              <a:rPr lang="en-US" dirty="0"/>
              <a:t>With loss of consciousness of 6 hours to 24 hours</a:t>
            </a:r>
          </a:p>
          <a:p>
            <a:r>
              <a:rPr lang="en-US" dirty="0"/>
              <a:t>With loss of consciousness greater than 24 hours with return to pre-existing conscious level</a:t>
            </a:r>
          </a:p>
          <a:p>
            <a:r>
              <a:rPr lang="en-US" dirty="0"/>
              <a:t>With loss of consciousness greater than 24 hours without return to pre-existing conscious level with patient surviving</a:t>
            </a:r>
          </a:p>
          <a:p>
            <a:r>
              <a:rPr lang="en-US" dirty="0"/>
              <a:t>With loss of consciousness of any duration with death due to brain injury prior to regaining consciousness</a:t>
            </a:r>
          </a:p>
          <a:p>
            <a:r>
              <a:rPr lang="en-US" dirty="0"/>
              <a:t>With loss of consciousness of any duration with death due to other cause prior to regaining consciousness</a:t>
            </a:r>
          </a:p>
          <a:p>
            <a:r>
              <a:rPr lang="en-US" dirty="0"/>
              <a:t>With loss of consciousness of unspecified duration</a:t>
            </a:r>
          </a:p>
        </p:txBody>
      </p:sp>
    </p:spTree>
    <p:extLst>
      <p:ext uri="{BB962C8B-B14F-4D97-AF65-F5344CB8AC3E}">
        <p14:creationId xmlns:p14="http://schemas.microsoft.com/office/powerpoint/2010/main" val="15185847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4B13C-3462-4A41-96D2-21DE3BF0A4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 durations ICD-11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F5B5758-F5FD-48C9-A597-976EF081B9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39106" y="2559050"/>
            <a:ext cx="6093001" cy="173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9853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903F5-6AFC-4023-9ED7-99ED38ED14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 loss of consciousness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A64529-F7F5-43B2-B25D-2F19E70355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428913001 |No loss of consciousness (situation)|</a:t>
            </a:r>
          </a:p>
        </p:txBody>
      </p:sp>
    </p:spTree>
    <p:extLst>
      <p:ext uri="{BB962C8B-B14F-4D97-AF65-F5344CB8AC3E}">
        <p14:creationId xmlns:p14="http://schemas.microsoft.com/office/powerpoint/2010/main" val="24294241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E3FBB-4044-4B4B-85A3-D6B634EB3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Recommendations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427012-9758-8547-85C9-CAAD6D8B34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Concepts in question are classification-derived phrases</a:t>
            </a:r>
          </a:p>
          <a:p>
            <a:r>
              <a:rPr lang="en-US" dirty="0"/>
              <a:t>Representation of levels of consciousness has changed between ICD-9, ICD-10 and ICD-11</a:t>
            </a:r>
          </a:p>
          <a:p>
            <a:r>
              <a:rPr lang="en-US" dirty="0"/>
              <a:t>Modeling of complex associations with &gt; 2 conditions is currently out of scope for modeling</a:t>
            </a:r>
          </a:p>
          <a:p>
            <a:r>
              <a:rPr lang="en-US" dirty="0">
                <a:solidFill>
                  <a:srgbClr val="FF0000"/>
                </a:solidFill>
              </a:rPr>
              <a:t>Recommendation: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Inactivate these concepts</a:t>
            </a:r>
          </a:p>
        </p:txBody>
      </p:sp>
    </p:spTree>
    <p:extLst>
      <p:ext uri="{BB962C8B-B14F-4D97-AF65-F5344CB8AC3E}">
        <p14:creationId xmlns:p14="http://schemas.microsoft.com/office/powerpoint/2010/main" val="29003687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704</TotalTime>
  <Words>985</Words>
  <Application>Microsoft Office PowerPoint</Application>
  <PresentationFormat>Widescreen</PresentationFormat>
  <Paragraphs>55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Complex skull fracture requests</vt:lpstr>
      <vt:lpstr>Description of issue</vt:lpstr>
      <vt:lpstr>Concepts in question</vt:lpstr>
      <vt:lpstr>LOC durations (ICD-9)</vt:lpstr>
      <vt:lpstr>LOC durations ICD-10</vt:lpstr>
      <vt:lpstr>LOC durations ICD-11</vt:lpstr>
      <vt:lpstr>No loss of consciousness</vt:lpstr>
      <vt:lpstr>Recommendations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Bruce J. Goldberg</dc:creator>
  <cp:lastModifiedBy>Bruce J Goldberg</cp:lastModifiedBy>
  <cp:revision>21</cp:revision>
  <dcterms:created xsi:type="dcterms:W3CDTF">2018-09-26T23:26:48Z</dcterms:created>
  <dcterms:modified xsi:type="dcterms:W3CDTF">2018-10-23T15:40:19Z</dcterms:modified>
</cp:coreProperties>
</file>