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236" r:id="rId1"/>
  </p:sldMasterIdLst>
  <p:notesMasterIdLst>
    <p:notesMasterId r:id="rId5"/>
  </p:notesMasterIdLst>
  <p:sldIdLst>
    <p:sldId id="410" r:id="rId2"/>
    <p:sldId id="416" r:id="rId3"/>
    <p:sldId id="415" r:id="rId4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1pPr>
    <a:lvl2pPr marL="742950" indent="-28575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2pPr>
    <a:lvl3pPr marL="11430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3pPr>
    <a:lvl4pPr marL="16002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4pPr>
    <a:lvl5pPr marL="2057400" indent="-228600" algn="l" defTabSz="457200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871" autoAdjust="0"/>
  </p:normalViewPr>
  <p:slideViewPr>
    <p:cSldViewPr>
      <p:cViewPr varScale="1">
        <p:scale>
          <a:sx n="74" d="100"/>
          <a:sy n="74" d="100"/>
        </p:scale>
        <p:origin x="555" y="45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5144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3320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4588" y="685800"/>
            <a:ext cx="4557712" cy="3417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sp>
      <p:sp>
        <p:nvSpPr>
          <p:cNvPr id="13321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5288" cy="410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pic>
        <p:nvPicPr>
          <p:cNvPr id="13322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01138"/>
            <a:ext cx="6858000" cy="4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8686800"/>
            <a:ext cx="762000" cy="23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66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To change the image on this slide:</a:t>
            </a:r>
          </a:p>
          <a:p>
            <a:pPr lvl="1"/>
            <a:r>
              <a:rPr lang="en-NZ" dirty="0"/>
              <a:t> Right click on the slide and select ‘Format Background’</a:t>
            </a:r>
          </a:p>
          <a:p>
            <a:pPr lvl="1"/>
            <a:r>
              <a:rPr lang="en-NZ" dirty="0"/>
              <a:t> In the ‘Fill’ Section, select ‘Picture or Texture Fill’ </a:t>
            </a:r>
          </a:p>
          <a:p>
            <a:pPr lvl="1"/>
            <a:r>
              <a:rPr lang="en-NZ" dirty="0"/>
              <a:t> Click on ‘Insert from File’, navigate to the appropriate picture (corporate imagery can be found in the ‘Stock Images’ folder on the OMC at http://omc) and choose an appropriate image</a:t>
            </a:r>
          </a:p>
          <a:p>
            <a:pPr lvl="1"/>
            <a:r>
              <a:rPr lang="en-NZ" dirty="0"/>
              <a:t> The background graphic will change</a:t>
            </a:r>
          </a:p>
          <a:p>
            <a:pPr lvl="1"/>
            <a:endParaRPr lang="en-NZ" dirty="0"/>
          </a:p>
          <a:p>
            <a:pPr lvl="1"/>
            <a:r>
              <a:rPr lang="en-NZ" dirty="0"/>
              <a:t>Do not click on ‘Apply to All’</a:t>
            </a:r>
          </a:p>
          <a:p>
            <a:pPr lvl="1"/>
            <a:r>
              <a:rPr lang="en-NZ" dirty="0"/>
              <a:t>Do not select ‘Tile picture as texture’</a:t>
            </a:r>
          </a:p>
          <a:p>
            <a:pPr lvl="1"/>
            <a:r>
              <a:rPr lang="en-NZ" dirty="0"/>
              <a:t>Please note: Product presentations must use medical images - landscapes can only be used in corporate presentations</a:t>
            </a:r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1246188" y="911225"/>
            <a:ext cx="4365625" cy="3275013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93014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Questions…</a:t>
            </a:r>
          </a:p>
          <a:p>
            <a:pPr marL="228600" indent="-228600">
              <a:buAutoNum type="alphaLcPeriod"/>
            </a:pPr>
            <a:r>
              <a:rPr lang="en-NZ" dirty="0"/>
              <a:t>Should we always return the Preferred Term if the Code is syntactically</a:t>
            </a:r>
            <a:r>
              <a:rPr lang="en-NZ" baseline="0" dirty="0"/>
              <a:t> valid and recognised</a:t>
            </a:r>
            <a:r>
              <a:rPr lang="en-NZ" dirty="0"/>
              <a:t>?</a:t>
            </a:r>
          </a:p>
          <a:p>
            <a:pPr marL="228600" indent="-228600">
              <a:buAutoNum type="alphaLcPeriod"/>
            </a:pPr>
            <a:r>
              <a:rPr lang="en-NZ" dirty="0"/>
              <a:t>Should there</a:t>
            </a:r>
            <a:r>
              <a:rPr lang="en-NZ" baseline="0" dirty="0"/>
              <a:t> be separate results for the Code and Display – or is it always a combination if a display term is provided?</a:t>
            </a:r>
          </a:p>
          <a:p>
            <a:pPr marL="228600" indent="-228600">
              <a:buAutoNum type="alphaLcPeriod"/>
            </a:pPr>
            <a:r>
              <a:rPr lang="en-NZ" baseline="0" dirty="0"/>
              <a:t>How does the behaviour differ for Value Sets that contain terms (i.e. should terms outside of an extensional Value Set be considered)?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0461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771801" y="1"/>
            <a:ext cx="5769299" cy="587727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NZ" sz="1800" dirty="0">
              <a:ln>
                <a:solidFill>
                  <a:srgbClr val="00738B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347864" y="2492377"/>
            <a:ext cx="4752528" cy="2232769"/>
          </a:xfrm>
        </p:spPr>
        <p:txBody>
          <a:bodyPr lIns="72000" rIns="72000">
            <a:normAutofit/>
          </a:bodyPr>
          <a:lstStyle>
            <a:lvl1pPr marL="0" indent="0">
              <a:buNone/>
              <a:defRPr sz="360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47864" y="1844826"/>
            <a:ext cx="4752528" cy="568201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800" b="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348041" y="4797426"/>
            <a:ext cx="4752975" cy="431800"/>
          </a:xfrm>
        </p:spPr>
        <p:txBody>
          <a:bodyPr>
            <a:normAutofit/>
          </a:bodyPr>
          <a:lstStyle>
            <a:lvl1pPr>
              <a:buNone/>
              <a:defRPr sz="2000" b="0" spc="-1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HL7NZ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6" y="188640"/>
            <a:ext cx="80766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1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627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&amp; 2x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2"/>
            <a:ext cx="4038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2"/>
            <a:ext cx="4038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162430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&amp; Content(with titl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268762"/>
            <a:ext cx="4040188" cy="5257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68762"/>
            <a:ext cx="4041775" cy="5257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208923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771801" y="1"/>
            <a:ext cx="5769299" cy="587727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NZ" sz="1800" dirty="0">
              <a:ln>
                <a:solidFill>
                  <a:srgbClr val="00738B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347864" y="2492377"/>
            <a:ext cx="4752528" cy="2232769"/>
          </a:xfrm>
        </p:spPr>
        <p:txBody>
          <a:bodyPr lIns="72000" rIns="72000">
            <a:normAutofit/>
          </a:bodyPr>
          <a:lstStyle>
            <a:lvl1pPr marL="0" indent="0">
              <a:buNone/>
              <a:defRPr sz="360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47864" y="1844826"/>
            <a:ext cx="4752528" cy="568201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800" b="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348041" y="4797426"/>
            <a:ext cx="4752975" cy="431800"/>
          </a:xfrm>
        </p:spPr>
        <p:txBody>
          <a:bodyPr>
            <a:normAutofit/>
          </a:bodyPr>
          <a:lstStyle>
            <a:lvl1pPr>
              <a:buNone/>
              <a:defRPr sz="2000" b="0" spc="-1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HL7NZ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6" y="188640"/>
            <a:ext cx="80766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16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771801" y="1"/>
            <a:ext cx="5769299" cy="587727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NZ" sz="1800" dirty="0">
              <a:ln>
                <a:solidFill>
                  <a:srgbClr val="00738B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347864" y="2492377"/>
            <a:ext cx="4752528" cy="2232769"/>
          </a:xfrm>
        </p:spPr>
        <p:txBody>
          <a:bodyPr lIns="72000" rIns="72000">
            <a:normAutofit/>
          </a:bodyPr>
          <a:lstStyle>
            <a:lvl1pPr marL="0" indent="0">
              <a:buNone/>
              <a:defRPr sz="360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47864" y="1844826"/>
            <a:ext cx="4752528" cy="568201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800" b="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348041" y="4797426"/>
            <a:ext cx="4752975" cy="431800"/>
          </a:xfrm>
        </p:spPr>
        <p:txBody>
          <a:bodyPr>
            <a:normAutofit/>
          </a:bodyPr>
          <a:lstStyle>
            <a:lvl1pPr>
              <a:buNone/>
              <a:defRPr sz="2000" b="0" spc="-1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HL7NZ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6" y="188640"/>
            <a:ext cx="80766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16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771801" y="1"/>
            <a:ext cx="5769299" cy="5877272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NZ" sz="1800" dirty="0">
              <a:ln>
                <a:solidFill>
                  <a:srgbClr val="00738B"/>
                </a:solidFill>
              </a:ln>
              <a:solidFill>
                <a:srgbClr val="FFFFFF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347864" y="2492377"/>
            <a:ext cx="4752528" cy="2232769"/>
          </a:xfrm>
        </p:spPr>
        <p:txBody>
          <a:bodyPr lIns="72000" rIns="72000">
            <a:normAutofit/>
          </a:bodyPr>
          <a:lstStyle>
            <a:lvl1pPr marL="0" indent="0">
              <a:buNone/>
              <a:defRPr sz="360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3347864" y="1844826"/>
            <a:ext cx="4752528" cy="568201"/>
          </a:xfrm>
        </p:spPr>
        <p:txBody>
          <a:bodyPr lIns="72000" rIns="72000" anchor="b">
            <a:noAutofit/>
          </a:bodyPr>
          <a:lstStyle>
            <a:lvl1pPr marL="0" indent="0">
              <a:buNone/>
              <a:defRPr sz="2800" b="0" spc="-110" baseline="0">
                <a:solidFill>
                  <a:schemeClr val="accent1"/>
                </a:solidFill>
              </a:defRPr>
            </a:lvl1pPr>
            <a:lvl2pPr>
              <a:buNone/>
              <a:defRPr sz="2800">
                <a:solidFill>
                  <a:schemeClr val="accent1"/>
                </a:solidFill>
              </a:defRPr>
            </a:lvl2pPr>
            <a:lvl3pPr>
              <a:buNone/>
              <a:defRPr sz="2400">
                <a:solidFill>
                  <a:schemeClr val="accent1"/>
                </a:solidFill>
              </a:defRPr>
            </a:lvl3pPr>
            <a:lvl4pPr>
              <a:buNone/>
              <a:defRPr sz="2000">
                <a:solidFill>
                  <a:schemeClr val="accent1"/>
                </a:solidFill>
              </a:defRPr>
            </a:lvl4pPr>
            <a:lvl5pPr>
              <a:buNone/>
              <a:defRPr sz="20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348041" y="4797426"/>
            <a:ext cx="4752975" cy="431800"/>
          </a:xfrm>
        </p:spPr>
        <p:txBody>
          <a:bodyPr>
            <a:normAutofit/>
          </a:bodyPr>
          <a:lstStyle>
            <a:lvl1pPr>
              <a:buNone/>
              <a:defRPr sz="2000" b="0" spc="-1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HL7NZ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6" y="188640"/>
            <a:ext cx="80766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505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4665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2"/>
            <a:ext cx="8229600" cy="47133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67544" y="1052736"/>
            <a:ext cx="8208912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1" y="6492998"/>
            <a:ext cx="7247707" cy="20005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914400">
              <a:buClrTx/>
              <a:buSzTx/>
              <a:buFontTx/>
              <a:buNone/>
              <a:defRPr/>
            </a:pPr>
            <a:r>
              <a:rPr lang="en-NZ" sz="700" dirty="0">
                <a:solidFill>
                  <a:srgbClr val="636360"/>
                </a:solidFill>
                <a:latin typeface="Calibri"/>
                <a:ea typeface="+mn-ea"/>
              </a:rPr>
              <a:t>Page </a:t>
            </a:r>
            <a:fld id="{5362BCBF-CB3E-484D-B44B-85C5A14B02DC}" type="slidenum">
              <a:rPr lang="en-NZ" sz="700" smtClean="0">
                <a:solidFill>
                  <a:srgbClr val="636360"/>
                </a:solidFill>
                <a:latin typeface="Calibri"/>
                <a:ea typeface="+mn-ea"/>
              </a:rPr>
              <a:pPr defTabSz="914400">
                <a:buClrTx/>
                <a:buSzTx/>
                <a:buFontTx/>
                <a:buNone/>
                <a:defRPr/>
              </a:pPr>
              <a:t>‹#›</a:t>
            </a:fld>
            <a:r>
              <a:rPr lang="en-NZ" sz="700" dirty="0">
                <a:solidFill>
                  <a:srgbClr val="636360"/>
                </a:solidFill>
                <a:latin typeface="Calibri"/>
                <a:ea typeface="+mn-ea"/>
              </a:rPr>
              <a:t> 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57202" y="6453336"/>
            <a:ext cx="7115895" cy="0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HL7NZLogo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6" y="188640"/>
            <a:ext cx="807665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267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9" r:id="rId2"/>
    <p:sldLayoutId id="2147484240" r:id="rId3"/>
    <p:sldLayoutId id="2147484241" r:id="rId4"/>
    <p:sldLayoutId id="2147484255" r:id="rId5"/>
    <p:sldLayoutId id="2147484281" r:id="rId6"/>
    <p:sldLayoutId id="2147484474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29"/>
          <p:cNvSpPr>
            <a:spLocks noGrp="1"/>
          </p:cNvSpPr>
          <p:nvPr>
            <p:ph type="body" sz="quarter" idx="10"/>
          </p:nvPr>
        </p:nvSpPr>
        <p:spPr>
          <a:xfrm>
            <a:off x="2915816" y="2492377"/>
            <a:ext cx="5184576" cy="1296665"/>
          </a:xfrm>
        </p:spPr>
        <p:txBody>
          <a:bodyPr>
            <a:noAutofit/>
          </a:bodyPr>
          <a:lstStyle/>
          <a:p>
            <a:pPr algn="r"/>
            <a:r>
              <a:rPr lang="en-CA" sz="2800" dirty="0"/>
              <a:t>HL7 New Zealand</a:t>
            </a:r>
          </a:p>
          <a:p>
            <a:pPr algn="r"/>
            <a:r>
              <a:rPr lang="en-CA" sz="2800" dirty="0"/>
              <a:t> </a:t>
            </a:r>
            <a:endParaRPr lang="en-NZ" sz="3000" dirty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Z" dirty="0"/>
              <a:t>New Zealand Activities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491883" y="4005064"/>
            <a:ext cx="4752975" cy="1728192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en-NZ" sz="3500" b="1" dirty="0">
                <a:solidFill>
                  <a:srgbClr val="FF0000"/>
                </a:solidFill>
              </a:rPr>
              <a:t>FHIR Validate-Code Operations</a:t>
            </a:r>
            <a:endParaRPr lang="en-NZ" dirty="0"/>
          </a:p>
          <a:p>
            <a:pPr algn="r"/>
            <a:r>
              <a:rPr lang="en-NZ" b="1" dirty="0"/>
              <a:t>SNOMED on FHIR Meeting</a:t>
            </a:r>
            <a:endParaRPr lang="en-NZ" dirty="0"/>
          </a:p>
          <a:p>
            <a:pPr algn="r"/>
            <a:r>
              <a:rPr lang="en-NZ" dirty="0"/>
              <a:t>Vancouver  Oct 17, 2018</a:t>
            </a:r>
          </a:p>
          <a:p>
            <a:pPr algn="r"/>
            <a:r>
              <a:rPr lang="en-NZ" dirty="0"/>
              <a:t>Peter Jordan, Chair HL7 New Zealand</a:t>
            </a:r>
          </a:p>
          <a:p>
            <a:pPr algn="r"/>
            <a:endParaRPr lang="en-NZ" dirty="0"/>
          </a:p>
          <a:p>
            <a:pPr algn="r"/>
            <a:endParaRPr lang="en-NZ" dirty="0"/>
          </a:p>
          <a:p>
            <a:pPr algn="r"/>
            <a:endParaRPr lang="en-N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443" y="1772816"/>
            <a:ext cx="7619999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81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E6C3EE-21D2-4053-87A5-0C766A9C6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484" y="1196752"/>
            <a:ext cx="8121032" cy="5256583"/>
          </a:xfrm>
        </p:spPr>
        <p:txBody>
          <a:bodyPr>
            <a:normAutofit/>
          </a:bodyPr>
          <a:lstStyle/>
          <a:p>
            <a:r>
              <a:rPr lang="en-NZ" dirty="0"/>
              <a:t>Code System based validation – “</a:t>
            </a:r>
            <a:r>
              <a:rPr lang="en-NZ" b="0" dirty="0"/>
              <a:t>Validate that a coded value is in the code system”</a:t>
            </a:r>
          </a:p>
          <a:p>
            <a:r>
              <a:rPr lang="en-NZ" dirty="0"/>
              <a:t>Assume…</a:t>
            </a:r>
          </a:p>
          <a:p>
            <a:pPr lvl="1"/>
            <a:r>
              <a:rPr lang="en-NZ" sz="1800" dirty="0"/>
              <a:t>SNOMED CT Versioned Edition Supplied in the version parameter (and available on Terminology Server)</a:t>
            </a:r>
          </a:p>
          <a:p>
            <a:pPr lvl="1"/>
            <a:r>
              <a:rPr lang="en-NZ" sz="1800" dirty="0"/>
              <a:t>Language – assume matches Language </a:t>
            </a:r>
            <a:r>
              <a:rPr lang="en-NZ" sz="1800" dirty="0" err="1"/>
              <a:t>RefSet</a:t>
            </a:r>
            <a:r>
              <a:rPr lang="en-NZ" sz="1800" dirty="0"/>
              <a:t> on Server</a:t>
            </a:r>
          </a:p>
          <a:p>
            <a:r>
              <a:rPr lang="en-NZ" dirty="0"/>
              <a:t>Basic Use Cases – sufficient to highlight fundamental issues…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NZ" u="sng" dirty="0"/>
              <a:t>Boolean Result – is that sufficient?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NZ" dirty="0" err="1"/>
              <a:t>n.b.</a:t>
            </a:r>
            <a:r>
              <a:rPr lang="en-NZ" dirty="0"/>
              <a:t> Normative operation in R4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NZ" dirty="0"/>
              <a:t>Constrain Result to code value only?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NZ" dirty="0"/>
              <a:t>Add a (coded) Display Result Parameter?</a:t>
            </a:r>
          </a:p>
          <a:p>
            <a:pPr marL="0" indent="0">
              <a:buNone/>
            </a:pPr>
            <a:r>
              <a:rPr lang="en-NZ" dirty="0"/>
              <a:t>(valid, absent, unknown, unmatched, invalid…)</a:t>
            </a:r>
          </a:p>
          <a:p>
            <a:pPr marL="0" indent="0">
              <a:buNone/>
            </a:pPr>
            <a:endParaRPr lang="en-NZ" dirty="0"/>
          </a:p>
          <a:p>
            <a:endParaRPr lang="en-NZ" dirty="0"/>
          </a:p>
          <a:p>
            <a:pPr marL="114300" indent="0">
              <a:buNone/>
            </a:pPr>
            <a:endParaRPr lang="en-NZ" dirty="0"/>
          </a:p>
          <a:p>
            <a:pPr marL="114300" indent="0">
              <a:buNone/>
            </a:pPr>
            <a:endParaRPr lang="en-NZ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080CEC-AE7E-4AA3-8B0F-FD684B464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4077072"/>
            <a:ext cx="1016000" cy="101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68CB0B-614B-48CF-9031-89AE766494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2240" y="5911600"/>
            <a:ext cx="1647825" cy="541735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5C507DC1-1304-4842-8CD8-E76B0F82E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The Issue At Hand…</a:t>
            </a:r>
          </a:p>
        </p:txBody>
      </p:sp>
    </p:spTree>
    <p:extLst>
      <p:ext uri="{BB962C8B-B14F-4D97-AF65-F5344CB8AC3E}">
        <p14:creationId xmlns:p14="http://schemas.microsoft.com/office/powerpoint/2010/main" val="382876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endParaRPr lang="en-NZ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121329"/>
              </p:ext>
            </p:extLst>
          </p:nvPr>
        </p:nvGraphicFramePr>
        <p:xfrm>
          <a:off x="0" y="-171400"/>
          <a:ext cx="9144000" cy="72096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97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9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48435"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CODE / DISPLAY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RESULT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MESSAGE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dirty="0"/>
                        <a:t>DISPLAY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7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Invalid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No Term</a:t>
                      </a:r>
                      <a:endParaRPr lang="en-NZ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rgbClr val="FF0000"/>
                          </a:solidFill>
                        </a:rPr>
                        <a:t>False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The code value passed is invalid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NZ" b="1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</a:rPr>
                        <a:t>Unrecognised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</a:rPr>
                        <a:t>No Term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rgbClr val="FF0000"/>
                          </a:solidFill>
                        </a:rPr>
                        <a:t>False</a:t>
                      </a:r>
                    </a:p>
                    <a:p>
                      <a:pPr algn="ctr"/>
                      <a:endParaRPr lang="en-NZ" b="1" dirty="0">
                        <a:solidFill>
                          <a:srgbClr val="92D05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The code value passed is unknown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NZ" b="1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42167353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No Term</a:t>
                      </a:r>
                      <a:endParaRPr lang="en-NZ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True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NZ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>
                          <a:effectLst/>
                        </a:rPr>
                        <a:t>Preferred Term</a:t>
                      </a:r>
                      <a:endParaRPr lang="en-NZ" b="1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Invalid SCT Code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 Term</a:t>
                      </a:r>
                      <a:endParaRPr lang="en-NZ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False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The code value passed is invalid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???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 Term (synonym)</a:t>
                      </a:r>
                      <a:endParaRPr lang="en-NZ" b="1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True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NZ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Preferred Term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dirty="0"/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dirty="0"/>
                        <a:t>Invalid SCT Term (case)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False</a:t>
                      </a:r>
                    </a:p>
                    <a:p>
                      <a:pPr algn="ctr"/>
                      <a:endParaRPr lang="en-NZ" b="1" dirty="0">
                        <a:solidFill>
                          <a:srgbClr val="FF000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The display value </a:t>
                      </a:r>
                      <a:r>
                        <a:rPr lang="en-NZ" b="1"/>
                        <a:t>passed violates </a:t>
                      </a:r>
                      <a:r>
                        <a:rPr lang="en-NZ" b="1" dirty="0"/>
                        <a:t>case </a:t>
                      </a:r>
                      <a:r>
                        <a:rPr lang="en-NZ" b="1"/>
                        <a:t>significance rule</a:t>
                      </a:r>
                      <a:endParaRPr lang="en-NZ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Preferred Term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917274693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dirty="0">
                          <a:solidFill>
                            <a:schemeClr val="tx1"/>
                          </a:solidFill>
                          <a:effectLst/>
                        </a:rPr>
                        <a:t>Unrecognised SCT Term</a:t>
                      </a:r>
                      <a:endParaRPr lang="en-NZ" sz="1800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False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The display value passed is unknown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Preferred Term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Term for a different SCTID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</a:rPr>
                        <a:t>False</a:t>
                      </a:r>
                    </a:p>
                    <a:p>
                      <a:pPr algn="ctr"/>
                      <a:endParaRPr lang="en-NZ" b="1" dirty="0">
                        <a:solidFill>
                          <a:srgbClr val="92D050"/>
                        </a:solidFill>
                      </a:endParaRP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The code and display values passed do not match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???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588644965"/>
                  </a:ext>
                </a:extLst>
              </a:tr>
              <a:tr h="64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Valid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effectLst/>
                        </a:rPr>
                        <a:t>Valid SCT Term (preferred)</a:t>
                      </a:r>
                      <a:endParaRPr lang="en-NZ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True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NZ" b="1" dirty="0"/>
                    </a:p>
                    <a:p>
                      <a:endParaRPr lang="en-NZ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r>
                        <a:rPr lang="en-NZ" b="1" dirty="0"/>
                        <a:t>Preferred Term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28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>
                          <a:solidFill>
                            <a:schemeClr val="tx1"/>
                          </a:solidFill>
                          <a:effectLst/>
                        </a:rPr>
                        <a:t>Unrecognised SCTID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800" b="1" dirty="0">
                          <a:solidFill>
                            <a:schemeClr val="tx1"/>
                          </a:solidFill>
                          <a:effectLst/>
                        </a:rPr>
                        <a:t>Unrecognised SCT Term</a:t>
                      </a:r>
                      <a:endParaRPr lang="en-NZ" sz="1800" b="1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b="1" dirty="0">
                          <a:solidFill>
                            <a:srgbClr val="FF0000"/>
                          </a:solidFill>
                        </a:rPr>
                        <a:t>False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b="1" dirty="0"/>
                        <a:t>The code and display values passed are unknown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endParaRPr lang="en-NZ" b="1" dirty="0"/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753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1_OH_PPT_Template_0 7">
  <a:themeElements>
    <a:clrScheme name="Orion Health Colour Theme">
      <a:dk1>
        <a:srgbClr val="636360"/>
      </a:dk1>
      <a:lt1>
        <a:srgbClr val="FFFFFF"/>
      </a:lt1>
      <a:dk2>
        <a:srgbClr val="636360"/>
      </a:dk2>
      <a:lt2>
        <a:srgbClr val="FFFFFF"/>
      </a:lt2>
      <a:accent1>
        <a:srgbClr val="00738B"/>
      </a:accent1>
      <a:accent2>
        <a:srgbClr val="F37321"/>
      </a:accent2>
      <a:accent3>
        <a:srgbClr val="8ED1E1"/>
      </a:accent3>
      <a:accent4>
        <a:srgbClr val="9BBB59"/>
      </a:accent4>
      <a:accent5>
        <a:srgbClr val="F1645D"/>
      </a:accent5>
      <a:accent6>
        <a:srgbClr val="D3CAB7"/>
      </a:accent6>
      <a:hlink>
        <a:srgbClr val="F37321"/>
      </a:hlink>
      <a:folHlink>
        <a:srgbClr val="00738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42910</TotalTime>
  <Words>447</Words>
  <Application>Microsoft Office PowerPoint</Application>
  <PresentationFormat>On-screen Show (4:3)</PresentationFormat>
  <Paragraphs>82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Times New Roman</vt:lpstr>
      <vt:lpstr>Wingdings</vt:lpstr>
      <vt:lpstr>1_OH_PPT_Template_0 7</vt:lpstr>
      <vt:lpstr>PowerPoint Presentation</vt:lpstr>
      <vt:lpstr>The Issue At Hand…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HL7 NZ Presentation</dc:title>
  <dc:creator>Peter Jordan</dc:creator>
  <dc:description>http://www.orionhealth.com</dc:description>
  <cp:lastModifiedBy>Peter Jordan</cp:lastModifiedBy>
  <cp:revision>1520</cp:revision>
  <cp:lastPrinted>2012-04-05T15:38:19Z</cp:lastPrinted>
  <dcterms:created xsi:type="dcterms:W3CDTF">2011-08-11T02:54:10Z</dcterms:created>
  <dcterms:modified xsi:type="dcterms:W3CDTF">2018-10-17T04:21:53Z</dcterms:modified>
</cp:coreProperties>
</file>