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4"/>
  </p:notesMasterIdLst>
  <p:handoutMasterIdLst>
    <p:handoutMasterId r:id="rId55"/>
  </p:handoutMasterIdLst>
  <p:sldIdLst>
    <p:sldId id="299" r:id="rId2"/>
    <p:sldId id="257" r:id="rId3"/>
    <p:sldId id="575" r:id="rId4"/>
    <p:sldId id="428" r:id="rId5"/>
    <p:sldId id="576" r:id="rId6"/>
    <p:sldId id="496" r:id="rId7"/>
    <p:sldId id="497" r:id="rId8"/>
    <p:sldId id="582" r:id="rId9"/>
    <p:sldId id="500" r:id="rId10"/>
    <p:sldId id="628" r:id="rId11"/>
    <p:sldId id="583" r:id="rId12"/>
    <p:sldId id="578" r:id="rId13"/>
    <p:sldId id="579" r:id="rId14"/>
    <p:sldId id="580" r:id="rId15"/>
    <p:sldId id="577" r:id="rId16"/>
    <p:sldId id="631" r:id="rId17"/>
    <p:sldId id="581" r:id="rId18"/>
    <p:sldId id="507" r:id="rId19"/>
    <p:sldId id="559" r:id="rId20"/>
    <p:sldId id="629" r:id="rId21"/>
    <p:sldId id="630" r:id="rId22"/>
    <p:sldId id="645" r:id="rId23"/>
    <p:sldId id="648" r:id="rId24"/>
    <p:sldId id="649" r:id="rId25"/>
    <p:sldId id="650" r:id="rId26"/>
    <p:sldId id="651" r:id="rId27"/>
    <p:sldId id="652" r:id="rId28"/>
    <p:sldId id="653" r:id="rId29"/>
    <p:sldId id="654" r:id="rId30"/>
    <p:sldId id="655" r:id="rId31"/>
    <p:sldId id="657" r:id="rId32"/>
    <p:sldId id="656" r:id="rId33"/>
    <p:sldId id="646" r:id="rId34"/>
    <p:sldId id="658" r:id="rId35"/>
    <p:sldId id="660" r:id="rId36"/>
    <p:sldId id="661" r:id="rId37"/>
    <p:sldId id="636" r:id="rId38"/>
    <p:sldId id="637" r:id="rId39"/>
    <p:sldId id="638" r:id="rId40"/>
    <p:sldId id="639" r:id="rId41"/>
    <p:sldId id="640" r:id="rId42"/>
    <p:sldId id="662" r:id="rId43"/>
    <p:sldId id="641" r:id="rId44"/>
    <p:sldId id="663" r:id="rId45"/>
    <p:sldId id="642" r:id="rId46"/>
    <p:sldId id="644" r:id="rId47"/>
    <p:sldId id="664" r:id="rId48"/>
    <p:sldId id="647" r:id="rId49"/>
    <p:sldId id="606" r:id="rId50"/>
    <p:sldId id="632" r:id="rId51"/>
    <p:sldId id="480" r:id="rId52"/>
    <p:sldId id="566"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DDBAD7E-EE99-064A-9DD3-E26BD25BE8EE}">
          <p14:sldIdLst>
            <p14:sldId id="299"/>
            <p14:sldId id="257"/>
            <p14:sldId id="575"/>
            <p14:sldId id="428"/>
            <p14:sldId id="576"/>
            <p14:sldId id="496"/>
            <p14:sldId id="497"/>
            <p14:sldId id="582"/>
            <p14:sldId id="500"/>
            <p14:sldId id="628"/>
            <p14:sldId id="583"/>
            <p14:sldId id="578"/>
            <p14:sldId id="579"/>
            <p14:sldId id="580"/>
            <p14:sldId id="577"/>
            <p14:sldId id="631"/>
            <p14:sldId id="581"/>
            <p14:sldId id="507"/>
            <p14:sldId id="559"/>
            <p14:sldId id="629"/>
            <p14:sldId id="630"/>
            <p14:sldId id="645"/>
            <p14:sldId id="648"/>
            <p14:sldId id="649"/>
            <p14:sldId id="650"/>
            <p14:sldId id="651"/>
            <p14:sldId id="652"/>
            <p14:sldId id="653"/>
            <p14:sldId id="654"/>
            <p14:sldId id="655"/>
            <p14:sldId id="657"/>
            <p14:sldId id="656"/>
            <p14:sldId id="646"/>
            <p14:sldId id="658"/>
            <p14:sldId id="660"/>
            <p14:sldId id="661"/>
            <p14:sldId id="636"/>
            <p14:sldId id="637"/>
            <p14:sldId id="638"/>
            <p14:sldId id="639"/>
            <p14:sldId id="640"/>
            <p14:sldId id="662"/>
            <p14:sldId id="641"/>
            <p14:sldId id="663"/>
            <p14:sldId id="642"/>
            <p14:sldId id="644"/>
            <p14:sldId id="664"/>
            <p14:sldId id="647"/>
            <p14:sldId id="606"/>
            <p14:sldId id="632"/>
            <p14:sldId id="480"/>
            <p14:sldId id="566"/>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a Bird" initials="LB"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11893"/>
    <a:srgbClr val="009193"/>
    <a:srgbClr val="B0DDF5"/>
    <a:srgbClr val="76D6FF"/>
    <a:srgbClr val="00FB92"/>
    <a:srgbClr val="00C769"/>
    <a:srgbClr val="00F58D"/>
    <a:srgbClr val="FF9300"/>
    <a:srgbClr val="ED96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32"/>
    <p:restoredTop sz="92607"/>
  </p:normalViewPr>
  <p:slideViewPr>
    <p:cSldViewPr snapToGrid="0" snapToObjects="1">
      <p:cViewPr>
        <p:scale>
          <a:sx n="110" d="100"/>
          <a:sy n="110" d="100"/>
        </p:scale>
        <p:origin x="408"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commentAuthors" Target="commentAuthors.xml"/><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C38D4D-82BF-364B-9276-4FFE3474ACE8}" type="datetimeFigureOut">
              <a:rPr lang="en-US" smtClean="0"/>
              <a:t>10/16/18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716BD27-1D83-F14F-85F5-19F57E37A475}" type="slidenum">
              <a:rPr lang="en-US" smtClean="0"/>
              <a:t>‹#›</a:t>
            </a:fld>
            <a:endParaRPr lang="en-US"/>
          </a:p>
        </p:txBody>
      </p:sp>
    </p:spTree>
    <p:extLst>
      <p:ext uri="{BB962C8B-B14F-4D97-AF65-F5344CB8AC3E}">
        <p14:creationId xmlns:p14="http://schemas.microsoft.com/office/powerpoint/2010/main" val="1957847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D90D6C-3635-334B-A710-8A00355AAB1B}" type="datetimeFigureOut">
              <a:rPr lang="en-US" smtClean="0"/>
              <a:t>10/16/18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377C71-0588-4647-BEAF-657D2A3A355B}" type="slidenum">
              <a:rPr lang="en-US" smtClean="0"/>
              <a:t>‹#›</a:t>
            </a:fld>
            <a:endParaRPr lang="en-US"/>
          </a:p>
        </p:txBody>
      </p:sp>
    </p:spTree>
    <p:extLst>
      <p:ext uri="{BB962C8B-B14F-4D97-AF65-F5344CB8AC3E}">
        <p14:creationId xmlns:p14="http://schemas.microsoft.com/office/powerpoint/2010/main" val="20158897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notesMaster" Target="../notesMasters/notesMaster1.xml"/><Relationship Id="rId3"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notesMaster" Target="../notesMasters/notesMaster1.xml"/><Relationship Id="rId3" Type="http://schemas.openxmlformats.org/officeDocument/2006/relationships/slide" Target="../slides/slide3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6.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notesMaster" Target="../notesMasters/notesMaster1.xml"/><Relationship Id="rId3" Type="http://schemas.openxmlformats.org/officeDocument/2006/relationships/slide" Target="../slides/slide4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377C71-0588-4647-BEAF-657D2A3A355B}" type="slidenum">
              <a:rPr lang="en-US" smtClean="0"/>
              <a:t>2</a:t>
            </a:fld>
            <a:endParaRPr lang="en-US"/>
          </a:p>
        </p:txBody>
      </p:sp>
    </p:spTree>
    <p:extLst>
      <p:ext uri="{BB962C8B-B14F-4D97-AF65-F5344CB8AC3E}">
        <p14:creationId xmlns:p14="http://schemas.microsoft.com/office/powerpoint/2010/main" val="399347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US" dirty="0"/>
              <a:t>Use the ‘Standard</a:t>
            </a:r>
            <a:r>
              <a:rPr lang="en-US" baseline="0" dirty="0"/>
              <a:t> Slide’ layout for most purposes.</a:t>
            </a:r>
          </a:p>
          <a:p>
            <a:r>
              <a:rPr lang="en-US" baseline="0" dirty="0"/>
              <a:t>Other Layouts that can be applied are shown in the Layout options. All these are permitted in our E-Learning presentation where appropriate.</a:t>
            </a:r>
          </a:p>
          <a:p>
            <a:r>
              <a:rPr lang="en-US" baseline="0" dirty="0"/>
              <a:t>If possible avoid customizing layouts for individual slides as these will cause problems if we need to update to a new corporate style. It may occasionally be necessary to slightly alter the size of a frame to avoid an ugly display but these cases should be the exception rather than the rule.</a:t>
            </a:r>
          </a:p>
          <a:p>
            <a:r>
              <a:rPr lang="en-US" baseline="0" dirty="0"/>
              <a:t>If you find there is an additional Layout that would be helpful discuss with the team so we can decide to add this to the standard template.</a:t>
            </a:r>
          </a:p>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2836134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custDataLst>
              <p:tags r:id="rId1"/>
            </p:custDataLst>
          </p:nvPr>
        </p:nvSpPr>
        <p:spPr/>
        <p:txBody>
          <a:bodyPr/>
          <a:lstStyle/>
          <a:p>
            <a:r>
              <a:rPr lang="en-US" dirty="0"/>
              <a:t>The main prerequisite for starting the Authoring Level 1 Course is that</a:t>
            </a:r>
            <a:r>
              <a:rPr lang="en-US" baseline="0" dirty="0"/>
              <a:t> you have successfully completed the SNOMED CT Foundation Course.</a:t>
            </a:r>
          </a:p>
          <a:p>
            <a:r>
              <a:rPr lang="en-US" baseline="0" dirty="0"/>
              <a:t>[click]</a:t>
            </a:r>
          </a:p>
          <a:p>
            <a:r>
              <a:rPr lang="en-US" baseline="0" dirty="0"/>
              <a:t>The Foundation Course provides a broad coverage of a range of SNOMED CT topics, which gives you a good foundation.</a:t>
            </a:r>
          </a:p>
          <a:p>
            <a:r>
              <a:rPr lang="en-US" baseline="0" dirty="0"/>
              <a:t>[click]</a:t>
            </a:r>
          </a:p>
          <a:p>
            <a:r>
              <a:rPr lang="en-US" baseline="0" dirty="0"/>
              <a:t>This level 1 course then builds upon the foundation, and gives you a more detailed understanding of SNOMED CT from an authoring perspective. </a:t>
            </a:r>
          </a:p>
          <a:p>
            <a:r>
              <a:rPr lang="en-US" baseline="0" dirty="0"/>
              <a:t>[click]</a:t>
            </a:r>
          </a:p>
          <a:p>
            <a:r>
              <a:rPr lang="en-US" baseline="0" dirty="0"/>
              <a:t>As we’ve said, in this level, we focus on teaching you how to perform the basic authoring tasks to start on your authoring journey.</a:t>
            </a:r>
          </a:p>
          <a:p>
            <a:r>
              <a:rPr lang="en-US" baseline="0" dirty="0"/>
              <a:t>[click]</a:t>
            </a:r>
            <a:endParaRPr lang="en-US" dirty="0"/>
          </a:p>
          <a:p>
            <a:r>
              <a:rPr lang="en-US" dirty="0"/>
              <a:t>Once you have successfully completed level 1 certification, you may choose to progress to the next level</a:t>
            </a:r>
            <a:r>
              <a:rPr lang="en-US" baseline="0" dirty="0"/>
              <a:t> </a:t>
            </a:r>
            <a:r>
              <a:rPr lang="mr-IN" baseline="0" dirty="0"/>
              <a:t>–</a:t>
            </a:r>
            <a:r>
              <a:rPr lang="en-US" baseline="0" dirty="0"/>
              <a:t> level 2.</a:t>
            </a:r>
          </a:p>
          <a:p>
            <a:r>
              <a:rPr lang="en-US" baseline="0" dirty="0"/>
              <a:t>[click]</a:t>
            </a:r>
          </a:p>
          <a:p>
            <a:r>
              <a:rPr lang="en-US" dirty="0"/>
              <a:t>Level 2 builds upon level 1 with additional knowledge and skills that are needed to be a competent SNOMED CT author. It will explain a range of methods and techniques</a:t>
            </a:r>
            <a:r>
              <a:rPr lang="en-US" baseline="0" dirty="0"/>
              <a:t> for authoring, updating and reviewing the quality of terminology content, and help you understand a variety of additional considerations in the authoring process. It also provides the opportunity to specialize your authoring skills in specific clinical hierarchies, such as clinical findings and procedures.</a:t>
            </a:r>
          </a:p>
          <a:p>
            <a:r>
              <a:rPr lang="en-US" baseline="0" dirty="0"/>
              <a:t>[click]</a:t>
            </a:r>
          </a:p>
          <a:p>
            <a:r>
              <a:rPr lang="en-US" baseline="0" dirty="0"/>
              <a:t>It is important to understand that progressing from level to level isn’t just about the theory and skills you learn by doing the formal courses. To truly progress as an author, you also need the opportunity to put this knowledge and these skills into practice, and gain experience through the regular authoring of SNOMED CT content.</a:t>
            </a:r>
          </a:p>
          <a:p>
            <a:endParaRPr lang="en-US" baseline="0" dirty="0"/>
          </a:p>
        </p:txBody>
      </p:sp>
      <p:sp>
        <p:nvSpPr>
          <p:cNvPr id="4" name="Slide Number Placeholder 3"/>
          <p:cNvSpPr>
            <a:spLocks noGrp="1"/>
          </p:cNvSpPr>
          <p:nvPr>
            <p:ph type="sldNum" idx="10"/>
          </p:nvPr>
        </p:nvSpPr>
        <p:spPr/>
        <p:txBody>
          <a:bodyPr/>
          <a:lstStyle/>
          <a:p>
            <a:endParaRPr lang="en-US" dirty="0"/>
          </a:p>
        </p:txBody>
      </p:sp>
    </p:spTree>
    <p:extLst>
      <p:ext uri="{BB962C8B-B14F-4D97-AF65-F5344CB8AC3E}">
        <p14:creationId xmlns:p14="http://schemas.microsoft.com/office/powerpoint/2010/main" val="1775402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custDataLst>
              <p:tags r:id="rId1"/>
            </p:custDataLst>
          </p:nvPr>
        </p:nvSpPr>
        <p:spPr/>
        <p:txBody>
          <a:bodyPr/>
          <a:lstStyle/>
          <a:p>
            <a:pPr>
              <a:lnSpc>
                <a:spcPct val="107000"/>
              </a:lnSpc>
              <a:spcAft>
                <a:spcPts val="0"/>
              </a:spcAft>
            </a:pPr>
            <a:r>
              <a:rPr lang="en-US" dirty="0">
                <a:effectLst/>
                <a:latin typeface="Calibri" panose="020F0502020204030204" pitchFamily="34" charset="0"/>
                <a:ea typeface="Times New Roman" panose="02020603050405020304" pitchFamily="18" charset="0"/>
                <a:cs typeface="Times New Roman" panose="02020603050405020304" pitchFamily="18" charset="0"/>
              </a:rPr>
              <a:t>The SNOMED CT Authoring Level 1 Course is delivered through 5 learning modules. In each of these modules, we have a knowledge focus and a capability focus. In module A, the knowledge focus is on providing a general introduction to</a:t>
            </a:r>
            <a:r>
              <a:rPr lang="en-US" baseline="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dirty="0">
                <a:effectLst/>
                <a:latin typeface="Calibri" panose="020F0502020204030204" pitchFamily="34" charset="0"/>
                <a:ea typeface="Times New Roman" panose="02020603050405020304" pitchFamily="18" charset="0"/>
                <a:cs typeface="Times New Roman" panose="02020603050405020304" pitchFamily="18" charset="0"/>
              </a:rPr>
              <a:t>SNOMED CT’s </a:t>
            </a:r>
            <a:r>
              <a:rPr lang="en-US" baseline="0" dirty="0">
                <a:effectLst/>
                <a:latin typeface="Calibri" panose="020F0502020204030204" pitchFamily="34" charset="0"/>
                <a:ea typeface="Times New Roman" panose="02020603050405020304" pitchFamily="18" charset="0"/>
                <a:cs typeface="Times New Roman" panose="02020603050405020304" pitchFamily="18" charset="0"/>
              </a:rPr>
              <a:t>content </a:t>
            </a:r>
            <a:r>
              <a:rPr lang="en-US" dirty="0">
                <a:effectLst/>
                <a:latin typeface="Calibri" panose="020F0502020204030204" pitchFamily="34" charset="0"/>
                <a:ea typeface="Times New Roman" panose="02020603050405020304" pitchFamily="18" charset="0"/>
                <a:cs typeface="Times New Roman" panose="02020603050405020304" pitchFamily="18" charset="0"/>
              </a:rPr>
              <a:t>hierarchies and concept model. And the capability focus is on teaching you how to make and manage good quality content requests. In Module B,</a:t>
            </a:r>
            <a:r>
              <a:rPr lang="en-US" baseline="0" dirty="0">
                <a:effectLst/>
                <a:latin typeface="Calibri" panose="020F0502020204030204" pitchFamily="34" charset="0"/>
                <a:ea typeface="Times New Roman" panose="02020603050405020304" pitchFamily="18" charset="0"/>
                <a:cs typeface="Times New Roman" panose="02020603050405020304" pitchFamily="18" charset="0"/>
              </a:rPr>
              <a:t> we will primarily teach you about the procedure and body structure hierarchies, and introduce you to the tooling you’ll need as a terminology author. Module C has a focus on clinical findings and content creation, although we also look at a range of other smaller hierarchies. Module D focuses on products and substances, and how to edit existing content. Finally, module E introduces the Observable Entity and Organism hierarchies, as well as a number of other related hierarchies, such as specimen. The capability focus for module E is on practicing the authoring skills you have learnt throughout the course.</a:t>
            </a:r>
            <a:endParaRPr lang="en-US"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0"/>
              </a:spcAft>
            </a:pPr>
            <a:r>
              <a:rPr lang="en-US" dirty="0">
                <a:effectLst/>
                <a:latin typeface="Calibri" panose="020F0502020204030204" pitchFamily="34" charset="0"/>
                <a:ea typeface="Times New Roman" panose="02020603050405020304" pitchFamily="18" charset="0"/>
                <a:cs typeface="Times New Roman" panose="02020603050405020304" pitchFamily="18" charset="0"/>
              </a:rPr>
              <a:t>[click]</a:t>
            </a:r>
          </a:p>
          <a:p>
            <a:pPr>
              <a:lnSpc>
                <a:spcPct val="107000"/>
              </a:lnSpc>
              <a:spcAft>
                <a:spcPts val="0"/>
              </a:spcAft>
            </a:pPr>
            <a:r>
              <a:rPr lang="en-US" dirty="0">
                <a:effectLst/>
                <a:latin typeface="Calibri" panose="020F0502020204030204" pitchFamily="34" charset="0"/>
                <a:ea typeface="Times New Roman" panose="02020603050405020304" pitchFamily="18" charset="0"/>
                <a:cs typeface="Times New Roman" panose="02020603050405020304" pitchFamily="18" charset="0"/>
              </a:rPr>
              <a:t>For each of these modules, you will need to watch a series of online E-Learning</a:t>
            </a:r>
            <a:r>
              <a:rPr lang="en-US" baseline="0" dirty="0">
                <a:effectLst/>
                <a:latin typeface="Calibri" panose="020F0502020204030204" pitchFamily="34" charset="0"/>
                <a:ea typeface="Times New Roman" panose="02020603050405020304" pitchFamily="18" charset="0"/>
                <a:cs typeface="Times New Roman" panose="02020603050405020304" pitchFamily="18" charset="0"/>
              </a:rPr>
              <a:t> presentations, complete an assignment, attend an interactive webinar with a tutor, and pass an online assessment. To successfully complete the course, you must complete all the mandatory components for each module within the required timeframes, as defined in your course schedule.</a:t>
            </a:r>
          </a:p>
          <a:p>
            <a:pPr>
              <a:lnSpc>
                <a:spcPct val="107000"/>
              </a:lnSpc>
              <a:spcAft>
                <a:spcPts val="0"/>
              </a:spcAft>
            </a:pPr>
            <a:endParaRPr lang="en-US" baseline="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idx="10"/>
          </p:nvPr>
        </p:nvSpPr>
        <p:spPr/>
        <p:txBody>
          <a:bodyPr/>
          <a:lstStyle/>
          <a:p>
            <a:endParaRPr lang="en-US" dirty="0"/>
          </a:p>
        </p:txBody>
      </p:sp>
    </p:spTree>
    <p:extLst>
      <p:ext uri="{BB962C8B-B14F-4D97-AF65-F5344CB8AC3E}">
        <p14:creationId xmlns:p14="http://schemas.microsoft.com/office/powerpoint/2010/main" val="703784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2091342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custDataLst>
              <p:tags r:id="rId1"/>
            </p:custDataLst>
          </p:nvPr>
        </p:nvSpPr>
        <p:spPr/>
        <p:txBody>
          <a:bodyPr/>
          <a:lstStyle/>
          <a:p>
            <a:pPr>
              <a:lnSpc>
                <a:spcPct val="107000"/>
              </a:lnSpc>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As I’ve mentioned, this course has some practical hands on</a:t>
            </a:r>
            <a:r>
              <a:rPr lang="en-US" baseline="0" dirty="0">
                <a:solidFill>
                  <a:srgbClr val="000000"/>
                </a:solidFill>
                <a:latin typeface="Calibri" panose="020F0502020204030204" pitchFamily="34" charset="0"/>
                <a:ea typeface="Times New Roman" panose="02020603050405020304" pitchFamily="18" charset="0"/>
                <a:cs typeface="Calibri" panose="020F0502020204030204" pitchFamily="34" charset="0"/>
              </a:rPr>
              <a:t> components, which will require you to perform some authoring activities in the online training environment. The Authoring Training Platform is an instance of the SNOMED International Managed Service, which enables you to author in a SNOMED CT extension. For the purposes of this course, your extension will be known as the ‘</a:t>
            </a:r>
            <a:r>
              <a:rPr lang="en-US" baseline="0" dirty="0" err="1">
                <a:solidFill>
                  <a:srgbClr val="000000"/>
                </a:solidFill>
                <a:latin typeface="Calibri" panose="020F0502020204030204" pitchFamily="34" charset="0"/>
                <a:ea typeface="Times New Roman" panose="02020603050405020304" pitchFamily="18" charset="0"/>
                <a:cs typeface="Calibri" panose="020F0502020204030204" pitchFamily="34" charset="0"/>
              </a:rPr>
              <a:t>Snomed</a:t>
            </a:r>
            <a:r>
              <a:rPr lang="en-US" baseline="0" dirty="0">
                <a:solidFill>
                  <a:srgbClr val="000000"/>
                </a:solidFill>
                <a:latin typeface="Calibri" panose="020F0502020204030204" pitchFamily="34" charset="0"/>
                <a:ea typeface="Times New Roman" panose="02020603050405020304" pitchFamily="18" charset="0"/>
                <a:cs typeface="Calibri" panose="020F0502020204030204" pitchFamily="34" charset="0"/>
              </a:rPr>
              <a:t> Land extension’.</a:t>
            </a:r>
          </a:p>
          <a:p>
            <a:pPr>
              <a:lnSpc>
                <a:spcPct val="107000"/>
              </a:lnSpc>
              <a:spcAft>
                <a:spcPts val="0"/>
              </a:spcAft>
            </a:pPr>
            <a:r>
              <a:rPr lang="en-US" baseline="0" dirty="0">
                <a:solidFill>
                  <a:srgbClr val="000000"/>
                </a:solidFill>
                <a:latin typeface="Calibri" panose="020F0502020204030204" pitchFamily="34" charset="0"/>
                <a:ea typeface="Times New Roman" panose="02020603050405020304" pitchFamily="18" charset="0"/>
                <a:cs typeface="Calibri" panose="020F0502020204030204" pitchFamily="34" charset="0"/>
              </a:rPr>
              <a:t>[click]</a:t>
            </a:r>
          </a:p>
          <a:p>
            <a:pPr>
              <a:lnSpc>
                <a:spcPct val="107000"/>
              </a:lnSpc>
              <a:spcAft>
                <a:spcPts val="0"/>
              </a:spcAft>
            </a:pPr>
            <a:r>
              <a:rPr lang="en-US" baseline="0" dirty="0">
                <a:solidFill>
                  <a:srgbClr val="000000"/>
                </a:solidFill>
                <a:latin typeface="Calibri" panose="020F0502020204030204" pitchFamily="34" charset="0"/>
                <a:ea typeface="Times New Roman" panose="02020603050405020304" pitchFamily="18" charset="0"/>
                <a:cs typeface="Calibri" panose="020F0502020204030204" pitchFamily="34" charset="0"/>
              </a:rPr>
              <a:t>You will have the opportunity to learn and practice some basic authoring tasks, such as creating new concepts and editing existing concepts. While you are only required to complete the mandatory activities, you’re strongly encouraged to allow some additional time to practice these skills.</a:t>
            </a:r>
          </a:p>
          <a:p>
            <a:pPr>
              <a:lnSpc>
                <a:spcPct val="107000"/>
              </a:lnSpc>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[click]</a:t>
            </a:r>
          </a:p>
          <a:p>
            <a:pPr>
              <a:lnSpc>
                <a:spcPct val="107000"/>
              </a:lnSpc>
              <a:spcAft>
                <a:spcPts val="0"/>
              </a:spcAft>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Please note, that </a:t>
            </a:r>
            <a:r>
              <a:rPr lang="en-US" baseline="0" dirty="0">
                <a:solidFill>
                  <a:srgbClr val="000000"/>
                </a:solidFill>
                <a:latin typeface="Calibri" panose="020F0502020204030204" pitchFamily="34" charset="0"/>
                <a:ea typeface="Times New Roman" panose="02020603050405020304" pitchFamily="18" charset="0"/>
                <a:cs typeface="Calibri" panose="020F0502020204030204" pitchFamily="34" charset="0"/>
              </a:rPr>
              <a:t>before you are granted access to the authoring platform, we will ask you to accept the terms of usage for the tool, to ensure that these rules are respected and we can protect the integrity of the exercises for all our students. Thank you in advance for you cooperation with this.</a:t>
            </a:r>
          </a:p>
        </p:txBody>
      </p:sp>
      <p:sp>
        <p:nvSpPr>
          <p:cNvPr id="4" name="Slide Number Placeholder 3"/>
          <p:cNvSpPr>
            <a:spLocks noGrp="1"/>
          </p:cNvSpPr>
          <p:nvPr>
            <p:ph type="sldNum" idx="10"/>
          </p:nvPr>
        </p:nvSpPr>
        <p:spPr/>
        <p:txBody>
          <a:bodyPr/>
          <a:lstStyle/>
          <a:p>
            <a:endParaRPr lang="en-US" dirty="0"/>
          </a:p>
        </p:txBody>
      </p:sp>
    </p:spTree>
    <p:extLst>
      <p:ext uri="{BB962C8B-B14F-4D97-AF65-F5344CB8AC3E}">
        <p14:creationId xmlns:p14="http://schemas.microsoft.com/office/powerpoint/2010/main" val="1056003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I said earlier,</a:t>
            </a:r>
            <a:r>
              <a:rPr lang="en-US" baseline="0" dirty="0"/>
              <a:t> one of the objectives of the course is to prepare you for the Authoring Level 1 certification exam. Authoring level 1 certification recognizes your competence in performing basic SNOMED CT authoring tasks. </a:t>
            </a:r>
          </a:p>
          <a:p>
            <a:r>
              <a:rPr lang="en-US" baseline="0" dirty="0"/>
              <a:t>[click]</a:t>
            </a:r>
          </a:p>
          <a:p>
            <a:r>
              <a:rPr lang="en-US" baseline="0" dirty="0"/>
              <a:t>Once you have successfully completed the course, you can register for the </a:t>
            </a:r>
            <a:r>
              <a:rPr lang="en-US" dirty="0"/>
              <a:t>certification exam by visiting the SNOMED CT course catalogue using the link shown on the slide. Please note that this link will not be available until late 2018.</a:t>
            </a:r>
          </a:p>
          <a:p>
            <a:r>
              <a:rPr lang="en-US" dirty="0"/>
              <a:t>[click]</a:t>
            </a:r>
          </a:p>
          <a:p>
            <a:r>
              <a:rPr lang="en-US" dirty="0"/>
              <a:t>To achieve certification you must pass</a:t>
            </a:r>
            <a:r>
              <a:rPr lang="en-US" baseline="0" dirty="0"/>
              <a:t> the exam, which includes a range of knowledge and skills based activities. Please note that the exam will be electronically proctored (or invigilated) to ensure that all students comply with the examination rules and policies.</a:t>
            </a:r>
          </a:p>
          <a:p>
            <a:r>
              <a:rPr lang="en-US" dirty="0"/>
              <a:t>[click]</a:t>
            </a:r>
          </a:p>
          <a:p>
            <a:r>
              <a:rPr lang="en-US" dirty="0"/>
              <a:t>If you are successful in achieving certification you will receive a digital</a:t>
            </a:r>
            <a:r>
              <a:rPr lang="en-US" baseline="0" dirty="0"/>
              <a:t> certificate verifying your certification status and (if you agree) your name will be published on the SNOMED Certification Register. You will also have the option then of progressing on to the Authoring Level 2 course and certification. To retain your certification and demonstrate that your knowledge and skills are </a:t>
            </a:r>
            <a:r>
              <a:rPr lang="en-US" baseline="0" dirty="0" err="1"/>
              <a:t>uptodate</a:t>
            </a:r>
            <a:r>
              <a:rPr lang="en-US" baseline="0" dirty="0"/>
              <a:t>, you must recertify every 3 years.</a:t>
            </a:r>
            <a:endParaRPr lang="en-US" dirty="0"/>
          </a:p>
        </p:txBody>
      </p:sp>
      <p:sp>
        <p:nvSpPr>
          <p:cNvPr id="4" name="Slide Number Placeholder 3"/>
          <p:cNvSpPr>
            <a:spLocks noGrp="1"/>
          </p:cNvSpPr>
          <p:nvPr>
            <p:ph type="sldNum" idx="10"/>
          </p:nvPr>
        </p:nvSpPr>
        <p:spPr/>
        <p:txBody>
          <a:bodyPr/>
          <a:lstStyle/>
          <a:p>
            <a:endParaRPr lang="en-US" dirty="0"/>
          </a:p>
        </p:txBody>
      </p:sp>
    </p:spTree>
    <p:extLst>
      <p:ext uri="{BB962C8B-B14F-4D97-AF65-F5344CB8AC3E}">
        <p14:creationId xmlns:p14="http://schemas.microsoft.com/office/powerpoint/2010/main" val="1726974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ectio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8149" y="1823972"/>
            <a:ext cx="3784606" cy="3784311"/>
          </a:xfrm>
        </p:spPr>
        <p:txBody>
          <a:bodyPr anchor="t" anchorCtr="0"/>
          <a:lstStyle>
            <a:lvl1pPr algn="l">
              <a:defRPr sz="2700" b="1" i="0" cap="none">
                <a:latin typeface="+mj-lt"/>
                <a:cs typeface="Trebuchet MS Bold"/>
              </a:defRPr>
            </a:lvl1pPr>
          </a:lstStyle>
          <a:p>
            <a:r>
              <a:rPr lang="en-US" dirty="0"/>
              <a:t>Click to Add Section Title</a:t>
            </a:r>
            <a:endParaRPr lang="da-DK" dirty="0"/>
          </a:p>
        </p:txBody>
      </p:sp>
      <p:sp>
        <p:nvSpPr>
          <p:cNvPr id="9" name="Content Placeholder 8"/>
          <p:cNvSpPr>
            <a:spLocks noGrp="1"/>
          </p:cNvSpPr>
          <p:nvPr>
            <p:ph sz="quarter" idx="10" hasCustomPrompt="1"/>
          </p:nvPr>
        </p:nvSpPr>
        <p:spPr>
          <a:xfrm>
            <a:off x="5114332" y="1968865"/>
            <a:ext cx="3528890" cy="3443384"/>
          </a:xfrm>
        </p:spPr>
        <p:txBody>
          <a:bodyPr vert="horz"/>
          <a:lstStyle>
            <a:lvl1pPr marL="97156" indent="0">
              <a:buNone/>
              <a:defRPr sz="1350"/>
            </a:lvl1pPr>
            <a:lvl2pPr>
              <a:defRPr sz="1200"/>
            </a:lvl2pPr>
          </a:lstStyle>
          <a:p>
            <a:pPr lvl="0"/>
            <a:r>
              <a:rPr lang="en-GB" dirty="0"/>
              <a:t>Optional image</a:t>
            </a:r>
          </a:p>
        </p:txBody>
      </p:sp>
      <p:sp>
        <p:nvSpPr>
          <p:cNvPr id="10"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custDataLst>
      <p:tags r:id="rId1"/>
    </p:custDataLs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15358842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463549" y="2060125"/>
            <a:ext cx="4745760" cy="4103608"/>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5333999" y="2060124"/>
            <a:ext cx="3352800" cy="4103608"/>
          </a:xfrm>
        </p:spPr>
        <p:txBody>
          <a:bodyPr/>
          <a:lstStyle/>
          <a:p>
            <a:endParaRPr lang="en-US"/>
          </a:p>
        </p:txBody>
      </p:sp>
    </p:spTree>
    <p:extLst>
      <p:ext uri="{BB962C8B-B14F-4D97-AF65-F5344CB8AC3E}">
        <p14:creationId xmlns:p14="http://schemas.microsoft.com/office/powerpoint/2010/main" val="271571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Standard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endParaRPr lang="en-GB" dirty="0"/>
          </a:p>
        </p:txBody>
      </p:sp>
      <p:sp>
        <p:nvSpPr>
          <p:cNvPr id="3" name="Content Placeholder 2"/>
          <p:cNvSpPr>
            <a:spLocks noGrp="1"/>
          </p:cNvSpPr>
          <p:nvPr>
            <p:ph idx="1" hasCustomPrompt="1"/>
          </p:nvPr>
        </p:nvSpPr>
        <p:spPr>
          <a:xfrm>
            <a:off x="457200" y="1428736"/>
            <a:ext cx="8229600" cy="5000660"/>
          </a:xfrm>
        </p:spPr>
        <p:txBody>
          <a:bodyPr/>
          <a:lstStyle>
            <a:lvl1pPr>
              <a:defRPr>
                <a:latin typeface="+mn-lt"/>
              </a:defRPr>
            </a:lvl1pPr>
            <a:lvl2pPr>
              <a:defRPr>
                <a:latin typeface="+mn-lt"/>
              </a:defRPr>
            </a:lvl2pPr>
            <a:lvl3pPr>
              <a:defRPr>
                <a:latin typeface="+mn-lt"/>
              </a:defRPr>
            </a:lvl3pPr>
            <a:lvl4pPr marL="1200150" indent="-95250">
              <a:buClrTx/>
              <a:buFont typeface="Arial"/>
              <a:buChar char="•"/>
              <a:defRPr lang="en-US" sz="1350" dirty="0" smtClean="0">
                <a:solidFill>
                  <a:srgbClr val="3399FF"/>
                </a:solidFill>
                <a:latin typeface="+mn-lt"/>
              </a:defRPr>
            </a:lvl4pPr>
            <a:lvl5pPr>
              <a:defRPr/>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4"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6"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custDataLst>
      <p:tags r:id="rId1"/>
    </p:custDataLs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 Titled Columns">
    <p:spTree>
      <p:nvGrpSpPr>
        <p:cNvPr id="1" name="Shape 34"/>
        <p:cNvGrpSpPr/>
        <p:nvPr/>
      </p:nvGrpSpPr>
      <p:grpSpPr>
        <a:xfrm>
          <a:off x="0" y="0"/>
          <a:ext cx="0" cy="0"/>
          <a:chOff x="0" y="0"/>
          <a:chExt cx="0" cy="0"/>
        </a:xfrm>
      </p:grpSpPr>
      <p:sp>
        <p:nvSpPr>
          <p:cNvPr id="36" name="Shape 36"/>
          <p:cNvSpPr txBox="1">
            <a:spLocks noGrp="1"/>
          </p:cNvSpPr>
          <p:nvPr>
            <p:ph type="body" idx="1" hasCustomPrompt="1"/>
          </p:nvPr>
        </p:nvSpPr>
        <p:spPr>
          <a:xfrm>
            <a:off x="457201" y="1535112"/>
            <a:ext cx="4040187" cy="639762"/>
          </a:xfrm>
          <a:prstGeom prst="rect">
            <a:avLst/>
          </a:prstGeom>
          <a:noFill/>
          <a:ln>
            <a:noFill/>
          </a:ln>
        </p:spPr>
        <p:txBody>
          <a:bodyPr lIns="91425" tIns="91425" rIns="91425" bIns="91425" anchor="b" anchorCtr="0"/>
          <a:lstStyle>
            <a:lvl1pPr marL="0" indent="0" rtl="0">
              <a:buFont typeface="Arial"/>
              <a:buNone/>
              <a:defRPr sz="1500" b="1" i="0" baseline="0">
                <a:latin typeface="+mn-lt"/>
                <a:cs typeface="Trebuchet MS Bold"/>
              </a:defRPr>
            </a:lvl1pPr>
            <a:lvl2pPr marL="342900" indent="0" rtl="0">
              <a:buFont typeface="Arial"/>
              <a:buNone/>
              <a:defRPr sz="1500" b="1"/>
            </a:lvl2pPr>
            <a:lvl3pPr marL="685800" indent="0" rtl="0">
              <a:buFont typeface="Arial"/>
              <a:buNone/>
              <a:defRPr sz="1350" b="1"/>
            </a:lvl3pPr>
            <a:lvl4pPr marL="1028700" indent="0" rtl="0">
              <a:buFont typeface="Arial"/>
              <a:buNone/>
              <a:defRPr sz="1200" b="1"/>
            </a:lvl4pPr>
            <a:lvl5pPr marL="1371600" indent="0" rtl="0">
              <a:buFont typeface="Arial"/>
              <a:buNone/>
              <a:defRPr sz="1200" b="1"/>
            </a:lvl5pPr>
            <a:lvl6pPr marL="1714500" indent="0" rtl="0">
              <a:buFont typeface="Arial"/>
              <a:buNone/>
              <a:defRPr sz="1200" b="1"/>
            </a:lvl6pPr>
            <a:lvl7pPr marL="2057400" indent="0" rtl="0">
              <a:buFont typeface="Arial"/>
              <a:buNone/>
              <a:defRPr sz="1200" b="1"/>
            </a:lvl7pPr>
            <a:lvl8pPr marL="2400300" indent="0" rtl="0">
              <a:buFont typeface="Arial"/>
              <a:buNone/>
              <a:defRPr sz="1200" b="1"/>
            </a:lvl8pPr>
            <a:lvl9pPr marL="2743200" indent="0" rtl="0">
              <a:buFont typeface="Arial"/>
              <a:buNone/>
              <a:defRPr sz="1200" b="1"/>
            </a:lvl9pPr>
          </a:lstStyle>
          <a:p>
            <a:pPr lvl="0"/>
            <a:r>
              <a:rPr lang="en-US" dirty="0"/>
              <a:t>Click to Add Subtitle 1</a:t>
            </a:r>
          </a:p>
        </p:txBody>
      </p:sp>
      <p:sp>
        <p:nvSpPr>
          <p:cNvPr id="38" name="Shape 38"/>
          <p:cNvSpPr txBox="1">
            <a:spLocks noGrp="1"/>
          </p:cNvSpPr>
          <p:nvPr>
            <p:ph type="body" idx="3" hasCustomPrompt="1"/>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1500" b="1" i="0" baseline="0">
                <a:latin typeface="+mn-lt"/>
                <a:cs typeface="Trebuchet MS Bold"/>
              </a:defRPr>
            </a:lvl1pPr>
            <a:lvl2pPr marL="342900" indent="0" rtl="0">
              <a:buFont typeface="Arial"/>
              <a:buNone/>
              <a:defRPr sz="1500" b="1"/>
            </a:lvl2pPr>
            <a:lvl3pPr marL="685800" indent="0" rtl="0">
              <a:buFont typeface="Arial"/>
              <a:buNone/>
              <a:defRPr sz="1350" b="1"/>
            </a:lvl3pPr>
            <a:lvl4pPr marL="1028700" indent="0" rtl="0">
              <a:buFont typeface="Arial"/>
              <a:buNone/>
              <a:defRPr sz="1200" b="1"/>
            </a:lvl4pPr>
            <a:lvl5pPr marL="1371600" indent="0" rtl="0">
              <a:buFont typeface="Arial"/>
              <a:buNone/>
              <a:defRPr sz="1200" b="1"/>
            </a:lvl5pPr>
            <a:lvl6pPr marL="1714500" indent="0" rtl="0">
              <a:buFont typeface="Arial"/>
              <a:buNone/>
              <a:defRPr sz="1200" b="1"/>
            </a:lvl6pPr>
            <a:lvl7pPr marL="2057400" indent="0" rtl="0">
              <a:buFont typeface="Arial"/>
              <a:buNone/>
              <a:defRPr sz="1200" b="1"/>
            </a:lvl7pPr>
            <a:lvl8pPr marL="2400300" indent="0" rtl="0">
              <a:buFont typeface="Arial"/>
              <a:buNone/>
              <a:defRPr sz="1200" b="1"/>
            </a:lvl8pPr>
            <a:lvl9pPr marL="2743200" indent="0" rtl="0">
              <a:buFont typeface="Arial"/>
              <a:buNone/>
              <a:defRPr sz="1200" b="1"/>
            </a:lvl9pPr>
          </a:lstStyle>
          <a:p>
            <a:pPr lvl="0"/>
            <a:r>
              <a:rPr lang="en-US" dirty="0"/>
              <a:t>Click to Add Subtitle 2</a:t>
            </a:r>
          </a:p>
        </p:txBody>
      </p:sp>
      <p:sp>
        <p:nvSpPr>
          <p:cNvPr id="10" name="Shape 18"/>
          <p:cNvSpPr txBox="1">
            <a:spLocks noGrp="1"/>
          </p:cNvSpPr>
          <p:nvPr>
            <p:ph type="title" hasCustomPrompt="1"/>
          </p:nvPr>
        </p:nvSpPr>
        <p:spPr>
          <a:xfrm>
            <a:off x="457201" y="739912"/>
            <a:ext cx="7324244" cy="540000"/>
          </a:xfrm>
          <a:prstGeom prst="rect">
            <a:avLst/>
          </a:prstGeom>
          <a:noFill/>
          <a:ln>
            <a:noFill/>
          </a:ln>
        </p:spPr>
        <p:txBody>
          <a:bodyPr lIns="91425" tIns="91425" rIns="91425" bIns="91425" anchor="b" anchorCtr="0"/>
          <a:lstStyle>
            <a:lvl1pPr algn="l" rtl="0">
              <a:spcBef>
                <a:spcPts val="0"/>
              </a:spcBef>
              <a:spcAft>
                <a:spcPts val="0"/>
              </a:spcAft>
              <a:defRPr sz="2100" b="0" i="0">
                <a:solidFill>
                  <a:srgbClr val="21218A"/>
                </a:solidFill>
                <a:latin typeface="+mn-lt"/>
                <a:ea typeface="Arial"/>
                <a:cs typeface="Trebuchet MS Bold"/>
                <a:sym typeface="Arial"/>
              </a:defRPr>
            </a:lvl1pPr>
            <a:lvl2pPr algn="l" rtl="0">
              <a:spcBef>
                <a:spcPts val="0"/>
              </a:spcBef>
              <a:spcAft>
                <a:spcPts val="0"/>
              </a:spcAft>
              <a:defRPr sz="2400">
                <a:solidFill>
                  <a:srgbClr val="666666"/>
                </a:solidFill>
                <a:latin typeface="Arial"/>
                <a:ea typeface="Arial"/>
                <a:cs typeface="Arial"/>
                <a:sym typeface="Arial"/>
              </a:defRPr>
            </a:lvl2pPr>
            <a:lvl3pPr algn="l" rtl="0">
              <a:spcBef>
                <a:spcPts val="0"/>
              </a:spcBef>
              <a:spcAft>
                <a:spcPts val="0"/>
              </a:spcAft>
              <a:defRPr sz="2400">
                <a:solidFill>
                  <a:srgbClr val="666666"/>
                </a:solidFill>
                <a:latin typeface="Arial"/>
                <a:ea typeface="Arial"/>
                <a:cs typeface="Arial"/>
                <a:sym typeface="Arial"/>
              </a:defRPr>
            </a:lvl3pPr>
            <a:lvl4pPr algn="l" rtl="0">
              <a:spcBef>
                <a:spcPts val="0"/>
              </a:spcBef>
              <a:spcAft>
                <a:spcPts val="0"/>
              </a:spcAft>
              <a:defRPr sz="2400">
                <a:solidFill>
                  <a:srgbClr val="666666"/>
                </a:solidFill>
                <a:latin typeface="Arial"/>
                <a:ea typeface="Arial"/>
                <a:cs typeface="Arial"/>
                <a:sym typeface="Arial"/>
              </a:defRPr>
            </a:lvl4pPr>
            <a:lvl5pPr algn="l" rtl="0">
              <a:spcBef>
                <a:spcPts val="0"/>
              </a:spcBef>
              <a:spcAft>
                <a:spcPts val="0"/>
              </a:spcAft>
              <a:defRPr sz="2400">
                <a:solidFill>
                  <a:srgbClr val="666666"/>
                </a:solidFill>
                <a:latin typeface="Arial"/>
                <a:ea typeface="Arial"/>
                <a:cs typeface="Arial"/>
                <a:sym typeface="Arial"/>
              </a:defRPr>
            </a:lvl5pPr>
            <a:lvl6pPr marL="342900" algn="l" rtl="0">
              <a:spcBef>
                <a:spcPts val="0"/>
              </a:spcBef>
              <a:spcAft>
                <a:spcPts val="0"/>
              </a:spcAft>
              <a:defRPr sz="2400">
                <a:solidFill>
                  <a:srgbClr val="666666"/>
                </a:solidFill>
                <a:latin typeface="Arial"/>
                <a:ea typeface="Arial"/>
                <a:cs typeface="Arial"/>
                <a:sym typeface="Arial"/>
              </a:defRPr>
            </a:lvl6pPr>
            <a:lvl7pPr marL="685800" algn="l" rtl="0">
              <a:spcBef>
                <a:spcPts val="0"/>
              </a:spcBef>
              <a:spcAft>
                <a:spcPts val="0"/>
              </a:spcAft>
              <a:defRPr sz="2400">
                <a:solidFill>
                  <a:srgbClr val="666666"/>
                </a:solidFill>
                <a:latin typeface="Arial"/>
                <a:ea typeface="Arial"/>
                <a:cs typeface="Arial"/>
                <a:sym typeface="Arial"/>
              </a:defRPr>
            </a:lvl7pPr>
            <a:lvl8pPr marL="1028700" algn="l" rtl="0">
              <a:spcBef>
                <a:spcPts val="0"/>
              </a:spcBef>
              <a:spcAft>
                <a:spcPts val="0"/>
              </a:spcAft>
              <a:defRPr sz="2400">
                <a:solidFill>
                  <a:srgbClr val="666666"/>
                </a:solidFill>
                <a:latin typeface="Arial"/>
                <a:ea typeface="Arial"/>
                <a:cs typeface="Arial"/>
                <a:sym typeface="Arial"/>
              </a:defRPr>
            </a:lvl8pPr>
            <a:lvl9pPr marL="1371600" algn="l" rtl="0">
              <a:spcBef>
                <a:spcPts val="0"/>
              </a:spcBef>
              <a:spcAft>
                <a:spcPts val="0"/>
              </a:spcAft>
              <a:defRPr sz="2400">
                <a:solidFill>
                  <a:srgbClr val="666666"/>
                </a:solidFill>
                <a:latin typeface="Arial"/>
                <a:ea typeface="Arial"/>
                <a:cs typeface="Arial"/>
                <a:sym typeface="Arial"/>
              </a:defRPr>
            </a:lvl9pPr>
          </a:lstStyle>
          <a:p>
            <a:r>
              <a:rPr lang="en-US" dirty="0"/>
              <a:t>Click to Edit Master Title Style</a:t>
            </a:r>
            <a:endParaRPr dirty="0"/>
          </a:p>
        </p:txBody>
      </p:sp>
      <p:sp>
        <p:nvSpPr>
          <p:cNvPr id="11"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3" name="Content Placeholder 2"/>
          <p:cNvSpPr>
            <a:spLocks noGrp="1"/>
          </p:cNvSpPr>
          <p:nvPr>
            <p:ph sz="quarter" idx="11" hasCustomPrompt="1"/>
          </p:nvPr>
        </p:nvSpPr>
        <p:spPr>
          <a:xfrm>
            <a:off x="457200" y="2301273"/>
            <a:ext cx="4040188" cy="4128125"/>
          </a:xfrm>
        </p:spPr>
        <p:txBody>
          <a:bodyPr vert="horz"/>
          <a:lstStyle>
            <a:lvl1pPr>
              <a:defRPr sz="1500" baseline="0"/>
            </a:lvl1pPr>
            <a:lvl2pPr>
              <a:defRPr sz="1350"/>
            </a:lvl2pPr>
          </a:lstStyle>
          <a:p>
            <a:pPr lvl="0"/>
            <a:r>
              <a:rPr lang="en-GB" dirty="0"/>
              <a:t>Click to add column 1 text</a:t>
            </a:r>
          </a:p>
        </p:txBody>
      </p:sp>
      <p:sp>
        <p:nvSpPr>
          <p:cNvPr id="5" name="Content Placeholder 4"/>
          <p:cNvSpPr>
            <a:spLocks noGrp="1"/>
          </p:cNvSpPr>
          <p:nvPr>
            <p:ph sz="quarter" idx="12" hasCustomPrompt="1"/>
          </p:nvPr>
        </p:nvSpPr>
        <p:spPr>
          <a:xfrm>
            <a:off x="4645026" y="2301273"/>
            <a:ext cx="4041775" cy="4128125"/>
          </a:xfrm>
        </p:spPr>
        <p:txBody>
          <a:bodyPr vert="horz"/>
          <a:lstStyle>
            <a:lvl1pPr>
              <a:defRPr sz="1500"/>
            </a:lvl1pPr>
            <a:lvl2pPr>
              <a:defRPr sz="1350"/>
            </a:lvl2pPr>
          </a:lstStyle>
          <a:p>
            <a:pPr lvl="0"/>
            <a:r>
              <a:rPr lang="en-GB" dirty="0"/>
              <a:t>Click to add column 2 text</a:t>
            </a:r>
          </a:p>
        </p:txBody>
      </p:sp>
      <p:sp>
        <p:nvSpPr>
          <p:cNvPr id="13" name="Line 222"/>
          <p:cNvSpPr>
            <a:spLocks noChangeShapeType="1"/>
          </p:cNvSpPr>
          <p:nvPr/>
        </p:nvSpPr>
        <p:spPr bwMode="auto">
          <a:xfrm>
            <a:off x="457201" y="2174874"/>
            <a:ext cx="4040187"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15" name="Line 222"/>
          <p:cNvSpPr>
            <a:spLocks noChangeShapeType="1"/>
          </p:cNvSpPr>
          <p:nvPr/>
        </p:nvSpPr>
        <p:spPr bwMode="auto">
          <a:xfrm>
            <a:off x="4635502" y="2174874"/>
            <a:ext cx="4040187"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16"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 Two Contents">
    <p:spTree>
      <p:nvGrpSpPr>
        <p:cNvPr id="1" name="Shape 34"/>
        <p:cNvGrpSpPr/>
        <p:nvPr/>
      </p:nvGrpSpPr>
      <p:grpSpPr>
        <a:xfrm>
          <a:off x="0" y="0"/>
          <a:ext cx="0" cy="0"/>
          <a:chOff x="0" y="0"/>
          <a:chExt cx="0" cy="0"/>
        </a:xfrm>
      </p:grpSpPr>
      <p:sp>
        <p:nvSpPr>
          <p:cNvPr id="10" name="Shape 18"/>
          <p:cNvSpPr txBox="1">
            <a:spLocks noGrp="1"/>
          </p:cNvSpPr>
          <p:nvPr>
            <p:ph type="title" hasCustomPrompt="1"/>
          </p:nvPr>
        </p:nvSpPr>
        <p:spPr>
          <a:xfrm>
            <a:off x="457201" y="741523"/>
            <a:ext cx="7276011" cy="538391"/>
          </a:xfrm>
          <a:prstGeom prst="rect">
            <a:avLst/>
          </a:prstGeom>
          <a:noFill/>
          <a:ln>
            <a:noFill/>
          </a:ln>
        </p:spPr>
        <p:txBody>
          <a:bodyPr lIns="91425" tIns="91425" rIns="91425" bIns="91425" anchor="b" anchorCtr="0"/>
          <a:lstStyle>
            <a:lvl1pPr algn="l" rtl="0">
              <a:spcBef>
                <a:spcPts val="0"/>
              </a:spcBef>
              <a:spcAft>
                <a:spcPts val="0"/>
              </a:spcAft>
              <a:defRPr sz="2100" b="0" i="0">
                <a:solidFill>
                  <a:srgbClr val="21218A"/>
                </a:solidFill>
                <a:latin typeface="+mn-lt"/>
                <a:ea typeface="Arial"/>
                <a:cs typeface="Trebuchet MS Bold"/>
                <a:sym typeface="Arial"/>
              </a:defRPr>
            </a:lvl1pPr>
            <a:lvl2pPr algn="l" rtl="0">
              <a:spcBef>
                <a:spcPts val="0"/>
              </a:spcBef>
              <a:spcAft>
                <a:spcPts val="0"/>
              </a:spcAft>
              <a:defRPr sz="2400">
                <a:solidFill>
                  <a:srgbClr val="666666"/>
                </a:solidFill>
                <a:latin typeface="Arial"/>
                <a:ea typeface="Arial"/>
                <a:cs typeface="Arial"/>
                <a:sym typeface="Arial"/>
              </a:defRPr>
            </a:lvl2pPr>
            <a:lvl3pPr algn="l" rtl="0">
              <a:spcBef>
                <a:spcPts val="0"/>
              </a:spcBef>
              <a:spcAft>
                <a:spcPts val="0"/>
              </a:spcAft>
              <a:defRPr sz="2400">
                <a:solidFill>
                  <a:srgbClr val="666666"/>
                </a:solidFill>
                <a:latin typeface="Arial"/>
                <a:ea typeface="Arial"/>
                <a:cs typeface="Arial"/>
                <a:sym typeface="Arial"/>
              </a:defRPr>
            </a:lvl3pPr>
            <a:lvl4pPr algn="l" rtl="0">
              <a:spcBef>
                <a:spcPts val="0"/>
              </a:spcBef>
              <a:spcAft>
                <a:spcPts val="0"/>
              </a:spcAft>
              <a:defRPr sz="2400">
                <a:solidFill>
                  <a:srgbClr val="666666"/>
                </a:solidFill>
                <a:latin typeface="Arial"/>
                <a:ea typeface="Arial"/>
                <a:cs typeface="Arial"/>
                <a:sym typeface="Arial"/>
              </a:defRPr>
            </a:lvl4pPr>
            <a:lvl5pPr algn="l" rtl="0">
              <a:spcBef>
                <a:spcPts val="0"/>
              </a:spcBef>
              <a:spcAft>
                <a:spcPts val="0"/>
              </a:spcAft>
              <a:defRPr sz="2400">
                <a:solidFill>
                  <a:srgbClr val="666666"/>
                </a:solidFill>
                <a:latin typeface="Arial"/>
                <a:ea typeface="Arial"/>
                <a:cs typeface="Arial"/>
                <a:sym typeface="Arial"/>
              </a:defRPr>
            </a:lvl5pPr>
            <a:lvl6pPr marL="342900" algn="l" rtl="0">
              <a:spcBef>
                <a:spcPts val="0"/>
              </a:spcBef>
              <a:spcAft>
                <a:spcPts val="0"/>
              </a:spcAft>
              <a:defRPr sz="2400">
                <a:solidFill>
                  <a:srgbClr val="666666"/>
                </a:solidFill>
                <a:latin typeface="Arial"/>
                <a:ea typeface="Arial"/>
                <a:cs typeface="Arial"/>
                <a:sym typeface="Arial"/>
              </a:defRPr>
            </a:lvl6pPr>
            <a:lvl7pPr marL="685800" algn="l" rtl="0">
              <a:spcBef>
                <a:spcPts val="0"/>
              </a:spcBef>
              <a:spcAft>
                <a:spcPts val="0"/>
              </a:spcAft>
              <a:defRPr sz="2400">
                <a:solidFill>
                  <a:srgbClr val="666666"/>
                </a:solidFill>
                <a:latin typeface="Arial"/>
                <a:ea typeface="Arial"/>
                <a:cs typeface="Arial"/>
                <a:sym typeface="Arial"/>
              </a:defRPr>
            </a:lvl7pPr>
            <a:lvl8pPr marL="1028700" algn="l" rtl="0">
              <a:spcBef>
                <a:spcPts val="0"/>
              </a:spcBef>
              <a:spcAft>
                <a:spcPts val="0"/>
              </a:spcAft>
              <a:defRPr sz="2400">
                <a:solidFill>
                  <a:srgbClr val="666666"/>
                </a:solidFill>
                <a:latin typeface="Arial"/>
                <a:ea typeface="Arial"/>
                <a:cs typeface="Arial"/>
                <a:sym typeface="Arial"/>
              </a:defRPr>
            </a:lvl8pPr>
            <a:lvl9pPr marL="1371600" algn="l" rtl="0">
              <a:spcBef>
                <a:spcPts val="0"/>
              </a:spcBef>
              <a:spcAft>
                <a:spcPts val="0"/>
              </a:spcAft>
              <a:defRPr sz="2400">
                <a:solidFill>
                  <a:srgbClr val="666666"/>
                </a:solidFill>
                <a:latin typeface="Arial"/>
                <a:ea typeface="Arial"/>
                <a:cs typeface="Arial"/>
                <a:sym typeface="Arial"/>
              </a:defRPr>
            </a:lvl9pPr>
          </a:lstStyle>
          <a:p>
            <a:r>
              <a:rPr lang="en-US" dirty="0"/>
              <a:t>Click to Edit Master Title Style</a:t>
            </a:r>
            <a:endParaRPr dirty="0"/>
          </a:p>
        </p:txBody>
      </p:sp>
      <p:sp>
        <p:nvSpPr>
          <p:cNvPr id="11"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3" name="Content Placeholder 2"/>
          <p:cNvSpPr>
            <a:spLocks noGrp="1"/>
          </p:cNvSpPr>
          <p:nvPr>
            <p:ph sz="quarter" idx="11" hasCustomPrompt="1"/>
          </p:nvPr>
        </p:nvSpPr>
        <p:spPr>
          <a:xfrm>
            <a:off x="468313" y="1457325"/>
            <a:ext cx="4024312" cy="4972050"/>
          </a:xfrm>
        </p:spPr>
        <p:txBody>
          <a:bodyPr vert="horz"/>
          <a:lstStyle>
            <a:lvl1pPr marL="97156" indent="0">
              <a:buNone/>
              <a:defRPr sz="1500" baseline="0"/>
            </a:lvl1pPr>
            <a:lvl2pPr>
              <a:defRPr sz="1350"/>
            </a:lvl2pPr>
          </a:lstStyle>
          <a:p>
            <a:pPr lvl="0"/>
            <a:r>
              <a:rPr lang="en-GB" dirty="0"/>
              <a:t>Text or image</a:t>
            </a:r>
          </a:p>
        </p:txBody>
      </p:sp>
      <p:sp>
        <p:nvSpPr>
          <p:cNvPr id="12" name="Content Placeholder 2"/>
          <p:cNvSpPr>
            <a:spLocks noGrp="1"/>
          </p:cNvSpPr>
          <p:nvPr>
            <p:ph sz="quarter" idx="12" hasCustomPrompt="1"/>
          </p:nvPr>
        </p:nvSpPr>
        <p:spPr>
          <a:xfrm>
            <a:off x="4662489" y="1457325"/>
            <a:ext cx="4024312" cy="4972050"/>
          </a:xfrm>
        </p:spPr>
        <p:txBody>
          <a:bodyPr vert="horz"/>
          <a:lstStyle>
            <a:lvl1pPr marL="97156" indent="0">
              <a:buNone/>
              <a:defRPr sz="1500" baseline="0"/>
            </a:lvl1pPr>
            <a:lvl2pPr>
              <a:defRPr sz="1350"/>
            </a:lvl2pPr>
          </a:lstStyle>
          <a:p>
            <a:pPr lvl="0"/>
            <a:r>
              <a:rPr lang="en-GB" dirty="0"/>
              <a:t>Text or object</a:t>
            </a:r>
          </a:p>
        </p:txBody>
      </p:sp>
      <p:sp>
        <p:nvSpPr>
          <p:cNvPr id="13"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Title + Titled Rows">
    <p:spTree>
      <p:nvGrpSpPr>
        <p:cNvPr id="1" name="Shape 34"/>
        <p:cNvGrpSpPr/>
        <p:nvPr/>
      </p:nvGrpSpPr>
      <p:grpSpPr>
        <a:xfrm>
          <a:off x="0" y="0"/>
          <a:ext cx="0" cy="0"/>
          <a:chOff x="0" y="0"/>
          <a:chExt cx="0" cy="0"/>
        </a:xfrm>
      </p:grpSpPr>
      <p:sp>
        <p:nvSpPr>
          <p:cNvPr id="36" name="Shape 36"/>
          <p:cNvSpPr txBox="1">
            <a:spLocks noGrp="1"/>
          </p:cNvSpPr>
          <p:nvPr>
            <p:ph type="body" idx="1" hasCustomPrompt="1"/>
          </p:nvPr>
        </p:nvSpPr>
        <p:spPr>
          <a:xfrm>
            <a:off x="457200" y="1535113"/>
            <a:ext cx="2468898" cy="2351083"/>
          </a:xfrm>
          <a:prstGeom prst="rect">
            <a:avLst/>
          </a:prstGeom>
          <a:noFill/>
          <a:ln>
            <a:noFill/>
          </a:ln>
        </p:spPr>
        <p:txBody>
          <a:bodyPr lIns="91425" tIns="91425" rIns="91425" bIns="91425" anchor="ctr" anchorCtr="0"/>
          <a:lstStyle>
            <a:lvl1pPr marL="0" indent="0" algn="ctr" rtl="0">
              <a:buFont typeface="Arial"/>
              <a:buNone/>
              <a:defRPr sz="1500" b="1" i="0" baseline="0">
                <a:latin typeface="+mn-lt"/>
                <a:cs typeface="Trebuchet MS Bold"/>
              </a:defRPr>
            </a:lvl1pPr>
            <a:lvl2pPr marL="342900" indent="0" rtl="0">
              <a:buFont typeface="Arial"/>
              <a:buNone/>
              <a:defRPr sz="1500" b="1"/>
            </a:lvl2pPr>
            <a:lvl3pPr marL="685800" indent="0" rtl="0">
              <a:buFont typeface="Arial"/>
              <a:buNone/>
              <a:defRPr sz="1350" b="1"/>
            </a:lvl3pPr>
            <a:lvl4pPr marL="1028700" indent="0" rtl="0">
              <a:buFont typeface="Arial"/>
              <a:buNone/>
              <a:defRPr sz="1200" b="1"/>
            </a:lvl4pPr>
            <a:lvl5pPr marL="1371600" indent="0" rtl="0">
              <a:buFont typeface="Arial"/>
              <a:buNone/>
              <a:defRPr sz="1200" b="1"/>
            </a:lvl5pPr>
            <a:lvl6pPr marL="1714500" indent="0" rtl="0">
              <a:buFont typeface="Arial"/>
              <a:buNone/>
              <a:defRPr sz="1200" b="1"/>
            </a:lvl6pPr>
            <a:lvl7pPr marL="2057400" indent="0" rtl="0">
              <a:buFont typeface="Arial"/>
              <a:buNone/>
              <a:defRPr sz="1200" b="1"/>
            </a:lvl7pPr>
            <a:lvl8pPr marL="2400300" indent="0" rtl="0">
              <a:buFont typeface="Arial"/>
              <a:buNone/>
              <a:defRPr sz="1200" b="1"/>
            </a:lvl8pPr>
            <a:lvl9pPr marL="2743200" indent="0" rtl="0">
              <a:buFont typeface="Arial"/>
              <a:buNone/>
              <a:defRPr sz="1200" b="1"/>
            </a:lvl9pPr>
          </a:lstStyle>
          <a:p>
            <a:pPr lvl="0"/>
            <a:r>
              <a:rPr lang="en-US" dirty="0"/>
              <a:t>Click to add sub-title 1</a:t>
            </a:r>
          </a:p>
        </p:txBody>
      </p:sp>
      <p:sp>
        <p:nvSpPr>
          <p:cNvPr id="38" name="Shape 38"/>
          <p:cNvSpPr txBox="1">
            <a:spLocks noGrp="1"/>
          </p:cNvSpPr>
          <p:nvPr>
            <p:ph type="body" idx="3" hasCustomPrompt="1"/>
          </p:nvPr>
        </p:nvSpPr>
        <p:spPr>
          <a:xfrm>
            <a:off x="457200" y="4069073"/>
            <a:ext cx="2468898" cy="2340438"/>
          </a:xfrm>
          <a:prstGeom prst="rect">
            <a:avLst/>
          </a:prstGeom>
          <a:noFill/>
          <a:ln>
            <a:noFill/>
          </a:ln>
        </p:spPr>
        <p:txBody>
          <a:bodyPr lIns="91425" tIns="91425" rIns="91425" bIns="91425" anchor="ctr" anchorCtr="0"/>
          <a:lstStyle>
            <a:lvl1pPr marL="0" indent="0" algn="ctr" rtl="0">
              <a:buFont typeface="Arial"/>
              <a:buNone/>
              <a:defRPr sz="1500" b="1" i="0" baseline="0">
                <a:latin typeface="+mn-lt"/>
                <a:cs typeface="Trebuchet MS Bold"/>
              </a:defRPr>
            </a:lvl1pPr>
            <a:lvl2pPr marL="342900" indent="0" rtl="0">
              <a:buFont typeface="Arial"/>
              <a:buNone/>
              <a:defRPr sz="1500" b="1"/>
            </a:lvl2pPr>
            <a:lvl3pPr marL="685800" indent="0" rtl="0">
              <a:buFont typeface="Arial"/>
              <a:buNone/>
              <a:defRPr sz="1350" b="1"/>
            </a:lvl3pPr>
            <a:lvl4pPr marL="1028700" indent="0" rtl="0">
              <a:buFont typeface="Arial"/>
              <a:buNone/>
              <a:defRPr sz="1200" b="1"/>
            </a:lvl4pPr>
            <a:lvl5pPr marL="1371600" indent="0" rtl="0">
              <a:buFont typeface="Arial"/>
              <a:buNone/>
              <a:defRPr sz="1200" b="1"/>
            </a:lvl5pPr>
            <a:lvl6pPr marL="1714500" indent="0" rtl="0">
              <a:buFont typeface="Arial"/>
              <a:buNone/>
              <a:defRPr sz="1200" b="1"/>
            </a:lvl6pPr>
            <a:lvl7pPr marL="2057400" indent="0" rtl="0">
              <a:buFont typeface="Arial"/>
              <a:buNone/>
              <a:defRPr sz="1200" b="1"/>
            </a:lvl7pPr>
            <a:lvl8pPr marL="2400300" indent="0" rtl="0">
              <a:buFont typeface="Arial"/>
              <a:buNone/>
              <a:defRPr sz="1200" b="1"/>
            </a:lvl8pPr>
            <a:lvl9pPr marL="2743200" indent="0" rtl="0">
              <a:buFont typeface="Arial"/>
              <a:buNone/>
              <a:defRPr sz="1200" b="1"/>
            </a:lvl9pPr>
          </a:lstStyle>
          <a:p>
            <a:pPr lvl="0"/>
            <a:r>
              <a:rPr lang="en-US" dirty="0"/>
              <a:t>Click to add sub-title 2</a:t>
            </a:r>
          </a:p>
        </p:txBody>
      </p:sp>
      <p:sp>
        <p:nvSpPr>
          <p:cNvPr id="10" name="Shape 18"/>
          <p:cNvSpPr txBox="1">
            <a:spLocks noGrp="1"/>
          </p:cNvSpPr>
          <p:nvPr>
            <p:ph type="title"/>
          </p:nvPr>
        </p:nvSpPr>
        <p:spPr>
          <a:xfrm>
            <a:off x="457201" y="755987"/>
            <a:ext cx="7259934" cy="540000"/>
          </a:xfrm>
          <a:prstGeom prst="rect">
            <a:avLst/>
          </a:prstGeom>
          <a:noFill/>
          <a:ln>
            <a:noFill/>
          </a:ln>
        </p:spPr>
        <p:txBody>
          <a:bodyPr lIns="91425" tIns="91425" rIns="91425" bIns="91425" anchor="b" anchorCtr="0"/>
          <a:lstStyle>
            <a:lvl1pPr algn="l" rtl="0">
              <a:spcBef>
                <a:spcPts val="0"/>
              </a:spcBef>
              <a:spcAft>
                <a:spcPts val="0"/>
              </a:spcAft>
              <a:defRPr sz="2100" b="0" i="0">
                <a:solidFill>
                  <a:srgbClr val="21218A"/>
                </a:solidFill>
                <a:latin typeface="+mn-lt"/>
                <a:ea typeface="Arial"/>
                <a:cs typeface="Trebuchet MS Bold"/>
                <a:sym typeface="Arial"/>
              </a:defRPr>
            </a:lvl1pPr>
            <a:lvl2pPr algn="l" rtl="0">
              <a:spcBef>
                <a:spcPts val="0"/>
              </a:spcBef>
              <a:spcAft>
                <a:spcPts val="0"/>
              </a:spcAft>
              <a:defRPr sz="2400">
                <a:solidFill>
                  <a:srgbClr val="666666"/>
                </a:solidFill>
                <a:latin typeface="Arial"/>
                <a:ea typeface="Arial"/>
                <a:cs typeface="Arial"/>
                <a:sym typeface="Arial"/>
              </a:defRPr>
            </a:lvl2pPr>
            <a:lvl3pPr algn="l" rtl="0">
              <a:spcBef>
                <a:spcPts val="0"/>
              </a:spcBef>
              <a:spcAft>
                <a:spcPts val="0"/>
              </a:spcAft>
              <a:defRPr sz="2400">
                <a:solidFill>
                  <a:srgbClr val="666666"/>
                </a:solidFill>
                <a:latin typeface="Arial"/>
                <a:ea typeface="Arial"/>
                <a:cs typeface="Arial"/>
                <a:sym typeface="Arial"/>
              </a:defRPr>
            </a:lvl3pPr>
            <a:lvl4pPr algn="l" rtl="0">
              <a:spcBef>
                <a:spcPts val="0"/>
              </a:spcBef>
              <a:spcAft>
                <a:spcPts val="0"/>
              </a:spcAft>
              <a:defRPr sz="2400">
                <a:solidFill>
                  <a:srgbClr val="666666"/>
                </a:solidFill>
                <a:latin typeface="Arial"/>
                <a:ea typeface="Arial"/>
                <a:cs typeface="Arial"/>
                <a:sym typeface="Arial"/>
              </a:defRPr>
            </a:lvl4pPr>
            <a:lvl5pPr algn="l" rtl="0">
              <a:spcBef>
                <a:spcPts val="0"/>
              </a:spcBef>
              <a:spcAft>
                <a:spcPts val="0"/>
              </a:spcAft>
              <a:defRPr sz="2400">
                <a:solidFill>
                  <a:srgbClr val="666666"/>
                </a:solidFill>
                <a:latin typeface="Arial"/>
                <a:ea typeface="Arial"/>
                <a:cs typeface="Arial"/>
                <a:sym typeface="Arial"/>
              </a:defRPr>
            </a:lvl5pPr>
            <a:lvl6pPr marL="342900" algn="l" rtl="0">
              <a:spcBef>
                <a:spcPts val="0"/>
              </a:spcBef>
              <a:spcAft>
                <a:spcPts val="0"/>
              </a:spcAft>
              <a:defRPr sz="2400">
                <a:solidFill>
                  <a:srgbClr val="666666"/>
                </a:solidFill>
                <a:latin typeface="Arial"/>
                <a:ea typeface="Arial"/>
                <a:cs typeface="Arial"/>
                <a:sym typeface="Arial"/>
              </a:defRPr>
            </a:lvl6pPr>
            <a:lvl7pPr marL="685800" algn="l" rtl="0">
              <a:spcBef>
                <a:spcPts val="0"/>
              </a:spcBef>
              <a:spcAft>
                <a:spcPts val="0"/>
              </a:spcAft>
              <a:defRPr sz="2400">
                <a:solidFill>
                  <a:srgbClr val="666666"/>
                </a:solidFill>
                <a:latin typeface="Arial"/>
                <a:ea typeface="Arial"/>
                <a:cs typeface="Arial"/>
                <a:sym typeface="Arial"/>
              </a:defRPr>
            </a:lvl7pPr>
            <a:lvl8pPr marL="1028700" algn="l" rtl="0">
              <a:spcBef>
                <a:spcPts val="0"/>
              </a:spcBef>
              <a:spcAft>
                <a:spcPts val="0"/>
              </a:spcAft>
              <a:defRPr sz="2400">
                <a:solidFill>
                  <a:srgbClr val="666666"/>
                </a:solidFill>
                <a:latin typeface="Arial"/>
                <a:ea typeface="Arial"/>
                <a:cs typeface="Arial"/>
                <a:sym typeface="Arial"/>
              </a:defRPr>
            </a:lvl8pPr>
            <a:lvl9pPr marL="1371600" algn="l" rtl="0">
              <a:spcBef>
                <a:spcPts val="0"/>
              </a:spcBef>
              <a:spcAft>
                <a:spcPts val="0"/>
              </a:spcAft>
              <a:defRPr sz="2400">
                <a:solidFill>
                  <a:srgbClr val="666666"/>
                </a:solidFill>
                <a:latin typeface="Arial"/>
                <a:ea typeface="Arial"/>
                <a:cs typeface="Arial"/>
                <a:sym typeface="Arial"/>
              </a:defRPr>
            </a:lvl9pPr>
          </a:lstStyle>
          <a:p>
            <a:r>
              <a:rPr lang="en-US" smtClean="0"/>
              <a:t>Click to edit Master title style</a:t>
            </a:r>
            <a:endParaRPr dirty="0"/>
          </a:p>
        </p:txBody>
      </p:sp>
      <p:sp>
        <p:nvSpPr>
          <p:cNvPr id="11"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3" name="Content Placeholder 2"/>
          <p:cNvSpPr>
            <a:spLocks noGrp="1"/>
          </p:cNvSpPr>
          <p:nvPr>
            <p:ph sz="quarter" idx="11" hasCustomPrompt="1"/>
          </p:nvPr>
        </p:nvSpPr>
        <p:spPr>
          <a:xfrm>
            <a:off x="3200416" y="1545756"/>
            <a:ext cx="5475273" cy="2340438"/>
          </a:xfrm>
        </p:spPr>
        <p:txBody>
          <a:bodyPr vert="horz"/>
          <a:lstStyle>
            <a:lvl1pPr>
              <a:defRPr sz="1500" baseline="0"/>
            </a:lvl1pPr>
            <a:lvl2pPr>
              <a:defRPr sz="1350"/>
            </a:lvl2pPr>
          </a:lstStyle>
          <a:p>
            <a:pPr lvl="0"/>
            <a:r>
              <a:rPr lang="en-GB" dirty="0"/>
              <a:t>Click to add row 1 item</a:t>
            </a:r>
          </a:p>
        </p:txBody>
      </p:sp>
      <p:sp>
        <p:nvSpPr>
          <p:cNvPr id="5" name="Content Placeholder 4"/>
          <p:cNvSpPr>
            <a:spLocks noGrp="1"/>
          </p:cNvSpPr>
          <p:nvPr>
            <p:ph sz="quarter" idx="12" hasCustomPrompt="1"/>
          </p:nvPr>
        </p:nvSpPr>
        <p:spPr>
          <a:xfrm>
            <a:off x="3200416" y="4069073"/>
            <a:ext cx="5486385" cy="2340438"/>
          </a:xfrm>
        </p:spPr>
        <p:txBody>
          <a:bodyPr vert="horz"/>
          <a:lstStyle>
            <a:lvl1pPr>
              <a:defRPr sz="1500"/>
            </a:lvl1pPr>
            <a:lvl2pPr>
              <a:defRPr sz="1350"/>
            </a:lvl2pPr>
          </a:lstStyle>
          <a:p>
            <a:pPr lvl="0"/>
            <a:r>
              <a:rPr lang="en-GB" dirty="0"/>
              <a:t>Click to add row 2 item</a:t>
            </a:r>
          </a:p>
        </p:txBody>
      </p:sp>
      <p:sp>
        <p:nvSpPr>
          <p:cNvPr id="13" name="Line 222"/>
          <p:cNvSpPr>
            <a:spLocks noChangeShapeType="1"/>
          </p:cNvSpPr>
          <p:nvPr/>
        </p:nvSpPr>
        <p:spPr bwMode="auto">
          <a:xfrm flipV="1">
            <a:off x="457200" y="3958550"/>
            <a:ext cx="2651776" cy="19085"/>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16"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endParaRPr lang="en-GB" dirty="0"/>
          </a:p>
        </p:txBody>
      </p:sp>
      <p:sp>
        <p:nvSpPr>
          <p:cNvPr id="4" name="Line 222"/>
          <p:cNvSpPr>
            <a:spLocks noChangeShapeType="1"/>
          </p:cNvSpPr>
          <p:nvPr/>
        </p:nvSpPr>
        <p:spPr bwMode="auto">
          <a:xfrm>
            <a:off x="468314" y="1349360"/>
            <a:ext cx="8207375" cy="0"/>
          </a:xfrm>
          <a:prstGeom prst="line">
            <a:avLst/>
          </a:prstGeom>
          <a:noFill/>
          <a:ln w="38100">
            <a:solidFill>
              <a:srgbClr val="00A9FF"/>
            </a:solidFill>
            <a:round/>
            <a:headEnd/>
            <a:tailEnd/>
          </a:ln>
          <a:effectLst/>
        </p:spPr>
        <p:txBody>
          <a:bodyPr wrap="square" lIns="67500" tIns="35100" rIns="67500" bIns="35100" anchor="ctr">
            <a:spAutoFit/>
          </a:bodyPr>
          <a:lstStyle/>
          <a:p>
            <a:pPr lvl="0" algn="ctr" eaLnBrk="0" hangingPunct="0">
              <a:spcBef>
                <a:spcPct val="50000"/>
              </a:spcBef>
            </a:pPr>
            <a:endParaRPr lang="da-DK" sz="1350"/>
          </a:p>
        </p:txBody>
      </p:sp>
      <p:sp>
        <p:nvSpPr>
          <p:cNvPr id="6"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custDataLst>
      <p:tags r:id="rId1"/>
    </p:custDataLs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4"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Clean Page">
    <p:spTree>
      <p:nvGrpSpPr>
        <p:cNvPr id="1" name="Shape 50"/>
        <p:cNvGrpSpPr/>
        <p:nvPr/>
      </p:nvGrpSpPr>
      <p:grpSpPr>
        <a:xfrm>
          <a:off x="0" y="0"/>
          <a:ext cx="0" cy="0"/>
          <a:chOff x="0" y="0"/>
          <a:chExt cx="0" cy="0"/>
        </a:xfrm>
      </p:grpSpPr>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1503" y="1306270"/>
            <a:ext cx="2734302" cy="1162051"/>
          </a:xfrm>
        </p:spPr>
        <p:txBody>
          <a:bodyPr anchor="t"/>
          <a:lstStyle>
            <a:lvl1pPr algn="l">
              <a:lnSpc>
                <a:spcPct val="80000"/>
              </a:lnSpc>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195342" y="1306273"/>
            <a:ext cx="5111750" cy="4862053"/>
          </a:xfrm>
        </p:spPr>
        <p:txBody>
          <a:bodyPr>
            <a:normAutofit/>
          </a:bodyPr>
          <a:lstStyle>
            <a:lvl1pPr marL="192020" indent="-192020">
              <a:lnSpc>
                <a:spcPct val="80000"/>
              </a:lnSpc>
              <a:defRPr sz="1800"/>
            </a:lvl1pPr>
            <a:lvl2pPr>
              <a:lnSpc>
                <a:spcPct val="80000"/>
              </a:lnSpc>
              <a:defRPr sz="1800"/>
            </a:lvl2pPr>
            <a:lvl3pPr>
              <a:lnSpc>
                <a:spcPct val="80000"/>
              </a:lnSpc>
              <a:defRPr sz="1800"/>
            </a:lvl3pPr>
            <a:lvl4pPr>
              <a:lnSpc>
                <a:spcPct val="80000"/>
              </a:lnSpc>
              <a:defRPr sz="1800"/>
            </a:lvl4pPr>
            <a:lvl5pPr>
              <a:lnSpc>
                <a:spcPct val="80000"/>
              </a:lnSpc>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351503" y="2468322"/>
            <a:ext cx="2734302" cy="3700004"/>
          </a:xfrm>
        </p:spPr>
        <p:txBody>
          <a:bodyPr/>
          <a:lstStyle>
            <a:lvl1pPr marL="192020" indent="-192020">
              <a:lnSpc>
                <a:spcPct val="80000"/>
              </a:lnSpc>
              <a:buFont typeface="Arial"/>
              <a:buChar char="•"/>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6341441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7"/>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1" y="744214"/>
            <a:ext cx="7276011" cy="547719"/>
          </a:xfrm>
          <a:prstGeom prst="rect">
            <a:avLst/>
          </a:prstGeom>
          <a:noFill/>
          <a:ln>
            <a:noFill/>
          </a:ln>
        </p:spPr>
        <p:txBody>
          <a:bodyPr lIns="91425" tIns="91425" rIns="91425" bIns="91425" anchor="b"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sp>
        <p:nvSpPr>
          <p:cNvPr id="3" name="Slide Number Placeholder 2"/>
          <p:cNvSpPr>
            <a:spLocks noGrp="1"/>
          </p:cNvSpPr>
          <p:nvPr>
            <p:ph type="sldNum" sz="quarter" idx="4"/>
          </p:nvPr>
        </p:nvSpPr>
        <p:spPr>
          <a:xfrm>
            <a:off x="8319315" y="6429398"/>
            <a:ext cx="367486" cy="292079"/>
          </a:xfrm>
          <a:prstGeom prst="rect">
            <a:avLst/>
          </a:prstGeom>
        </p:spPr>
        <p:txBody>
          <a:bodyPr vert="horz" lIns="91440" tIns="45720" rIns="91440" bIns="45720" rtlCol="0" anchor="ctr"/>
          <a:lstStyle>
            <a:lvl1pPr algn="r">
              <a:defRPr sz="825" b="0" i="0">
                <a:solidFill>
                  <a:schemeClr val="tx1">
                    <a:tint val="75000"/>
                  </a:schemeClr>
                </a:solidFill>
                <a:latin typeface="Museo 300"/>
                <a:cs typeface="Museo 300"/>
              </a:defRPr>
            </a:lvl1pPr>
          </a:lstStyle>
          <a:p>
            <a:fld id="{1439A131-75D0-4942-ADDB-D6A95E1F7E2C}" type="slidenum">
              <a:rPr lang="en-US" smtClean="0"/>
              <a:t>‹#›</a:t>
            </a:fld>
            <a:endParaRPr lang="en-US"/>
          </a:p>
        </p:txBody>
      </p:sp>
      <p:pic>
        <p:nvPicPr>
          <p:cNvPr id="7" name="Picture 6" descr="snomed-brand-RGB-small.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858125" y="190502"/>
            <a:ext cx="1104898" cy="1104898"/>
          </a:xfrm>
          <a:prstGeom prst="rect">
            <a:avLst/>
          </a:prstGeom>
        </p:spPr>
      </p:pic>
    </p:spTree>
    <p:extLst>
      <p:ext uri="{BB962C8B-B14F-4D97-AF65-F5344CB8AC3E}">
        <p14:creationId xmlns:p14="http://schemas.microsoft.com/office/powerpoint/2010/main" val="105887252"/>
      </p:ext>
    </p:extLst>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1" r:id="rId9"/>
    <p:sldLayoutId id="2147483672" r:id="rId10"/>
    <p:sldLayoutId id="2147483673" r:id="rId11"/>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050" b="1" i="1" u="none" strike="noStrike" cap="none" baseline="0">
          <a:solidFill>
            <a:srgbClr val="000000"/>
          </a:solidFill>
          <a:latin typeface="Trebuchet MS Bold"/>
          <a:ea typeface="Arial"/>
          <a:cs typeface="Trebuchet MS Bold"/>
          <a:sym typeface="Arial"/>
          <a:rtl val="0"/>
        </a:defRPr>
      </a:lvl1pPr>
      <a:lvl2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050" b="1" i="1" u="none" strike="noStrike" cap="none" baseline="0">
          <a:solidFill>
            <a:srgbClr val="000000"/>
          </a:solidFill>
          <a:latin typeface="Trebuchet MS"/>
          <a:ea typeface="Arial"/>
          <a:cs typeface="Trebuchet MS"/>
          <a:sym typeface="Arial"/>
          <a:rtl val="0"/>
        </a:defRPr>
      </a:lvl1pPr>
      <a:lvl2pPr marR="0" algn="l" rtl="0" eaLnBrk="1" hangingPunct="1">
        <a:lnSpc>
          <a:spcPct val="100000"/>
        </a:lnSpc>
        <a:spcBef>
          <a:spcPts val="0"/>
        </a:spcBef>
        <a:spcAft>
          <a:spcPts val="0"/>
        </a:spcAft>
        <a:buNone/>
        <a:defRPr sz="105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05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05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05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05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tiff"/><Relationship Id="rId4" Type="http://schemas.openxmlformats.org/officeDocument/2006/relationships/image" Target="../media/image13.tiff"/><Relationship Id="rId5" Type="http://schemas.openxmlformats.org/officeDocument/2006/relationships/image" Target="../media/image14.tiff"/><Relationship Id="rId6" Type="http://schemas.openxmlformats.org/officeDocument/2006/relationships/image" Target="../media/image15.tiff"/><Relationship Id="rId7" Type="http://schemas.openxmlformats.org/officeDocument/2006/relationships/image" Target="../media/image16.tiff"/><Relationship Id="rId8" Type="http://schemas.openxmlformats.org/officeDocument/2006/relationships/image" Target="../media/image17.jpg"/><Relationship Id="rId1" Type="http://schemas.openxmlformats.org/officeDocument/2006/relationships/slideLayout" Target="../slideLayouts/slideLayout2.xml"/><Relationship Id="rId2" Type="http://schemas.openxmlformats.org/officeDocument/2006/relationships/image" Target="../media/image11.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hyperlink" Target="http://snomed.org/eg" TargetMode="External"/><Relationship Id="rId4" Type="http://schemas.openxmlformats.org/officeDocument/2006/relationships/hyperlink" Target="http://snomed.org/owl" TargetMode="External"/><Relationship Id="rId5" Type="http://schemas.openxmlformats.org/officeDocument/2006/relationships/hyperlink" Target="http://snomed.org/sqlpg" TargetMode="External"/><Relationship Id="rId6" Type="http://schemas.openxmlformats.org/officeDocument/2006/relationships/hyperlink" Target="http://snomed.org/gl" TargetMode="External"/><Relationship Id="rId7" Type="http://schemas.openxmlformats.org/officeDocument/2006/relationships/hyperlink" Target="http://snomed.org/uri" TargetMode="External"/><Relationship Id="rId8" Type="http://schemas.openxmlformats.org/officeDocument/2006/relationships/hyperlink" Target="http://snomed.org/tsg" TargetMode="External"/><Relationship Id="rId9" Type="http://schemas.openxmlformats.org/officeDocument/2006/relationships/image" Target="../media/image19.gif"/><Relationship Id="rId1" Type="http://schemas.openxmlformats.org/officeDocument/2006/relationships/slideLayout" Target="../slideLayouts/slideLayout2.xml"/><Relationship Id="rId2" Type="http://schemas.openxmlformats.org/officeDocument/2006/relationships/hyperlink" Target="http://snomed.org/extpg"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learning.ihtsdotools.org/" TargetMode="Externa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elearning.ihtsdotools.org/" TargetMode="Externa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urses.ihtsdotools.org/" TargetMode="External"/><Relationship Id="rId3"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tif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elearning@snomed.org" TargetMode="External"/><Relationship Id="rId3" Type="http://schemas.openxmlformats.org/officeDocument/2006/relationships/image" Target="../media/image2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5.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29.gif"/><Relationship Id="rId1" Type="http://schemas.openxmlformats.org/officeDocument/2006/relationships/tags" Target="../tags/tag4.xml"/><Relationship Id="rId2"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30.png"/><Relationship Id="rId5" Type="http://schemas.openxmlformats.org/officeDocument/2006/relationships/image" Target="../media/image31.png"/><Relationship Id="rId1" Type="http://schemas.openxmlformats.org/officeDocument/2006/relationships/tags" Target="../tags/tag5.xml"/><Relationship Id="rId2"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4.xml.rels><?xml version="1.0" encoding="UTF-8" standalone="yes"?>
<Relationships xmlns="http://schemas.openxmlformats.org/package/2006/relationships"><Relationship Id="rId3" Type="http://schemas.openxmlformats.org/officeDocument/2006/relationships/hyperlink" Target="http://snomed.org/elag" TargetMode="External"/><Relationship Id="rId4" Type="http://schemas.openxmlformats.org/officeDocument/2006/relationships/image" Target="../media/image6.gif"/><Relationship Id="rId1" Type="http://schemas.openxmlformats.org/officeDocument/2006/relationships/slideLayout" Target="../slideLayouts/slideLayout2.xml"/><Relationship Id="rId2" Type="http://schemas.openxmlformats.org/officeDocument/2006/relationships/hyperlink" Target="https://confluence.ihtsdotools.org/display/ELAG/Declaration+of+Interests"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image" Target="../media/image32.gif"/><Relationship Id="rId1" Type="http://schemas.openxmlformats.org/officeDocument/2006/relationships/tags" Target="../tags/tag9.xml"/><Relationship Id="rId2"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 Id="rId3" Type="http://schemas.openxmlformats.org/officeDocument/2006/relationships/image" Target="../media/image31.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hyperlink" Target="http://snomed.org/courses" TargetMode="External"/><Relationship Id="rId5" Type="http://schemas.openxmlformats.org/officeDocument/2006/relationships/image" Target="../media/image25.png"/><Relationship Id="rId1" Type="http://schemas.openxmlformats.org/officeDocument/2006/relationships/tags" Target="../tags/tag11.xml"/><Relationship Id="rId2"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gi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gi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6684912.jpg"/>
          <p:cNvPicPr>
            <a:picLocks noChangeAspect="1"/>
          </p:cNvPicPr>
          <p:nvPr/>
        </p:nvPicPr>
        <p:blipFill>
          <a:blip r:embed="rId2" cstate="print">
            <a:extLst/>
          </a:blip>
          <a:srcRect l="12845" t="33876" r="973" b="28536"/>
          <a:stretch>
            <a:fillRect/>
          </a:stretch>
        </p:blipFill>
        <p:spPr>
          <a:xfrm>
            <a:off x="1" y="5013170"/>
            <a:ext cx="9143999" cy="1844830"/>
          </a:xfrm>
          <a:prstGeom prst="rect">
            <a:avLst/>
          </a:prstGeom>
          <a:ln w="3175">
            <a:miter lim="400000"/>
          </a:ln>
        </p:spPr>
      </p:pic>
      <p:pic>
        <p:nvPicPr>
          <p:cNvPr id="2" name="Picture 1"/>
          <p:cNvPicPr>
            <a:picLocks noChangeAspect="1"/>
          </p:cNvPicPr>
          <p:nvPr/>
        </p:nvPicPr>
        <p:blipFill rotWithShape="1">
          <a:blip r:embed="rId3" cstate="print"/>
          <a:srcRect r="55307"/>
          <a:stretch/>
        </p:blipFill>
        <p:spPr>
          <a:xfrm>
            <a:off x="371939" y="732055"/>
            <a:ext cx="3005353" cy="3028770"/>
          </a:xfrm>
          <a:prstGeom prst="rect">
            <a:avLst/>
          </a:prstGeom>
        </p:spPr>
      </p:pic>
      <p:sp>
        <p:nvSpPr>
          <p:cNvPr id="7" name="Shape 166"/>
          <p:cNvSpPr/>
          <p:nvPr/>
        </p:nvSpPr>
        <p:spPr>
          <a:xfrm>
            <a:off x="4178462" y="3922458"/>
            <a:ext cx="4836464" cy="871930"/>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10160" tIns="10160" rIns="10160" bIns="10160" numCol="1" anchor="ctr">
            <a:noAutofit/>
          </a:bodyPr>
          <a:lstStyle/>
          <a:p>
            <a:pPr algn="r">
              <a:spcBef>
                <a:spcPts val="200"/>
              </a:spcBef>
              <a:defRPr sz="2800" i="1" spc="0">
                <a:solidFill>
                  <a:srgbClr val="A6AAA9"/>
                </a:solidFill>
                <a:latin typeface="Museo Sans 500"/>
                <a:ea typeface="Museo Sans 500"/>
                <a:cs typeface="Museo Sans 500"/>
                <a:sym typeface="Museo Sans 500"/>
              </a:defRPr>
            </a:pPr>
            <a:r>
              <a:rPr lang="en-US" sz="2000" dirty="0" smtClean="0">
                <a:solidFill>
                  <a:schemeClr val="bg2">
                    <a:lumMod val="95000"/>
                    <a:lumOff val="5000"/>
                  </a:schemeClr>
                </a:solidFill>
                <a:latin typeface="+mj-lt"/>
                <a:ea typeface="Trebuchet MS" charset="0"/>
                <a:cs typeface="Trebuchet MS" charset="0"/>
              </a:rPr>
              <a:t>Linda Bird</a:t>
            </a:r>
          </a:p>
          <a:p>
            <a:pPr algn="r">
              <a:spcBef>
                <a:spcPts val="200"/>
              </a:spcBef>
              <a:defRPr sz="2800" i="1" spc="0">
                <a:solidFill>
                  <a:srgbClr val="A6AAA9"/>
                </a:solidFill>
                <a:latin typeface="Museo Sans 500"/>
                <a:ea typeface="Museo Sans 500"/>
                <a:cs typeface="Museo Sans 500"/>
                <a:sym typeface="Museo Sans 500"/>
              </a:defRPr>
            </a:pPr>
            <a:r>
              <a:rPr lang="en-US" sz="2000" dirty="0" smtClean="0">
                <a:solidFill>
                  <a:schemeClr val="bg2">
                    <a:lumMod val="95000"/>
                    <a:lumOff val="5000"/>
                  </a:schemeClr>
                </a:solidFill>
                <a:latin typeface="+mj-lt"/>
                <a:ea typeface="Trebuchet MS" charset="0"/>
                <a:cs typeface="Trebuchet MS" charset="0"/>
              </a:rPr>
              <a:t>Head of Education and Product Support</a:t>
            </a:r>
            <a:endParaRPr lang="en-US" sz="2000" dirty="0">
              <a:solidFill>
                <a:schemeClr val="bg2">
                  <a:lumMod val="95000"/>
                  <a:lumOff val="5000"/>
                </a:schemeClr>
              </a:solidFill>
              <a:latin typeface="+mj-lt"/>
              <a:ea typeface="Trebuchet MS" charset="0"/>
              <a:cs typeface="Trebuchet MS" charset="0"/>
            </a:endParaRPr>
          </a:p>
        </p:txBody>
      </p:sp>
      <p:sp>
        <p:nvSpPr>
          <p:cNvPr id="6" name="Shape 166"/>
          <p:cNvSpPr/>
          <p:nvPr/>
        </p:nvSpPr>
        <p:spPr>
          <a:xfrm>
            <a:off x="3533479" y="1828800"/>
            <a:ext cx="5481446" cy="1620456"/>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10160" tIns="10160" rIns="10160" bIns="10160" numCol="1" anchor="ctr">
            <a:noAutofit/>
          </a:bodyPr>
          <a:lstStyle/>
          <a:p>
            <a:pPr algn="ctr">
              <a:defRPr sz="2800" spc="0">
                <a:solidFill>
                  <a:srgbClr val="53585F"/>
                </a:solidFill>
                <a:latin typeface="Museo Sans 500"/>
                <a:ea typeface="Museo Sans 500"/>
                <a:cs typeface="Museo Sans 500"/>
                <a:sym typeface="Museo Sans 500"/>
              </a:defRPr>
            </a:pPr>
            <a:r>
              <a:rPr lang="en-US" sz="2800" b="1" dirty="0" smtClean="0">
                <a:solidFill>
                  <a:schemeClr val="accent2">
                    <a:lumMod val="75000"/>
                  </a:schemeClr>
                </a:solidFill>
                <a:latin typeface="+mj-lt"/>
                <a:ea typeface="Trebuchet MS" charset="0"/>
                <a:cs typeface="Trebuchet MS" charset="0"/>
              </a:rPr>
              <a:t>E-Learning Advisory Group</a:t>
            </a:r>
            <a:endParaRPr sz="2800" b="1" dirty="0" smtClean="0">
              <a:solidFill>
                <a:schemeClr val="accent2">
                  <a:lumMod val="75000"/>
                </a:schemeClr>
              </a:solidFill>
              <a:latin typeface="+mj-lt"/>
              <a:ea typeface="Trebuchet MS" charset="0"/>
              <a:cs typeface="Trebuchet MS" charset="0"/>
            </a:endParaRPr>
          </a:p>
          <a:p>
            <a:pPr algn="ctr">
              <a:spcBef>
                <a:spcPts val="1238"/>
              </a:spcBef>
              <a:defRPr sz="2800" i="1" spc="0">
                <a:solidFill>
                  <a:srgbClr val="A6AAA9"/>
                </a:solidFill>
                <a:latin typeface="Museo Sans 500"/>
                <a:ea typeface="Museo Sans 500"/>
                <a:cs typeface="Museo Sans 500"/>
                <a:sym typeface="Museo Sans 500"/>
              </a:defRPr>
            </a:pPr>
            <a:r>
              <a:rPr lang="en-US" sz="2400" dirty="0" smtClean="0">
                <a:solidFill>
                  <a:schemeClr val="accent2">
                    <a:lumMod val="75000"/>
                  </a:schemeClr>
                </a:solidFill>
                <a:latin typeface="+mj-lt"/>
                <a:ea typeface="Trebuchet MS" charset="0"/>
                <a:cs typeface="Trebuchet MS" charset="0"/>
              </a:rPr>
              <a:t>Monday 15</a:t>
            </a:r>
            <a:r>
              <a:rPr lang="en-US" sz="2400" baseline="30000" dirty="0" smtClean="0">
                <a:solidFill>
                  <a:schemeClr val="accent2">
                    <a:lumMod val="75000"/>
                  </a:schemeClr>
                </a:solidFill>
                <a:latin typeface="+mj-lt"/>
                <a:ea typeface="Trebuchet MS" charset="0"/>
                <a:cs typeface="Trebuchet MS" charset="0"/>
              </a:rPr>
              <a:t>th</a:t>
            </a:r>
            <a:r>
              <a:rPr lang="en-US" sz="2400" dirty="0" smtClean="0">
                <a:solidFill>
                  <a:schemeClr val="accent2">
                    <a:lumMod val="75000"/>
                  </a:schemeClr>
                </a:solidFill>
                <a:latin typeface="+mj-lt"/>
                <a:ea typeface="Trebuchet MS" charset="0"/>
                <a:cs typeface="Trebuchet MS" charset="0"/>
              </a:rPr>
              <a:t> October 2018</a:t>
            </a:r>
          </a:p>
          <a:p>
            <a:pPr algn="ctr">
              <a:spcBef>
                <a:spcPts val="38"/>
              </a:spcBef>
              <a:defRPr sz="2800" i="1" spc="0">
                <a:solidFill>
                  <a:srgbClr val="A6AAA9"/>
                </a:solidFill>
                <a:latin typeface="Museo Sans 500"/>
                <a:ea typeface="Museo Sans 500"/>
                <a:cs typeface="Museo Sans 500"/>
                <a:sym typeface="Museo Sans 500"/>
              </a:defRPr>
            </a:pPr>
            <a:r>
              <a:rPr lang="en-US" sz="2400" dirty="0" smtClean="0">
                <a:solidFill>
                  <a:schemeClr val="accent2">
                    <a:lumMod val="75000"/>
                  </a:schemeClr>
                </a:solidFill>
                <a:latin typeface="+mj-lt"/>
                <a:ea typeface="Trebuchet MS" charset="0"/>
                <a:cs typeface="Trebuchet MS" charset="0"/>
              </a:rPr>
              <a:t>Vancouver, Canada</a:t>
            </a:r>
          </a:p>
        </p:txBody>
      </p:sp>
    </p:spTree>
    <p:extLst>
      <p:ext uri="{BB962C8B-B14F-4D97-AF65-F5344CB8AC3E}">
        <p14:creationId xmlns:p14="http://schemas.microsoft.com/office/powerpoint/2010/main" val="1638846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ELAG Member Reports</a:t>
            </a:r>
            <a:endParaRPr lang="en-US" dirty="0"/>
          </a:p>
        </p:txBody>
      </p:sp>
      <p:sp>
        <p:nvSpPr>
          <p:cNvPr id="3" name="Content Placeholder 2"/>
          <p:cNvSpPr>
            <a:spLocks noGrp="1"/>
          </p:cNvSpPr>
          <p:nvPr>
            <p:ph idx="1"/>
          </p:nvPr>
        </p:nvSpPr>
        <p:spPr>
          <a:xfrm>
            <a:off x="318300" y="1370862"/>
            <a:ext cx="4307716" cy="5411903"/>
          </a:xfrm>
        </p:spPr>
        <p:txBody>
          <a:bodyPr/>
          <a:lstStyle/>
          <a:p>
            <a:pPr indent="-212725">
              <a:spcBef>
                <a:spcPts val="0"/>
              </a:spcBef>
              <a:spcAft>
                <a:spcPts val="0"/>
              </a:spcAft>
              <a:tabLst>
                <a:tab pos="2792413" algn="l"/>
                <a:tab pos="5724525" algn="l"/>
              </a:tabLst>
            </a:pPr>
            <a:r>
              <a:rPr lang="en-US" sz="2000" dirty="0" smtClean="0"/>
              <a:t>Marcelo </a:t>
            </a:r>
            <a:r>
              <a:rPr lang="en-US" sz="2000" dirty="0" err="1"/>
              <a:t>Carrascal</a:t>
            </a:r>
            <a:r>
              <a:rPr lang="en-US" sz="1600" dirty="0" smtClean="0"/>
              <a:t>	</a:t>
            </a:r>
            <a:r>
              <a:rPr lang="en-US" sz="1600" dirty="0">
                <a:solidFill>
                  <a:schemeClr val="bg1">
                    <a:lumMod val="50000"/>
                  </a:schemeClr>
                </a:solidFill>
              </a:rPr>
              <a:t>Argentina</a:t>
            </a:r>
          </a:p>
          <a:p>
            <a:pPr indent="-212725">
              <a:spcBef>
                <a:spcPts val="0"/>
              </a:spcBef>
              <a:spcAft>
                <a:spcPts val="0"/>
              </a:spcAft>
              <a:tabLst>
                <a:tab pos="2792413" algn="l"/>
                <a:tab pos="5724525" algn="l"/>
              </a:tabLst>
            </a:pPr>
            <a:r>
              <a:rPr lang="en-US" sz="2000" dirty="0"/>
              <a:t>Aileen </a:t>
            </a:r>
            <a:r>
              <a:rPr lang="en-US" sz="2000" dirty="0" err="1"/>
              <a:t>dela</a:t>
            </a:r>
            <a:r>
              <a:rPr lang="en-US" sz="2000" dirty="0"/>
              <a:t> Pena</a:t>
            </a:r>
            <a:r>
              <a:rPr lang="en-US" sz="1600" dirty="0"/>
              <a:t>	</a:t>
            </a:r>
            <a:r>
              <a:rPr lang="en-US" sz="1600" dirty="0">
                <a:solidFill>
                  <a:schemeClr val="bg1">
                    <a:lumMod val="50000"/>
                  </a:schemeClr>
                </a:solidFill>
              </a:rPr>
              <a:t>Australia</a:t>
            </a:r>
          </a:p>
          <a:p>
            <a:pPr indent="-212725">
              <a:spcBef>
                <a:spcPts val="0"/>
              </a:spcBef>
              <a:spcAft>
                <a:spcPts val="0"/>
              </a:spcAft>
              <a:tabLst>
                <a:tab pos="2792413" algn="l"/>
                <a:tab pos="5724525" algn="l"/>
              </a:tabLst>
            </a:pPr>
            <a:r>
              <a:rPr lang="en-US" sz="2000" dirty="0" err="1"/>
              <a:t>Katrien</a:t>
            </a:r>
            <a:r>
              <a:rPr lang="en-US" sz="2000" dirty="0"/>
              <a:t> </a:t>
            </a:r>
            <a:r>
              <a:rPr lang="en-US" sz="2000" dirty="0" err="1"/>
              <a:t>Scheerlinck</a:t>
            </a:r>
            <a:r>
              <a:rPr lang="en-US" sz="1600" dirty="0"/>
              <a:t>	</a:t>
            </a:r>
            <a:r>
              <a:rPr lang="en-US" sz="1600" dirty="0">
                <a:solidFill>
                  <a:schemeClr val="bg1">
                    <a:lumMod val="50000"/>
                  </a:schemeClr>
                </a:solidFill>
              </a:rPr>
              <a:t>Belgium</a:t>
            </a:r>
          </a:p>
          <a:p>
            <a:pPr indent="-212725">
              <a:spcBef>
                <a:spcPts val="0"/>
              </a:spcBef>
              <a:spcAft>
                <a:spcPts val="0"/>
              </a:spcAft>
              <a:tabLst>
                <a:tab pos="2792413" algn="l"/>
                <a:tab pos="5724525" algn="l"/>
              </a:tabLst>
            </a:pPr>
            <a:r>
              <a:rPr lang="en-US" sz="2000" dirty="0"/>
              <a:t>Linda </a:t>
            </a:r>
            <a:r>
              <a:rPr lang="en-US" sz="2000" dirty="0" err="1"/>
              <a:t>Parisien</a:t>
            </a:r>
            <a:r>
              <a:rPr lang="en-US" sz="1600" dirty="0"/>
              <a:t>	</a:t>
            </a:r>
            <a:r>
              <a:rPr lang="en-US" sz="1600" dirty="0">
                <a:solidFill>
                  <a:schemeClr val="bg1">
                    <a:lumMod val="50000"/>
                  </a:schemeClr>
                </a:solidFill>
              </a:rPr>
              <a:t>Canada</a:t>
            </a:r>
          </a:p>
          <a:p>
            <a:pPr indent="-212725">
              <a:spcBef>
                <a:spcPts val="0"/>
              </a:spcBef>
              <a:spcAft>
                <a:spcPts val="0"/>
              </a:spcAft>
              <a:tabLst>
                <a:tab pos="2792413" algn="l"/>
                <a:tab pos="5724525" algn="l"/>
              </a:tabLst>
            </a:pPr>
            <a:r>
              <a:rPr lang="en-US" sz="2000" dirty="0"/>
              <a:t>Camilla </a:t>
            </a:r>
            <a:r>
              <a:rPr lang="en-US" sz="2000" dirty="0" err="1"/>
              <a:t>Wiberg</a:t>
            </a:r>
            <a:r>
              <a:rPr lang="en-US" sz="2000" dirty="0"/>
              <a:t> </a:t>
            </a:r>
            <a:r>
              <a:rPr lang="en-US" sz="1600" dirty="0"/>
              <a:t>	</a:t>
            </a:r>
            <a:r>
              <a:rPr lang="en-US" sz="1600" dirty="0">
                <a:solidFill>
                  <a:schemeClr val="bg1">
                    <a:lumMod val="50000"/>
                  </a:schemeClr>
                </a:solidFill>
              </a:rPr>
              <a:t>Denmark</a:t>
            </a:r>
            <a:r>
              <a:rPr lang="en-US" sz="1600" dirty="0"/>
              <a:t/>
            </a:r>
            <a:br>
              <a:rPr lang="en-US" sz="1600" dirty="0"/>
            </a:br>
            <a:r>
              <a:rPr lang="en-US" sz="2000" dirty="0" err="1" smtClean="0"/>
              <a:t>Danielsen</a:t>
            </a:r>
            <a:endParaRPr lang="en-US" sz="2000" dirty="0"/>
          </a:p>
          <a:p>
            <a:pPr indent="-212725">
              <a:spcBef>
                <a:spcPts val="0"/>
              </a:spcBef>
              <a:spcAft>
                <a:spcPts val="0"/>
              </a:spcAft>
              <a:tabLst>
                <a:tab pos="2792413" algn="l"/>
                <a:tab pos="5724525" algn="l"/>
              </a:tabLst>
            </a:pPr>
            <a:r>
              <a:rPr lang="en-US" sz="2000" dirty="0"/>
              <a:t>Krista </a:t>
            </a:r>
            <a:r>
              <a:rPr lang="en-US" sz="2000" dirty="0" err="1"/>
              <a:t>Kärt</a:t>
            </a:r>
            <a:r>
              <a:rPr lang="en-US" sz="1600" dirty="0"/>
              <a:t>	</a:t>
            </a:r>
            <a:r>
              <a:rPr lang="en-US" sz="1600" dirty="0">
                <a:solidFill>
                  <a:schemeClr val="bg1">
                    <a:lumMod val="50000"/>
                  </a:schemeClr>
                </a:solidFill>
              </a:rPr>
              <a:t>Estonia</a:t>
            </a:r>
          </a:p>
          <a:p>
            <a:pPr indent="-212725">
              <a:spcBef>
                <a:spcPts val="0"/>
              </a:spcBef>
              <a:spcAft>
                <a:spcPts val="0"/>
              </a:spcAft>
              <a:tabLst>
                <a:tab pos="2792413" algn="l"/>
                <a:tab pos="5724525" algn="l"/>
              </a:tabLst>
            </a:pPr>
            <a:r>
              <a:rPr lang="en-US" sz="2000" dirty="0"/>
              <a:t>Vicky Fung</a:t>
            </a:r>
            <a:r>
              <a:rPr lang="en-US" sz="1600" dirty="0" smtClean="0"/>
              <a:t>	</a:t>
            </a:r>
            <a:r>
              <a:rPr lang="en-US" sz="1600" dirty="0">
                <a:solidFill>
                  <a:schemeClr val="bg1">
                    <a:lumMod val="50000"/>
                  </a:schemeClr>
                </a:solidFill>
              </a:rPr>
              <a:t>Hong</a:t>
            </a:r>
            <a:r>
              <a:rPr lang="en-US" sz="1600" dirty="0" smtClean="0"/>
              <a:t> </a:t>
            </a:r>
            <a:r>
              <a:rPr lang="en-US" sz="1600" dirty="0">
                <a:solidFill>
                  <a:schemeClr val="bg1">
                    <a:lumMod val="50000"/>
                  </a:schemeClr>
                </a:solidFill>
              </a:rPr>
              <a:t>Kong</a:t>
            </a:r>
          </a:p>
          <a:p>
            <a:pPr indent="-212725">
              <a:spcBef>
                <a:spcPts val="0"/>
              </a:spcBef>
              <a:spcAft>
                <a:spcPts val="0"/>
              </a:spcAft>
              <a:tabLst>
                <a:tab pos="2792413" algn="l"/>
                <a:tab pos="5724525" algn="l"/>
              </a:tabLst>
            </a:pPr>
            <a:r>
              <a:rPr lang="en-US" sz="2000" dirty="0"/>
              <a:t>Manisha </a:t>
            </a:r>
            <a:r>
              <a:rPr lang="en-US" sz="2000" dirty="0" err="1"/>
              <a:t>Mantri</a:t>
            </a:r>
            <a:r>
              <a:rPr lang="en-US" sz="1600" dirty="0"/>
              <a:t>	</a:t>
            </a:r>
            <a:r>
              <a:rPr lang="en-US" sz="1600" dirty="0">
                <a:solidFill>
                  <a:schemeClr val="bg1">
                    <a:lumMod val="50000"/>
                  </a:schemeClr>
                </a:solidFill>
              </a:rPr>
              <a:t>India</a:t>
            </a:r>
          </a:p>
          <a:p>
            <a:pPr marL="342900" lvl="1" indent="-212725">
              <a:spcBef>
                <a:spcPts val="0"/>
              </a:spcBef>
              <a:spcAft>
                <a:spcPts val="0"/>
              </a:spcAft>
              <a:buClr>
                <a:srgbClr val="0055B0"/>
              </a:buClr>
              <a:tabLst>
                <a:tab pos="2792413" algn="l"/>
                <a:tab pos="5724525" algn="l"/>
              </a:tabLst>
            </a:pPr>
            <a:r>
              <a:rPr lang="en-US" dirty="0">
                <a:solidFill>
                  <a:srgbClr val="0055B0"/>
                </a:solidFill>
              </a:rPr>
              <a:t>Theresa Barry</a:t>
            </a:r>
            <a:r>
              <a:rPr lang="en-US" sz="1600" dirty="0">
                <a:solidFill>
                  <a:srgbClr val="0055B0"/>
                </a:solidFill>
              </a:rPr>
              <a:t>	</a:t>
            </a:r>
            <a:r>
              <a:rPr lang="en-US" sz="1600" dirty="0">
                <a:solidFill>
                  <a:schemeClr val="bg1">
                    <a:lumMod val="50000"/>
                  </a:schemeClr>
                </a:solidFill>
              </a:rPr>
              <a:t>Ireland</a:t>
            </a:r>
          </a:p>
          <a:p>
            <a:pPr indent="-212725">
              <a:spcBef>
                <a:spcPts val="0"/>
              </a:spcBef>
              <a:spcAft>
                <a:spcPts val="0"/>
              </a:spcAft>
              <a:tabLst>
                <a:tab pos="2792413" algn="l"/>
                <a:tab pos="5724525" algn="l"/>
              </a:tabLst>
            </a:pPr>
            <a:r>
              <a:rPr lang="en-US" sz="2000" dirty="0"/>
              <a:t>Kristina </a:t>
            </a:r>
            <a:r>
              <a:rPr lang="en-US" sz="2000" dirty="0" err="1"/>
              <a:t>Dienine</a:t>
            </a:r>
            <a:r>
              <a:rPr lang="en-US" sz="1600" dirty="0"/>
              <a:t>	</a:t>
            </a:r>
            <a:r>
              <a:rPr lang="en-US" sz="1600" dirty="0">
                <a:solidFill>
                  <a:schemeClr val="bg1">
                    <a:lumMod val="50000"/>
                  </a:schemeClr>
                </a:solidFill>
              </a:rPr>
              <a:t>Lithuania</a:t>
            </a:r>
          </a:p>
          <a:p>
            <a:pPr indent="-212725">
              <a:spcBef>
                <a:spcPts val="0"/>
              </a:spcBef>
              <a:spcAft>
                <a:spcPts val="0"/>
              </a:spcAft>
              <a:tabLst>
                <a:tab pos="2792413" algn="l"/>
                <a:tab pos="5724525" algn="l"/>
              </a:tabLst>
            </a:pPr>
            <a:r>
              <a:rPr lang="en-US" sz="2000" dirty="0" err="1"/>
              <a:t>Pim</a:t>
            </a:r>
            <a:r>
              <a:rPr lang="en-US" sz="2000" dirty="0"/>
              <a:t> </a:t>
            </a:r>
            <a:r>
              <a:rPr lang="en-US" sz="2000" dirty="0" err="1"/>
              <a:t>Volkert</a:t>
            </a:r>
            <a:r>
              <a:rPr lang="en-US" sz="1200" dirty="0"/>
              <a:t>	</a:t>
            </a:r>
            <a:r>
              <a:rPr lang="en-US" sz="1600" dirty="0">
                <a:solidFill>
                  <a:schemeClr val="bg1">
                    <a:lumMod val="50000"/>
                  </a:schemeClr>
                </a:solidFill>
              </a:rPr>
              <a:t>Netherlands</a:t>
            </a:r>
          </a:p>
          <a:p>
            <a:pPr indent="-212725">
              <a:spcBef>
                <a:spcPts val="0"/>
              </a:spcBef>
              <a:spcAft>
                <a:spcPts val="0"/>
              </a:spcAft>
              <a:tabLst>
                <a:tab pos="2792413" algn="l"/>
                <a:tab pos="5724525" algn="l"/>
              </a:tabLst>
            </a:pPr>
            <a:r>
              <a:rPr lang="en-US" sz="2000" dirty="0" err="1"/>
              <a:t>Aleksandar</a:t>
            </a:r>
            <a:r>
              <a:rPr lang="en-US" sz="2000" dirty="0"/>
              <a:t> </a:t>
            </a:r>
            <a:r>
              <a:rPr lang="en-US" sz="1200" dirty="0"/>
              <a:t>	</a:t>
            </a:r>
            <a:r>
              <a:rPr lang="en-US" sz="1600" dirty="0">
                <a:solidFill>
                  <a:schemeClr val="bg1">
                    <a:lumMod val="50000"/>
                  </a:schemeClr>
                </a:solidFill>
              </a:rPr>
              <a:t>New</a:t>
            </a:r>
            <a:r>
              <a:rPr lang="en-US" sz="1600" dirty="0"/>
              <a:t> </a:t>
            </a:r>
            <a:r>
              <a:rPr lang="en-US" sz="1600" dirty="0">
                <a:solidFill>
                  <a:schemeClr val="bg1">
                    <a:lumMod val="50000"/>
                  </a:schemeClr>
                </a:solidFill>
              </a:rPr>
              <a:t>Zealand</a:t>
            </a:r>
            <a:r>
              <a:rPr lang="en-US" sz="1600" dirty="0" smtClean="0">
                <a:solidFill>
                  <a:schemeClr val="bg1">
                    <a:lumMod val="65000"/>
                  </a:schemeClr>
                </a:solidFill>
              </a:rPr>
              <a:t/>
            </a:r>
            <a:br>
              <a:rPr lang="en-US" sz="1600" dirty="0" smtClean="0">
                <a:solidFill>
                  <a:schemeClr val="bg1">
                    <a:lumMod val="65000"/>
                  </a:schemeClr>
                </a:solidFill>
              </a:rPr>
            </a:br>
            <a:r>
              <a:rPr lang="en-US" sz="2000" dirty="0" err="1" smtClean="0"/>
              <a:t>Zivaljevic</a:t>
            </a:r>
            <a:endParaRPr lang="en-US" sz="1600" dirty="0" smtClean="0">
              <a:solidFill>
                <a:schemeClr val="bg1">
                  <a:lumMod val="65000"/>
                </a:schemeClr>
              </a:solidFill>
            </a:endParaRPr>
          </a:p>
          <a:p>
            <a:pPr indent="-212725">
              <a:spcBef>
                <a:spcPts val="0"/>
              </a:spcBef>
              <a:spcAft>
                <a:spcPts val="0"/>
              </a:spcAft>
              <a:tabLst>
                <a:tab pos="2573338" algn="l"/>
                <a:tab pos="5724525" algn="l"/>
              </a:tabLst>
            </a:pPr>
            <a:endParaRPr lang="en-US" sz="1600" dirty="0">
              <a:solidFill>
                <a:schemeClr val="bg1">
                  <a:lumMod val="65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4833" y="5248377"/>
            <a:ext cx="2341270" cy="1609623"/>
          </a:xfrm>
          <a:prstGeom prst="rect">
            <a:avLst/>
          </a:prstGeom>
        </p:spPr>
      </p:pic>
      <p:sp>
        <p:nvSpPr>
          <p:cNvPr id="5" name="Content Placeholder 2"/>
          <p:cNvSpPr txBox="1">
            <a:spLocks/>
          </p:cNvSpPr>
          <p:nvPr/>
        </p:nvSpPr>
        <p:spPr>
          <a:xfrm>
            <a:off x="4626016" y="1349807"/>
            <a:ext cx="4367513" cy="4425961"/>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342900" marR="0" indent="-213359" algn="l" rtl="0" eaLnBrk="1" hangingPunct="1">
              <a:lnSpc>
                <a:spcPct val="100000"/>
              </a:lnSpc>
              <a:spcBef>
                <a:spcPts val="100"/>
              </a:spcBef>
              <a:spcAft>
                <a:spcPts val="100"/>
              </a:spcAft>
              <a:buClr>
                <a:srgbClr val="0055B0"/>
              </a:buClr>
              <a:buFont typeface="Arial"/>
              <a:buChar char="▪"/>
              <a:defRPr sz="2400" b="0" i="0" u="none" strike="noStrike" cap="none" baseline="0">
                <a:solidFill>
                  <a:srgbClr val="0055B0"/>
                </a:solidFill>
                <a:latin typeface="+mn-lt"/>
                <a:ea typeface="Arial"/>
                <a:cs typeface="Arial"/>
                <a:sym typeface="Arial"/>
                <a:rtl val="0"/>
              </a:defRPr>
            </a:lvl1pPr>
            <a:lvl2pPr marL="742950" marR="0" indent="-177800" algn="l" rtl="0" eaLnBrk="1" hangingPunct="1">
              <a:lnSpc>
                <a:spcPct val="100000"/>
              </a:lnSpc>
              <a:spcBef>
                <a:spcPts val="100"/>
              </a:spcBef>
              <a:spcAft>
                <a:spcPts val="100"/>
              </a:spcAft>
              <a:buClr>
                <a:srgbClr val="0070C0"/>
              </a:buClr>
              <a:buFont typeface="Arial"/>
              <a:buChar char="▪"/>
              <a:defRPr sz="2000" b="0" i="0" u="none" strike="noStrike" cap="none" baseline="0">
                <a:solidFill>
                  <a:srgbClr val="0070C0"/>
                </a:solidFill>
                <a:latin typeface="+mn-lt"/>
                <a:ea typeface="Arial"/>
                <a:cs typeface="Arial"/>
                <a:sym typeface="Arial"/>
                <a:rtl val="0"/>
              </a:defRPr>
            </a:lvl2pPr>
            <a:lvl3pPr marL="1143000" marR="0" indent="-165100" algn="l" rtl="0" eaLnBrk="1" hangingPunct="1">
              <a:lnSpc>
                <a:spcPct val="100000"/>
              </a:lnSpc>
              <a:spcBef>
                <a:spcPts val="100"/>
              </a:spcBef>
              <a:spcAft>
                <a:spcPts val="100"/>
              </a:spcAft>
              <a:buClr>
                <a:srgbClr val="229BB8"/>
              </a:buClr>
              <a:buFont typeface="Arial"/>
              <a:buChar char="▪"/>
              <a:defRPr sz="2000" b="0" i="0" u="none" strike="noStrike" cap="none" baseline="0">
                <a:solidFill>
                  <a:srgbClr val="229BB8"/>
                </a:solidFill>
                <a:latin typeface="+mn-lt"/>
                <a:ea typeface="Arial"/>
                <a:cs typeface="Arial"/>
                <a:sym typeface="Arial"/>
                <a:rtl val="0"/>
              </a:defRPr>
            </a:lvl3pPr>
            <a:lvl4pPr marL="1200150" marR="0" indent="-95250" algn="l" rtl="0" eaLnBrk="1" hangingPunct="1">
              <a:lnSpc>
                <a:spcPct val="100000"/>
              </a:lnSpc>
              <a:spcBef>
                <a:spcPts val="100"/>
              </a:spcBef>
              <a:spcAft>
                <a:spcPts val="100"/>
              </a:spcAft>
              <a:buClrTx/>
              <a:buFont typeface="Arial"/>
              <a:buChar char="•"/>
              <a:defRPr lang="en-US" sz="1350" b="0" i="0" u="none" strike="noStrike" cap="none" baseline="0" dirty="0" smtClean="0">
                <a:solidFill>
                  <a:srgbClr val="3399FF"/>
                </a:solidFill>
                <a:latin typeface="+mn-lt"/>
                <a:ea typeface="Arial"/>
                <a:cs typeface="Arial"/>
                <a:sym typeface="Arial"/>
                <a:rtl val="0"/>
              </a:defRPr>
            </a:lvl4pPr>
            <a:lvl5pPr marL="2057400" marR="0" indent="-127000" algn="l" rtl="0" eaLnBrk="1" hangingPunct="1">
              <a:lnSpc>
                <a:spcPct val="100000"/>
              </a:lnSpc>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rtl val="0"/>
              </a:defRPr>
            </a:lvl5pPr>
            <a:lvl6pPr marL="25146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6pPr>
            <a:lvl7pPr marL="29718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7pPr>
            <a:lvl8pPr marL="34290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8pPr>
            <a:lvl9pPr marL="38862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9pPr>
          </a:lstStyle>
          <a:p>
            <a:pPr indent="-212725">
              <a:spcBef>
                <a:spcPts val="0"/>
              </a:spcBef>
              <a:spcAft>
                <a:spcPts val="0"/>
              </a:spcAft>
              <a:tabLst>
                <a:tab pos="2840038" algn="l"/>
                <a:tab pos="5724525" algn="l"/>
              </a:tabLst>
            </a:pPr>
            <a:r>
              <a:rPr lang="en-US" sz="2000" dirty="0"/>
              <a:t>Marianne </a:t>
            </a:r>
            <a:r>
              <a:rPr lang="en-US" sz="1050" dirty="0"/>
              <a:t>	</a:t>
            </a:r>
            <a:r>
              <a:rPr lang="en-US" sz="1600" dirty="0">
                <a:solidFill>
                  <a:schemeClr val="bg1">
                    <a:lumMod val="50000"/>
                  </a:schemeClr>
                </a:solidFill>
              </a:rPr>
              <a:t>Norway</a:t>
            </a:r>
            <a:r>
              <a:rPr lang="en-US" sz="1050" dirty="0">
                <a:solidFill>
                  <a:schemeClr val="bg1">
                    <a:lumMod val="65000"/>
                  </a:schemeClr>
                </a:solidFill>
              </a:rPr>
              <a:t/>
            </a:r>
            <a:br>
              <a:rPr lang="en-US" sz="1050" dirty="0">
                <a:solidFill>
                  <a:schemeClr val="bg1">
                    <a:lumMod val="65000"/>
                  </a:schemeClr>
                </a:solidFill>
              </a:rPr>
            </a:br>
            <a:r>
              <a:rPr lang="en-US" sz="2000" dirty="0" err="1"/>
              <a:t>Bartvedt</a:t>
            </a:r>
            <a:r>
              <a:rPr lang="en-US" sz="2000" dirty="0"/>
              <a:t> van </a:t>
            </a:r>
            <a:r>
              <a:rPr lang="en-US" sz="2000" dirty="0" err="1"/>
              <a:t>Os</a:t>
            </a:r>
            <a:endParaRPr lang="en-US" sz="1200" dirty="0">
              <a:solidFill>
                <a:schemeClr val="bg1">
                  <a:lumMod val="65000"/>
                </a:schemeClr>
              </a:solidFill>
            </a:endParaRPr>
          </a:p>
          <a:p>
            <a:pPr indent="-212725">
              <a:spcBef>
                <a:spcPts val="0"/>
              </a:spcBef>
              <a:spcAft>
                <a:spcPts val="0"/>
              </a:spcAft>
              <a:tabLst>
                <a:tab pos="2840038" algn="l"/>
                <a:tab pos="5724525" algn="l"/>
              </a:tabLst>
            </a:pPr>
            <a:r>
              <a:rPr lang="en-US" sz="2000" dirty="0" smtClean="0"/>
              <a:t>Agnieszka </a:t>
            </a:r>
            <a:r>
              <a:rPr lang="en-US" sz="1600" kern="0" dirty="0" smtClean="0"/>
              <a:t>	</a:t>
            </a:r>
            <a:r>
              <a:rPr lang="en-US" sz="1600" dirty="0">
                <a:solidFill>
                  <a:schemeClr val="bg1">
                    <a:lumMod val="50000"/>
                  </a:schemeClr>
                </a:solidFill>
              </a:rPr>
              <a:t>Poland</a:t>
            </a:r>
            <a:r>
              <a:rPr lang="en-US" sz="1600" dirty="0" smtClean="0">
                <a:solidFill>
                  <a:schemeClr val="bg1">
                    <a:lumMod val="65000"/>
                  </a:schemeClr>
                </a:solidFill>
              </a:rPr>
              <a:t/>
            </a:r>
            <a:br>
              <a:rPr lang="en-US" sz="1600" dirty="0" smtClean="0">
                <a:solidFill>
                  <a:schemeClr val="bg1">
                    <a:lumMod val="65000"/>
                  </a:schemeClr>
                </a:solidFill>
              </a:rPr>
            </a:br>
            <a:r>
              <a:rPr lang="en-US" sz="2000" dirty="0" err="1" smtClean="0"/>
              <a:t>Suchodolska</a:t>
            </a:r>
            <a:endParaRPr lang="en-US" sz="1600" dirty="0">
              <a:solidFill>
                <a:schemeClr val="bg1">
                  <a:lumMod val="65000"/>
                </a:schemeClr>
              </a:solidFill>
            </a:endParaRPr>
          </a:p>
          <a:p>
            <a:pPr indent="-212725">
              <a:spcBef>
                <a:spcPts val="0"/>
              </a:spcBef>
              <a:spcAft>
                <a:spcPts val="0"/>
              </a:spcAft>
              <a:tabLst>
                <a:tab pos="2840038" algn="l"/>
                <a:tab pos="5724525" algn="l"/>
              </a:tabLst>
            </a:pPr>
            <a:r>
              <a:rPr lang="en-US" sz="2000" dirty="0"/>
              <a:t>Leandro Luis</a:t>
            </a:r>
            <a:r>
              <a:rPr lang="en-US" sz="1600" kern="0" dirty="0" smtClean="0"/>
              <a:t>	</a:t>
            </a:r>
            <a:r>
              <a:rPr lang="en-US" sz="1600" dirty="0">
                <a:solidFill>
                  <a:schemeClr val="bg1">
                    <a:lumMod val="50000"/>
                  </a:schemeClr>
                </a:solidFill>
              </a:rPr>
              <a:t>Portugal</a:t>
            </a:r>
          </a:p>
          <a:p>
            <a:pPr indent="-212725">
              <a:spcBef>
                <a:spcPts val="0"/>
              </a:spcBef>
              <a:spcAft>
                <a:spcPts val="0"/>
              </a:spcAft>
              <a:tabLst>
                <a:tab pos="2840038" algn="l"/>
                <a:tab pos="5724525" algn="l"/>
              </a:tabLst>
            </a:pPr>
            <a:r>
              <a:rPr lang="en-US" sz="2000" dirty="0"/>
              <a:t>Gonzalo Marco </a:t>
            </a:r>
            <a:r>
              <a:rPr lang="en-US" sz="1600" kern="0" dirty="0" smtClean="0"/>
              <a:t>	</a:t>
            </a:r>
            <a:r>
              <a:rPr lang="en-US" sz="1600" dirty="0">
                <a:solidFill>
                  <a:schemeClr val="bg1">
                    <a:lumMod val="50000"/>
                  </a:schemeClr>
                </a:solidFill>
              </a:rPr>
              <a:t>Spain</a:t>
            </a:r>
            <a:r>
              <a:rPr lang="en-US" sz="1600" dirty="0" smtClean="0">
                <a:solidFill>
                  <a:schemeClr val="bg1">
                    <a:lumMod val="65000"/>
                  </a:schemeClr>
                </a:solidFill>
              </a:rPr>
              <a:t/>
            </a:r>
            <a:br>
              <a:rPr lang="en-US" sz="1600" dirty="0" smtClean="0">
                <a:solidFill>
                  <a:schemeClr val="bg1">
                    <a:lumMod val="65000"/>
                  </a:schemeClr>
                </a:solidFill>
              </a:rPr>
            </a:br>
            <a:r>
              <a:rPr lang="en-US" sz="2000" dirty="0" smtClean="0"/>
              <a:t>Cuenca</a:t>
            </a:r>
            <a:endParaRPr lang="en-US" sz="1600" dirty="0">
              <a:solidFill>
                <a:schemeClr val="bg1">
                  <a:lumMod val="65000"/>
                </a:schemeClr>
              </a:solidFill>
            </a:endParaRPr>
          </a:p>
          <a:p>
            <a:pPr indent="-212725">
              <a:spcBef>
                <a:spcPts val="0"/>
              </a:spcBef>
              <a:spcAft>
                <a:spcPts val="0"/>
              </a:spcAft>
              <a:tabLst>
                <a:tab pos="2840038" algn="l"/>
                <a:tab pos="5724525" algn="l"/>
              </a:tabLst>
            </a:pPr>
            <a:r>
              <a:rPr lang="en-US" sz="2000" dirty="0" err="1"/>
              <a:t>Lotti</a:t>
            </a:r>
            <a:r>
              <a:rPr lang="en-US" sz="2000" dirty="0"/>
              <a:t> Barlow</a:t>
            </a:r>
            <a:r>
              <a:rPr lang="en-US" sz="1600" kern="0" dirty="0" smtClean="0"/>
              <a:t>	</a:t>
            </a:r>
            <a:r>
              <a:rPr lang="en-US" sz="1600" dirty="0">
                <a:solidFill>
                  <a:schemeClr val="bg1">
                    <a:lumMod val="50000"/>
                  </a:schemeClr>
                </a:solidFill>
              </a:rPr>
              <a:t>Sweden</a:t>
            </a:r>
          </a:p>
          <a:p>
            <a:pPr indent="-212725">
              <a:spcBef>
                <a:spcPts val="0"/>
              </a:spcBef>
              <a:spcAft>
                <a:spcPts val="0"/>
              </a:spcAft>
              <a:tabLst>
                <a:tab pos="2840038" algn="l"/>
                <a:tab pos="5724525" algn="l"/>
              </a:tabLst>
            </a:pPr>
            <a:r>
              <a:rPr lang="en-US" sz="2000" dirty="0" smtClean="0"/>
              <a:t>New member</a:t>
            </a:r>
            <a:r>
              <a:rPr lang="en-US" sz="1600" kern="0" dirty="0" smtClean="0"/>
              <a:t>	</a:t>
            </a:r>
            <a:r>
              <a:rPr lang="en-US" sz="1600" dirty="0">
                <a:solidFill>
                  <a:schemeClr val="bg1">
                    <a:lumMod val="50000"/>
                  </a:schemeClr>
                </a:solidFill>
              </a:rPr>
              <a:t>Switzerland</a:t>
            </a:r>
          </a:p>
          <a:p>
            <a:pPr indent="-212725">
              <a:spcBef>
                <a:spcPts val="0"/>
              </a:spcBef>
              <a:spcAft>
                <a:spcPts val="0"/>
              </a:spcAft>
              <a:tabLst>
                <a:tab pos="2840038" algn="l"/>
                <a:tab pos="5724525" algn="l"/>
              </a:tabLst>
            </a:pPr>
            <a:r>
              <a:rPr lang="en-US" sz="2000" dirty="0"/>
              <a:t>Ian </a:t>
            </a:r>
            <a:r>
              <a:rPr lang="en-US" sz="2000" dirty="0" err="1"/>
              <a:t>Spiers</a:t>
            </a:r>
            <a:r>
              <a:rPr lang="en-US" sz="1600" kern="0" dirty="0" smtClean="0"/>
              <a:t>	</a:t>
            </a:r>
            <a:r>
              <a:rPr lang="en-US" sz="1600" dirty="0">
                <a:solidFill>
                  <a:schemeClr val="bg1">
                    <a:lumMod val="50000"/>
                  </a:schemeClr>
                </a:solidFill>
              </a:rPr>
              <a:t>UK</a:t>
            </a:r>
          </a:p>
          <a:p>
            <a:pPr indent="-212725">
              <a:spcBef>
                <a:spcPts val="0"/>
              </a:spcBef>
              <a:spcAft>
                <a:spcPts val="0"/>
              </a:spcAft>
              <a:tabLst>
                <a:tab pos="2840038" algn="l"/>
                <a:tab pos="5724525" algn="l"/>
              </a:tabLst>
            </a:pPr>
            <a:r>
              <a:rPr lang="en-US" sz="2000" dirty="0"/>
              <a:t>Fernando </a:t>
            </a:r>
            <a:r>
              <a:rPr lang="en-US" sz="2000" dirty="0" err="1"/>
              <a:t>Portilla</a:t>
            </a:r>
            <a:r>
              <a:rPr lang="en-US" sz="1600" kern="0" dirty="0" smtClean="0"/>
              <a:t>	</a:t>
            </a:r>
            <a:r>
              <a:rPr lang="en-US" sz="1600" dirty="0">
                <a:solidFill>
                  <a:schemeClr val="bg1">
                    <a:lumMod val="50000"/>
                  </a:schemeClr>
                </a:solidFill>
              </a:rPr>
              <a:t>Uruguay</a:t>
            </a:r>
          </a:p>
          <a:p>
            <a:pPr indent="-212725">
              <a:spcBef>
                <a:spcPts val="0"/>
              </a:spcBef>
              <a:spcAft>
                <a:spcPts val="0"/>
              </a:spcAft>
              <a:tabLst>
                <a:tab pos="2840038" algn="l"/>
                <a:tab pos="5724525" algn="l"/>
              </a:tabLst>
            </a:pPr>
            <a:r>
              <a:rPr lang="en-US" sz="2000" dirty="0"/>
              <a:t>Suzy Roy</a:t>
            </a:r>
            <a:r>
              <a:rPr lang="en-US" sz="1600" kern="0" dirty="0" smtClean="0"/>
              <a:t>	</a:t>
            </a:r>
            <a:r>
              <a:rPr lang="en-US" sz="1600" dirty="0">
                <a:solidFill>
                  <a:schemeClr val="bg1">
                    <a:lumMod val="50000"/>
                  </a:schemeClr>
                </a:solidFill>
              </a:rPr>
              <a:t>USA</a:t>
            </a:r>
          </a:p>
        </p:txBody>
      </p:sp>
    </p:spTree>
    <p:extLst>
      <p:ext uri="{BB962C8B-B14F-4D97-AF65-F5344CB8AC3E}">
        <p14:creationId xmlns:p14="http://schemas.microsoft.com/office/powerpoint/2010/main" val="8644702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marL="6350" algn="ctr">
              <a:spcAft>
                <a:spcPts val="600"/>
              </a:spcAft>
            </a:pPr>
            <a:r>
              <a:rPr lang="en-US" sz="3200" dirty="0" smtClean="0"/>
              <a:t>SNOMED International Update</a:t>
            </a:r>
            <a:endParaRPr lang="en-US" sz="3200" dirty="0"/>
          </a:p>
        </p:txBody>
      </p:sp>
      <p:pic>
        <p:nvPicPr>
          <p:cNvPr id="1026" name="Picture 2" descr="hree_figures_holding_custom_ball_1944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8457" y="1316665"/>
            <a:ext cx="4067340" cy="5541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3071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and Product Support Team</a:t>
            </a:r>
            <a:endParaRPr lang="en-US" dirty="0"/>
          </a:p>
        </p:txBody>
      </p:sp>
      <p:sp>
        <p:nvSpPr>
          <p:cNvPr id="3" name="Content Placeholder 2"/>
          <p:cNvSpPr>
            <a:spLocks noGrp="1"/>
          </p:cNvSpPr>
          <p:nvPr>
            <p:ph idx="1"/>
          </p:nvPr>
        </p:nvSpPr>
        <p:spPr>
          <a:xfrm>
            <a:off x="457200" y="1428736"/>
            <a:ext cx="8244348" cy="5000660"/>
          </a:xfrm>
        </p:spPr>
        <p:txBody>
          <a:bodyPr/>
          <a:lstStyle/>
          <a:p>
            <a:r>
              <a:rPr lang="en-US" dirty="0" smtClean="0"/>
              <a:t>Mission</a:t>
            </a:r>
          </a:p>
          <a:p>
            <a:pPr lvl="1"/>
            <a:r>
              <a:rPr lang="en-US" dirty="0" smtClean="0"/>
              <a:t>To increase awareness, knowledge and understanding of SNOMED CT and to improve the ease and effectiveness of SNOMED CT implementations</a:t>
            </a:r>
          </a:p>
          <a:p>
            <a:pPr>
              <a:spcBef>
                <a:spcPts val="700"/>
              </a:spcBef>
            </a:pPr>
            <a:r>
              <a:rPr lang="en-US" dirty="0" smtClean="0"/>
              <a:t>Scope</a:t>
            </a:r>
          </a:p>
          <a:p>
            <a:pPr lvl="1"/>
            <a:r>
              <a:rPr lang="en-US" dirty="0" smtClean="0"/>
              <a:t>Development, maintenance and delivery of:</a:t>
            </a:r>
          </a:p>
          <a:p>
            <a:pPr lvl="2"/>
            <a:r>
              <a:rPr lang="en-US" dirty="0"/>
              <a:t>E-Learning materials</a:t>
            </a:r>
          </a:p>
          <a:p>
            <a:pPr lvl="2"/>
            <a:r>
              <a:rPr lang="en-US" dirty="0" smtClean="0"/>
              <a:t>Guides</a:t>
            </a:r>
          </a:p>
          <a:p>
            <a:pPr lvl="2"/>
            <a:r>
              <a:rPr lang="en-US" dirty="0" smtClean="0"/>
              <a:t>Technical specifications</a:t>
            </a:r>
          </a:p>
          <a:p>
            <a:pPr lvl="2"/>
            <a:r>
              <a:rPr lang="en-US" dirty="0" smtClean="0"/>
              <a:t>Reference documents</a:t>
            </a:r>
          </a:p>
          <a:p>
            <a:pPr lvl="2"/>
            <a:r>
              <a:rPr lang="en-US" dirty="0" smtClean="0"/>
              <a:t>Product support responses</a:t>
            </a:r>
          </a:p>
          <a:p>
            <a:pPr lvl="2"/>
            <a:r>
              <a:rPr lang="en-US" dirty="0" smtClean="0"/>
              <a:t>Presentations at specific events</a:t>
            </a:r>
            <a:endParaRPr lang="en-US" dirty="0"/>
          </a:p>
        </p:txBody>
      </p:sp>
    </p:spTree>
    <p:extLst>
      <p:ext uri="{BB962C8B-B14F-4D97-AF65-F5344CB8AC3E}">
        <p14:creationId xmlns:p14="http://schemas.microsoft.com/office/powerpoint/2010/main" val="19469805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779465" y="4225126"/>
            <a:ext cx="1773439" cy="1773439"/>
          </a:xfrm>
          <a:prstGeom prst="rect">
            <a:avLst/>
          </a:prstGeom>
        </p:spPr>
      </p:pic>
      <p:sp>
        <p:nvSpPr>
          <p:cNvPr id="2" name="Title 1"/>
          <p:cNvSpPr>
            <a:spLocks noGrp="1"/>
          </p:cNvSpPr>
          <p:nvPr>
            <p:ph type="title"/>
          </p:nvPr>
        </p:nvSpPr>
        <p:spPr/>
        <p:txBody>
          <a:bodyPr/>
          <a:lstStyle/>
          <a:p>
            <a:r>
              <a:rPr lang="en-US" dirty="0" smtClean="0"/>
              <a:t>Education and Product Support Team</a:t>
            </a:r>
            <a:endParaRPr lang="en-US" dirty="0"/>
          </a:p>
        </p:txBody>
      </p:sp>
      <p:pic>
        <p:nvPicPr>
          <p:cNvPr id="7" name="Content Placeholder 6"/>
          <p:cNvPicPr>
            <a:picLocks noGrp="1" noChangeAspect="1"/>
          </p:cNvPicPr>
          <p:nvPr>
            <p:ph idx="1"/>
          </p:nvPr>
        </p:nvPicPr>
        <p:blipFill>
          <a:blip r:embed="rId3"/>
          <a:stretch>
            <a:fillRect/>
          </a:stretch>
        </p:blipFill>
        <p:spPr>
          <a:xfrm>
            <a:off x="4736329" y="1435014"/>
            <a:ext cx="1911233" cy="1758335"/>
          </a:xfrm>
          <a:prstGeom prst="rect">
            <a:avLst/>
          </a:prstGeom>
        </p:spPr>
      </p:pic>
      <p:pic>
        <p:nvPicPr>
          <p:cNvPr id="8" name="Picture 7"/>
          <p:cNvPicPr>
            <a:picLocks noChangeAspect="1"/>
          </p:cNvPicPr>
          <p:nvPr/>
        </p:nvPicPr>
        <p:blipFill>
          <a:blip r:embed="rId4"/>
          <a:stretch>
            <a:fillRect/>
          </a:stretch>
        </p:blipFill>
        <p:spPr>
          <a:xfrm>
            <a:off x="2817329" y="1435015"/>
            <a:ext cx="1758335" cy="1758335"/>
          </a:xfrm>
          <a:prstGeom prst="rect">
            <a:avLst/>
          </a:prstGeom>
        </p:spPr>
      </p:pic>
      <p:pic>
        <p:nvPicPr>
          <p:cNvPr id="9" name="Picture 8"/>
          <p:cNvPicPr>
            <a:picLocks noChangeAspect="1"/>
          </p:cNvPicPr>
          <p:nvPr/>
        </p:nvPicPr>
        <p:blipFill>
          <a:blip r:embed="rId5"/>
          <a:stretch>
            <a:fillRect/>
          </a:stretch>
        </p:blipFill>
        <p:spPr>
          <a:xfrm>
            <a:off x="6700465" y="1435015"/>
            <a:ext cx="1705668" cy="1731252"/>
          </a:xfrm>
          <a:prstGeom prst="rect">
            <a:avLst/>
          </a:prstGeom>
        </p:spPr>
      </p:pic>
      <p:pic>
        <p:nvPicPr>
          <p:cNvPr id="10" name="Picture 9"/>
          <p:cNvPicPr>
            <a:picLocks noChangeAspect="1"/>
          </p:cNvPicPr>
          <p:nvPr/>
        </p:nvPicPr>
        <p:blipFill>
          <a:blip r:embed="rId6"/>
          <a:stretch>
            <a:fillRect/>
          </a:stretch>
        </p:blipFill>
        <p:spPr>
          <a:xfrm>
            <a:off x="1735664" y="4225127"/>
            <a:ext cx="1758335" cy="1758335"/>
          </a:xfrm>
          <a:prstGeom prst="rect">
            <a:avLst/>
          </a:prstGeom>
        </p:spPr>
      </p:pic>
      <p:pic>
        <p:nvPicPr>
          <p:cNvPr id="11" name="Picture 10"/>
          <p:cNvPicPr>
            <a:picLocks noChangeAspect="1"/>
          </p:cNvPicPr>
          <p:nvPr/>
        </p:nvPicPr>
        <p:blipFill>
          <a:blip r:embed="rId7"/>
          <a:stretch>
            <a:fillRect/>
          </a:stretch>
        </p:blipFill>
        <p:spPr>
          <a:xfrm>
            <a:off x="3770692" y="4214012"/>
            <a:ext cx="1769450" cy="1769450"/>
          </a:xfrm>
          <a:prstGeom prst="rect">
            <a:avLst/>
          </a:prstGeom>
        </p:spPr>
      </p:pic>
      <p:sp>
        <p:nvSpPr>
          <p:cNvPr id="12" name="TextBox 11"/>
          <p:cNvSpPr txBox="1"/>
          <p:nvPr/>
        </p:nvSpPr>
        <p:spPr>
          <a:xfrm>
            <a:off x="776993" y="3248081"/>
            <a:ext cx="1879671" cy="923330"/>
          </a:xfrm>
          <a:prstGeom prst="rect">
            <a:avLst/>
          </a:prstGeom>
          <a:noFill/>
        </p:spPr>
        <p:txBody>
          <a:bodyPr wrap="square" rtlCol="0">
            <a:spAutoFit/>
          </a:bodyPr>
          <a:lstStyle/>
          <a:p>
            <a:pPr algn="ctr"/>
            <a:r>
              <a:rPr lang="en-US" b="1" dirty="0" smtClean="0"/>
              <a:t>Linda Bird</a:t>
            </a:r>
          </a:p>
          <a:p>
            <a:pPr algn="ctr"/>
            <a:r>
              <a:rPr lang="en-US" dirty="0" smtClean="0"/>
              <a:t>Head of Product Support</a:t>
            </a:r>
            <a:endParaRPr lang="en-US" dirty="0"/>
          </a:p>
        </p:txBody>
      </p:sp>
      <p:sp>
        <p:nvSpPr>
          <p:cNvPr id="13" name="TextBox 12"/>
          <p:cNvSpPr txBox="1"/>
          <p:nvPr/>
        </p:nvSpPr>
        <p:spPr>
          <a:xfrm>
            <a:off x="1499736" y="5991014"/>
            <a:ext cx="2263742" cy="646331"/>
          </a:xfrm>
          <a:prstGeom prst="rect">
            <a:avLst/>
          </a:prstGeom>
          <a:noFill/>
        </p:spPr>
        <p:txBody>
          <a:bodyPr wrap="square" rtlCol="0">
            <a:spAutoFit/>
          </a:bodyPr>
          <a:lstStyle/>
          <a:p>
            <a:pPr algn="ctr"/>
            <a:r>
              <a:rPr lang="en-US" b="1" dirty="0" smtClean="0"/>
              <a:t>Cathy Richardson</a:t>
            </a:r>
            <a:endParaRPr lang="en-US" dirty="0" smtClean="0"/>
          </a:p>
          <a:p>
            <a:pPr algn="ctr"/>
            <a:r>
              <a:rPr lang="en-US" dirty="0" smtClean="0"/>
              <a:t>Senior Terminologist</a:t>
            </a:r>
          </a:p>
        </p:txBody>
      </p:sp>
      <p:sp>
        <p:nvSpPr>
          <p:cNvPr id="14" name="TextBox 13"/>
          <p:cNvSpPr txBox="1"/>
          <p:nvPr/>
        </p:nvSpPr>
        <p:spPr>
          <a:xfrm>
            <a:off x="4691692" y="3248081"/>
            <a:ext cx="1879671" cy="923330"/>
          </a:xfrm>
          <a:prstGeom prst="rect">
            <a:avLst/>
          </a:prstGeom>
          <a:noFill/>
        </p:spPr>
        <p:txBody>
          <a:bodyPr wrap="square" rtlCol="0">
            <a:spAutoFit/>
          </a:bodyPr>
          <a:lstStyle/>
          <a:p>
            <a:pPr algn="ctr"/>
            <a:r>
              <a:rPr lang="en-US" b="1" dirty="0" smtClean="0"/>
              <a:t>Anne </a:t>
            </a:r>
            <a:r>
              <a:rPr lang="en-US" b="1" dirty="0" err="1" smtClean="0"/>
              <a:t>Højen</a:t>
            </a:r>
            <a:endParaRPr lang="en-US" b="1" dirty="0" smtClean="0"/>
          </a:p>
          <a:p>
            <a:pPr algn="ctr"/>
            <a:r>
              <a:rPr lang="en-US" dirty="0" smtClean="0"/>
              <a:t>Implementation Specialist</a:t>
            </a:r>
            <a:endParaRPr lang="en-US" dirty="0"/>
          </a:p>
        </p:txBody>
      </p:sp>
      <p:sp>
        <p:nvSpPr>
          <p:cNvPr id="15" name="TextBox 14"/>
          <p:cNvSpPr txBox="1"/>
          <p:nvPr/>
        </p:nvSpPr>
        <p:spPr>
          <a:xfrm>
            <a:off x="6661902" y="3193350"/>
            <a:ext cx="1879671" cy="923330"/>
          </a:xfrm>
          <a:prstGeom prst="rect">
            <a:avLst/>
          </a:prstGeom>
          <a:noFill/>
        </p:spPr>
        <p:txBody>
          <a:bodyPr wrap="square" rtlCol="0">
            <a:spAutoFit/>
          </a:bodyPr>
          <a:lstStyle/>
          <a:p>
            <a:pPr algn="ctr"/>
            <a:r>
              <a:rPr lang="en-US" b="1" dirty="0" smtClean="0"/>
              <a:t>Jon </a:t>
            </a:r>
            <a:r>
              <a:rPr lang="en-US" b="1" dirty="0" err="1" smtClean="0"/>
              <a:t>Zammit</a:t>
            </a:r>
            <a:endParaRPr lang="en-US" b="1" dirty="0" smtClean="0"/>
          </a:p>
          <a:p>
            <a:pPr algn="ctr"/>
            <a:r>
              <a:rPr lang="en-US" dirty="0" smtClean="0"/>
              <a:t>Implementation Specialist</a:t>
            </a:r>
            <a:endParaRPr lang="en-US" dirty="0"/>
          </a:p>
        </p:txBody>
      </p:sp>
      <p:sp>
        <p:nvSpPr>
          <p:cNvPr id="16" name="TextBox 15"/>
          <p:cNvSpPr txBox="1"/>
          <p:nvPr/>
        </p:nvSpPr>
        <p:spPr>
          <a:xfrm>
            <a:off x="2656664" y="3248081"/>
            <a:ext cx="2035028" cy="923330"/>
          </a:xfrm>
          <a:prstGeom prst="rect">
            <a:avLst/>
          </a:prstGeom>
          <a:noFill/>
        </p:spPr>
        <p:txBody>
          <a:bodyPr wrap="square" rtlCol="0">
            <a:spAutoFit/>
          </a:bodyPr>
          <a:lstStyle/>
          <a:p>
            <a:pPr algn="ctr"/>
            <a:r>
              <a:rPr lang="en-US" b="1" dirty="0" smtClean="0"/>
              <a:t>David Markwell</a:t>
            </a:r>
          </a:p>
          <a:p>
            <a:pPr algn="ctr"/>
            <a:r>
              <a:rPr lang="en-US" dirty="0" smtClean="0"/>
              <a:t>Senior Product Support Specialist</a:t>
            </a:r>
            <a:endParaRPr lang="en-US" dirty="0"/>
          </a:p>
        </p:txBody>
      </p:sp>
      <p:sp>
        <p:nvSpPr>
          <p:cNvPr id="17" name="TextBox 16"/>
          <p:cNvSpPr txBox="1"/>
          <p:nvPr/>
        </p:nvSpPr>
        <p:spPr>
          <a:xfrm>
            <a:off x="3583772" y="5991014"/>
            <a:ext cx="2195693" cy="923330"/>
          </a:xfrm>
          <a:prstGeom prst="rect">
            <a:avLst/>
          </a:prstGeom>
          <a:noFill/>
        </p:spPr>
        <p:txBody>
          <a:bodyPr wrap="square" rtlCol="0">
            <a:spAutoFit/>
          </a:bodyPr>
          <a:lstStyle/>
          <a:p>
            <a:pPr algn="ctr"/>
            <a:r>
              <a:rPr lang="en-US" b="1" dirty="0" smtClean="0"/>
              <a:t>Louise Jones</a:t>
            </a:r>
          </a:p>
          <a:p>
            <a:pPr algn="ctr"/>
            <a:r>
              <a:rPr lang="en-US" dirty="0" smtClean="0"/>
              <a:t>E-Learning Administrator</a:t>
            </a:r>
          </a:p>
        </p:txBody>
      </p:sp>
      <p:sp>
        <p:nvSpPr>
          <p:cNvPr id="19" name="TextBox 18"/>
          <p:cNvSpPr txBox="1"/>
          <p:nvPr/>
        </p:nvSpPr>
        <p:spPr>
          <a:xfrm>
            <a:off x="5529329" y="5991014"/>
            <a:ext cx="2299447" cy="923330"/>
          </a:xfrm>
          <a:prstGeom prst="rect">
            <a:avLst/>
          </a:prstGeom>
          <a:noFill/>
        </p:spPr>
        <p:txBody>
          <a:bodyPr wrap="square" rtlCol="0">
            <a:spAutoFit/>
          </a:bodyPr>
          <a:lstStyle/>
          <a:p>
            <a:pPr algn="ctr"/>
            <a:r>
              <a:rPr lang="en-US" b="1" dirty="0" smtClean="0"/>
              <a:t>Penny </a:t>
            </a:r>
            <a:r>
              <a:rPr lang="en-US" b="1" dirty="0" err="1" smtClean="0"/>
              <a:t>Livesay</a:t>
            </a:r>
            <a:endParaRPr lang="en-US" b="1" dirty="0" smtClean="0"/>
          </a:p>
          <a:p>
            <a:pPr algn="ctr"/>
            <a:r>
              <a:rPr lang="en-US" dirty="0" smtClean="0"/>
              <a:t>E-Learning </a:t>
            </a:r>
          </a:p>
          <a:p>
            <a:pPr algn="ctr"/>
            <a:r>
              <a:rPr lang="en-US" dirty="0" smtClean="0"/>
              <a:t>Authoring Specialist</a:t>
            </a:r>
          </a:p>
        </p:txBody>
      </p:sp>
      <p:pic>
        <p:nvPicPr>
          <p:cNvPr id="3" name="Picture 2"/>
          <p:cNvPicPr>
            <a:picLocks noChangeAspect="1"/>
          </p:cNvPicPr>
          <p:nvPr/>
        </p:nvPicPr>
        <p:blipFill rotWithShape="1">
          <a:blip r:embed="rId8">
            <a:extLst>
              <a:ext uri="{28A0092B-C50C-407E-A947-70E740481C1C}">
                <a14:useLocalDpi xmlns:a14="http://schemas.microsoft.com/office/drawing/2010/main" val="0"/>
              </a:ext>
            </a:extLst>
          </a:blip>
          <a:srcRect b="11149"/>
          <a:stretch/>
        </p:blipFill>
        <p:spPr>
          <a:xfrm>
            <a:off x="847595" y="1435015"/>
            <a:ext cx="1809069" cy="1813066"/>
          </a:xfrm>
          <a:prstGeom prst="rect">
            <a:avLst/>
          </a:prstGeom>
        </p:spPr>
      </p:pic>
    </p:spTree>
    <p:extLst>
      <p:ext uri="{BB962C8B-B14F-4D97-AF65-F5344CB8AC3E}">
        <p14:creationId xmlns:p14="http://schemas.microsoft.com/office/powerpoint/2010/main" val="1693354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P spid="19" grpId="0"/>
      <p:bldP spid="19"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E&amp;PS Work Plan - 2018</a:t>
            </a:r>
            <a:endParaRPr lang="en-US" dirty="0"/>
          </a:p>
        </p:txBody>
      </p:sp>
      <p:sp>
        <p:nvSpPr>
          <p:cNvPr id="3" name="Content Placeholder 2"/>
          <p:cNvSpPr>
            <a:spLocks noGrp="1"/>
          </p:cNvSpPr>
          <p:nvPr>
            <p:ph idx="1"/>
          </p:nvPr>
        </p:nvSpPr>
        <p:spPr/>
        <p:txBody>
          <a:bodyPr/>
          <a:lstStyle/>
          <a:p>
            <a:r>
              <a:rPr lang="en-US" dirty="0" smtClean="0"/>
              <a:t>Education</a:t>
            </a:r>
          </a:p>
          <a:p>
            <a:pPr lvl="1"/>
            <a:r>
              <a:rPr lang="en-US" dirty="0" smtClean="0"/>
              <a:t>Delivery</a:t>
            </a:r>
          </a:p>
          <a:p>
            <a:pPr lvl="1"/>
            <a:r>
              <a:rPr lang="en-US" dirty="0" smtClean="0"/>
              <a:t>Development</a:t>
            </a:r>
          </a:p>
          <a:p>
            <a:pPr lvl="1"/>
            <a:r>
              <a:rPr lang="en-US" dirty="0" smtClean="0"/>
              <a:t>Maintenance</a:t>
            </a:r>
          </a:p>
          <a:p>
            <a:r>
              <a:rPr lang="en-US" dirty="0" smtClean="0"/>
              <a:t>Documentation</a:t>
            </a:r>
          </a:p>
          <a:p>
            <a:pPr lvl="1"/>
            <a:r>
              <a:rPr lang="en-US" dirty="0" smtClean="0"/>
              <a:t>New guides and specifications</a:t>
            </a:r>
          </a:p>
          <a:p>
            <a:pPr lvl="1"/>
            <a:r>
              <a:rPr lang="en-US" dirty="0" smtClean="0"/>
              <a:t>Maintenance and updates</a:t>
            </a:r>
          </a:p>
          <a:p>
            <a:r>
              <a:rPr lang="en-US" dirty="0" smtClean="0"/>
              <a:t>Product Support</a:t>
            </a:r>
          </a:p>
          <a:p>
            <a:pPr lvl="1"/>
            <a:r>
              <a:rPr lang="en-US" dirty="0" smtClean="0"/>
              <a:t>Internal and external PS activities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4111" y="3642850"/>
            <a:ext cx="2992689" cy="3343787"/>
          </a:xfrm>
          <a:prstGeom prst="rect">
            <a:avLst/>
          </a:prstGeom>
        </p:spPr>
      </p:pic>
    </p:spTree>
    <p:extLst>
      <p:ext uri="{BB962C8B-B14F-4D97-AF65-F5344CB8AC3E}">
        <p14:creationId xmlns:p14="http://schemas.microsoft.com/office/powerpoint/2010/main" val="17530351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Documentation - 2018</a:t>
            </a:r>
            <a:endParaRPr lang="en-US" dirty="0"/>
          </a:p>
        </p:txBody>
      </p:sp>
      <p:sp>
        <p:nvSpPr>
          <p:cNvPr id="3" name="Content Placeholder 2"/>
          <p:cNvSpPr>
            <a:spLocks noGrp="1"/>
          </p:cNvSpPr>
          <p:nvPr>
            <p:ph idx="1"/>
          </p:nvPr>
        </p:nvSpPr>
        <p:spPr>
          <a:xfrm>
            <a:off x="457200" y="1428736"/>
            <a:ext cx="8513180" cy="5000660"/>
          </a:xfrm>
        </p:spPr>
        <p:txBody>
          <a:bodyPr/>
          <a:lstStyle/>
          <a:p>
            <a:r>
              <a:rPr lang="en-US" dirty="0" smtClean="0"/>
              <a:t>Published</a:t>
            </a:r>
          </a:p>
          <a:p>
            <a:pPr lvl="1"/>
            <a:r>
              <a:rPr lang="en-US" dirty="0"/>
              <a:t>Practical guide to extensions </a:t>
            </a:r>
            <a:r>
              <a:rPr lang="mr-IN" dirty="0"/>
              <a:t>–</a:t>
            </a:r>
            <a:r>
              <a:rPr lang="en-US" dirty="0"/>
              <a:t> </a:t>
            </a:r>
            <a:r>
              <a:rPr lang="en-US" dirty="0">
                <a:hlinkClick r:id="rId2"/>
              </a:rPr>
              <a:t>http://</a:t>
            </a:r>
            <a:r>
              <a:rPr lang="en-US" dirty="0" smtClean="0">
                <a:hlinkClick r:id="rId2"/>
              </a:rPr>
              <a:t>snomed.org/extpg</a:t>
            </a:r>
            <a:endParaRPr lang="en-US" dirty="0" smtClean="0"/>
          </a:p>
          <a:p>
            <a:pPr lvl="1"/>
            <a:r>
              <a:rPr lang="en-US" dirty="0"/>
              <a:t>HRCM </a:t>
            </a:r>
            <a:r>
              <a:rPr lang="en-US" dirty="0" smtClean="0"/>
              <a:t>tables for editorial guide </a:t>
            </a:r>
            <a:r>
              <a:rPr lang="mr-IN" dirty="0" smtClean="0"/>
              <a:t>–</a:t>
            </a:r>
            <a:r>
              <a:rPr lang="en-US" dirty="0" smtClean="0"/>
              <a:t> </a:t>
            </a:r>
            <a:r>
              <a:rPr lang="en-US" dirty="0" smtClean="0">
                <a:hlinkClick r:id="rId3"/>
              </a:rPr>
              <a:t>http://snomed.org/eg</a:t>
            </a:r>
            <a:r>
              <a:rPr lang="en-US" dirty="0" smtClean="0"/>
              <a:t> </a:t>
            </a:r>
          </a:p>
          <a:p>
            <a:pPr lvl="1"/>
            <a:r>
              <a:rPr lang="en-US" dirty="0" smtClean="0"/>
              <a:t>SNOMED CT OWL guide </a:t>
            </a:r>
            <a:r>
              <a:rPr lang="mr-IN" dirty="0" smtClean="0"/>
              <a:t>–</a:t>
            </a:r>
            <a:r>
              <a:rPr lang="en-US" dirty="0" smtClean="0"/>
              <a:t> </a:t>
            </a:r>
            <a:r>
              <a:rPr lang="en-US" dirty="0" smtClean="0">
                <a:hlinkClick r:id="rId4"/>
              </a:rPr>
              <a:t>http://snomed.org/owl</a:t>
            </a:r>
            <a:endParaRPr lang="en-US" dirty="0"/>
          </a:p>
          <a:p>
            <a:r>
              <a:rPr lang="en-US" dirty="0" smtClean="0"/>
              <a:t>Work in progress</a:t>
            </a:r>
          </a:p>
          <a:p>
            <a:pPr lvl="1"/>
            <a:r>
              <a:rPr lang="en-US" dirty="0"/>
              <a:t>SNOMED in SQL </a:t>
            </a:r>
            <a:r>
              <a:rPr lang="mr-IN" dirty="0"/>
              <a:t>–</a:t>
            </a:r>
            <a:r>
              <a:rPr lang="en-US" dirty="0"/>
              <a:t> </a:t>
            </a:r>
            <a:r>
              <a:rPr lang="en-US" dirty="0">
                <a:hlinkClick r:id="rId5"/>
              </a:rPr>
              <a:t>http://</a:t>
            </a:r>
            <a:r>
              <a:rPr lang="en-US" dirty="0" smtClean="0">
                <a:hlinkClick r:id="rId5"/>
              </a:rPr>
              <a:t>snomed.org/sqlpg</a:t>
            </a:r>
            <a:endParaRPr lang="en-US" dirty="0" smtClean="0"/>
          </a:p>
          <a:p>
            <a:pPr lvl="1"/>
            <a:r>
              <a:rPr lang="en-US" dirty="0" smtClean="0"/>
              <a:t>Major updates to SNOMED </a:t>
            </a:r>
            <a:r>
              <a:rPr lang="en-US" dirty="0"/>
              <a:t>Glossary </a:t>
            </a:r>
            <a:r>
              <a:rPr lang="mr-IN" dirty="0"/>
              <a:t>–</a:t>
            </a:r>
            <a:r>
              <a:rPr lang="en-US" dirty="0"/>
              <a:t> </a:t>
            </a:r>
            <a:r>
              <a:rPr lang="en-US" dirty="0">
                <a:hlinkClick r:id="rId6"/>
              </a:rPr>
              <a:t>http://snomed.org/gl</a:t>
            </a:r>
            <a:r>
              <a:rPr lang="en-US" dirty="0"/>
              <a:t> </a:t>
            </a:r>
            <a:endParaRPr lang="en-US" dirty="0" smtClean="0"/>
          </a:p>
          <a:p>
            <a:pPr lvl="1"/>
            <a:r>
              <a:rPr lang="en-US" dirty="0" smtClean="0"/>
              <a:t>Updates to SNOMED CT URI Specification </a:t>
            </a:r>
            <a:r>
              <a:rPr lang="mr-IN" dirty="0" smtClean="0"/>
              <a:t>–</a:t>
            </a:r>
            <a:r>
              <a:rPr lang="en-US" dirty="0" smtClean="0"/>
              <a:t> </a:t>
            </a:r>
            <a:r>
              <a:rPr lang="en-US" dirty="0" smtClean="0">
                <a:hlinkClick r:id="rId7"/>
              </a:rPr>
              <a:t>http://snomed.org/uri</a:t>
            </a:r>
            <a:r>
              <a:rPr lang="en-US" dirty="0" smtClean="0"/>
              <a:t> </a:t>
            </a:r>
            <a:endParaRPr lang="en-US" dirty="0"/>
          </a:p>
          <a:p>
            <a:r>
              <a:rPr lang="en-US" dirty="0" smtClean="0"/>
              <a:t>To do</a:t>
            </a:r>
          </a:p>
          <a:p>
            <a:pPr lvl="1"/>
            <a:r>
              <a:rPr lang="en-US" dirty="0" smtClean="0"/>
              <a:t>Commence updates to Terminology </a:t>
            </a:r>
            <a:r>
              <a:rPr lang="en-US" dirty="0"/>
              <a:t>Services Guide </a:t>
            </a:r>
            <a:r>
              <a:rPr lang="mr-IN" dirty="0"/>
              <a:t>–</a:t>
            </a:r>
            <a:r>
              <a:rPr lang="en-US" dirty="0"/>
              <a:t> </a:t>
            </a:r>
            <a:r>
              <a:rPr lang="en-US" dirty="0">
                <a:hlinkClick r:id="rId8"/>
              </a:rPr>
              <a:t>http://</a:t>
            </a:r>
            <a:r>
              <a:rPr lang="en-US" dirty="0" smtClean="0">
                <a:hlinkClick r:id="rId8"/>
              </a:rPr>
              <a:t>snomed.org/tsg</a:t>
            </a:r>
            <a:endParaRPr lang="en-US" dirty="0" smtClean="0"/>
          </a:p>
        </p:txBody>
      </p:sp>
      <p:pic>
        <p:nvPicPr>
          <p:cNvPr id="4" name="Picture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706864" y="4352544"/>
            <a:ext cx="2437136" cy="2707930"/>
          </a:xfrm>
          <a:prstGeom prst="rect">
            <a:avLst/>
          </a:prstGeom>
        </p:spPr>
      </p:pic>
    </p:spTree>
    <p:extLst>
      <p:ext uri="{BB962C8B-B14F-4D97-AF65-F5344CB8AC3E}">
        <p14:creationId xmlns:p14="http://schemas.microsoft.com/office/powerpoint/2010/main" val="3400973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 Support - 2018</a:t>
            </a:r>
            <a:endParaRPr lang="en-US" dirty="0"/>
          </a:p>
        </p:txBody>
      </p:sp>
      <p:sp>
        <p:nvSpPr>
          <p:cNvPr id="3" name="Content Placeholder 2"/>
          <p:cNvSpPr>
            <a:spLocks noGrp="1"/>
          </p:cNvSpPr>
          <p:nvPr>
            <p:ph idx="1"/>
          </p:nvPr>
        </p:nvSpPr>
        <p:spPr>
          <a:xfrm>
            <a:off x="457200" y="1428736"/>
            <a:ext cx="8513180" cy="5000660"/>
          </a:xfrm>
        </p:spPr>
        <p:txBody>
          <a:bodyPr/>
          <a:lstStyle/>
          <a:p>
            <a:r>
              <a:rPr lang="en-US" dirty="0" smtClean="0"/>
              <a:t>MRCM reference sets</a:t>
            </a:r>
          </a:p>
          <a:p>
            <a:pPr lvl="1"/>
            <a:r>
              <a:rPr lang="en-US" dirty="0" smtClean="0"/>
              <a:t>Prepare for publication - 20180731 and 20190131</a:t>
            </a:r>
          </a:p>
          <a:p>
            <a:r>
              <a:rPr lang="en-US" dirty="0" smtClean="0"/>
              <a:t>SNOMED CT HL7 FHIR group</a:t>
            </a:r>
          </a:p>
          <a:p>
            <a:pPr lvl="1"/>
            <a:r>
              <a:rPr lang="en-US" dirty="0" smtClean="0"/>
              <a:t>Provide support and advice to this group</a:t>
            </a:r>
          </a:p>
          <a:p>
            <a:r>
              <a:rPr lang="en-US" dirty="0" smtClean="0"/>
              <a:t>SNOMED CT expo</a:t>
            </a:r>
          </a:p>
          <a:p>
            <a:pPr lvl="1"/>
            <a:r>
              <a:rPr lang="en-US" dirty="0" smtClean="0"/>
              <a:t>Education tutorials and workshops</a:t>
            </a:r>
          </a:p>
          <a:p>
            <a:r>
              <a:rPr lang="en-US" dirty="0" smtClean="0"/>
              <a:t>Other product support activities</a:t>
            </a:r>
          </a:p>
          <a:p>
            <a:pPr lvl="1"/>
            <a:r>
              <a:rPr lang="en-US" dirty="0" smtClean="0"/>
              <a:t>Provide SNOMED CT support to other internal teams</a:t>
            </a:r>
          </a:p>
          <a:p>
            <a:pPr lvl="1"/>
            <a:r>
              <a:rPr lang="en-US" dirty="0" err="1" smtClean="0"/>
              <a:t>Freshdesk</a:t>
            </a:r>
            <a:r>
              <a:rPr lang="en-US" dirty="0" smtClean="0"/>
              <a:t> responses and other enquiries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3759" y="4471416"/>
            <a:ext cx="3140242" cy="2386584"/>
          </a:xfrm>
          <a:prstGeom prst="rect">
            <a:avLst/>
          </a:prstGeom>
        </p:spPr>
      </p:pic>
    </p:spTree>
    <p:extLst>
      <p:ext uri="{BB962C8B-B14F-4D97-AF65-F5344CB8AC3E}">
        <p14:creationId xmlns:p14="http://schemas.microsoft.com/office/powerpoint/2010/main" val="3072524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- 2018</a:t>
            </a:r>
            <a:endParaRPr lang="en-US" dirty="0"/>
          </a:p>
        </p:txBody>
      </p:sp>
      <p:sp>
        <p:nvSpPr>
          <p:cNvPr id="3" name="Content Placeholder 2"/>
          <p:cNvSpPr>
            <a:spLocks noGrp="1"/>
          </p:cNvSpPr>
          <p:nvPr>
            <p:ph idx="1"/>
          </p:nvPr>
        </p:nvSpPr>
        <p:spPr/>
        <p:txBody>
          <a:bodyPr/>
          <a:lstStyle/>
          <a:p>
            <a:r>
              <a:rPr lang="en-US" dirty="0" smtClean="0"/>
              <a:t>Courses</a:t>
            </a:r>
          </a:p>
          <a:p>
            <a:pPr lvl="1"/>
            <a:r>
              <a:rPr lang="en-US" dirty="0" smtClean="0"/>
              <a:t>Foundation course</a:t>
            </a:r>
          </a:p>
          <a:p>
            <a:pPr lvl="1"/>
            <a:r>
              <a:rPr lang="en-US" dirty="0" smtClean="0"/>
              <a:t>Implementation course</a:t>
            </a:r>
          </a:p>
          <a:p>
            <a:r>
              <a:rPr lang="en-US" dirty="0" smtClean="0"/>
              <a:t>Learning pathways</a:t>
            </a:r>
          </a:p>
          <a:p>
            <a:pPr lvl="1"/>
            <a:r>
              <a:rPr lang="en-US" dirty="0" smtClean="0"/>
              <a:t>SNOMED CT for developers</a:t>
            </a:r>
          </a:p>
          <a:p>
            <a:pPr lvl="1"/>
            <a:r>
              <a:rPr lang="en-US" dirty="0" smtClean="0"/>
              <a:t>SNOMED CT for data analysts</a:t>
            </a:r>
          </a:p>
          <a:p>
            <a:r>
              <a:rPr lang="en-US" dirty="0" smtClean="0"/>
              <a:t>Pilot courses</a:t>
            </a:r>
          </a:p>
          <a:p>
            <a:pPr lvl="1"/>
            <a:r>
              <a:rPr lang="en-US" dirty="0" smtClean="0"/>
              <a:t>SNOMED CT authoring level 1 course</a:t>
            </a:r>
          </a:p>
          <a:p>
            <a:pPr lvl="1"/>
            <a:r>
              <a:rPr lang="en-US" dirty="0" err="1" smtClean="0"/>
              <a:t>Curso</a:t>
            </a:r>
            <a:r>
              <a:rPr lang="en-US" dirty="0" smtClean="0"/>
              <a:t> de </a:t>
            </a:r>
            <a:r>
              <a:rPr lang="en-US" dirty="0" err="1" smtClean="0"/>
              <a:t>Fundamentos</a:t>
            </a:r>
            <a:endParaRPr lang="en-US" dirty="0" smtClean="0"/>
          </a:p>
          <a:p>
            <a:r>
              <a:rPr lang="en-US" dirty="0" smtClean="0"/>
              <a:t>Other activities</a:t>
            </a:r>
          </a:p>
          <a:p>
            <a:pPr lvl="1"/>
            <a:r>
              <a:rPr lang="en-US" dirty="0" smtClean="0"/>
              <a:t>New course catalogue with shopping cart facilities</a:t>
            </a:r>
          </a:p>
          <a:p>
            <a:pPr lvl="1"/>
            <a:r>
              <a:rPr lang="en-US" dirty="0" smtClean="0"/>
              <a:t>Migration of </a:t>
            </a:r>
            <a:r>
              <a:rPr lang="en-US" dirty="0" err="1" smtClean="0"/>
              <a:t>moodle</a:t>
            </a:r>
            <a:r>
              <a:rPr lang="en-US" dirty="0" smtClean="0"/>
              <a:t> platform to external hosting</a:t>
            </a:r>
          </a:p>
          <a:p>
            <a:pPr lvl="1"/>
            <a:r>
              <a:rPr lang="en-US" dirty="0" smtClean="0"/>
              <a:t>Updates to existing courses</a:t>
            </a:r>
          </a:p>
          <a:p>
            <a:pPr lvl="2"/>
            <a:r>
              <a:rPr lang="en-US" dirty="0" smtClean="0"/>
              <a:t>Description logic, reference sets, SQL guidance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8143" y="5367528"/>
            <a:ext cx="2167959" cy="1490472"/>
          </a:xfrm>
          <a:prstGeom prst="rect">
            <a:avLst/>
          </a:prstGeom>
        </p:spPr>
      </p:pic>
    </p:spTree>
    <p:extLst>
      <p:ext uri="{BB962C8B-B14F-4D97-AF65-F5344CB8AC3E}">
        <p14:creationId xmlns:p14="http://schemas.microsoft.com/office/powerpoint/2010/main" val="13313295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E-Learning Courses</a:t>
            </a:r>
            <a:endParaRPr lang="en-US" dirty="0"/>
          </a:p>
        </p:txBody>
      </p:sp>
      <p:sp>
        <p:nvSpPr>
          <p:cNvPr id="3" name="Content Placeholder 2"/>
          <p:cNvSpPr>
            <a:spLocks noGrp="1"/>
          </p:cNvSpPr>
          <p:nvPr>
            <p:ph idx="1"/>
          </p:nvPr>
        </p:nvSpPr>
        <p:spPr>
          <a:xfrm>
            <a:off x="457199" y="1428735"/>
            <a:ext cx="8573177" cy="5296529"/>
          </a:xfrm>
        </p:spPr>
        <p:txBody>
          <a:bodyPr/>
          <a:lstStyle/>
          <a:p>
            <a:r>
              <a:rPr lang="en-US" dirty="0" smtClean="0"/>
              <a:t>Foundation Course</a:t>
            </a:r>
          </a:p>
          <a:p>
            <a:pPr lvl="1"/>
            <a:r>
              <a:rPr lang="en-US" dirty="0">
                <a:solidFill>
                  <a:srgbClr val="229BB8"/>
                </a:solidFill>
              </a:rPr>
              <a:t>Total completions </a:t>
            </a:r>
            <a:r>
              <a:rPr lang="en-US" dirty="0" smtClean="0">
                <a:solidFill>
                  <a:schemeClr val="bg1">
                    <a:lumMod val="65000"/>
                  </a:schemeClr>
                </a:solidFill>
              </a:rPr>
              <a:t>- </a:t>
            </a:r>
            <a:r>
              <a:rPr lang="en-US" dirty="0" smtClean="0">
                <a:solidFill>
                  <a:schemeClr val="bg1">
                    <a:lumMod val="50000"/>
                  </a:schemeClr>
                </a:solidFill>
              </a:rPr>
              <a:t>1865 (from 67 countries)</a:t>
            </a:r>
          </a:p>
          <a:p>
            <a:pPr lvl="1"/>
            <a:r>
              <a:rPr lang="en-US" dirty="0">
                <a:solidFill>
                  <a:srgbClr val="229BB8"/>
                </a:solidFill>
              </a:rPr>
              <a:t>Active</a:t>
            </a:r>
            <a:r>
              <a:rPr lang="en-US" dirty="0" smtClean="0">
                <a:solidFill>
                  <a:schemeClr val="bg1">
                    <a:lumMod val="65000"/>
                  </a:schemeClr>
                </a:solidFill>
              </a:rPr>
              <a:t> - </a:t>
            </a:r>
            <a:r>
              <a:rPr lang="en-US" dirty="0" smtClean="0">
                <a:solidFill>
                  <a:schemeClr val="bg1">
                    <a:lumMod val="50000"/>
                  </a:schemeClr>
                </a:solidFill>
              </a:rPr>
              <a:t>54</a:t>
            </a:r>
          </a:p>
          <a:p>
            <a:r>
              <a:rPr lang="en-US" dirty="0"/>
              <a:t>Implementation </a:t>
            </a:r>
            <a:r>
              <a:rPr lang="en-US" dirty="0" smtClean="0"/>
              <a:t>Course</a:t>
            </a:r>
          </a:p>
          <a:p>
            <a:pPr lvl="1"/>
            <a:r>
              <a:rPr lang="en-US" dirty="0">
                <a:solidFill>
                  <a:srgbClr val="229BB8"/>
                </a:solidFill>
              </a:rPr>
              <a:t>Total completions </a:t>
            </a:r>
            <a:r>
              <a:rPr lang="en-US" dirty="0" smtClean="0">
                <a:solidFill>
                  <a:schemeClr val="bg1">
                    <a:lumMod val="65000"/>
                  </a:schemeClr>
                </a:solidFill>
              </a:rPr>
              <a:t>- </a:t>
            </a:r>
            <a:r>
              <a:rPr lang="en-US" dirty="0" smtClean="0">
                <a:solidFill>
                  <a:schemeClr val="bg1">
                    <a:lumMod val="50000"/>
                  </a:schemeClr>
                </a:solidFill>
              </a:rPr>
              <a:t>468 </a:t>
            </a:r>
            <a:r>
              <a:rPr lang="en-US" dirty="0">
                <a:solidFill>
                  <a:schemeClr val="bg1">
                    <a:lumMod val="50000"/>
                  </a:schemeClr>
                </a:solidFill>
              </a:rPr>
              <a:t>(from </a:t>
            </a:r>
            <a:r>
              <a:rPr lang="en-US" dirty="0" smtClean="0">
                <a:solidFill>
                  <a:schemeClr val="bg1">
                    <a:lumMod val="50000"/>
                  </a:schemeClr>
                </a:solidFill>
              </a:rPr>
              <a:t>50 </a:t>
            </a:r>
            <a:r>
              <a:rPr lang="en-US" dirty="0">
                <a:solidFill>
                  <a:schemeClr val="bg1">
                    <a:lumMod val="50000"/>
                  </a:schemeClr>
                </a:solidFill>
              </a:rPr>
              <a:t>countries)</a:t>
            </a:r>
          </a:p>
          <a:p>
            <a:pPr marL="760413" indent="-168275"/>
            <a:r>
              <a:rPr lang="en-US" sz="2000" dirty="0">
                <a:solidFill>
                  <a:srgbClr val="0070C0"/>
                </a:solidFill>
              </a:rPr>
              <a:t>January 2018 course</a:t>
            </a:r>
          </a:p>
          <a:p>
            <a:pPr marL="1208088" indent="-173038"/>
            <a:r>
              <a:rPr lang="en-US" sz="2000" dirty="0">
                <a:solidFill>
                  <a:srgbClr val="229BB8"/>
                </a:solidFill>
              </a:rPr>
              <a:t>Enrolled</a:t>
            </a:r>
            <a:r>
              <a:rPr lang="en-US" sz="2000" dirty="0" smtClean="0">
                <a:solidFill>
                  <a:schemeClr val="bg1">
                    <a:lumMod val="50000"/>
                  </a:schemeClr>
                </a:solidFill>
              </a:rPr>
              <a:t> - 72</a:t>
            </a:r>
          </a:p>
          <a:p>
            <a:pPr marL="1208088" indent="-173038"/>
            <a:r>
              <a:rPr lang="en-US" sz="2000" dirty="0">
                <a:solidFill>
                  <a:srgbClr val="229BB8"/>
                </a:solidFill>
              </a:rPr>
              <a:t>Completed</a:t>
            </a:r>
            <a:r>
              <a:rPr lang="en-US" sz="2000" dirty="0" smtClean="0">
                <a:solidFill>
                  <a:schemeClr val="bg1">
                    <a:lumMod val="50000"/>
                  </a:schemeClr>
                </a:solidFill>
              </a:rPr>
              <a:t> - 37</a:t>
            </a:r>
          </a:p>
          <a:p>
            <a:pPr marL="760413" indent="-168275"/>
            <a:r>
              <a:rPr lang="en-US" sz="2000" dirty="0">
                <a:solidFill>
                  <a:srgbClr val="0070C0"/>
                </a:solidFill>
              </a:rPr>
              <a:t>May 2018 course</a:t>
            </a:r>
          </a:p>
          <a:p>
            <a:pPr marL="1208088" indent="-173038"/>
            <a:r>
              <a:rPr lang="en-US" sz="2000" dirty="0">
                <a:solidFill>
                  <a:srgbClr val="229BB8"/>
                </a:solidFill>
              </a:rPr>
              <a:t>Enrolled</a:t>
            </a:r>
            <a:r>
              <a:rPr lang="en-US" sz="2000" dirty="0" smtClean="0">
                <a:solidFill>
                  <a:schemeClr val="bg1">
                    <a:lumMod val="50000"/>
                  </a:schemeClr>
                </a:solidFill>
              </a:rPr>
              <a:t> - 84</a:t>
            </a:r>
          </a:p>
          <a:p>
            <a:pPr marL="1208088" indent="-207963"/>
            <a:r>
              <a:rPr lang="en-US" sz="2000" dirty="0">
                <a:solidFill>
                  <a:srgbClr val="229BB8"/>
                </a:solidFill>
              </a:rPr>
              <a:t>Active</a:t>
            </a:r>
            <a:r>
              <a:rPr lang="en-US" sz="2000" dirty="0" smtClean="0">
                <a:solidFill>
                  <a:schemeClr val="bg1">
                    <a:lumMod val="50000"/>
                  </a:schemeClr>
                </a:solidFill>
              </a:rPr>
              <a:t> - 67</a:t>
            </a:r>
          </a:p>
          <a:p>
            <a:pPr marL="1208088" indent="-207963"/>
            <a:r>
              <a:rPr lang="en-US" sz="2000" dirty="0">
                <a:solidFill>
                  <a:srgbClr val="0070C0"/>
                </a:solidFill>
              </a:rPr>
              <a:t>Due for completion in November</a:t>
            </a:r>
          </a:p>
          <a:p>
            <a:pPr lvl="1"/>
            <a:r>
              <a:rPr lang="en-US" dirty="0"/>
              <a:t>Next intake </a:t>
            </a:r>
            <a:r>
              <a:rPr lang="en-US" dirty="0" smtClean="0"/>
              <a:t>is </a:t>
            </a:r>
            <a:r>
              <a:rPr lang="en-US" dirty="0"/>
              <a:t>July </a:t>
            </a:r>
            <a:r>
              <a:rPr lang="en-US" dirty="0" smtClean="0"/>
              <a:t>2019</a:t>
            </a:r>
          </a:p>
          <a:p>
            <a:pPr marL="1208088" lvl="2" indent="-207963">
              <a:buClr>
                <a:srgbClr val="0055B0"/>
              </a:buClr>
            </a:pPr>
            <a:r>
              <a:rPr lang="en-US" dirty="0" smtClean="0">
                <a:solidFill>
                  <a:srgbClr val="0070C0"/>
                </a:solidFill>
              </a:rPr>
              <a:t>Time required for updates and maintenance</a:t>
            </a:r>
          </a:p>
          <a:p>
            <a:pPr marL="1208088" lvl="2" indent="-207963">
              <a:buClr>
                <a:srgbClr val="0055B0"/>
              </a:buClr>
            </a:pPr>
            <a:r>
              <a:rPr lang="en-US" dirty="0" smtClean="0">
                <a:solidFill>
                  <a:srgbClr val="0070C0"/>
                </a:solidFill>
              </a:rPr>
              <a:t>Then </a:t>
            </a:r>
            <a:r>
              <a:rPr lang="en-US" dirty="0">
                <a:solidFill>
                  <a:srgbClr val="0070C0"/>
                </a:solidFill>
              </a:rPr>
              <a:t>2 intakes per year (Jan and July</a:t>
            </a:r>
            <a:r>
              <a:rPr lang="en-US" dirty="0" smtClean="0">
                <a:solidFill>
                  <a:srgbClr val="0070C0"/>
                </a:solidFill>
              </a:rPr>
              <a:t>)</a:t>
            </a:r>
            <a:endParaRPr lang="en-US" dirty="0">
              <a:solidFill>
                <a:srgbClr val="0070C0"/>
              </a:solidFill>
            </a:endParaRPr>
          </a:p>
        </p:txBody>
      </p:sp>
      <p:sp>
        <p:nvSpPr>
          <p:cNvPr id="6" name="Rectangle 5"/>
          <p:cNvSpPr/>
          <p:nvPr/>
        </p:nvSpPr>
        <p:spPr>
          <a:xfrm>
            <a:off x="4005892" y="833407"/>
            <a:ext cx="3454792" cy="369332"/>
          </a:xfrm>
          <a:prstGeom prst="rect">
            <a:avLst/>
          </a:prstGeom>
        </p:spPr>
        <p:txBody>
          <a:bodyPr wrap="none">
            <a:spAutoFit/>
          </a:bodyPr>
          <a:lstStyle/>
          <a:p>
            <a:r>
              <a:rPr lang="en-US" dirty="0">
                <a:hlinkClick r:id="rId2"/>
              </a:rPr>
              <a:t>https://elearning.ihtsdotools.org/</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8143" y="5367528"/>
            <a:ext cx="2167959" cy="1490472"/>
          </a:xfrm>
          <a:prstGeom prst="rect">
            <a:avLst/>
          </a:prstGeom>
        </p:spPr>
      </p:pic>
    </p:spTree>
    <p:extLst>
      <p:ext uri="{BB962C8B-B14F-4D97-AF65-F5344CB8AC3E}">
        <p14:creationId xmlns:p14="http://schemas.microsoft.com/office/powerpoint/2010/main" val="17104765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E-Learning Pathways</a:t>
            </a:r>
            <a:endParaRPr lang="en-US" dirty="0"/>
          </a:p>
        </p:txBody>
      </p:sp>
      <p:sp>
        <p:nvSpPr>
          <p:cNvPr id="3" name="Content Placeholder 2"/>
          <p:cNvSpPr>
            <a:spLocks noGrp="1"/>
          </p:cNvSpPr>
          <p:nvPr>
            <p:ph idx="1"/>
          </p:nvPr>
        </p:nvSpPr>
        <p:spPr>
          <a:xfrm>
            <a:off x="457199" y="1428735"/>
            <a:ext cx="8573177" cy="5296529"/>
          </a:xfrm>
        </p:spPr>
        <p:txBody>
          <a:bodyPr/>
          <a:lstStyle/>
          <a:p>
            <a:r>
              <a:rPr lang="en-US" dirty="0" smtClean="0"/>
              <a:t>SNOMED CT for Developers</a:t>
            </a:r>
            <a:endParaRPr lang="en-US" dirty="0"/>
          </a:p>
          <a:p>
            <a:pPr lvl="1"/>
            <a:r>
              <a:rPr lang="en-US" dirty="0">
                <a:solidFill>
                  <a:srgbClr val="229BB8"/>
                </a:solidFill>
              </a:rPr>
              <a:t>Enrolments</a:t>
            </a:r>
            <a:r>
              <a:rPr lang="en-US" dirty="0" smtClean="0"/>
              <a:t> </a:t>
            </a:r>
            <a:r>
              <a:rPr lang="en-US" dirty="0">
                <a:solidFill>
                  <a:schemeClr val="bg1">
                    <a:lumMod val="65000"/>
                  </a:schemeClr>
                </a:solidFill>
              </a:rPr>
              <a:t>- </a:t>
            </a:r>
            <a:r>
              <a:rPr lang="en-US" dirty="0" smtClean="0">
                <a:solidFill>
                  <a:schemeClr val="bg1">
                    <a:lumMod val="50000"/>
                  </a:schemeClr>
                </a:solidFill>
              </a:rPr>
              <a:t>243</a:t>
            </a:r>
            <a:endParaRPr lang="en-US" dirty="0">
              <a:solidFill>
                <a:schemeClr val="bg1">
                  <a:lumMod val="50000"/>
                </a:schemeClr>
              </a:solidFill>
            </a:endParaRPr>
          </a:p>
          <a:p>
            <a:r>
              <a:rPr lang="en-US" dirty="0" smtClean="0"/>
              <a:t>SNOMED CT for Data Analysts</a:t>
            </a:r>
          </a:p>
          <a:p>
            <a:pPr lvl="1"/>
            <a:r>
              <a:rPr lang="en-US" dirty="0">
                <a:solidFill>
                  <a:srgbClr val="229BB8"/>
                </a:solidFill>
              </a:rPr>
              <a:t>Enrolments</a:t>
            </a:r>
            <a:r>
              <a:rPr lang="en-US" dirty="0" smtClean="0"/>
              <a:t> </a:t>
            </a:r>
            <a:r>
              <a:rPr lang="en-US" dirty="0">
                <a:solidFill>
                  <a:schemeClr val="bg1">
                    <a:lumMod val="65000"/>
                  </a:schemeClr>
                </a:solidFill>
              </a:rPr>
              <a:t>- </a:t>
            </a:r>
            <a:r>
              <a:rPr lang="en-US" dirty="0" smtClean="0">
                <a:solidFill>
                  <a:schemeClr val="bg1">
                    <a:lumMod val="50000"/>
                  </a:schemeClr>
                </a:solidFill>
              </a:rPr>
              <a:t>197</a:t>
            </a:r>
            <a:endParaRPr lang="en-US" dirty="0" smtClean="0"/>
          </a:p>
          <a:p>
            <a:pPr>
              <a:spcBef>
                <a:spcPts val="1300"/>
              </a:spcBef>
            </a:pPr>
            <a:r>
              <a:rPr lang="en-US" dirty="0" smtClean="0"/>
              <a:t>Presentation Library </a:t>
            </a:r>
            <a:r>
              <a:rPr lang="en-US" sz="2000" dirty="0" smtClean="0">
                <a:solidFill>
                  <a:schemeClr val="bg1">
                    <a:lumMod val="50000"/>
                  </a:schemeClr>
                </a:solidFill>
              </a:rPr>
              <a:t>(formerly named ‘Open Access Area’)</a:t>
            </a:r>
          </a:p>
          <a:p>
            <a:pPr lvl="1"/>
            <a:r>
              <a:rPr lang="en-US" dirty="0" smtClean="0"/>
              <a:t>Search via the Presentation Index</a:t>
            </a:r>
          </a:p>
          <a:p>
            <a:pPr>
              <a:spcBef>
                <a:spcPts val="1300"/>
              </a:spcBef>
            </a:pPr>
            <a:r>
              <a:rPr lang="en-US" dirty="0" smtClean="0"/>
              <a:t>Individual presentations views </a:t>
            </a:r>
            <a:r>
              <a:rPr lang="en-US" sz="2000" dirty="0" smtClean="0">
                <a:solidFill>
                  <a:schemeClr val="bg1">
                    <a:lumMod val="50000"/>
                  </a:schemeClr>
                </a:solidFill>
              </a:rPr>
              <a:t>(all courses and pathways)</a:t>
            </a:r>
            <a:endParaRPr lang="en-US" dirty="0">
              <a:solidFill>
                <a:schemeClr val="bg1">
                  <a:lumMod val="50000"/>
                </a:schemeClr>
              </a:solidFill>
            </a:endParaRPr>
          </a:p>
          <a:p>
            <a:pPr lvl="1"/>
            <a:r>
              <a:rPr lang="en-US" dirty="0" smtClean="0"/>
              <a:t>Total </a:t>
            </a:r>
            <a:r>
              <a:rPr lang="en-US" smtClean="0">
                <a:solidFill>
                  <a:schemeClr val="bg1">
                    <a:lumMod val="50000"/>
                  </a:schemeClr>
                </a:solidFill>
              </a:rPr>
              <a:t>- 78,024</a:t>
            </a:r>
            <a:endParaRPr lang="en-US" dirty="0">
              <a:solidFill>
                <a:schemeClr val="bg1">
                  <a:lumMod val="50000"/>
                </a:schemeClr>
              </a:solidFill>
            </a:endParaRPr>
          </a:p>
          <a:p>
            <a:pPr lvl="1"/>
            <a:r>
              <a:rPr lang="en-US" dirty="0" smtClean="0"/>
              <a:t>Last 12 months </a:t>
            </a:r>
            <a:r>
              <a:rPr lang="en-US" dirty="0" smtClean="0">
                <a:solidFill>
                  <a:schemeClr val="bg1">
                    <a:lumMod val="50000"/>
                  </a:schemeClr>
                </a:solidFill>
              </a:rPr>
              <a:t>- 19,923</a:t>
            </a:r>
            <a:endParaRPr lang="en-US" dirty="0">
              <a:solidFill>
                <a:schemeClr val="bg1">
                  <a:lumMod val="50000"/>
                </a:schemeClr>
              </a:solidFill>
            </a:endParaRPr>
          </a:p>
        </p:txBody>
      </p:sp>
      <p:sp>
        <p:nvSpPr>
          <p:cNvPr id="5" name="Rectangle 4"/>
          <p:cNvSpPr/>
          <p:nvPr/>
        </p:nvSpPr>
        <p:spPr>
          <a:xfrm>
            <a:off x="4005892" y="833407"/>
            <a:ext cx="3454792" cy="369332"/>
          </a:xfrm>
          <a:prstGeom prst="rect">
            <a:avLst/>
          </a:prstGeom>
        </p:spPr>
        <p:txBody>
          <a:bodyPr wrap="none">
            <a:spAutoFit/>
          </a:bodyPr>
          <a:lstStyle/>
          <a:p>
            <a:r>
              <a:rPr lang="en-US" dirty="0">
                <a:hlinkClick r:id="rId2"/>
              </a:rPr>
              <a:t>https://elearning.ihtsdotools.org/</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8143" y="5367528"/>
            <a:ext cx="2167959" cy="1490472"/>
          </a:xfrm>
          <a:prstGeom prst="rect">
            <a:avLst/>
          </a:prstGeom>
        </p:spPr>
      </p:pic>
    </p:spTree>
    <p:extLst>
      <p:ext uri="{BB962C8B-B14F-4D97-AF65-F5344CB8AC3E}">
        <p14:creationId xmlns:p14="http://schemas.microsoft.com/office/powerpoint/2010/main" val="19900073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Agenda</a:t>
            </a:r>
            <a:endParaRPr lang="en-US" dirty="0"/>
          </a:p>
        </p:txBody>
      </p:sp>
      <p:sp>
        <p:nvSpPr>
          <p:cNvPr id="5" name="Content Placeholder 4"/>
          <p:cNvSpPr>
            <a:spLocks noGrp="1"/>
          </p:cNvSpPr>
          <p:nvPr>
            <p:ph idx="1"/>
          </p:nvPr>
        </p:nvSpPr>
        <p:spPr>
          <a:xfrm>
            <a:off x="457199" y="1428736"/>
            <a:ext cx="6815471" cy="5000660"/>
          </a:xfrm>
        </p:spPr>
        <p:txBody>
          <a:bodyPr/>
          <a:lstStyle/>
          <a:p>
            <a:r>
              <a:rPr lang="en-US" dirty="0" smtClean="0"/>
              <a:t>Welcome and introductions</a:t>
            </a:r>
          </a:p>
          <a:p>
            <a:r>
              <a:rPr lang="en-US" dirty="0" smtClean="0"/>
              <a:t>ELAG administration</a:t>
            </a:r>
          </a:p>
          <a:p>
            <a:r>
              <a:rPr lang="en-US" dirty="0" smtClean="0"/>
              <a:t>ELAG Member reports</a:t>
            </a:r>
          </a:p>
          <a:p>
            <a:r>
              <a:rPr lang="en-US" dirty="0" smtClean="0"/>
              <a:t>SNOMED International update</a:t>
            </a:r>
          </a:p>
          <a:p>
            <a:r>
              <a:rPr lang="en-US" dirty="0" smtClean="0"/>
              <a:t>Course catalogue</a:t>
            </a:r>
          </a:p>
          <a:p>
            <a:r>
              <a:rPr lang="en-US" dirty="0" smtClean="0"/>
              <a:t>Authoring courses and certification</a:t>
            </a:r>
          </a:p>
          <a:p>
            <a:r>
              <a:rPr lang="en-US" dirty="0" smtClean="0"/>
              <a:t>Other education activities</a:t>
            </a:r>
          </a:p>
          <a:p>
            <a:r>
              <a:rPr lang="en-US" dirty="0" smtClean="0"/>
              <a:t>Feedback and discussion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9882" y="4158504"/>
            <a:ext cx="4034118" cy="2773456"/>
          </a:xfrm>
          <a:prstGeom prst="rect">
            <a:avLst/>
          </a:prstGeom>
        </p:spPr>
      </p:pic>
    </p:spTree>
    <p:extLst>
      <p:ext uri="{BB962C8B-B14F-4D97-AF65-F5344CB8AC3E}">
        <p14:creationId xmlns:p14="http://schemas.microsoft.com/office/powerpoint/2010/main" val="4619155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E-Learning Pilots - </a:t>
            </a:r>
            <a:r>
              <a:rPr lang="en-US" dirty="0" err="1" smtClean="0"/>
              <a:t>Fundamentos</a:t>
            </a:r>
            <a:endParaRPr lang="en-US" dirty="0"/>
          </a:p>
        </p:txBody>
      </p:sp>
      <p:sp>
        <p:nvSpPr>
          <p:cNvPr id="3" name="Content Placeholder 2"/>
          <p:cNvSpPr>
            <a:spLocks noGrp="1"/>
          </p:cNvSpPr>
          <p:nvPr>
            <p:ph idx="1"/>
          </p:nvPr>
        </p:nvSpPr>
        <p:spPr>
          <a:xfrm>
            <a:off x="457199" y="1428735"/>
            <a:ext cx="8573177" cy="5296529"/>
          </a:xfrm>
        </p:spPr>
        <p:txBody>
          <a:bodyPr/>
          <a:lstStyle/>
          <a:p>
            <a:r>
              <a:rPr lang="en-US" dirty="0" err="1" smtClean="0"/>
              <a:t>Curso</a:t>
            </a:r>
            <a:r>
              <a:rPr lang="en-US" dirty="0" smtClean="0"/>
              <a:t> de </a:t>
            </a:r>
            <a:r>
              <a:rPr lang="en-US" dirty="0" err="1" smtClean="0"/>
              <a:t>Fundamentos</a:t>
            </a:r>
            <a:r>
              <a:rPr lang="en-US" dirty="0" smtClean="0"/>
              <a:t> (Spanish)</a:t>
            </a:r>
          </a:p>
          <a:p>
            <a:pPr lvl="1"/>
            <a:r>
              <a:rPr lang="en-US" dirty="0" smtClean="0"/>
              <a:t>Student numbers</a:t>
            </a:r>
          </a:p>
          <a:p>
            <a:pPr marL="1160463" lvl="1" indent="-168275"/>
            <a:r>
              <a:rPr lang="en-US" dirty="0">
                <a:solidFill>
                  <a:srgbClr val="229BB8"/>
                </a:solidFill>
              </a:rPr>
              <a:t>Enrolled</a:t>
            </a:r>
            <a:r>
              <a:rPr lang="en-US" dirty="0" smtClean="0"/>
              <a:t> </a:t>
            </a:r>
            <a:r>
              <a:rPr lang="mr-IN" dirty="0" smtClean="0">
                <a:solidFill>
                  <a:schemeClr val="bg1">
                    <a:lumMod val="65000"/>
                  </a:schemeClr>
                </a:solidFill>
              </a:rPr>
              <a:t>–</a:t>
            </a:r>
            <a:r>
              <a:rPr lang="en-US" dirty="0" smtClean="0">
                <a:solidFill>
                  <a:schemeClr val="bg1">
                    <a:lumMod val="65000"/>
                  </a:schemeClr>
                </a:solidFill>
              </a:rPr>
              <a:t> </a:t>
            </a:r>
            <a:r>
              <a:rPr lang="en-US" dirty="0" smtClean="0">
                <a:solidFill>
                  <a:schemeClr val="bg1">
                    <a:lumMod val="50000"/>
                  </a:schemeClr>
                </a:solidFill>
              </a:rPr>
              <a:t>97 (from Spain, Chile, Argentina, Uruguay)</a:t>
            </a:r>
            <a:endParaRPr lang="en-US" dirty="0" smtClean="0"/>
          </a:p>
          <a:p>
            <a:pPr marL="1160463" lvl="1" indent="-168275"/>
            <a:r>
              <a:rPr lang="en-US" dirty="0" smtClean="0">
                <a:solidFill>
                  <a:srgbClr val="229BB8"/>
                </a:solidFill>
              </a:rPr>
              <a:t>Completed</a:t>
            </a:r>
            <a:r>
              <a:rPr lang="en-US" dirty="0" smtClean="0"/>
              <a:t> </a:t>
            </a:r>
            <a:r>
              <a:rPr lang="mr-IN" dirty="0" smtClean="0">
                <a:solidFill>
                  <a:schemeClr val="bg1">
                    <a:lumMod val="65000"/>
                  </a:schemeClr>
                </a:solidFill>
              </a:rPr>
              <a:t>–</a:t>
            </a:r>
            <a:r>
              <a:rPr lang="en-US" dirty="0" smtClean="0">
                <a:solidFill>
                  <a:schemeClr val="bg1">
                    <a:lumMod val="65000"/>
                  </a:schemeClr>
                </a:solidFill>
              </a:rPr>
              <a:t> </a:t>
            </a:r>
            <a:r>
              <a:rPr lang="en-US" dirty="0" smtClean="0">
                <a:solidFill>
                  <a:schemeClr val="bg1">
                    <a:lumMod val="50000"/>
                  </a:schemeClr>
                </a:solidFill>
              </a:rPr>
              <a:t>15</a:t>
            </a:r>
            <a:endParaRPr lang="en-US" dirty="0">
              <a:solidFill>
                <a:schemeClr val="bg1">
                  <a:lumMod val="50000"/>
                </a:schemeClr>
              </a:solidFill>
            </a:endParaRPr>
          </a:p>
          <a:p>
            <a:pPr marL="760413" indent="-168275"/>
            <a:r>
              <a:rPr lang="en-US" sz="2000" dirty="0" smtClean="0"/>
              <a:t>Translations performed by Chile</a:t>
            </a:r>
          </a:p>
          <a:p>
            <a:pPr marL="760413" indent="-168275"/>
            <a:r>
              <a:rPr lang="en-US" sz="2000" dirty="0" smtClean="0"/>
              <a:t>Student support by Spain, Chile, Argentina, Uruguay</a:t>
            </a:r>
          </a:p>
          <a:p>
            <a:pPr marL="1160463" lvl="1" indent="-168275"/>
            <a:r>
              <a:rPr lang="en-US" sz="1600" dirty="0" smtClean="0"/>
              <a:t>Delivered via </a:t>
            </a:r>
            <a:r>
              <a:rPr lang="en-US" sz="1600" dirty="0" err="1" smtClean="0"/>
              <a:t>Freshdesk</a:t>
            </a:r>
            <a:endParaRPr lang="en-US" sz="1600" dirty="0" smtClean="0"/>
          </a:p>
          <a:p>
            <a:pPr marL="760413" indent="-168275"/>
            <a:r>
              <a:rPr lang="en-US" sz="2000" dirty="0" smtClean="0"/>
              <a:t>Plans to launch the course discussed on Sunday</a:t>
            </a:r>
            <a:endParaRPr lang="en-US" sz="2000" dirty="0"/>
          </a:p>
          <a:p>
            <a:pPr lvl="2">
              <a:spcBef>
                <a:spcPts val="700"/>
              </a:spcBef>
            </a:pPr>
            <a:endParaRPr lang="en-US" dirty="0" smtClean="0">
              <a:solidFill>
                <a:schemeClr val="bg1">
                  <a:lumMod val="50000"/>
                </a:schemeClr>
              </a:solidFill>
            </a:endParaRPr>
          </a:p>
          <a:p>
            <a:pPr lvl="3">
              <a:spcBef>
                <a:spcPts val="700"/>
              </a:spcBef>
            </a:pPr>
            <a:endParaRPr lang="en-US" dirty="0">
              <a:solidFill>
                <a:schemeClr val="bg1">
                  <a:lumMod val="50000"/>
                </a:schemeClr>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8143" y="5367528"/>
            <a:ext cx="2167959" cy="1490472"/>
          </a:xfrm>
          <a:prstGeom prst="rect">
            <a:avLst/>
          </a:prstGeom>
        </p:spPr>
      </p:pic>
    </p:spTree>
    <p:extLst>
      <p:ext uri="{BB962C8B-B14F-4D97-AF65-F5344CB8AC3E}">
        <p14:creationId xmlns:p14="http://schemas.microsoft.com/office/powerpoint/2010/main" val="7738838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r>
            <a:br>
              <a:rPr lang="en-US" dirty="0" smtClean="0"/>
            </a:br>
            <a:r>
              <a:rPr lang="en-US" dirty="0" smtClean="0"/>
              <a:t>E-Learning Pilots - Authoring Level 1 Course</a:t>
            </a:r>
            <a:endParaRPr lang="en-US" dirty="0"/>
          </a:p>
        </p:txBody>
      </p:sp>
      <p:sp>
        <p:nvSpPr>
          <p:cNvPr id="3" name="Content Placeholder 2"/>
          <p:cNvSpPr>
            <a:spLocks noGrp="1"/>
          </p:cNvSpPr>
          <p:nvPr>
            <p:ph idx="1"/>
          </p:nvPr>
        </p:nvSpPr>
        <p:spPr>
          <a:xfrm>
            <a:off x="457199" y="1428735"/>
            <a:ext cx="8573177" cy="5296529"/>
          </a:xfrm>
        </p:spPr>
        <p:txBody>
          <a:bodyPr/>
          <a:lstStyle/>
          <a:p>
            <a:r>
              <a:rPr lang="en-US" dirty="0" smtClean="0"/>
              <a:t>Authoring level 1 course</a:t>
            </a:r>
          </a:p>
          <a:p>
            <a:pPr lvl="1"/>
            <a:r>
              <a:rPr lang="en-US" dirty="0" smtClean="0"/>
              <a:t>Student numbers</a:t>
            </a:r>
          </a:p>
          <a:p>
            <a:pPr marL="1160463" lvl="1" indent="-168275"/>
            <a:r>
              <a:rPr lang="en-US" dirty="0">
                <a:solidFill>
                  <a:srgbClr val="229BB8"/>
                </a:solidFill>
              </a:rPr>
              <a:t>Enrolled</a:t>
            </a:r>
            <a:r>
              <a:rPr lang="en-US" dirty="0" smtClean="0"/>
              <a:t> </a:t>
            </a:r>
            <a:r>
              <a:rPr lang="mr-IN" dirty="0" smtClean="0">
                <a:solidFill>
                  <a:schemeClr val="bg1">
                    <a:lumMod val="65000"/>
                  </a:schemeClr>
                </a:solidFill>
              </a:rPr>
              <a:t>–</a:t>
            </a:r>
            <a:r>
              <a:rPr lang="en-US" dirty="0" smtClean="0">
                <a:solidFill>
                  <a:schemeClr val="bg1">
                    <a:lumMod val="65000"/>
                  </a:schemeClr>
                </a:solidFill>
              </a:rPr>
              <a:t> </a:t>
            </a:r>
            <a:r>
              <a:rPr lang="en-US" dirty="0" smtClean="0">
                <a:solidFill>
                  <a:schemeClr val="bg1">
                    <a:lumMod val="50000"/>
                  </a:schemeClr>
                </a:solidFill>
              </a:rPr>
              <a:t>24</a:t>
            </a:r>
            <a:endParaRPr lang="en-US" dirty="0" smtClean="0"/>
          </a:p>
          <a:p>
            <a:pPr marL="1160463" lvl="1" indent="-168275"/>
            <a:r>
              <a:rPr lang="en-US" dirty="0">
                <a:solidFill>
                  <a:srgbClr val="229BB8"/>
                </a:solidFill>
              </a:rPr>
              <a:t>Active</a:t>
            </a:r>
            <a:r>
              <a:rPr lang="en-US" dirty="0" smtClean="0">
                <a:solidFill>
                  <a:schemeClr val="bg1">
                    <a:lumMod val="65000"/>
                  </a:schemeClr>
                </a:solidFill>
              </a:rPr>
              <a:t> </a:t>
            </a:r>
            <a:r>
              <a:rPr lang="mr-IN" dirty="0" smtClean="0">
                <a:solidFill>
                  <a:schemeClr val="bg1">
                    <a:lumMod val="65000"/>
                  </a:schemeClr>
                </a:solidFill>
              </a:rPr>
              <a:t>–</a:t>
            </a:r>
            <a:r>
              <a:rPr lang="en-US" dirty="0" smtClean="0">
                <a:solidFill>
                  <a:schemeClr val="bg1">
                    <a:lumMod val="65000"/>
                  </a:schemeClr>
                </a:solidFill>
              </a:rPr>
              <a:t> </a:t>
            </a:r>
            <a:r>
              <a:rPr lang="en-US" dirty="0" smtClean="0">
                <a:solidFill>
                  <a:schemeClr val="bg1">
                    <a:lumMod val="50000"/>
                  </a:schemeClr>
                </a:solidFill>
              </a:rPr>
              <a:t>17 (in Module B)</a:t>
            </a:r>
          </a:p>
          <a:p>
            <a:r>
              <a:rPr lang="en-US" dirty="0"/>
              <a:t>Authoring </a:t>
            </a:r>
            <a:r>
              <a:rPr lang="en-US" dirty="0" smtClean="0"/>
              <a:t>level </a:t>
            </a:r>
            <a:r>
              <a:rPr lang="en-US" dirty="0"/>
              <a:t>1 </a:t>
            </a:r>
            <a:r>
              <a:rPr lang="en-US" dirty="0" smtClean="0"/>
              <a:t>certification</a:t>
            </a:r>
          </a:p>
          <a:p>
            <a:pPr lvl="1"/>
            <a:r>
              <a:rPr lang="en-US" dirty="0" smtClean="0"/>
              <a:t>Waitlisted for April 2019</a:t>
            </a:r>
          </a:p>
          <a:p>
            <a:r>
              <a:rPr lang="en-US" dirty="0" smtClean="0"/>
              <a:t>More details later in the meeting . . .</a:t>
            </a:r>
            <a:endParaRPr lang="en-US" dirty="0"/>
          </a:p>
          <a:p>
            <a:pPr lvl="2">
              <a:spcBef>
                <a:spcPts val="700"/>
              </a:spcBef>
            </a:pPr>
            <a:endParaRPr lang="en-US" dirty="0" smtClean="0">
              <a:solidFill>
                <a:schemeClr val="bg1">
                  <a:lumMod val="50000"/>
                </a:schemeClr>
              </a:solidFill>
            </a:endParaRPr>
          </a:p>
          <a:p>
            <a:pPr lvl="3">
              <a:spcBef>
                <a:spcPts val="700"/>
              </a:spcBef>
            </a:pPr>
            <a:endParaRPr lang="en-US" dirty="0">
              <a:solidFill>
                <a:schemeClr val="bg1">
                  <a:lumMod val="50000"/>
                </a:schemeClr>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8143" y="5367528"/>
            <a:ext cx="2167959" cy="1490472"/>
          </a:xfrm>
          <a:prstGeom prst="rect">
            <a:avLst/>
          </a:prstGeom>
        </p:spPr>
      </p:pic>
    </p:spTree>
    <p:extLst>
      <p:ext uri="{BB962C8B-B14F-4D97-AF65-F5344CB8AC3E}">
        <p14:creationId xmlns:p14="http://schemas.microsoft.com/office/powerpoint/2010/main" val="19663440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marL="6350" algn="ctr">
              <a:spcAft>
                <a:spcPts val="600"/>
              </a:spcAft>
            </a:pPr>
            <a:r>
              <a:rPr lang="en-US" sz="3200" dirty="0" smtClean="0"/>
              <a:t>SNOMED CT Course Catalogue</a:t>
            </a:r>
            <a:endParaRPr lang="en-US" sz="32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8979" y="1536192"/>
            <a:ext cx="5166360" cy="5166360"/>
          </a:xfrm>
          <a:prstGeom prst="rect">
            <a:avLst/>
          </a:prstGeom>
        </p:spPr>
      </p:pic>
    </p:spTree>
    <p:extLst>
      <p:ext uri="{BB962C8B-B14F-4D97-AF65-F5344CB8AC3E}">
        <p14:creationId xmlns:p14="http://schemas.microsoft.com/office/powerpoint/2010/main" val="17492056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April 2018</a:t>
            </a:r>
          </a:p>
          <a:p>
            <a:pPr lvl="1"/>
            <a:r>
              <a:rPr lang="en-US" dirty="0" smtClean="0"/>
              <a:t>Management Board and General Assembly requested that SNOMED International introduces fees for its education services</a:t>
            </a:r>
          </a:p>
          <a:p>
            <a:pPr lvl="1"/>
            <a:r>
              <a:rPr lang="en-US" dirty="0" smtClean="0"/>
              <a:t>To supplement revenue from Member and license fees and to avoid the need to increase Member fees</a:t>
            </a:r>
          </a:p>
          <a:p>
            <a:r>
              <a:rPr lang="en-US" dirty="0" smtClean="0"/>
              <a:t>October 2018</a:t>
            </a:r>
            <a:endParaRPr lang="en-US" dirty="0"/>
          </a:p>
          <a:p>
            <a:pPr lvl="1"/>
            <a:r>
              <a:rPr lang="en-US" dirty="0" smtClean="0"/>
              <a:t>SNOMED International launched the SNOMED CT Course Catalogue at </a:t>
            </a:r>
            <a:r>
              <a:rPr lang="en-US" dirty="0" smtClean="0">
                <a:hlinkClick r:id="rId2"/>
              </a:rPr>
              <a:t>https://courses.ihtsdotools.org</a:t>
            </a:r>
            <a:endParaRPr lang="en-US" dirty="0"/>
          </a:p>
          <a:p>
            <a:pPr lvl="1"/>
            <a:r>
              <a:rPr lang="en-US" dirty="0" smtClean="0"/>
              <a:t>Fees will now be charged for SNOMED CT courses and exams</a:t>
            </a:r>
          </a:p>
          <a:p>
            <a:pPr lvl="1"/>
            <a:r>
              <a:rPr lang="en-US" dirty="0" smtClean="0"/>
              <a:t>SNOMED International Members will be given</a:t>
            </a:r>
          </a:p>
          <a:p>
            <a:pPr lvl="2"/>
            <a:r>
              <a:rPr lang="en-US" dirty="0" smtClean="0"/>
              <a:t>Free enrolment in Foundation Course</a:t>
            </a:r>
          </a:p>
          <a:p>
            <a:pPr lvl="2"/>
            <a:r>
              <a:rPr lang="en-US" dirty="0" smtClean="0"/>
              <a:t>Discounts for other courses and exams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4377" y="4780344"/>
            <a:ext cx="3129622" cy="2151615"/>
          </a:xfrm>
          <a:prstGeom prst="rect">
            <a:avLst/>
          </a:prstGeom>
        </p:spPr>
      </p:pic>
    </p:spTree>
    <p:extLst>
      <p:ext uri="{BB962C8B-B14F-4D97-AF65-F5344CB8AC3E}">
        <p14:creationId xmlns:p14="http://schemas.microsoft.com/office/powerpoint/2010/main" val="1827014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Course Catalogue</a:t>
            </a:r>
            <a:endParaRPr lang="en-US" dirty="0"/>
          </a:p>
        </p:txBody>
      </p:sp>
      <p:sp>
        <p:nvSpPr>
          <p:cNvPr id="3" name="Content Placeholder 2"/>
          <p:cNvSpPr>
            <a:spLocks noGrp="1"/>
          </p:cNvSpPr>
          <p:nvPr>
            <p:ph idx="1"/>
          </p:nvPr>
        </p:nvSpPr>
        <p:spPr>
          <a:xfrm>
            <a:off x="457201" y="1487660"/>
            <a:ext cx="3408744" cy="5000660"/>
          </a:xfrm>
        </p:spPr>
        <p:txBody>
          <a:bodyPr anchor="ctr"/>
          <a:lstStyle/>
          <a:p>
            <a:pPr marL="129541" indent="0" algn="ctr">
              <a:buNone/>
            </a:pPr>
            <a:r>
              <a:rPr lang="en-US" dirty="0"/>
              <a:t>The SNOMED CT Course Catalogue offers education courses and certification exams for beginners through to advanced users of SNOMED CT</a:t>
            </a:r>
            <a:r>
              <a:rPr lang="en-US" dirty="0" smtClean="0"/>
              <a:t>.</a:t>
            </a:r>
            <a:endParaRPr lang="en-US" dirty="0"/>
          </a:p>
        </p:txBody>
      </p:sp>
      <p:pic>
        <p:nvPicPr>
          <p:cNvPr id="4" name="Picture 3"/>
          <p:cNvPicPr>
            <a:picLocks noChangeAspect="1"/>
          </p:cNvPicPr>
          <p:nvPr/>
        </p:nvPicPr>
        <p:blipFill>
          <a:blip r:embed="rId2"/>
          <a:stretch>
            <a:fillRect/>
          </a:stretch>
        </p:blipFill>
        <p:spPr>
          <a:xfrm>
            <a:off x="4326661" y="1428736"/>
            <a:ext cx="4511367" cy="5429264"/>
          </a:xfrm>
          <a:prstGeom prst="rect">
            <a:avLst/>
          </a:prstGeom>
        </p:spPr>
      </p:pic>
    </p:spTree>
    <p:extLst>
      <p:ext uri="{BB962C8B-B14F-4D97-AF65-F5344CB8AC3E}">
        <p14:creationId xmlns:p14="http://schemas.microsoft.com/office/powerpoint/2010/main" val="19099117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Foundation Course</a:t>
            </a:r>
            <a:endParaRPr lang="en-US" dirty="0"/>
          </a:p>
        </p:txBody>
      </p:sp>
      <p:sp>
        <p:nvSpPr>
          <p:cNvPr id="3" name="Content Placeholder 2"/>
          <p:cNvSpPr>
            <a:spLocks noGrp="1"/>
          </p:cNvSpPr>
          <p:nvPr>
            <p:ph idx="1"/>
          </p:nvPr>
        </p:nvSpPr>
        <p:spPr>
          <a:xfrm>
            <a:off x="457200" y="1428735"/>
            <a:ext cx="8229600" cy="5261431"/>
          </a:xfrm>
        </p:spPr>
        <p:txBody>
          <a:bodyPr/>
          <a:lstStyle/>
          <a:p>
            <a:pPr marL="129541" indent="0" algn="ctr">
              <a:spcAft>
                <a:spcPts val="700"/>
              </a:spcAft>
              <a:buNone/>
            </a:pPr>
            <a:r>
              <a:rPr lang="en-US" dirty="0">
                <a:solidFill>
                  <a:srgbClr val="229BB8"/>
                </a:solidFill>
              </a:rPr>
              <a:t>Provides an introduction to a broad range of SNOMED CT related topics, including the why, what and how of SNOMED CT</a:t>
            </a:r>
          </a:p>
          <a:p>
            <a:r>
              <a:rPr lang="en-US" dirty="0" smtClean="0"/>
              <a:t>What</a:t>
            </a:r>
          </a:p>
          <a:p>
            <a:pPr lvl="1"/>
            <a:r>
              <a:rPr lang="en-US" dirty="0" smtClean="0"/>
              <a:t>3 modules each containing 6 presentations and 1 assessment</a:t>
            </a:r>
          </a:p>
          <a:p>
            <a:pPr lvl="1"/>
            <a:r>
              <a:rPr lang="en-US" dirty="0" smtClean="0"/>
              <a:t>Final assessment at end of course</a:t>
            </a:r>
          </a:p>
          <a:p>
            <a:r>
              <a:rPr lang="en-US" dirty="0" smtClean="0"/>
              <a:t>When</a:t>
            </a:r>
          </a:p>
          <a:p>
            <a:pPr lvl="1"/>
            <a:r>
              <a:rPr lang="en-US" dirty="0" smtClean="0"/>
              <a:t>Ongoing enrolment with immediate start</a:t>
            </a:r>
          </a:p>
          <a:p>
            <a:r>
              <a:rPr lang="en-US" dirty="0" smtClean="0"/>
              <a:t>Fees</a:t>
            </a:r>
          </a:p>
          <a:p>
            <a:pPr lvl="1"/>
            <a:r>
              <a:rPr lang="en-US" dirty="0">
                <a:solidFill>
                  <a:srgbClr val="229BB8"/>
                </a:solidFill>
              </a:rPr>
              <a:t>FREE</a:t>
            </a:r>
            <a:r>
              <a:rPr lang="en-US" dirty="0" smtClean="0"/>
              <a:t> for students from SNOMED International Members</a:t>
            </a:r>
          </a:p>
          <a:p>
            <a:pPr lvl="1"/>
            <a:r>
              <a:rPr lang="en-US" dirty="0" smtClean="0"/>
              <a:t>Students from non-Member countries / territories</a:t>
            </a:r>
          </a:p>
          <a:p>
            <a:pPr lvl="2"/>
            <a:r>
              <a:rPr lang="en-US" dirty="0" smtClean="0"/>
              <a:t>400 USD - </a:t>
            </a:r>
            <a:r>
              <a:rPr lang="en-US" dirty="0" smtClean="0">
                <a:solidFill>
                  <a:srgbClr val="0070C0"/>
                </a:solidFill>
              </a:rPr>
              <a:t>high </a:t>
            </a:r>
            <a:r>
              <a:rPr lang="en-US" dirty="0">
                <a:solidFill>
                  <a:srgbClr val="0070C0"/>
                </a:solidFill>
              </a:rPr>
              <a:t>income countries</a:t>
            </a:r>
          </a:p>
          <a:p>
            <a:pPr lvl="2"/>
            <a:r>
              <a:rPr lang="en-US" dirty="0" smtClean="0"/>
              <a:t>200 USD - </a:t>
            </a:r>
            <a:r>
              <a:rPr lang="en-US" dirty="0" smtClean="0">
                <a:solidFill>
                  <a:srgbClr val="0070C0"/>
                </a:solidFill>
              </a:rPr>
              <a:t>middle </a:t>
            </a:r>
            <a:r>
              <a:rPr lang="en-US" dirty="0">
                <a:solidFill>
                  <a:srgbClr val="0070C0"/>
                </a:solidFill>
              </a:rPr>
              <a:t>income countries</a:t>
            </a:r>
          </a:p>
          <a:p>
            <a:pPr lvl="2"/>
            <a:r>
              <a:rPr lang="en-US" dirty="0" smtClean="0"/>
              <a:t>FREE - </a:t>
            </a:r>
            <a:r>
              <a:rPr lang="en-US" dirty="0" smtClean="0">
                <a:solidFill>
                  <a:srgbClr val="0070C0"/>
                </a:solidFill>
              </a:rPr>
              <a:t>low </a:t>
            </a:r>
            <a:r>
              <a:rPr lang="en-US" dirty="0">
                <a:solidFill>
                  <a:srgbClr val="0070C0"/>
                </a:solidFill>
              </a:rPr>
              <a:t>income countries</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8016" y="4345163"/>
            <a:ext cx="2066927" cy="2755903"/>
          </a:xfrm>
          <a:prstGeom prst="rect">
            <a:avLst/>
          </a:prstGeom>
        </p:spPr>
      </p:pic>
    </p:spTree>
    <p:extLst>
      <p:ext uri="{BB962C8B-B14F-4D97-AF65-F5344CB8AC3E}">
        <p14:creationId xmlns:p14="http://schemas.microsoft.com/office/powerpoint/2010/main" val="14480214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Implementation Course</a:t>
            </a:r>
            <a:endParaRPr lang="en-US" dirty="0"/>
          </a:p>
        </p:txBody>
      </p:sp>
      <p:sp>
        <p:nvSpPr>
          <p:cNvPr id="3" name="Content Placeholder 2"/>
          <p:cNvSpPr>
            <a:spLocks noGrp="1"/>
          </p:cNvSpPr>
          <p:nvPr>
            <p:ph idx="1"/>
          </p:nvPr>
        </p:nvSpPr>
        <p:spPr>
          <a:xfrm>
            <a:off x="457200" y="1428736"/>
            <a:ext cx="8212238" cy="5000660"/>
          </a:xfrm>
        </p:spPr>
        <p:txBody>
          <a:bodyPr/>
          <a:lstStyle/>
          <a:p>
            <a:pPr marL="129541" indent="0" algn="ctr">
              <a:spcAft>
                <a:spcPts val="700"/>
              </a:spcAft>
              <a:buNone/>
            </a:pPr>
            <a:r>
              <a:rPr lang="en-US" dirty="0">
                <a:solidFill>
                  <a:srgbClr val="229BB8"/>
                </a:solidFill>
              </a:rPr>
              <a:t>Provides an in depth understanding of the stages in implementing a SNOMED CT enabled system </a:t>
            </a:r>
            <a:r>
              <a:rPr lang="mr-IN" dirty="0">
                <a:solidFill>
                  <a:srgbClr val="229BB8"/>
                </a:solidFill>
              </a:rPr>
              <a:t>–</a:t>
            </a:r>
            <a:r>
              <a:rPr lang="en-US" dirty="0">
                <a:solidFill>
                  <a:srgbClr val="229BB8"/>
                </a:solidFill>
              </a:rPr>
              <a:t> from </a:t>
            </a:r>
            <a:br>
              <a:rPr lang="en-US" dirty="0">
                <a:solidFill>
                  <a:srgbClr val="229BB8"/>
                </a:solidFill>
              </a:rPr>
            </a:br>
            <a:r>
              <a:rPr lang="en-US" dirty="0">
                <a:solidFill>
                  <a:srgbClr val="229BB8"/>
                </a:solidFill>
              </a:rPr>
              <a:t>the decision to adopt SNOMED CT, through to design, procurement, development and use</a:t>
            </a:r>
          </a:p>
          <a:p>
            <a:r>
              <a:rPr lang="en-US" dirty="0" smtClean="0"/>
              <a:t>What</a:t>
            </a:r>
            <a:endParaRPr lang="en-US" dirty="0"/>
          </a:p>
          <a:p>
            <a:pPr lvl="1"/>
            <a:r>
              <a:rPr lang="en-US" dirty="0" smtClean="0"/>
              <a:t>6 </a:t>
            </a:r>
            <a:r>
              <a:rPr lang="en-US" dirty="0"/>
              <a:t>modules </a:t>
            </a:r>
            <a:r>
              <a:rPr lang="en-US" dirty="0" smtClean="0"/>
              <a:t>each with online presentations, tutor-led webinar, assignment and assessment, plus assessment at end of course</a:t>
            </a:r>
          </a:p>
          <a:p>
            <a:pPr lvl="1"/>
            <a:r>
              <a:rPr lang="en-US" dirty="0" smtClean="0"/>
              <a:t>Fixed schedule over 7 months (around 70 hours of study)</a:t>
            </a:r>
          </a:p>
          <a:p>
            <a:r>
              <a:rPr lang="en-US" dirty="0" smtClean="0"/>
              <a:t>When</a:t>
            </a:r>
            <a:endParaRPr lang="en-US" dirty="0"/>
          </a:p>
          <a:p>
            <a:pPr lvl="1"/>
            <a:r>
              <a:rPr lang="en-US" dirty="0" smtClean="0"/>
              <a:t>Next intake starts </a:t>
            </a:r>
            <a:r>
              <a:rPr lang="en-US" b="1" dirty="0" smtClean="0"/>
              <a:t>July 2019 </a:t>
            </a:r>
            <a:r>
              <a:rPr lang="en-US" dirty="0" smtClean="0"/>
              <a:t>(and every 6 months)</a:t>
            </a:r>
          </a:p>
          <a:p>
            <a:r>
              <a:rPr lang="en-US" dirty="0" smtClean="0"/>
              <a:t>Fees</a:t>
            </a:r>
          </a:p>
          <a:p>
            <a:pPr lvl="1"/>
            <a:r>
              <a:rPr lang="en-US" dirty="0" smtClean="0"/>
              <a:t>Members - </a:t>
            </a:r>
            <a:r>
              <a:rPr lang="en-US" dirty="0" smtClean="0">
                <a:solidFill>
                  <a:srgbClr val="229BB8"/>
                </a:solidFill>
              </a:rPr>
              <a:t>500 / 250 / 50 USD </a:t>
            </a:r>
            <a:r>
              <a:rPr lang="en-US" dirty="0" smtClean="0"/>
              <a:t>(high/middle/low)</a:t>
            </a:r>
          </a:p>
          <a:p>
            <a:pPr lvl="1"/>
            <a:r>
              <a:rPr lang="en-US" dirty="0" smtClean="0"/>
              <a:t>Non-Members - </a:t>
            </a:r>
            <a:r>
              <a:rPr lang="en-US" dirty="0" smtClean="0">
                <a:solidFill>
                  <a:srgbClr val="229BB8"/>
                </a:solidFill>
              </a:rPr>
              <a:t>1000 / 500 / 100 USD </a:t>
            </a:r>
            <a:r>
              <a:rPr lang="en-US" dirty="0" smtClean="0"/>
              <a:t>(high/mid/low)</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55897" y="4636129"/>
            <a:ext cx="2145978" cy="2397741"/>
          </a:xfrm>
          <a:prstGeom prst="rect">
            <a:avLst/>
          </a:prstGeom>
        </p:spPr>
      </p:pic>
    </p:spTree>
    <p:extLst>
      <p:ext uri="{BB962C8B-B14F-4D97-AF65-F5344CB8AC3E}">
        <p14:creationId xmlns:p14="http://schemas.microsoft.com/office/powerpoint/2010/main" val="16118895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Authoring Level 1 Course</a:t>
            </a:r>
            <a:endParaRPr lang="en-US" dirty="0"/>
          </a:p>
        </p:txBody>
      </p:sp>
      <p:sp>
        <p:nvSpPr>
          <p:cNvPr id="3" name="Content Placeholder 2"/>
          <p:cNvSpPr>
            <a:spLocks noGrp="1"/>
          </p:cNvSpPr>
          <p:nvPr>
            <p:ph idx="1"/>
          </p:nvPr>
        </p:nvSpPr>
        <p:spPr/>
        <p:txBody>
          <a:bodyPr/>
          <a:lstStyle/>
          <a:p>
            <a:pPr marL="129541" indent="0" algn="ctr">
              <a:spcAft>
                <a:spcPts val="700"/>
              </a:spcAft>
              <a:buNone/>
            </a:pPr>
            <a:r>
              <a:rPr lang="en-US" dirty="0" smtClean="0">
                <a:solidFill>
                  <a:srgbClr val="229BB8"/>
                </a:solidFill>
              </a:rPr>
              <a:t>Teaches you the knowledge and skills needed to perform basic SNOMED CT authoring tasks, and prepares you for the SNOMED CT Authoring Level 1 certification exam</a:t>
            </a:r>
            <a:endParaRPr lang="en-US" dirty="0">
              <a:solidFill>
                <a:srgbClr val="229BB8"/>
              </a:solidFill>
            </a:endParaRPr>
          </a:p>
          <a:p>
            <a:r>
              <a:rPr lang="en-US" dirty="0"/>
              <a:t>What</a:t>
            </a:r>
          </a:p>
          <a:p>
            <a:pPr lvl="1"/>
            <a:r>
              <a:rPr lang="en-US" dirty="0" smtClean="0"/>
              <a:t>5 modules each with online presentations, tutor-led webinar, assignment and assessment, plus additional exercises</a:t>
            </a:r>
          </a:p>
          <a:p>
            <a:pPr lvl="1"/>
            <a:r>
              <a:rPr lang="en-US" dirty="0" smtClean="0"/>
              <a:t>Students practice authoring on training authoring platform</a:t>
            </a:r>
          </a:p>
          <a:p>
            <a:pPr lvl="1"/>
            <a:r>
              <a:rPr lang="en-US" dirty="0" smtClean="0"/>
              <a:t>Fixed </a:t>
            </a:r>
            <a:r>
              <a:rPr lang="en-US" dirty="0"/>
              <a:t>schedule over </a:t>
            </a:r>
            <a:r>
              <a:rPr lang="en-US" dirty="0" smtClean="0"/>
              <a:t>5 </a:t>
            </a:r>
            <a:r>
              <a:rPr lang="en-US" dirty="0"/>
              <a:t>months (around 70 hours of study)</a:t>
            </a:r>
          </a:p>
          <a:p>
            <a:r>
              <a:rPr lang="en-US" dirty="0"/>
              <a:t>When</a:t>
            </a:r>
          </a:p>
          <a:p>
            <a:pPr lvl="1"/>
            <a:r>
              <a:rPr lang="en-US" dirty="0" smtClean="0"/>
              <a:t>Intakes start </a:t>
            </a:r>
            <a:r>
              <a:rPr lang="en-US" b="1" dirty="0" smtClean="0"/>
              <a:t>March 2019</a:t>
            </a:r>
            <a:r>
              <a:rPr lang="en-US" dirty="0" smtClean="0"/>
              <a:t> and </a:t>
            </a:r>
            <a:r>
              <a:rPr lang="en-US" b="1" dirty="0" smtClean="0"/>
              <a:t>September 2019</a:t>
            </a:r>
            <a:endParaRPr lang="en-US" dirty="0" smtClean="0"/>
          </a:p>
          <a:p>
            <a:r>
              <a:rPr lang="en-US" dirty="0" smtClean="0"/>
              <a:t>Fees</a:t>
            </a:r>
            <a:endParaRPr lang="en-US" dirty="0"/>
          </a:p>
          <a:p>
            <a:pPr lvl="1"/>
            <a:r>
              <a:rPr lang="en-US" dirty="0"/>
              <a:t>Members - </a:t>
            </a:r>
            <a:r>
              <a:rPr lang="en-US" dirty="0">
                <a:solidFill>
                  <a:srgbClr val="229BB8"/>
                </a:solidFill>
              </a:rPr>
              <a:t>500 / 250 / 50 USD </a:t>
            </a:r>
            <a:r>
              <a:rPr lang="en-US" dirty="0"/>
              <a:t>(</a:t>
            </a:r>
            <a:r>
              <a:rPr lang="en-US" dirty="0" smtClean="0"/>
              <a:t>high/middle/low </a:t>
            </a:r>
            <a:r>
              <a:rPr lang="en-US" dirty="0"/>
              <a:t>income)</a:t>
            </a:r>
          </a:p>
          <a:p>
            <a:pPr lvl="1"/>
            <a:r>
              <a:rPr lang="en-US" dirty="0"/>
              <a:t>Non-Members - </a:t>
            </a:r>
            <a:r>
              <a:rPr lang="en-US" dirty="0">
                <a:solidFill>
                  <a:srgbClr val="229BB8"/>
                </a:solidFill>
              </a:rPr>
              <a:t>1000 / 500 / 100 USD </a:t>
            </a:r>
            <a:r>
              <a:rPr lang="en-US" dirty="0"/>
              <a:t>(</a:t>
            </a:r>
            <a:r>
              <a:rPr lang="en-US" dirty="0" smtClean="0"/>
              <a:t>high/middle/low </a:t>
            </a:r>
            <a:r>
              <a:rPr lang="en-US" dirty="0"/>
              <a:t>income</a:t>
            </a:r>
            <a:r>
              <a:rPr lang="en-US" dirty="0" smtClean="0"/>
              <a:t>)</a:t>
            </a:r>
          </a:p>
          <a:p>
            <a:pPr lvl="1"/>
            <a:r>
              <a:rPr lang="en-US" dirty="0"/>
              <a:t>Additional discount for CDT course graduates (upon request</a:t>
            </a:r>
            <a:r>
              <a:rPr lang="en-US" dirty="0" smtClean="0"/>
              <a:t>)</a:t>
            </a:r>
            <a:endParaRPr lang="en-US"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67241" y="3379808"/>
            <a:ext cx="2287192" cy="3049588"/>
          </a:xfrm>
          <a:prstGeom prst="rect">
            <a:avLst/>
          </a:prstGeom>
        </p:spPr>
      </p:pic>
    </p:spTree>
    <p:extLst>
      <p:ext uri="{BB962C8B-B14F-4D97-AF65-F5344CB8AC3E}">
        <p14:creationId xmlns:p14="http://schemas.microsoft.com/office/powerpoint/2010/main" val="5218633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Authoring Level 1 Certification</a:t>
            </a:r>
            <a:endParaRPr lang="en-US" dirty="0"/>
          </a:p>
        </p:txBody>
      </p:sp>
      <p:sp>
        <p:nvSpPr>
          <p:cNvPr id="3" name="Content Placeholder 2"/>
          <p:cNvSpPr>
            <a:spLocks noGrp="1"/>
          </p:cNvSpPr>
          <p:nvPr>
            <p:ph idx="1"/>
          </p:nvPr>
        </p:nvSpPr>
        <p:spPr/>
        <p:txBody>
          <a:bodyPr/>
          <a:lstStyle/>
          <a:p>
            <a:pPr marL="129541" indent="0" algn="ctr">
              <a:spcAft>
                <a:spcPts val="700"/>
              </a:spcAft>
              <a:buNone/>
            </a:pPr>
            <a:r>
              <a:rPr lang="en-US" dirty="0" smtClean="0">
                <a:solidFill>
                  <a:srgbClr val="229BB8"/>
                </a:solidFill>
              </a:rPr>
              <a:t>Recognizes your competence in performing basic SNOMED CT authoring tasks</a:t>
            </a:r>
            <a:endParaRPr lang="en-US" dirty="0">
              <a:solidFill>
                <a:srgbClr val="229BB8"/>
              </a:solidFill>
            </a:endParaRPr>
          </a:p>
          <a:p>
            <a:r>
              <a:rPr lang="en-US" dirty="0"/>
              <a:t>What</a:t>
            </a:r>
          </a:p>
          <a:p>
            <a:pPr lvl="1"/>
            <a:r>
              <a:rPr lang="en-US" dirty="0" smtClean="0"/>
              <a:t>To achieve this certification you must pass the certification exam</a:t>
            </a:r>
          </a:p>
          <a:p>
            <a:pPr lvl="1"/>
            <a:r>
              <a:rPr lang="en-US" dirty="0" smtClean="0"/>
              <a:t>Exam includes a range of knowledge and skills based activities</a:t>
            </a:r>
          </a:p>
          <a:p>
            <a:pPr lvl="1"/>
            <a:r>
              <a:rPr lang="en-US" dirty="0" smtClean="0"/>
              <a:t>Exam will be proctored / invigilated</a:t>
            </a:r>
            <a:endParaRPr lang="en-US" dirty="0"/>
          </a:p>
          <a:p>
            <a:r>
              <a:rPr lang="en-US" dirty="0"/>
              <a:t>When</a:t>
            </a:r>
          </a:p>
          <a:p>
            <a:pPr lvl="1"/>
            <a:r>
              <a:rPr lang="en-US" dirty="0" smtClean="0"/>
              <a:t>Currently being waitlisted</a:t>
            </a:r>
          </a:p>
          <a:p>
            <a:pPr lvl="1"/>
            <a:r>
              <a:rPr lang="en-US" dirty="0" smtClean="0"/>
              <a:t>Enrolment will commence early 2019</a:t>
            </a:r>
          </a:p>
          <a:p>
            <a:pPr lvl="1"/>
            <a:r>
              <a:rPr lang="en-US" dirty="0" smtClean="0"/>
              <a:t>Exam to be available from April 2019</a:t>
            </a:r>
            <a:endParaRPr lang="en-US" dirty="0"/>
          </a:p>
          <a:p>
            <a:r>
              <a:rPr lang="en-US" dirty="0"/>
              <a:t>Fees</a:t>
            </a:r>
          </a:p>
          <a:p>
            <a:pPr lvl="1"/>
            <a:r>
              <a:rPr lang="en-US" dirty="0"/>
              <a:t>Members - </a:t>
            </a:r>
            <a:r>
              <a:rPr lang="en-US" dirty="0" smtClean="0">
                <a:solidFill>
                  <a:srgbClr val="229BB8"/>
                </a:solidFill>
              </a:rPr>
              <a:t>200 USD</a:t>
            </a:r>
            <a:endParaRPr lang="en-US" dirty="0"/>
          </a:p>
          <a:p>
            <a:pPr lvl="1"/>
            <a:r>
              <a:rPr lang="en-US" dirty="0"/>
              <a:t>Non-Members </a:t>
            </a:r>
            <a:r>
              <a:rPr lang="en-US" dirty="0" smtClean="0"/>
              <a:t>- </a:t>
            </a:r>
            <a:r>
              <a:rPr lang="en-US" dirty="0" smtClean="0">
                <a:solidFill>
                  <a:srgbClr val="229BB8"/>
                </a:solidFill>
              </a:rPr>
              <a:t>400 USD</a:t>
            </a:r>
            <a:endParaRPr lang="en-US" dirty="0" smtClean="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6584" y="3611301"/>
            <a:ext cx="2613256" cy="3385595"/>
          </a:xfrm>
          <a:prstGeom prst="rect">
            <a:avLst/>
          </a:prstGeom>
        </p:spPr>
      </p:pic>
    </p:spTree>
    <p:extLst>
      <p:ext uri="{BB962C8B-B14F-4D97-AF65-F5344CB8AC3E}">
        <p14:creationId xmlns:p14="http://schemas.microsoft.com/office/powerpoint/2010/main" val="6334872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for Developers</a:t>
            </a:r>
            <a:endParaRPr lang="en-US" dirty="0"/>
          </a:p>
        </p:txBody>
      </p:sp>
      <p:sp>
        <p:nvSpPr>
          <p:cNvPr id="3" name="Content Placeholder 2"/>
          <p:cNvSpPr>
            <a:spLocks noGrp="1"/>
          </p:cNvSpPr>
          <p:nvPr>
            <p:ph idx="1"/>
          </p:nvPr>
        </p:nvSpPr>
        <p:spPr>
          <a:xfrm>
            <a:off x="457200" y="1428735"/>
            <a:ext cx="8229600" cy="5313517"/>
          </a:xfrm>
        </p:spPr>
        <p:txBody>
          <a:bodyPr/>
          <a:lstStyle/>
          <a:p>
            <a:pPr marL="129541" indent="0" algn="ctr">
              <a:spcAft>
                <a:spcPts val="700"/>
              </a:spcAft>
              <a:buNone/>
            </a:pPr>
            <a:r>
              <a:rPr lang="en-US" dirty="0" smtClean="0">
                <a:solidFill>
                  <a:srgbClr val="229BB8"/>
                </a:solidFill>
              </a:rPr>
              <a:t>A collection of E-Learning resources designed to teach software developers enough about SNOMED CT in as short as possible a time to develop software applications that leverage its capabilities</a:t>
            </a:r>
            <a:endParaRPr lang="en-US" dirty="0">
              <a:solidFill>
                <a:srgbClr val="229BB8"/>
              </a:solidFill>
            </a:endParaRPr>
          </a:p>
          <a:p>
            <a:r>
              <a:rPr lang="en-US" dirty="0"/>
              <a:t>What</a:t>
            </a:r>
          </a:p>
          <a:p>
            <a:pPr lvl="1"/>
            <a:r>
              <a:rPr lang="en-US" dirty="0" smtClean="0"/>
              <a:t>5 topics with around 20 hours of presentations</a:t>
            </a:r>
          </a:p>
          <a:p>
            <a:pPr lvl="2"/>
            <a:r>
              <a:rPr lang="en-US" dirty="0" smtClean="0"/>
              <a:t>Introduction, Essentials, Specifications, Terminology services, Record services</a:t>
            </a:r>
          </a:p>
          <a:p>
            <a:pPr lvl="1"/>
            <a:r>
              <a:rPr lang="en-US" dirty="0" smtClean="0"/>
              <a:t>List of available resources for each topic</a:t>
            </a:r>
            <a:endParaRPr lang="en-US" dirty="0"/>
          </a:p>
          <a:p>
            <a:r>
              <a:rPr lang="en-US" dirty="0"/>
              <a:t>When</a:t>
            </a:r>
          </a:p>
          <a:p>
            <a:pPr lvl="1"/>
            <a:r>
              <a:rPr lang="en-US" dirty="0" smtClean="0"/>
              <a:t>Ongoing enrolment with immediate start</a:t>
            </a:r>
            <a:endParaRPr lang="en-US" dirty="0"/>
          </a:p>
          <a:p>
            <a:r>
              <a:rPr lang="en-US" dirty="0"/>
              <a:t>Fees</a:t>
            </a:r>
          </a:p>
          <a:p>
            <a:pPr lvl="1"/>
            <a:r>
              <a:rPr lang="en-US" dirty="0" smtClean="0"/>
              <a:t>Currently offered for </a:t>
            </a:r>
            <a:r>
              <a:rPr lang="en-US" dirty="0" smtClean="0">
                <a:solidFill>
                  <a:srgbClr val="229BB8"/>
                </a:solidFill>
              </a:rPr>
              <a:t>FREE</a:t>
            </a:r>
            <a:br>
              <a:rPr lang="en-US" dirty="0" smtClean="0">
                <a:solidFill>
                  <a:srgbClr val="229BB8"/>
                </a:solidFill>
              </a:rPr>
            </a:br>
            <a:r>
              <a:rPr lang="en-US" dirty="0" smtClean="0">
                <a:solidFill>
                  <a:srgbClr val="229BB8"/>
                </a:solidFill>
              </a:rPr>
              <a:t>      </a:t>
            </a:r>
            <a:r>
              <a:rPr lang="en-US" dirty="0" smtClean="0"/>
              <a:t>(</a:t>
            </a:r>
            <a:r>
              <a:rPr lang="en-US" dirty="0"/>
              <a:t>fees to be introduced at a later date)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06317" y="4224759"/>
            <a:ext cx="3356659" cy="2517494"/>
          </a:xfrm>
          <a:prstGeom prst="rect">
            <a:avLst/>
          </a:prstGeom>
        </p:spPr>
      </p:pic>
    </p:spTree>
    <p:extLst>
      <p:ext uri="{BB962C8B-B14F-4D97-AF65-F5344CB8AC3E}">
        <p14:creationId xmlns:p14="http://schemas.microsoft.com/office/powerpoint/2010/main" val="19436549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8149" y="1823972"/>
            <a:ext cx="3856260" cy="3784311"/>
          </a:xfrm>
        </p:spPr>
        <p:txBody>
          <a:bodyPr anchor="ctr"/>
          <a:lstStyle/>
          <a:p>
            <a:pPr marL="6350" algn="ctr">
              <a:spcAft>
                <a:spcPts val="600"/>
              </a:spcAft>
            </a:pPr>
            <a:r>
              <a:rPr lang="en-US" sz="2800" dirty="0" smtClean="0"/>
              <a:t>ELAG </a:t>
            </a:r>
            <a:br>
              <a:rPr lang="en-US" sz="2800" dirty="0" smtClean="0"/>
            </a:br>
            <a:r>
              <a:rPr lang="en-US" sz="2800" dirty="0" smtClean="0"/>
              <a:t>Administration</a:t>
            </a:r>
            <a:endParaRPr lang="en-US" dirty="0"/>
          </a:p>
        </p:txBody>
      </p:sp>
      <p:pic>
        <p:nvPicPr>
          <p:cNvPr id="4" name="Content Placeholder 3"/>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4589677" y="2121351"/>
            <a:ext cx="4252736" cy="3189551"/>
          </a:xfrm>
        </p:spPr>
      </p:pic>
    </p:spTree>
    <p:extLst>
      <p:ext uri="{BB962C8B-B14F-4D97-AF65-F5344CB8AC3E}">
        <p14:creationId xmlns:p14="http://schemas.microsoft.com/office/powerpoint/2010/main" val="5133474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for Data Analysts</a:t>
            </a:r>
            <a:endParaRPr lang="en-US" dirty="0"/>
          </a:p>
        </p:txBody>
      </p:sp>
      <p:sp>
        <p:nvSpPr>
          <p:cNvPr id="3" name="Content Placeholder 2"/>
          <p:cNvSpPr>
            <a:spLocks noGrp="1"/>
          </p:cNvSpPr>
          <p:nvPr>
            <p:ph idx="1"/>
          </p:nvPr>
        </p:nvSpPr>
        <p:spPr/>
        <p:txBody>
          <a:bodyPr/>
          <a:lstStyle/>
          <a:p>
            <a:pPr marL="129541" indent="0" algn="ctr">
              <a:spcAft>
                <a:spcPts val="700"/>
              </a:spcAft>
              <a:buNone/>
            </a:pPr>
            <a:r>
              <a:rPr lang="en-US" dirty="0">
                <a:solidFill>
                  <a:srgbClr val="229BB8"/>
                </a:solidFill>
              </a:rPr>
              <a:t>A collection of E-Learning resources designed to </a:t>
            </a:r>
            <a:r>
              <a:rPr lang="en-US" dirty="0" smtClean="0">
                <a:solidFill>
                  <a:srgbClr val="229BB8"/>
                </a:solidFill>
              </a:rPr>
              <a:t>give data analysts a solid understanding of how SNOMED CT can be used to support clinical data analytics requirements</a:t>
            </a:r>
            <a:endParaRPr lang="en-US" dirty="0">
              <a:solidFill>
                <a:srgbClr val="229BB8"/>
              </a:solidFill>
            </a:endParaRPr>
          </a:p>
          <a:p>
            <a:r>
              <a:rPr lang="en-US" dirty="0"/>
              <a:t>What</a:t>
            </a:r>
          </a:p>
          <a:p>
            <a:pPr lvl="1"/>
            <a:r>
              <a:rPr lang="en-US" dirty="0" smtClean="0"/>
              <a:t>4 </a:t>
            </a:r>
            <a:r>
              <a:rPr lang="en-US" dirty="0"/>
              <a:t>topics with around </a:t>
            </a:r>
            <a:r>
              <a:rPr lang="en-US" dirty="0" smtClean="0"/>
              <a:t>15 </a:t>
            </a:r>
            <a:r>
              <a:rPr lang="en-US" dirty="0"/>
              <a:t>hours of presentations</a:t>
            </a:r>
          </a:p>
          <a:p>
            <a:pPr lvl="2"/>
            <a:r>
              <a:rPr lang="en-US" dirty="0"/>
              <a:t>Introduction, </a:t>
            </a:r>
            <a:r>
              <a:rPr lang="en-US" dirty="0" smtClean="0"/>
              <a:t>Features, Content, Analytics</a:t>
            </a:r>
            <a:endParaRPr lang="en-US" dirty="0"/>
          </a:p>
          <a:p>
            <a:pPr lvl="1"/>
            <a:r>
              <a:rPr lang="en-US" dirty="0"/>
              <a:t>List of available resources for each </a:t>
            </a:r>
            <a:r>
              <a:rPr lang="en-US" dirty="0" smtClean="0"/>
              <a:t>topic</a:t>
            </a:r>
          </a:p>
          <a:p>
            <a:pPr lvl="1"/>
            <a:r>
              <a:rPr lang="en-US" dirty="0" smtClean="0"/>
              <a:t>Practical exercise to test understanding in an interactive way</a:t>
            </a:r>
            <a:endParaRPr lang="en-US" dirty="0"/>
          </a:p>
          <a:p>
            <a:r>
              <a:rPr lang="en-US" dirty="0"/>
              <a:t>When</a:t>
            </a:r>
          </a:p>
          <a:p>
            <a:pPr lvl="1"/>
            <a:r>
              <a:rPr lang="en-US" dirty="0"/>
              <a:t>Ongoing enrolment with immediate start</a:t>
            </a:r>
          </a:p>
          <a:p>
            <a:r>
              <a:rPr lang="en-US" dirty="0"/>
              <a:t>Fees</a:t>
            </a:r>
          </a:p>
          <a:p>
            <a:pPr lvl="1"/>
            <a:r>
              <a:rPr lang="en-US" dirty="0"/>
              <a:t>Currently offered for </a:t>
            </a:r>
            <a:r>
              <a:rPr lang="en-US" dirty="0">
                <a:solidFill>
                  <a:srgbClr val="229BB8"/>
                </a:solidFill>
              </a:rPr>
              <a:t>FREE</a:t>
            </a:r>
            <a:br>
              <a:rPr lang="en-US" dirty="0">
                <a:solidFill>
                  <a:srgbClr val="229BB8"/>
                </a:solidFill>
              </a:rPr>
            </a:br>
            <a:r>
              <a:rPr lang="en-US" dirty="0" smtClean="0">
                <a:solidFill>
                  <a:srgbClr val="229BB8"/>
                </a:solidFill>
              </a:rPr>
              <a:t>       </a:t>
            </a:r>
            <a:r>
              <a:rPr lang="en-US" dirty="0"/>
              <a:t>(fees to be introduced at a later date)</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1002" y="4386804"/>
            <a:ext cx="2328826" cy="2911033"/>
          </a:xfrm>
          <a:prstGeom prst="rect">
            <a:avLst/>
          </a:prstGeom>
        </p:spPr>
      </p:pic>
    </p:spTree>
    <p:extLst>
      <p:ext uri="{BB962C8B-B14F-4D97-AF65-F5344CB8AC3E}">
        <p14:creationId xmlns:p14="http://schemas.microsoft.com/office/powerpoint/2010/main" val="16345195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E-Learning Platform </a:t>
            </a:r>
            <a:r>
              <a:rPr lang="mr-IN" dirty="0" smtClean="0"/>
              <a:t>–</a:t>
            </a:r>
            <a:r>
              <a:rPr lang="en-US" dirty="0" smtClean="0"/>
              <a:t> New Menus</a:t>
            </a:r>
            <a:endParaRPr lang="en-US" dirty="0"/>
          </a:p>
        </p:txBody>
      </p:sp>
      <p:sp>
        <p:nvSpPr>
          <p:cNvPr id="3" name="Content Placeholder 2"/>
          <p:cNvSpPr>
            <a:spLocks noGrp="1"/>
          </p:cNvSpPr>
          <p:nvPr>
            <p:ph idx="1"/>
          </p:nvPr>
        </p:nvSpPr>
        <p:spPr/>
        <p:txBody>
          <a:bodyPr/>
          <a:lstStyle/>
          <a:p>
            <a:r>
              <a:rPr lang="en-US" dirty="0" smtClean="0"/>
              <a:t>ABOUT</a:t>
            </a:r>
          </a:p>
          <a:p>
            <a:pPr lvl="1"/>
            <a:r>
              <a:rPr lang="en-US" dirty="0" smtClean="0"/>
              <a:t>Public information and guides for each course</a:t>
            </a:r>
          </a:p>
          <a:p>
            <a:r>
              <a:rPr lang="en-US" dirty="0" smtClean="0"/>
              <a:t>ENROL</a:t>
            </a:r>
          </a:p>
          <a:p>
            <a:pPr lvl="1"/>
            <a:r>
              <a:rPr lang="en-US" dirty="0" smtClean="0"/>
              <a:t>Links to relevant pages in course catalogue</a:t>
            </a:r>
          </a:p>
          <a:p>
            <a:r>
              <a:rPr lang="en-US" dirty="0" smtClean="0"/>
              <a:t>LEARN</a:t>
            </a:r>
          </a:p>
          <a:p>
            <a:pPr lvl="1"/>
            <a:r>
              <a:rPr lang="en-US" dirty="0" smtClean="0"/>
              <a:t>Direct links to each course (for those enrolled)</a:t>
            </a:r>
          </a:p>
          <a:p>
            <a:r>
              <a:rPr lang="en-US" dirty="0" smtClean="0"/>
              <a:t>VIEW</a:t>
            </a:r>
          </a:p>
          <a:p>
            <a:pPr lvl="1"/>
            <a:r>
              <a:rPr lang="en-US" dirty="0" smtClean="0"/>
              <a:t>Links to various additional resources</a:t>
            </a:r>
          </a:p>
          <a:p>
            <a:pPr lvl="2"/>
            <a:r>
              <a:rPr lang="en-US" dirty="0" smtClean="0"/>
              <a:t>Document and presentation libraries</a:t>
            </a:r>
          </a:p>
          <a:p>
            <a:pPr lvl="2"/>
            <a:r>
              <a:rPr lang="en-US" dirty="0" smtClean="0"/>
              <a:t>Starter presentations</a:t>
            </a:r>
          </a:p>
          <a:p>
            <a:pPr lvl="2"/>
            <a:r>
              <a:rPr lang="en-US" dirty="0" smtClean="0"/>
              <a:t>Member education resources</a:t>
            </a:r>
          </a:p>
          <a:p>
            <a:pPr lvl="2"/>
            <a:r>
              <a:rPr lang="en-US" dirty="0" smtClean="0"/>
              <a:t>Chinese foundation course PDFs</a:t>
            </a:r>
          </a:p>
          <a:p>
            <a:r>
              <a:rPr lang="en-US" dirty="0" smtClean="0"/>
              <a:t>CONTACT</a:t>
            </a:r>
          </a:p>
          <a:p>
            <a:pPr lvl="1"/>
            <a:r>
              <a:rPr lang="en-US" dirty="0" smtClean="0"/>
              <a:t>English and Spanish helpdesk contacts</a:t>
            </a:r>
          </a:p>
          <a:p>
            <a:endParaRPr lang="en-US" dirty="0"/>
          </a:p>
        </p:txBody>
      </p:sp>
    </p:spTree>
    <p:extLst>
      <p:ext uri="{BB962C8B-B14F-4D97-AF65-F5344CB8AC3E}">
        <p14:creationId xmlns:p14="http://schemas.microsoft.com/office/powerpoint/2010/main" val="12321663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Members are requested to advertise these education services within their country/territory</a:t>
            </a:r>
          </a:p>
          <a:p>
            <a:r>
              <a:rPr lang="en-US" dirty="0" smtClean="0"/>
              <a:t>Please send all questions or feedback to </a:t>
            </a:r>
            <a:r>
              <a:rPr lang="en-US" dirty="0" smtClean="0">
                <a:hlinkClick r:id="rId2"/>
              </a:rPr>
              <a:t>elearning@snomed.org</a:t>
            </a:r>
            <a:r>
              <a:rPr lang="en-US" dirty="0" smtClean="0"/>
              <a:t> </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95206" y="2384384"/>
            <a:ext cx="4824802" cy="4612511"/>
          </a:xfrm>
          <a:prstGeom prst="rect">
            <a:avLst/>
          </a:prstGeom>
        </p:spPr>
      </p:pic>
    </p:spTree>
    <p:extLst>
      <p:ext uri="{BB962C8B-B14F-4D97-AF65-F5344CB8AC3E}">
        <p14:creationId xmlns:p14="http://schemas.microsoft.com/office/powerpoint/2010/main" val="7590459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marL="6350" algn="ctr">
              <a:spcAft>
                <a:spcPts val="600"/>
              </a:spcAft>
            </a:pPr>
            <a:r>
              <a:rPr lang="en-US" sz="3200" dirty="0" smtClean="0"/>
              <a:t>Authoring Courses and Certification</a:t>
            </a:r>
            <a:endParaRPr lang="en-US"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8576" y="1823972"/>
            <a:ext cx="3782040" cy="4899809"/>
          </a:xfrm>
          <a:prstGeom prst="rect">
            <a:avLst/>
          </a:prstGeom>
        </p:spPr>
      </p:pic>
    </p:spTree>
    <p:extLst>
      <p:ext uri="{BB962C8B-B14F-4D97-AF65-F5344CB8AC3E}">
        <p14:creationId xmlns:p14="http://schemas.microsoft.com/office/powerpoint/2010/main" val="4451569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9098" y="4736204"/>
            <a:ext cx="3184902" cy="2261280"/>
          </a:xfrm>
          <a:prstGeom prst="rect">
            <a:avLst/>
          </a:prstGeom>
        </p:spPr>
      </p:pic>
      <p:sp>
        <p:nvSpPr>
          <p:cNvPr id="2" name="Title 1"/>
          <p:cNvSpPr>
            <a:spLocks noGrp="1"/>
          </p:cNvSpPr>
          <p:nvPr>
            <p:ph type="title"/>
          </p:nvPr>
        </p:nvSpPr>
        <p:spPr/>
        <p:txBody>
          <a:bodyPr/>
          <a:lstStyle/>
          <a:p>
            <a:r>
              <a:rPr lang="en-US" dirty="0"/>
              <a:t>Goals of Authoring Education</a:t>
            </a:r>
          </a:p>
        </p:txBody>
      </p:sp>
      <p:sp>
        <p:nvSpPr>
          <p:cNvPr id="3" name="Content Placeholder 2"/>
          <p:cNvSpPr>
            <a:spLocks noGrp="1"/>
          </p:cNvSpPr>
          <p:nvPr>
            <p:ph idx="1"/>
          </p:nvPr>
        </p:nvSpPr>
        <p:spPr/>
        <p:txBody>
          <a:bodyPr/>
          <a:lstStyle/>
          <a:p>
            <a:r>
              <a:rPr lang="en-US" dirty="0"/>
              <a:t>For SNOMED International</a:t>
            </a:r>
          </a:p>
          <a:p>
            <a:pPr lvl="1"/>
            <a:r>
              <a:rPr lang="en-US" dirty="0"/>
              <a:t>To increase quality of CRS submissions and promotion requests</a:t>
            </a:r>
          </a:p>
          <a:p>
            <a:pPr lvl="1"/>
            <a:r>
              <a:rPr lang="en-US" dirty="0"/>
              <a:t>To provide basic training to accompany Managed Service rollout</a:t>
            </a:r>
          </a:p>
          <a:p>
            <a:pPr lvl="1"/>
            <a:r>
              <a:rPr lang="en-US" dirty="0"/>
              <a:t>To increase the quantity and quality of authors globally</a:t>
            </a:r>
          </a:p>
          <a:p>
            <a:pPr lvl="2"/>
            <a:r>
              <a:rPr lang="en-US" dirty="0"/>
              <a:t>Authors who we can outsource work to</a:t>
            </a:r>
          </a:p>
          <a:p>
            <a:pPr lvl="2"/>
            <a:r>
              <a:rPr lang="en-US" dirty="0"/>
              <a:t>Authors who could participate in distributed authoring</a:t>
            </a:r>
          </a:p>
          <a:p>
            <a:pPr lvl="1"/>
            <a:r>
              <a:rPr lang="en-US" dirty="0"/>
              <a:t>To make it easier to find new terminology authors for the team</a:t>
            </a:r>
          </a:p>
          <a:p>
            <a:r>
              <a:rPr lang="en-US" dirty="0"/>
              <a:t>For Member NRCs</a:t>
            </a:r>
          </a:p>
          <a:p>
            <a:pPr lvl="1"/>
            <a:r>
              <a:rPr lang="en-US" dirty="0"/>
              <a:t>To make the onboarding of new authors easier and more consistent with international practices</a:t>
            </a:r>
          </a:p>
          <a:p>
            <a:pPr lvl="1"/>
            <a:r>
              <a:rPr lang="en-US" dirty="0"/>
              <a:t>To potentially speed up the processing </a:t>
            </a:r>
            <a:br>
              <a:rPr lang="en-US" dirty="0"/>
            </a:br>
            <a:r>
              <a:rPr lang="en-US" dirty="0"/>
              <a:t>of content requests</a:t>
            </a:r>
          </a:p>
          <a:p>
            <a:r>
              <a:rPr lang="en-US" dirty="0"/>
              <a:t>For all</a:t>
            </a:r>
          </a:p>
          <a:p>
            <a:pPr lvl="1"/>
            <a:r>
              <a:rPr lang="en-US" dirty="0"/>
              <a:t>To support the continued improvement </a:t>
            </a:r>
            <a:br>
              <a:rPr lang="en-US" dirty="0"/>
            </a:br>
            <a:r>
              <a:rPr lang="en-US" dirty="0"/>
              <a:t>and enhancement of SNOMED CT</a:t>
            </a:r>
          </a:p>
          <a:p>
            <a:pPr lvl="1"/>
            <a:endParaRPr lang="en-US" dirty="0"/>
          </a:p>
        </p:txBody>
      </p:sp>
    </p:spTree>
    <p:custDataLst>
      <p:tags r:id="rId1"/>
    </p:custDataLst>
    <p:extLst>
      <p:ext uri="{BB962C8B-B14F-4D97-AF65-F5344CB8AC3E}">
        <p14:creationId xmlns:p14="http://schemas.microsoft.com/office/powerpoint/2010/main" val="7044898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2390" y="451058"/>
            <a:ext cx="7495269" cy="7495269"/>
          </a:xfrm>
          <a:prstGeom prst="rect">
            <a:avLst/>
          </a:prstGeom>
        </p:spPr>
      </p:pic>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1330" y="451058"/>
            <a:ext cx="7458670" cy="7458670"/>
          </a:xfrm>
          <a:prstGeom prst="rect">
            <a:avLst/>
          </a:prstGeom>
        </p:spPr>
      </p:pic>
      <p:sp>
        <p:nvSpPr>
          <p:cNvPr id="2" name="Title 1"/>
          <p:cNvSpPr>
            <a:spLocks noGrp="1"/>
          </p:cNvSpPr>
          <p:nvPr>
            <p:ph type="title"/>
          </p:nvPr>
        </p:nvSpPr>
        <p:spPr/>
        <p:txBody>
          <a:bodyPr/>
          <a:lstStyle/>
          <a:p>
            <a:pPr lvl="0"/>
            <a:r>
              <a:rPr lang="en-US" altLang="ko-KR" dirty="0">
                <a:latin typeface="+mn-lt"/>
              </a:rPr>
              <a:t>SNOMED CT Authoring Levels</a:t>
            </a:r>
            <a:endParaRPr lang="en-US" dirty="0">
              <a:latin typeface="+mn-lt"/>
            </a:endParaRPr>
          </a:p>
        </p:txBody>
      </p:sp>
      <p:sp>
        <p:nvSpPr>
          <p:cNvPr id="11" name="TextBox 10"/>
          <p:cNvSpPr txBox="1"/>
          <p:nvPr/>
        </p:nvSpPr>
        <p:spPr>
          <a:xfrm rot="21438523">
            <a:off x="2632546" y="3609750"/>
            <a:ext cx="2716934" cy="707886"/>
          </a:xfrm>
          <a:prstGeom prst="rect">
            <a:avLst/>
          </a:prstGeom>
          <a:noFill/>
        </p:spPr>
        <p:txBody>
          <a:bodyPr wrap="square" rtlCol="0">
            <a:spAutoFit/>
          </a:bodyPr>
          <a:lstStyle/>
          <a:p>
            <a:pPr algn="ctr"/>
            <a:r>
              <a:rPr lang="en-US" sz="4000" b="1" spc="300" dirty="0"/>
              <a:t>LEVEL 1</a:t>
            </a:r>
          </a:p>
        </p:txBody>
      </p:sp>
      <p:sp>
        <p:nvSpPr>
          <p:cNvPr id="14" name="Rounded Rectangular Callout 13"/>
          <p:cNvSpPr/>
          <p:nvPr/>
        </p:nvSpPr>
        <p:spPr>
          <a:xfrm>
            <a:off x="6031277" y="3341847"/>
            <a:ext cx="2676515" cy="784120"/>
          </a:xfrm>
          <a:prstGeom prst="wedgeRoundRectCallout">
            <a:avLst>
              <a:gd name="adj1" fmla="val -82096"/>
              <a:gd name="adj2" fmla="val 21512"/>
              <a:gd name="adj3" fmla="val 16667"/>
            </a:avLst>
          </a:prstGeom>
          <a:solidFill>
            <a:srgbClr val="FFF2D9"/>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rgbClr val="0070C0"/>
                </a:solidFill>
              </a:rPr>
              <a:t>Basic </a:t>
            </a:r>
            <a:r>
              <a:rPr lang="en-US" sz="2400" dirty="0">
                <a:solidFill>
                  <a:srgbClr val="0070C0"/>
                </a:solidFill>
              </a:rPr>
              <a:t>authoring tasks</a:t>
            </a:r>
          </a:p>
        </p:txBody>
      </p:sp>
      <p:sp>
        <p:nvSpPr>
          <p:cNvPr id="15" name="Rounded Rectangular Callout 14"/>
          <p:cNvSpPr/>
          <p:nvPr/>
        </p:nvSpPr>
        <p:spPr>
          <a:xfrm>
            <a:off x="5789437" y="1966010"/>
            <a:ext cx="2720901" cy="854004"/>
          </a:xfrm>
          <a:prstGeom prst="wedgeRoundRectCallout">
            <a:avLst>
              <a:gd name="adj1" fmla="val -89291"/>
              <a:gd name="adj2" fmla="val 30386"/>
              <a:gd name="adj3" fmla="val 16667"/>
            </a:avLst>
          </a:prstGeom>
          <a:solidFill>
            <a:srgbClr val="FFF2D9"/>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a:solidFill>
                  <a:srgbClr val="0070C0"/>
                </a:solidFill>
              </a:rPr>
              <a:t>Author </a:t>
            </a:r>
            <a:r>
              <a:rPr lang="en-US" sz="2400" dirty="0">
                <a:solidFill>
                  <a:srgbClr val="0070C0"/>
                </a:solidFill>
              </a:rPr>
              <a:t>in specific hierarchies</a:t>
            </a:r>
          </a:p>
        </p:txBody>
      </p:sp>
      <p:sp>
        <p:nvSpPr>
          <p:cNvPr id="17" name="Right Brace 16"/>
          <p:cNvSpPr/>
          <p:nvPr/>
        </p:nvSpPr>
        <p:spPr>
          <a:xfrm rot="12597193">
            <a:off x="1713772" y="1619422"/>
            <a:ext cx="416590" cy="2847794"/>
          </a:xfrm>
          <a:prstGeom prst="rightBrace">
            <a:avLst>
              <a:gd name="adj1" fmla="val 128276"/>
              <a:gd name="adj2" fmla="val 50000"/>
            </a:avLst>
          </a:pr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rot="18098334">
            <a:off x="164438" y="2340588"/>
            <a:ext cx="2642190" cy="646331"/>
          </a:xfrm>
          <a:prstGeom prst="rect">
            <a:avLst/>
          </a:prstGeom>
          <a:noFill/>
        </p:spPr>
        <p:txBody>
          <a:bodyPr wrap="square" rtlCol="0">
            <a:spAutoFit/>
          </a:bodyPr>
          <a:lstStyle/>
          <a:p>
            <a:pPr algn="ctr"/>
            <a:r>
              <a:rPr lang="en-US" sz="3600" dirty="0">
                <a:solidFill>
                  <a:srgbClr val="0070C0"/>
                </a:solidFill>
              </a:rPr>
              <a:t>Experience</a:t>
            </a:r>
          </a:p>
        </p:txBody>
      </p:sp>
      <p:sp>
        <p:nvSpPr>
          <p:cNvPr id="21" name="TextBox 20"/>
          <p:cNvSpPr txBox="1"/>
          <p:nvPr/>
        </p:nvSpPr>
        <p:spPr>
          <a:xfrm rot="21364530">
            <a:off x="2084456" y="5321280"/>
            <a:ext cx="4058907" cy="707886"/>
          </a:xfrm>
          <a:prstGeom prst="rect">
            <a:avLst/>
          </a:prstGeom>
          <a:noFill/>
        </p:spPr>
        <p:txBody>
          <a:bodyPr wrap="square" rtlCol="0">
            <a:spAutoFit/>
          </a:bodyPr>
          <a:lstStyle/>
          <a:p>
            <a:pPr algn="ctr"/>
            <a:r>
              <a:rPr lang="en-US" sz="4000" b="1" spc="300" dirty="0"/>
              <a:t>FOUNDATION</a:t>
            </a:r>
          </a:p>
        </p:txBody>
      </p:sp>
      <p:sp>
        <p:nvSpPr>
          <p:cNvPr id="24" name="TextBox 23"/>
          <p:cNvSpPr txBox="1"/>
          <p:nvPr/>
        </p:nvSpPr>
        <p:spPr>
          <a:xfrm>
            <a:off x="2617425" y="2318461"/>
            <a:ext cx="2399083" cy="646331"/>
          </a:xfrm>
          <a:prstGeom prst="rect">
            <a:avLst/>
          </a:prstGeom>
          <a:noFill/>
        </p:spPr>
        <p:txBody>
          <a:bodyPr wrap="square" rtlCol="0">
            <a:spAutoFit/>
          </a:bodyPr>
          <a:lstStyle/>
          <a:p>
            <a:pPr algn="ctr"/>
            <a:r>
              <a:rPr lang="en-US" sz="3600" b="1" spc="-300" dirty="0"/>
              <a:t>LEVEL 2</a:t>
            </a:r>
          </a:p>
        </p:txBody>
      </p:sp>
      <p:sp>
        <p:nvSpPr>
          <p:cNvPr id="27" name="Rounded Rectangular Callout 26"/>
          <p:cNvSpPr/>
          <p:nvPr/>
        </p:nvSpPr>
        <p:spPr>
          <a:xfrm>
            <a:off x="6432969" y="4647800"/>
            <a:ext cx="2519980" cy="1153429"/>
          </a:xfrm>
          <a:prstGeom prst="wedgeRoundRectCallout">
            <a:avLst>
              <a:gd name="adj1" fmla="val -66517"/>
              <a:gd name="adj2" fmla="val 22666"/>
              <a:gd name="adj3" fmla="val 16667"/>
            </a:avLst>
          </a:prstGeom>
          <a:solidFill>
            <a:srgbClr val="FFF2D9"/>
          </a:solid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tx1">
                    <a:lumMod val="50000"/>
                    <a:lumOff val="50000"/>
                  </a:schemeClr>
                </a:solidFill>
              </a:rPr>
              <a:t>Broad coverage of a range of SNOMED topics</a:t>
            </a:r>
          </a:p>
        </p:txBody>
      </p:sp>
      <p:sp>
        <p:nvSpPr>
          <p:cNvPr id="28" name="TextBox 27"/>
          <p:cNvSpPr txBox="1"/>
          <p:nvPr/>
        </p:nvSpPr>
        <p:spPr>
          <a:xfrm rot="21364530">
            <a:off x="2049156" y="5321279"/>
            <a:ext cx="4058907" cy="707886"/>
          </a:xfrm>
          <a:prstGeom prst="rect">
            <a:avLst/>
          </a:prstGeom>
          <a:noFill/>
        </p:spPr>
        <p:txBody>
          <a:bodyPr wrap="square" rtlCol="0">
            <a:spAutoFit/>
          </a:bodyPr>
          <a:lstStyle/>
          <a:p>
            <a:pPr algn="ctr"/>
            <a:r>
              <a:rPr lang="en-US" sz="4000" b="1" spc="300" dirty="0"/>
              <a:t>FOUNDATION</a:t>
            </a:r>
          </a:p>
        </p:txBody>
      </p:sp>
    </p:spTree>
    <p:custDataLst>
      <p:tags r:id="rId1"/>
    </p:custDataLst>
    <p:extLst>
      <p:ext uri="{BB962C8B-B14F-4D97-AF65-F5344CB8AC3E}">
        <p14:creationId xmlns:p14="http://schemas.microsoft.com/office/powerpoint/2010/main" val="490243510"/>
      </p:ext>
    </p:extLst>
  </p:cSld>
  <p:clrMapOvr>
    <a:masterClrMapping/>
  </p:clrMapOvr>
  <mc:AlternateContent xmlns:mc="http://schemas.openxmlformats.org/markup-compatibility/2006" xmlns:p14="http://schemas.microsoft.com/office/powerpoint/2010/main">
    <mc:Choice Requires="p14">
      <p:transition spd="slow" p14:dur="2000" advTm="13550"/>
    </mc:Choice>
    <mc:Fallback xmlns="">
      <p:transition spd="slow" advTm="13550"/>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Authoring Level 1 - Course </a:t>
            </a:r>
            <a:r>
              <a:rPr lang="en-US" dirty="0">
                <a:latin typeface="+mn-lt"/>
              </a:rPr>
              <a:t>Modules</a:t>
            </a:r>
          </a:p>
        </p:txBody>
      </p:sp>
      <p:sp>
        <p:nvSpPr>
          <p:cNvPr id="5" name="Content Placeholder 4"/>
          <p:cNvSpPr txBox="1">
            <a:spLocks/>
          </p:cNvSpPr>
          <p:nvPr/>
        </p:nvSpPr>
        <p:spPr>
          <a:xfrm>
            <a:off x="457200" y="1428736"/>
            <a:ext cx="8368748" cy="5000660"/>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342900" marR="0" indent="-213359" algn="l" rtl="0" eaLnBrk="1" hangingPunct="1">
              <a:lnSpc>
                <a:spcPct val="100000"/>
              </a:lnSpc>
              <a:spcBef>
                <a:spcPts val="100"/>
              </a:spcBef>
              <a:spcAft>
                <a:spcPts val="100"/>
              </a:spcAft>
              <a:buClr>
                <a:srgbClr val="0055B0"/>
              </a:buClr>
              <a:buFont typeface="Arial"/>
              <a:buChar char="▪"/>
              <a:defRPr sz="2400" b="0" i="0" u="none" strike="noStrike" cap="none" baseline="0">
                <a:solidFill>
                  <a:srgbClr val="0055B0"/>
                </a:solidFill>
                <a:latin typeface="+mn-lt"/>
                <a:ea typeface="Arial"/>
                <a:cs typeface="Arial"/>
                <a:sym typeface="Arial"/>
                <a:rtl val="0"/>
              </a:defRPr>
            </a:lvl1pPr>
            <a:lvl2pPr marL="742950" marR="0" indent="-177800" algn="l" rtl="0" eaLnBrk="1" hangingPunct="1">
              <a:lnSpc>
                <a:spcPct val="100000"/>
              </a:lnSpc>
              <a:spcBef>
                <a:spcPts val="100"/>
              </a:spcBef>
              <a:spcAft>
                <a:spcPts val="100"/>
              </a:spcAft>
              <a:buClr>
                <a:srgbClr val="0070C0"/>
              </a:buClr>
              <a:buFont typeface="Arial"/>
              <a:buChar char="▪"/>
              <a:defRPr sz="2000" b="0" i="0" u="none" strike="noStrike" cap="none" baseline="0">
                <a:solidFill>
                  <a:srgbClr val="0070C0"/>
                </a:solidFill>
                <a:latin typeface="+mn-lt"/>
                <a:ea typeface="Arial"/>
                <a:cs typeface="Arial"/>
                <a:sym typeface="Arial"/>
                <a:rtl val="0"/>
              </a:defRPr>
            </a:lvl2pPr>
            <a:lvl3pPr marL="1143000" marR="0" indent="-165100" algn="l" rtl="0" eaLnBrk="1" hangingPunct="1">
              <a:lnSpc>
                <a:spcPct val="100000"/>
              </a:lnSpc>
              <a:spcBef>
                <a:spcPts val="100"/>
              </a:spcBef>
              <a:spcAft>
                <a:spcPts val="100"/>
              </a:spcAft>
              <a:buClr>
                <a:srgbClr val="229BB8"/>
              </a:buClr>
              <a:buFont typeface="Arial"/>
              <a:buChar char="▪"/>
              <a:defRPr sz="2000" b="0" i="0" u="none" strike="noStrike" cap="none" baseline="0">
                <a:solidFill>
                  <a:srgbClr val="229BB8"/>
                </a:solidFill>
                <a:latin typeface="+mn-lt"/>
                <a:ea typeface="Arial"/>
                <a:cs typeface="Arial"/>
                <a:sym typeface="Arial"/>
                <a:rtl val="0"/>
              </a:defRPr>
            </a:lvl3pPr>
            <a:lvl4pPr marL="1600200" marR="0" indent="-127000" algn="l" rtl="0" eaLnBrk="1" hangingPunct="1">
              <a:lnSpc>
                <a:spcPct val="100000"/>
              </a:lnSpc>
              <a:spcBef>
                <a:spcPts val="100"/>
              </a:spcBef>
              <a:spcAft>
                <a:spcPts val="100"/>
              </a:spcAft>
              <a:buClrTx/>
              <a:buFont typeface="Arial"/>
              <a:buChar char="•"/>
              <a:defRPr lang="en-US" sz="1800" b="0" i="0" u="none" strike="noStrike" cap="none" baseline="0" dirty="0" smtClean="0">
                <a:solidFill>
                  <a:srgbClr val="3399FF"/>
                </a:solidFill>
                <a:latin typeface="+mn-lt"/>
                <a:ea typeface="Arial"/>
                <a:cs typeface="Arial"/>
                <a:sym typeface="Arial"/>
                <a:rtl val="0"/>
              </a:defRPr>
            </a:lvl4pPr>
            <a:lvl5pPr marL="2057400" marR="0" indent="-127000" algn="l" rtl="0" eaLnBrk="1" hangingPunct="1">
              <a:lnSpc>
                <a:spcPct val="100000"/>
              </a:lnSpc>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rtl val="0"/>
              </a:defRPr>
            </a:lvl5pPr>
            <a:lvl6pPr marL="25146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6pPr>
            <a:lvl7pPr marL="29718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7pPr>
            <a:lvl8pPr marL="34290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8pPr>
            <a:lvl9pPr marL="38862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9p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Each module has</a:t>
            </a:r>
          </a:p>
          <a:p>
            <a:pPr lvl="1"/>
            <a:r>
              <a:rPr lang="en-US" dirty="0"/>
              <a:t>E-Learning presentations</a:t>
            </a:r>
          </a:p>
          <a:p>
            <a:pPr lvl="1"/>
            <a:r>
              <a:rPr lang="en-US" dirty="0"/>
              <a:t>Assignment</a:t>
            </a:r>
          </a:p>
          <a:p>
            <a:pPr lvl="1"/>
            <a:r>
              <a:rPr lang="en-US" dirty="0"/>
              <a:t>Interactive webinar with tutor</a:t>
            </a:r>
          </a:p>
          <a:p>
            <a:pPr lvl="1"/>
            <a:r>
              <a:rPr lang="en-US" dirty="0"/>
              <a:t>Assessment</a:t>
            </a:r>
          </a:p>
          <a:p>
            <a:pPr lvl="1"/>
            <a:endParaRPr lang="en-US" dirty="0"/>
          </a:p>
        </p:txBody>
      </p:sp>
      <p:graphicFrame>
        <p:nvGraphicFramePr>
          <p:cNvPr id="6" name="Table 5"/>
          <p:cNvGraphicFramePr>
            <a:graphicFrameLocks noGrp="1"/>
          </p:cNvGraphicFramePr>
          <p:nvPr>
            <p:extLst/>
          </p:nvPr>
        </p:nvGraphicFramePr>
        <p:xfrm>
          <a:off x="569842" y="1697244"/>
          <a:ext cx="8116959" cy="2743200"/>
        </p:xfrm>
        <a:graphic>
          <a:graphicData uri="http://schemas.openxmlformats.org/drawingml/2006/table">
            <a:tbl>
              <a:tblPr firstRow="1" firstCol="1">
                <a:tableStyleId>{9DCAF9ED-07DC-4A11-8D7F-57B35C25682E}</a:tableStyleId>
              </a:tblPr>
              <a:tblGrid>
                <a:gridCol w="1524001">
                  <a:extLst>
                    <a:ext uri="{9D8B030D-6E8A-4147-A177-3AD203B41FA5}">
                      <a16:colId xmlns="" xmlns:a16="http://schemas.microsoft.com/office/drawing/2014/main" val="20000"/>
                    </a:ext>
                  </a:extLst>
                </a:gridCol>
                <a:gridCol w="3193774">
                  <a:extLst>
                    <a:ext uri="{9D8B030D-6E8A-4147-A177-3AD203B41FA5}">
                      <a16:colId xmlns="" xmlns:a16="http://schemas.microsoft.com/office/drawing/2014/main" val="20001"/>
                    </a:ext>
                  </a:extLst>
                </a:gridCol>
                <a:gridCol w="3399184">
                  <a:extLst>
                    <a:ext uri="{9D8B030D-6E8A-4147-A177-3AD203B41FA5}">
                      <a16:colId xmlns="" xmlns:a16="http://schemas.microsoft.com/office/drawing/2014/main" val="20002"/>
                    </a:ext>
                  </a:extLst>
                </a:gridCol>
              </a:tblGrid>
              <a:tr h="370840">
                <a:tc>
                  <a:txBody>
                    <a:bodyPr/>
                    <a:lstStyle/>
                    <a:p>
                      <a:pPr algn="ctr"/>
                      <a:r>
                        <a:rPr lang="en-US" sz="2400" dirty="0">
                          <a:solidFill>
                            <a:schemeClr val="bg1"/>
                          </a:solidFill>
                        </a:rPr>
                        <a:t>Module</a:t>
                      </a:r>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solidFill>
                      <a:srgbClr val="009193"/>
                    </a:solidFill>
                  </a:tcPr>
                </a:tc>
                <a:tc>
                  <a:txBody>
                    <a:bodyPr/>
                    <a:lstStyle/>
                    <a:p>
                      <a:pPr algn="ctr"/>
                      <a:r>
                        <a:rPr lang="en-US" sz="2400" dirty="0">
                          <a:solidFill>
                            <a:schemeClr val="bg1"/>
                          </a:solidFill>
                        </a:rPr>
                        <a:t>Knowledge</a:t>
                      </a:r>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solidFill>
                      <a:srgbClr val="009193"/>
                    </a:solidFill>
                  </a:tcPr>
                </a:tc>
                <a:tc>
                  <a:txBody>
                    <a:bodyPr/>
                    <a:lstStyle/>
                    <a:p>
                      <a:pPr algn="ctr"/>
                      <a:r>
                        <a:rPr lang="en-US" sz="2400" dirty="0">
                          <a:solidFill>
                            <a:schemeClr val="bg1"/>
                          </a:solidFill>
                        </a:rPr>
                        <a:t>Capability</a:t>
                      </a:r>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solidFill>
                      <a:srgbClr val="009193"/>
                    </a:solidFill>
                  </a:tcPr>
                </a:tc>
                <a:extLst>
                  <a:ext uri="{0D108BD9-81ED-4DB2-BD59-A6C34878D82A}">
                    <a16:rowId xmlns="" xmlns:a16="http://schemas.microsoft.com/office/drawing/2014/main" val="10000"/>
                  </a:ext>
                </a:extLst>
              </a:tr>
              <a:tr h="370840">
                <a:tc>
                  <a:txBody>
                    <a:bodyPr/>
                    <a:lstStyle/>
                    <a:p>
                      <a:pPr algn="ctr"/>
                      <a:r>
                        <a:rPr lang="en-US" sz="2400" dirty="0"/>
                        <a:t>A</a:t>
                      </a:r>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t>Content overview</a:t>
                      </a:r>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t>Content requests</a:t>
                      </a:r>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tcPr>
                </a:tc>
                <a:extLst>
                  <a:ext uri="{0D108BD9-81ED-4DB2-BD59-A6C34878D82A}">
                    <a16:rowId xmlns="" xmlns:a16="http://schemas.microsoft.com/office/drawing/2014/main" val="10001"/>
                  </a:ext>
                </a:extLst>
              </a:tr>
              <a:tr h="370840">
                <a:tc>
                  <a:txBody>
                    <a:bodyPr/>
                    <a:lstStyle/>
                    <a:p>
                      <a:pPr algn="ctr"/>
                      <a:r>
                        <a:rPr lang="en-US" sz="2400" dirty="0"/>
                        <a:t>B</a:t>
                      </a:r>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solidFill>
                      <a:schemeClr val="accent5">
                        <a:lumMod val="20000"/>
                        <a:lumOff val="80000"/>
                      </a:schemeClr>
                    </a:solidFill>
                  </a:tcPr>
                </a:tc>
                <a:tc>
                  <a:txBody>
                    <a:bodyPr/>
                    <a:lstStyle/>
                    <a:p>
                      <a:pPr algn="ctr"/>
                      <a:r>
                        <a:rPr lang="en-US" sz="2000" dirty="0"/>
                        <a:t>Procedures &amp; anatomy</a:t>
                      </a:r>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tcPr>
                </a:tc>
                <a:tc>
                  <a:txBody>
                    <a:bodyPr/>
                    <a:lstStyle/>
                    <a:p>
                      <a:pPr algn="ctr"/>
                      <a:r>
                        <a:rPr lang="en-US" sz="2000" dirty="0"/>
                        <a:t>Using authoring</a:t>
                      </a:r>
                      <a:r>
                        <a:rPr lang="en-US" sz="2000" baseline="0" dirty="0"/>
                        <a:t> </a:t>
                      </a:r>
                      <a:r>
                        <a:rPr lang="en-US" sz="2000" dirty="0"/>
                        <a:t>tooling</a:t>
                      </a:r>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tcPr>
                </a:tc>
                <a:extLst>
                  <a:ext uri="{0D108BD9-81ED-4DB2-BD59-A6C34878D82A}">
                    <a16:rowId xmlns="" xmlns:a16="http://schemas.microsoft.com/office/drawing/2014/main" val="10002"/>
                  </a:ext>
                </a:extLst>
              </a:tr>
              <a:tr h="370840">
                <a:tc>
                  <a:txBody>
                    <a:bodyPr/>
                    <a:lstStyle/>
                    <a:p>
                      <a:pPr algn="ctr"/>
                      <a:r>
                        <a:rPr lang="en-US" sz="2400" baseline="0" dirty="0"/>
                        <a:t>C</a:t>
                      </a:r>
                      <a:endParaRPr lang="en-US" sz="2400" dirty="0"/>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t>Clinical findings</a:t>
                      </a:r>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t>Content creation</a:t>
                      </a:r>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tcPr>
                </a:tc>
                <a:extLst>
                  <a:ext uri="{0D108BD9-81ED-4DB2-BD59-A6C34878D82A}">
                    <a16:rowId xmlns="" xmlns:a16="http://schemas.microsoft.com/office/drawing/2014/main" val="10003"/>
                  </a:ext>
                </a:extLst>
              </a:tr>
              <a:tr h="370840">
                <a:tc>
                  <a:txBody>
                    <a:bodyPr/>
                    <a:lstStyle/>
                    <a:p>
                      <a:pPr algn="ctr"/>
                      <a:r>
                        <a:rPr lang="en-US" sz="2400" dirty="0"/>
                        <a:t>D</a:t>
                      </a:r>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t>Products &amp; substances</a:t>
                      </a:r>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t>Content updates</a:t>
                      </a:r>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tcPr>
                </a:tc>
                <a:extLst>
                  <a:ext uri="{0D108BD9-81ED-4DB2-BD59-A6C34878D82A}">
                    <a16:rowId xmlns="" xmlns:a16="http://schemas.microsoft.com/office/drawing/2014/main" val="10004"/>
                  </a:ext>
                </a:extLst>
              </a:tr>
              <a:tr h="370840">
                <a:tc>
                  <a:txBody>
                    <a:bodyPr/>
                    <a:lstStyle/>
                    <a:p>
                      <a:pPr algn="ctr"/>
                      <a:r>
                        <a:rPr lang="en-US" sz="2400" dirty="0"/>
                        <a:t>E</a:t>
                      </a:r>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t>Observables &amp; organisms</a:t>
                      </a:r>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a:t>Authoring</a:t>
                      </a:r>
                    </a:p>
                  </a:txBody>
                  <a:tcPr anchor="ctr">
                    <a:lnL w="12700" cap="flat" cmpd="sng" algn="ctr">
                      <a:solidFill>
                        <a:srgbClr val="009193"/>
                      </a:solidFill>
                      <a:prstDash val="solid"/>
                      <a:round/>
                      <a:headEnd type="none" w="med" len="med"/>
                      <a:tailEnd type="none" w="med" len="med"/>
                    </a:lnL>
                    <a:lnR w="12700" cap="flat" cmpd="sng" algn="ctr">
                      <a:solidFill>
                        <a:srgbClr val="009193"/>
                      </a:solidFill>
                      <a:prstDash val="solid"/>
                      <a:round/>
                      <a:headEnd type="none" w="med" len="med"/>
                      <a:tailEnd type="none" w="med" len="med"/>
                    </a:lnR>
                    <a:lnT w="12700" cap="flat" cmpd="sng" algn="ctr">
                      <a:solidFill>
                        <a:srgbClr val="009193"/>
                      </a:solidFill>
                      <a:prstDash val="solid"/>
                      <a:round/>
                      <a:headEnd type="none" w="med" len="med"/>
                      <a:tailEnd type="none" w="med" len="med"/>
                    </a:lnT>
                    <a:lnB w="12700" cap="flat" cmpd="sng" algn="ctr">
                      <a:solidFill>
                        <a:srgbClr val="009193"/>
                      </a:solidFill>
                      <a:prstDash val="solid"/>
                      <a:round/>
                      <a:headEnd type="none" w="med" len="med"/>
                      <a:tailEnd type="none" w="med" len="med"/>
                    </a:lnB>
                  </a:tcPr>
                </a:tc>
                <a:extLst>
                  <a:ext uri="{0D108BD9-81ED-4DB2-BD59-A6C34878D82A}">
                    <a16:rowId xmlns=""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1315722193"/>
      </p:ext>
    </p:extLst>
  </p:cSld>
  <p:clrMapOvr>
    <a:masterClrMapping/>
  </p:clrMapOvr>
  <mc:AlternateContent xmlns:mc="http://schemas.openxmlformats.org/markup-compatibility/2006" xmlns:p14="http://schemas.microsoft.com/office/powerpoint/2010/main">
    <mc:Choice Requires="p14">
      <p:transition spd="slow" p14:dur="2000" advTm="37208"/>
    </mc:Choice>
    <mc:Fallback xmlns="">
      <p:transition spd="slow" advTm="3720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11" end="1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Level 1 Authoring </a:t>
            </a:r>
            <a:r>
              <a:rPr lang="mr-IN" dirty="0"/>
              <a:t>–</a:t>
            </a:r>
            <a:r>
              <a:rPr lang="en-US" dirty="0"/>
              <a:t> Curriculum </a:t>
            </a:r>
          </a:p>
        </p:txBody>
      </p:sp>
      <p:sp>
        <p:nvSpPr>
          <p:cNvPr id="5" name="Content Placeholder 4"/>
          <p:cNvSpPr>
            <a:spLocks noGrp="1"/>
          </p:cNvSpPr>
          <p:nvPr>
            <p:ph idx="1"/>
          </p:nvPr>
        </p:nvSpPr>
        <p:spPr/>
        <p:txBody>
          <a:bodyPr/>
          <a:lstStyle/>
          <a:p>
            <a:r>
              <a:rPr lang="en-US" dirty="0"/>
              <a:t>Module A: Introduction to authoring and requests</a:t>
            </a:r>
          </a:p>
          <a:p>
            <a:pPr>
              <a:buClr>
                <a:schemeClr val="bg1">
                  <a:lumMod val="75000"/>
                </a:schemeClr>
              </a:buClr>
            </a:pPr>
            <a:r>
              <a:rPr lang="en-US" dirty="0">
                <a:solidFill>
                  <a:schemeClr val="bg1">
                    <a:lumMod val="75000"/>
                  </a:schemeClr>
                </a:solidFill>
              </a:rPr>
              <a:t>Module B: Introduction to tooling, procedures &amp; anatomy</a:t>
            </a:r>
          </a:p>
          <a:p>
            <a:pPr>
              <a:buClr>
                <a:schemeClr val="bg1">
                  <a:lumMod val="75000"/>
                </a:schemeClr>
              </a:buClr>
            </a:pPr>
            <a:r>
              <a:rPr lang="en-US" dirty="0">
                <a:solidFill>
                  <a:schemeClr val="bg1">
                    <a:lumMod val="75000"/>
                  </a:schemeClr>
                </a:solidFill>
              </a:rPr>
              <a:t>Module C: Content creation and clinical findings</a:t>
            </a:r>
          </a:p>
          <a:p>
            <a:pPr>
              <a:buClr>
                <a:schemeClr val="bg1">
                  <a:lumMod val="75000"/>
                </a:schemeClr>
              </a:buClr>
            </a:pPr>
            <a:r>
              <a:rPr lang="en-US" dirty="0">
                <a:solidFill>
                  <a:schemeClr val="bg1">
                    <a:lumMod val="75000"/>
                  </a:schemeClr>
                </a:solidFill>
              </a:rPr>
              <a:t>Module D: Content updates, products and substances</a:t>
            </a:r>
          </a:p>
          <a:p>
            <a:pPr>
              <a:buClr>
                <a:schemeClr val="bg1">
                  <a:lumMod val="75000"/>
                </a:schemeClr>
              </a:buClr>
            </a:pPr>
            <a:r>
              <a:rPr lang="en-US" dirty="0">
                <a:solidFill>
                  <a:schemeClr val="bg1">
                    <a:lumMod val="75000"/>
                  </a:schemeClr>
                </a:solidFill>
              </a:rPr>
              <a:t>Module E: Content review, maintenance &amp; observables</a:t>
            </a:r>
          </a:p>
          <a:p>
            <a:endParaRPr lang="en-US" sz="1400" dirty="0"/>
          </a:p>
          <a:p>
            <a:pPr marL="1603375" lvl="2" indent="-163513"/>
            <a:r>
              <a:rPr lang="en-US" dirty="0"/>
              <a:t>SNOMED CT: A Purpose Built Terminology</a:t>
            </a:r>
          </a:p>
          <a:p>
            <a:pPr marL="1603375" lvl="2" indent="-163513"/>
            <a:r>
              <a:rPr lang="en-US" dirty="0"/>
              <a:t>Content Hierarchy Introduction</a:t>
            </a:r>
          </a:p>
          <a:p>
            <a:pPr marL="1603375" lvl="2" indent="-163513"/>
            <a:r>
              <a:rPr lang="en-US" dirty="0"/>
              <a:t>Concept Model Overview</a:t>
            </a:r>
          </a:p>
          <a:p>
            <a:pPr marL="1603375" lvl="2" indent="-163513"/>
            <a:r>
              <a:rPr lang="en-US" dirty="0"/>
              <a:t>Content Development Introduction</a:t>
            </a:r>
          </a:p>
          <a:p>
            <a:pPr marL="1603375" lvl="2" indent="-163513"/>
            <a:r>
              <a:rPr lang="en-US" dirty="0"/>
              <a:t>Introduction to Editorial Guidance</a:t>
            </a:r>
          </a:p>
          <a:p>
            <a:pPr marL="1603375" lvl="2" indent="-163513"/>
            <a:r>
              <a:rPr lang="en-US" dirty="0"/>
              <a:t>Making a Request Submission</a:t>
            </a:r>
          </a:p>
          <a:p>
            <a:pPr marL="1603375" lvl="2" indent="-163513"/>
            <a:r>
              <a:rPr lang="en-US" dirty="0"/>
              <a:t>Managing a Request Submission</a:t>
            </a:r>
          </a:p>
          <a:p>
            <a:pPr marL="1603375" lvl="2" indent="-163513"/>
            <a:r>
              <a:rPr lang="en-US" dirty="0"/>
              <a:t>SNOMED CT Logical Design &amp; Versioning</a:t>
            </a:r>
          </a:p>
          <a:p>
            <a:pPr marL="1603375" lvl="2" indent="-163513"/>
            <a:r>
              <a:rPr lang="en-US" dirty="0"/>
              <a:t>Extensions </a:t>
            </a:r>
            <a:r>
              <a:rPr lang="mr-IN" dirty="0"/>
              <a:t>–</a:t>
            </a:r>
            <a:r>
              <a:rPr lang="en-US" dirty="0"/>
              <a:t> Content &amp; Creation</a:t>
            </a:r>
          </a:p>
        </p:txBody>
      </p:sp>
      <p:sp>
        <p:nvSpPr>
          <p:cNvPr id="6" name="Rectangle 5"/>
          <p:cNvSpPr/>
          <p:nvPr/>
        </p:nvSpPr>
        <p:spPr>
          <a:xfrm>
            <a:off x="1867545" y="3607572"/>
            <a:ext cx="5408908" cy="3107410"/>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4992" y="4777740"/>
            <a:ext cx="2219008" cy="2219008"/>
          </a:xfrm>
          <a:prstGeom prst="rect">
            <a:avLst/>
          </a:prstGeom>
        </p:spPr>
      </p:pic>
    </p:spTree>
    <p:extLst>
      <p:ext uri="{BB962C8B-B14F-4D97-AF65-F5344CB8AC3E}">
        <p14:creationId xmlns:p14="http://schemas.microsoft.com/office/powerpoint/2010/main" val="16123662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Level 1 Authoring </a:t>
            </a:r>
            <a:r>
              <a:rPr lang="mr-IN" dirty="0"/>
              <a:t>–</a:t>
            </a:r>
            <a:r>
              <a:rPr lang="en-US" dirty="0"/>
              <a:t> Curriculum </a:t>
            </a:r>
          </a:p>
        </p:txBody>
      </p:sp>
      <p:sp>
        <p:nvSpPr>
          <p:cNvPr id="5" name="Content Placeholder 4"/>
          <p:cNvSpPr>
            <a:spLocks noGrp="1"/>
          </p:cNvSpPr>
          <p:nvPr>
            <p:ph idx="1"/>
          </p:nvPr>
        </p:nvSpPr>
        <p:spPr/>
        <p:txBody>
          <a:bodyPr/>
          <a:lstStyle/>
          <a:p>
            <a:pPr>
              <a:buClr>
                <a:schemeClr val="bg1">
                  <a:lumMod val="75000"/>
                </a:schemeClr>
              </a:buClr>
            </a:pPr>
            <a:r>
              <a:rPr lang="en-US" dirty="0">
                <a:solidFill>
                  <a:schemeClr val="bg1">
                    <a:lumMod val="75000"/>
                  </a:schemeClr>
                </a:solidFill>
              </a:rPr>
              <a:t>Module A: Introduction to authoring and requests</a:t>
            </a:r>
          </a:p>
          <a:p>
            <a:r>
              <a:rPr lang="en-US" dirty="0"/>
              <a:t>Module B: Introduction to tooling, procedures &amp; anatomy</a:t>
            </a:r>
          </a:p>
          <a:p>
            <a:pPr>
              <a:buClr>
                <a:schemeClr val="bg1">
                  <a:lumMod val="75000"/>
                </a:schemeClr>
              </a:buClr>
            </a:pPr>
            <a:r>
              <a:rPr lang="en-US" dirty="0">
                <a:solidFill>
                  <a:schemeClr val="bg1">
                    <a:lumMod val="75000"/>
                  </a:schemeClr>
                </a:solidFill>
              </a:rPr>
              <a:t>Module C: Content creation and clinical findings</a:t>
            </a:r>
          </a:p>
          <a:p>
            <a:pPr>
              <a:buClr>
                <a:schemeClr val="bg1">
                  <a:lumMod val="75000"/>
                </a:schemeClr>
              </a:buClr>
            </a:pPr>
            <a:r>
              <a:rPr lang="en-US" dirty="0">
                <a:solidFill>
                  <a:schemeClr val="bg1">
                    <a:lumMod val="75000"/>
                  </a:schemeClr>
                </a:solidFill>
              </a:rPr>
              <a:t>Module D: Content updates, products and substances</a:t>
            </a:r>
          </a:p>
          <a:p>
            <a:pPr>
              <a:buClr>
                <a:schemeClr val="bg1">
                  <a:lumMod val="75000"/>
                </a:schemeClr>
              </a:buClr>
            </a:pPr>
            <a:r>
              <a:rPr lang="en-US" dirty="0">
                <a:solidFill>
                  <a:schemeClr val="bg1">
                    <a:lumMod val="75000"/>
                  </a:schemeClr>
                </a:solidFill>
              </a:rPr>
              <a:t>Module E: Content review, maintenance &amp; observables</a:t>
            </a:r>
          </a:p>
          <a:p>
            <a:endParaRPr lang="en-US" sz="1400" dirty="0"/>
          </a:p>
          <a:p>
            <a:pPr marL="1603375" lvl="2" indent="-163513"/>
            <a:r>
              <a:rPr lang="en-US" dirty="0"/>
              <a:t>Introduction to Content Development Tools</a:t>
            </a:r>
          </a:p>
          <a:p>
            <a:pPr marL="1603375" lvl="2" indent="-163513"/>
            <a:r>
              <a:rPr lang="en-US" dirty="0"/>
              <a:t>Introduction to Authoring Platform</a:t>
            </a:r>
          </a:p>
          <a:p>
            <a:pPr marL="1603375" lvl="2" indent="-163513"/>
            <a:r>
              <a:rPr lang="en-US" dirty="0"/>
              <a:t>MRCM</a:t>
            </a:r>
          </a:p>
          <a:p>
            <a:pPr marL="1603375" lvl="2" indent="-163513"/>
            <a:r>
              <a:rPr lang="en-US" dirty="0"/>
              <a:t>Attribute Hierarchies</a:t>
            </a:r>
          </a:p>
          <a:p>
            <a:pPr marL="1603375" lvl="2" indent="-163513"/>
            <a:r>
              <a:rPr lang="en-US" dirty="0" smtClean="0"/>
              <a:t>Procedures</a:t>
            </a:r>
            <a:endParaRPr lang="en-US" dirty="0"/>
          </a:p>
          <a:p>
            <a:pPr marL="1603375" lvl="2" indent="-163513"/>
            <a:r>
              <a:rPr lang="en-US" dirty="0"/>
              <a:t>Evaluation </a:t>
            </a:r>
            <a:r>
              <a:rPr lang="en-US" dirty="0" smtClean="0"/>
              <a:t>Procedures</a:t>
            </a:r>
            <a:endParaRPr lang="en-US" dirty="0"/>
          </a:p>
          <a:p>
            <a:pPr marL="1603375" lvl="2" indent="-163513"/>
            <a:r>
              <a:rPr lang="en-US" dirty="0"/>
              <a:t>Body </a:t>
            </a:r>
            <a:r>
              <a:rPr lang="en-US" dirty="0" smtClean="0"/>
              <a:t>Structure</a:t>
            </a:r>
            <a:endParaRPr lang="en-US" dirty="0"/>
          </a:p>
          <a:p>
            <a:pPr marL="1603375" lvl="2" indent="-163513"/>
            <a:r>
              <a:rPr lang="en-US" dirty="0"/>
              <a:t>Model Component </a:t>
            </a:r>
            <a:r>
              <a:rPr lang="en-US" dirty="0" smtClean="0"/>
              <a:t>Hierarchy</a:t>
            </a:r>
            <a:endParaRPr lang="en-US" dirty="0"/>
          </a:p>
          <a:p>
            <a:endParaRPr lang="en-US" dirty="0"/>
          </a:p>
        </p:txBody>
      </p:sp>
      <p:sp>
        <p:nvSpPr>
          <p:cNvPr id="8" name="Rectangle 7"/>
          <p:cNvSpPr/>
          <p:nvPr/>
        </p:nvSpPr>
        <p:spPr>
          <a:xfrm>
            <a:off x="1867545" y="3607572"/>
            <a:ext cx="5408908" cy="3107410"/>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4992" y="4777740"/>
            <a:ext cx="2219008" cy="2219008"/>
          </a:xfrm>
          <a:prstGeom prst="rect">
            <a:avLst/>
          </a:prstGeom>
        </p:spPr>
      </p:pic>
    </p:spTree>
    <p:extLst>
      <p:ext uri="{BB962C8B-B14F-4D97-AF65-F5344CB8AC3E}">
        <p14:creationId xmlns:p14="http://schemas.microsoft.com/office/powerpoint/2010/main" val="13350345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Level 1 Authoring </a:t>
            </a:r>
            <a:r>
              <a:rPr lang="mr-IN" dirty="0"/>
              <a:t>–</a:t>
            </a:r>
            <a:r>
              <a:rPr lang="en-US" dirty="0"/>
              <a:t> Curriculum </a:t>
            </a:r>
          </a:p>
        </p:txBody>
      </p:sp>
      <p:sp>
        <p:nvSpPr>
          <p:cNvPr id="5" name="Content Placeholder 4"/>
          <p:cNvSpPr>
            <a:spLocks noGrp="1"/>
          </p:cNvSpPr>
          <p:nvPr>
            <p:ph idx="1"/>
          </p:nvPr>
        </p:nvSpPr>
        <p:spPr/>
        <p:txBody>
          <a:bodyPr/>
          <a:lstStyle/>
          <a:p>
            <a:pPr>
              <a:buClr>
                <a:schemeClr val="bg1">
                  <a:lumMod val="75000"/>
                </a:schemeClr>
              </a:buClr>
            </a:pPr>
            <a:r>
              <a:rPr lang="en-US" dirty="0">
                <a:solidFill>
                  <a:schemeClr val="bg1">
                    <a:lumMod val="75000"/>
                  </a:schemeClr>
                </a:solidFill>
              </a:rPr>
              <a:t>Module A: Introduction to authoring and requests</a:t>
            </a:r>
          </a:p>
          <a:p>
            <a:pPr>
              <a:buClr>
                <a:schemeClr val="bg1">
                  <a:lumMod val="75000"/>
                </a:schemeClr>
              </a:buClr>
            </a:pPr>
            <a:r>
              <a:rPr lang="en-US" dirty="0">
                <a:solidFill>
                  <a:schemeClr val="bg1">
                    <a:lumMod val="75000"/>
                  </a:schemeClr>
                </a:solidFill>
              </a:rPr>
              <a:t>Module B: Introduction to tooling, procedures &amp; anatomy</a:t>
            </a:r>
          </a:p>
          <a:p>
            <a:r>
              <a:rPr lang="en-US" dirty="0"/>
              <a:t>Module C: Content creation and clinical findings</a:t>
            </a:r>
          </a:p>
          <a:p>
            <a:pPr>
              <a:buClr>
                <a:schemeClr val="bg1">
                  <a:lumMod val="75000"/>
                </a:schemeClr>
              </a:buClr>
            </a:pPr>
            <a:r>
              <a:rPr lang="en-US" dirty="0">
                <a:solidFill>
                  <a:schemeClr val="bg1">
                    <a:lumMod val="75000"/>
                  </a:schemeClr>
                </a:solidFill>
              </a:rPr>
              <a:t>Module D: Content updates, products and substances</a:t>
            </a:r>
          </a:p>
          <a:p>
            <a:pPr>
              <a:buClr>
                <a:schemeClr val="bg1">
                  <a:lumMod val="75000"/>
                </a:schemeClr>
              </a:buClr>
            </a:pPr>
            <a:r>
              <a:rPr lang="en-US" dirty="0">
                <a:solidFill>
                  <a:schemeClr val="bg1">
                    <a:lumMod val="75000"/>
                  </a:schemeClr>
                </a:solidFill>
              </a:rPr>
              <a:t>Module E: Content review, maintenance &amp; observables</a:t>
            </a:r>
          </a:p>
          <a:p>
            <a:endParaRPr lang="en-US" sz="1400" dirty="0"/>
          </a:p>
          <a:p>
            <a:pPr marL="1603375" lvl="2" indent="-163513"/>
            <a:r>
              <a:rPr lang="en-US" dirty="0"/>
              <a:t>Clinical </a:t>
            </a:r>
            <a:r>
              <a:rPr lang="en-US" dirty="0" smtClean="0"/>
              <a:t>Findings</a:t>
            </a:r>
            <a:endParaRPr lang="en-US" dirty="0"/>
          </a:p>
          <a:p>
            <a:pPr marL="1603375" lvl="2" indent="-163513"/>
            <a:r>
              <a:rPr lang="en-US" dirty="0"/>
              <a:t>Situations with Explicit </a:t>
            </a:r>
            <a:r>
              <a:rPr lang="en-US" dirty="0" smtClean="0"/>
              <a:t>Context</a:t>
            </a:r>
            <a:endParaRPr lang="en-US" dirty="0"/>
          </a:p>
          <a:p>
            <a:pPr marL="1603375" lvl="2" indent="-163513"/>
            <a:r>
              <a:rPr lang="en-US" dirty="0"/>
              <a:t>Qualifier </a:t>
            </a:r>
            <a:r>
              <a:rPr lang="en-US" dirty="0" smtClean="0"/>
              <a:t>Values</a:t>
            </a:r>
            <a:endParaRPr lang="en-US" dirty="0"/>
          </a:p>
          <a:p>
            <a:pPr marL="1603375" lvl="2" indent="-163513"/>
            <a:r>
              <a:rPr lang="en-US" dirty="0"/>
              <a:t>Record </a:t>
            </a:r>
            <a:r>
              <a:rPr lang="en-US" dirty="0" smtClean="0"/>
              <a:t>Artifacts</a:t>
            </a:r>
            <a:endParaRPr lang="en-US" dirty="0"/>
          </a:p>
          <a:p>
            <a:pPr marL="1603375" lvl="2" indent="-163513"/>
            <a:r>
              <a:rPr lang="en-US" dirty="0" smtClean="0"/>
              <a:t>Events</a:t>
            </a:r>
            <a:endParaRPr lang="en-US" dirty="0"/>
          </a:p>
          <a:p>
            <a:pPr marL="1603375" lvl="2" indent="-163513"/>
            <a:r>
              <a:rPr lang="en-US" dirty="0"/>
              <a:t>Introduction to Content Creation</a:t>
            </a:r>
          </a:p>
          <a:p>
            <a:pPr marL="1603375" lvl="2" indent="-163513"/>
            <a:r>
              <a:rPr lang="en-US" dirty="0"/>
              <a:t>Defining Concepts</a:t>
            </a:r>
          </a:p>
          <a:p>
            <a:pPr marL="1603375" lvl="2" indent="-163513"/>
            <a:r>
              <a:rPr lang="en-US" dirty="0"/>
              <a:t>Authoring with Description Logic</a:t>
            </a:r>
          </a:p>
          <a:p>
            <a:pPr marL="1603375" lvl="2" indent="-163513"/>
            <a:r>
              <a:rPr lang="en-US" dirty="0"/>
              <a:t>Creating Content in the Authoring Platform</a:t>
            </a:r>
          </a:p>
          <a:p>
            <a:endParaRPr lang="en-US" dirty="0"/>
          </a:p>
        </p:txBody>
      </p:sp>
      <p:sp>
        <p:nvSpPr>
          <p:cNvPr id="8" name="Rectangle 7"/>
          <p:cNvSpPr/>
          <p:nvPr/>
        </p:nvSpPr>
        <p:spPr>
          <a:xfrm>
            <a:off x="1867545" y="3607572"/>
            <a:ext cx="5408908" cy="3107410"/>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4992" y="4777740"/>
            <a:ext cx="2219008" cy="2219008"/>
          </a:xfrm>
          <a:prstGeom prst="rect">
            <a:avLst/>
          </a:prstGeom>
        </p:spPr>
      </p:pic>
    </p:spTree>
    <p:extLst>
      <p:ext uri="{BB962C8B-B14F-4D97-AF65-F5344CB8AC3E}">
        <p14:creationId xmlns:p14="http://schemas.microsoft.com/office/powerpoint/2010/main" val="10165884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Declaration of Interests</a:t>
            </a:r>
            <a:endParaRPr lang="en-US" dirty="0"/>
          </a:p>
        </p:txBody>
      </p:sp>
      <p:sp>
        <p:nvSpPr>
          <p:cNvPr id="3" name="Content Placeholder 2"/>
          <p:cNvSpPr>
            <a:spLocks noGrp="1"/>
          </p:cNvSpPr>
          <p:nvPr>
            <p:ph idx="1"/>
          </p:nvPr>
        </p:nvSpPr>
        <p:spPr/>
        <p:txBody>
          <a:bodyPr/>
          <a:lstStyle/>
          <a:p>
            <a:r>
              <a:rPr lang="en-US" sz="2000" dirty="0" smtClean="0"/>
              <a:t>Could all members of ELAG please</a:t>
            </a:r>
            <a:endParaRPr lang="en-US" sz="2000" dirty="0" smtClean="0">
              <a:hlinkClick r:id="rId2"/>
            </a:endParaRPr>
          </a:p>
          <a:p>
            <a:pPr lvl="1">
              <a:spcBef>
                <a:spcPts val="700"/>
              </a:spcBef>
            </a:pPr>
            <a:r>
              <a:rPr lang="en-US" dirty="0" smtClean="0"/>
              <a:t>Go to </a:t>
            </a:r>
            <a:r>
              <a:rPr lang="en-US" dirty="0" smtClean="0">
                <a:hlinkClick r:id="rId3"/>
              </a:rPr>
              <a:t>http://snomed.org/elag</a:t>
            </a:r>
            <a:endParaRPr lang="en-US" dirty="0" smtClean="0"/>
          </a:p>
          <a:p>
            <a:pPr lvl="1"/>
            <a:r>
              <a:rPr lang="en-US" dirty="0" smtClean="0"/>
              <a:t>Click on Group Members </a:t>
            </a:r>
            <a:r>
              <a:rPr lang="en-US" dirty="0" smtClean="0">
                <a:sym typeface="Wingdings"/>
              </a:rPr>
              <a:t> </a:t>
            </a:r>
            <a:r>
              <a:rPr lang="en-US" dirty="0" smtClean="0"/>
              <a:t>Declaration of Interests</a:t>
            </a:r>
          </a:p>
          <a:p>
            <a:pPr lvl="1"/>
            <a:r>
              <a:rPr lang="en-US" dirty="0" smtClean="0"/>
              <a:t>Add any potential conflicts of interest</a:t>
            </a:r>
          </a:p>
          <a:p>
            <a:pPr lvl="1"/>
            <a:r>
              <a:rPr lang="en-US" dirty="0" smtClean="0"/>
              <a:t>Update the ‘Last updated’ date </a:t>
            </a:r>
            <a:r>
              <a:rPr lang="en-US" b="1" dirty="0" smtClean="0"/>
              <a:t>(even if no changes)</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4486" y="3746795"/>
            <a:ext cx="7778013" cy="3111205"/>
          </a:xfrm>
          <a:prstGeom prst="rect">
            <a:avLst/>
          </a:prstGeom>
        </p:spPr>
      </p:pic>
    </p:spTree>
    <p:extLst>
      <p:ext uri="{BB962C8B-B14F-4D97-AF65-F5344CB8AC3E}">
        <p14:creationId xmlns:p14="http://schemas.microsoft.com/office/powerpoint/2010/main" val="80203856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Level 1 Authoring </a:t>
            </a:r>
            <a:r>
              <a:rPr lang="mr-IN" dirty="0"/>
              <a:t>–</a:t>
            </a:r>
            <a:r>
              <a:rPr lang="en-US" dirty="0"/>
              <a:t> Curriculum </a:t>
            </a:r>
          </a:p>
        </p:txBody>
      </p:sp>
      <p:sp>
        <p:nvSpPr>
          <p:cNvPr id="5" name="Content Placeholder 4"/>
          <p:cNvSpPr>
            <a:spLocks noGrp="1"/>
          </p:cNvSpPr>
          <p:nvPr>
            <p:ph idx="1"/>
          </p:nvPr>
        </p:nvSpPr>
        <p:spPr/>
        <p:txBody>
          <a:bodyPr/>
          <a:lstStyle/>
          <a:p>
            <a:pPr>
              <a:buClr>
                <a:schemeClr val="bg1">
                  <a:lumMod val="75000"/>
                </a:schemeClr>
              </a:buClr>
            </a:pPr>
            <a:r>
              <a:rPr lang="en-US" dirty="0">
                <a:solidFill>
                  <a:schemeClr val="bg1">
                    <a:lumMod val="75000"/>
                  </a:schemeClr>
                </a:solidFill>
              </a:rPr>
              <a:t>Module A: Introduction to authoring and requests</a:t>
            </a:r>
          </a:p>
          <a:p>
            <a:pPr>
              <a:buClr>
                <a:schemeClr val="bg1">
                  <a:lumMod val="75000"/>
                </a:schemeClr>
              </a:buClr>
            </a:pPr>
            <a:r>
              <a:rPr lang="en-US" dirty="0">
                <a:solidFill>
                  <a:schemeClr val="bg1">
                    <a:lumMod val="75000"/>
                  </a:schemeClr>
                </a:solidFill>
              </a:rPr>
              <a:t>Module B: Introduction to tooling, procedures &amp; anatomy</a:t>
            </a:r>
          </a:p>
          <a:p>
            <a:pPr>
              <a:buClr>
                <a:schemeClr val="bg1">
                  <a:lumMod val="75000"/>
                </a:schemeClr>
              </a:buClr>
            </a:pPr>
            <a:r>
              <a:rPr lang="en-US" dirty="0">
                <a:solidFill>
                  <a:schemeClr val="bg1">
                    <a:lumMod val="75000"/>
                  </a:schemeClr>
                </a:solidFill>
              </a:rPr>
              <a:t>Module C: Content creation and clinical findings</a:t>
            </a:r>
          </a:p>
          <a:p>
            <a:r>
              <a:rPr lang="en-US" dirty="0"/>
              <a:t>Module D: Content updates, products and substances</a:t>
            </a:r>
          </a:p>
          <a:p>
            <a:pPr>
              <a:buClr>
                <a:schemeClr val="bg1">
                  <a:lumMod val="75000"/>
                </a:schemeClr>
              </a:buClr>
            </a:pPr>
            <a:r>
              <a:rPr lang="en-US" dirty="0">
                <a:solidFill>
                  <a:schemeClr val="bg1">
                    <a:lumMod val="75000"/>
                  </a:schemeClr>
                </a:solidFill>
              </a:rPr>
              <a:t>Module E: Content review, maintenance &amp; observables</a:t>
            </a:r>
          </a:p>
          <a:p>
            <a:endParaRPr lang="en-US" sz="1400" dirty="0"/>
          </a:p>
          <a:p>
            <a:pPr marL="1603375" lvl="2" indent="-163513"/>
            <a:r>
              <a:rPr lang="en-US" dirty="0" smtClean="0"/>
              <a:t>Products</a:t>
            </a:r>
            <a:endParaRPr lang="en-US" dirty="0"/>
          </a:p>
          <a:p>
            <a:pPr marL="1603375" lvl="2" indent="-163513"/>
            <a:r>
              <a:rPr lang="en-US" dirty="0" smtClean="0"/>
              <a:t>Substances</a:t>
            </a:r>
            <a:endParaRPr lang="en-US" dirty="0"/>
          </a:p>
          <a:p>
            <a:pPr marL="1603375" lvl="2" indent="-163513"/>
            <a:r>
              <a:rPr lang="en-US" dirty="0"/>
              <a:t>Physical </a:t>
            </a:r>
            <a:r>
              <a:rPr lang="en-US" dirty="0" smtClean="0"/>
              <a:t>Objects</a:t>
            </a:r>
            <a:endParaRPr lang="en-US" dirty="0"/>
          </a:p>
          <a:p>
            <a:pPr marL="1603375" lvl="2" indent="-163513"/>
            <a:r>
              <a:rPr lang="en-US" dirty="0"/>
              <a:t>Physical </a:t>
            </a:r>
            <a:r>
              <a:rPr lang="en-US" dirty="0" smtClean="0"/>
              <a:t>Forces</a:t>
            </a:r>
            <a:endParaRPr lang="en-US" dirty="0"/>
          </a:p>
          <a:p>
            <a:pPr marL="1603375" lvl="2" indent="-163513"/>
            <a:r>
              <a:rPr lang="en-US" dirty="0"/>
              <a:t>Staging and </a:t>
            </a:r>
            <a:r>
              <a:rPr lang="en-US" dirty="0" smtClean="0"/>
              <a:t>Scales</a:t>
            </a:r>
            <a:endParaRPr lang="en-US" dirty="0"/>
          </a:p>
          <a:p>
            <a:pPr marL="1603375" lvl="2" indent="-163513"/>
            <a:r>
              <a:rPr lang="en-US" dirty="0"/>
              <a:t>Social </a:t>
            </a:r>
            <a:r>
              <a:rPr lang="en-US" dirty="0" smtClean="0"/>
              <a:t>Contexts</a:t>
            </a:r>
            <a:endParaRPr lang="en-US" dirty="0"/>
          </a:p>
          <a:p>
            <a:pPr marL="1603375" lvl="2" indent="-163513"/>
            <a:r>
              <a:rPr lang="en-US" dirty="0"/>
              <a:t>Editing Existing Concepts</a:t>
            </a:r>
          </a:p>
          <a:p>
            <a:endParaRPr lang="en-US" dirty="0"/>
          </a:p>
        </p:txBody>
      </p:sp>
      <p:sp>
        <p:nvSpPr>
          <p:cNvPr id="8" name="Rectangle 7"/>
          <p:cNvSpPr/>
          <p:nvPr/>
        </p:nvSpPr>
        <p:spPr>
          <a:xfrm>
            <a:off x="1867545" y="3607572"/>
            <a:ext cx="5408908" cy="3107410"/>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4992" y="4777740"/>
            <a:ext cx="2219008" cy="2219008"/>
          </a:xfrm>
          <a:prstGeom prst="rect">
            <a:avLst/>
          </a:prstGeom>
        </p:spPr>
      </p:pic>
    </p:spTree>
    <p:extLst>
      <p:ext uri="{BB962C8B-B14F-4D97-AF65-F5344CB8AC3E}">
        <p14:creationId xmlns:p14="http://schemas.microsoft.com/office/powerpoint/2010/main" val="42159537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Level 1 Authoring </a:t>
            </a:r>
            <a:r>
              <a:rPr lang="mr-IN" dirty="0"/>
              <a:t>–</a:t>
            </a:r>
            <a:r>
              <a:rPr lang="en-US" dirty="0"/>
              <a:t> Curriculum </a:t>
            </a:r>
          </a:p>
        </p:txBody>
      </p:sp>
      <p:sp>
        <p:nvSpPr>
          <p:cNvPr id="5" name="Content Placeholder 4"/>
          <p:cNvSpPr>
            <a:spLocks noGrp="1"/>
          </p:cNvSpPr>
          <p:nvPr>
            <p:ph idx="1"/>
          </p:nvPr>
        </p:nvSpPr>
        <p:spPr/>
        <p:txBody>
          <a:bodyPr/>
          <a:lstStyle/>
          <a:p>
            <a:pPr>
              <a:buClr>
                <a:schemeClr val="bg1">
                  <a:lumMod val="75000"/>
                </a:schemeClr>
              </a:buClr>
            </a:pPr>
            <a:r>
              <a:rPr lang="en-US" dirty="0">
                <a:solidFill>
                  <a:schemeClr val="bg1">
                    <a:lumMod val="75000"/>
                  </a:schemeClr>
                </a:solidFill>
              </a:rPr>
              <a:t>Module A: Introduction to authoring and requests</a:t>
            </a:r>
          </a:p>
          <a:p>
            <a:pPr>
              <a:buClr>
                <a:schemeClr val="bg1">
                  <a:lumMod val="75000"/>
                </a:schemeClr>
              </a:buClr>
            </a:pPr>
            <a:r>
              <a:rPr lang="en-US" dirty="0">
                <a:solidFill>
                  <a:schemeClr val="bg1">
                    <a:lumMod val="75000"/>
                  </a:schemeClr>
                </a:solidFill>
              </a:rPr>
              <a:t>Module B: Introduction to tooling, procedures &amp; anatomy</a:t>
            </a:r>
          </a:p>
          <a:p>
            <a:pPr>
              <a:buClr>
                <a:schemeClr val="bg1">
                  <a:lumMod val="75000"/>
                </a:schemeClr>
              </a:buClr>
            </a:pPr>
            <a:r>
              <a:rPr lang="en-US" dirty="0">
                <a:solidFill>
                  <a:schemeClr val="bg1">
                    <a:lumMod val="75000"/>
                  </a:schemeClr>
                </a:solidFill>
              </a:rPr>
              <a:t>Module C: Content creation and clinical findings</a:t>
            </a:r>
          </a:p>
          <a:p>
            <a:pPr>
              <a:buClr>
                <a:schemeClr val="bg1">
                  <a:lumMod val="75000"/>
                </a:schemeClr>
              </a:buClr>
            </a:pPr>
            <a:r>
              <a:rPr lang="en-US" dirty="0">
                <a:solidFill>
                  <a:schemeClr val="bg1">
                    <a:lumMod val="75000"/>
                  </a:schemeClr>
                </a:solidFill>
              </a:rPr>
              <a:t>Module D: Content updates, products and substances</a:t>
            </a:r>
          </a:p>
          <a:p>
            <a:r>
              <a:rPr lang="en-US" dirty="0"/>
              <a:t>Module E: </a:t>
            </a:r>
            <a:r>
              <a:rPr lang="en-US" dirty="0" smtClean="0"/>
              <a:t>Authoring, observables and organisms</a:t>
            </a:r>
            <a:endParaRPr lang="en-US" dirty="0"/>
          </a:p>
          <a:p>
            <a:endParaRPr lang="en-US" sz="1400" dirty="0"/>
          </a:p>
          <a:p>
            <a:pPr marL="1603375" lvl="2" indent="-163513"/>
            <a:r>
              <a:rPr lang="en-US" dirty="0"/>
              <a:t>Observable </a:t>
            </a:r>
            <a:r>
              <a:rPr lang="en-US" dirty="0" smtClean="0"/>
              <a:t>Entity</a:t>
            </a:r>
            <a:endParaRPr lang="en-US" dirty="0"/>
          </a:p>
          <a:p>
            <a:pPr marL="1603375" lvl="2" indent="-163513"/>
            <a:r>
              <a:rPr lang="en-US" dirty="0" smtClean="0"/>
              <a:t>Organism</a:t>
            </a:r>
            <a:endParaRPr lang="en-US" dirty="0"/>
          </a:p>
          <a:p>
            <a:pPr marL="1603375" lvl="2" indent="-163513"/>
            <a:r>
              <a:rPr lang="en-US" dirty="0" smtClean="0"/>
              <a:t>Specimen</a:t>
            </a:r>
            <a:endParaRPr lang="en-US" dirty="0"/>
          </a:p>
          <a:p>
            <a:pPr marL="1603375" lvl="2" indent="-163513"/>
            <a:r>
              <a:rPr lang="en-US" dirty="0"/>
              <a:t>Environment and Geographic Location</a:t>
            </a:r>
          </a:p>
          <a:p>
            <a:pPr marL="1603375" lvl="2" indent="-163513"/>
            <a:r>
              <a:rPr lang="en-US" dirty="0"/>
              <a:t>Content Development </a:t>
            </a:r>
            <a:r>
              <a:rPr lang="en-US" dirty="0" smtClean="0"/>
              <a:t>Considerations/Issues</a:t>
            </a:r>
            <a:endParaRPr lang="en-US" dirty="0"/>
          </a:p>
          <a:p>
            <a:endParaRPr lang="en-US" dirty="0"/>
          </a:p>
        </p:txBody>
      </p:sp>
      <p:sp>
        <p:nvSpPr>
          <p:cNvPr id="8" name="Rectangle 7"/>
          <p:cNvSpPr/>
          <p:nvPr/>
        </p:nvSpPr>
        <p:spPr>
          <a:xfrm>
            <a:off x="1867545" y="3607572"/>
            <a:ext cx="5408908" cy="3107410"/>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4992" y="4777740"/>
            <a:ext cx="2219008" cy="2219008"/>
          </a:xfrm>
          <a:prstGeom prst="rect">
            <a:avLst/>
          </a:prstGeom>
        </p:spPr>
      </p:pic>
    </p:spTree>
    <p:extLst>
      <p:ext uri="{BB962C8B-B14F-4D97-AF65-F5344CB8AC3E}">
        <p14:creationId xmlns:p14="http://schemas.microsoft.com/office/powerpoint/2010/main" val="120488255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Authoring Training Platform</a:t>
            </a:r>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68016" y="3710209"/>
            <a:ext cx="2672236" cy="3340295"/>
          </a:xfrm>
          <a:prstGeom prst="rect">
            <a:avLst/>
          </a:prstGeom>
        </p:spPr>
      </p:pic>
      <p:sp>
        <p:nvSpPr>
          <p:cNvPr id="5" name="Content Placeholder 4"/>
          <p:cNvSpPr txBox="1">
            <a:spLocks/>
          </p:cNvSpPr>
          <p:nvPr/>
        </p:nvSpPr>
        <p:spPr>
          <a:xfrm>
            <a:off x="457200" y="1481745"/>
            <a:ext cx="8368748" cy="5000660"/>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342900" marR="0" indent="-213359" algn="l" rtl="0" eaLnBrk="1" hangingPunct="1">
              <a:lnSpc>
                <a:spcPct val="100000"/>
              </a:lnSpc>
              <a:spcBef>
                <a:spcPts val="100"/>
              </a:spcBef>
              <a:spcAft>
                <a:spcPts val="100"/>
              </a:spcAft>
              <a:buClr>
                <a:srgbClr val="0055B0"/>
              </a:buClr>
              <a:buFont typeface="Arial"/>
              <a:buChar char="▪"/>
              <a:defRPr sz="2400" b="0" i="0" u="none" strike="noStrike" cap="none" baseline="0">
                <a:solidFill>
                  <a:srgbClr val="0055B0"/>
                </a:solidFill>
                <a:latin typeface="+mn-lt"/>
                <a:ea typeface="Arial"/>
                <a:cs typeface="Arial"/>
                <a:sym typeface="Arial"/>
                <a:rtl val="0"/>
              </a:defRPr>
            </a:lvl1pPr>
            <a:lvl2pPr marL="742950" marR="0" indent="-177800" algn="l" rtl="0" eaLnBrk="1" hangingPunct="1">
              <a:lnSpc>
                <a:spcPct val="100000"/>
              </a:lnSpc>
              <a:spcBef>
                <a:spcPts val="100"/>
              </a:spcBef>
              <a:spcAft>
                <a:spcPts val="100"/>
              </a:spcAft>
              <a:buClr>
                <a:srgbClr val="0070C0"/>
              </a:buClr>
              <a:buFont typeface="Arial"/>
              <a:buChar char="▪"/>
              <a:defRPr sz="2000" b="0" i="0" u="none" strike="noStrike" cap="none" baseline="0">
                <a:solidFill>
                  <a:srgbClr val="0070C0"/>
                </a:solidFill>
                <a:latin typeface="+mn-lt"/>
                <a:ea typeface="Arial"/>
                <a:cs typeface="Arial"/>
                <a:sym typeface="Arial"/>
                <a:rtl val="0"/>
              </a:defRPr>
            </a:lvl2pPr>
            <a:lvl3pPr marL="1143000" marR="0" indent="-165100" algn="l" rtl="0" eaLnBrk="1" hangingPunct="1">
              <a:lnSpc>
                <a:spcPct val="100000"/>
              </a:lnSpc>
              <a:spcBef>
                <a:spcPts val="100"/>
              </a:spcBef>
              <a:spcAft>
                <a:spcPts val="100"/>
              </a:spcAft>
              <a:buClr>
                <a:srgbClr val="229BB8"/>
              </a:buClr>
              <a:buFont typeface="Arial"/>
              <a:buChar char="▪"/>
              <a:defRPr sz="2000" b="0" i="0" u="none" strike="noStrike" cap="none" baseline="0">
                <a:solidFill>
                  <a:srgbClr val="229BB8"/>
                </a:solidFill>
                <a:latin typeface="+mn-lt"/>
                <a:ea typeface="Arial"/>
                <a:cs typeface="Arial"/>
                <a:sym typeface="Arial"/>
                <a:rtl val="0"/>
              </a:defRPr>
            </a:lvl3pPr>
            <a:lvl4pPr marL="1600200" marR="0" indent="-127000" algn="l" rtl="0" eaLnBrk="1" hangingPunct="1">
              <a:lnSpc>
                <a:spcPct val="100000"/>
              </a:lnSpc>
              <a:spcBef>
                <a:spcPts val="100"/>
              </a:spcBef>
              <a:spcAft>
                <a:spcPts val="100"/>
              </a:spcAft>
              <a:buClrTx/>
              <a:buFont typeface="Arial"/>
              <a:buChar char="•"/>
              <a:defRPr lang="en-US" sz="1800" b="0" i="0" u="none" strike="noStrike" cap="none" baseline="0" dirty="0" smtClean="0">
                <a:solidFill>
                  <a:srgbClr val="3399FF"/>
                </a:solidFill>
                <a:latin typeface="+mn-lt"/>
                <a:ea typeface="Arial"/>
                <a:cs typeface="Arial"/>
                <a:sym typeface="Arial"/>
                <a:rtl val="0"/>
              </a:defRPr>
            </a:lvl4pPr>
            <a:lvl5pPr marL="2057400" marR="0" indent="-127000" algn="l" rtl="0" eaLnBrk="1" hangingPunct="1">
              <a:lnSpc>
                <a:spcPct val="100000"/>
              </a:lnSpc>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rtl val="0"/>
              </a:defRPr>
            </a:lvl5pPr>
            <a:lvl6pPr marL="25146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6pPr>
            <a:lvl7pPr marL="29718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7pPr>
            <a:lvl8pPr marL="34290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8pPr>
            <a:lvl9pPr marL="38862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9pPr>
          </a:lstStyle>
          <a:p>
            <a:r>
              <a:rPr lang="en-US" dirty="0"/>
              <a:t>Enables the authoring of SNOMED CT extensions</a:t>
            </a:r>
          </a:p>
          <a:p>
            <a:pPr lvl="1"/>
            <a:r>
              <a:rPr lang="en-US" dirty="0"/>
              <a:t>Your extension is called the </a:t>
            </a:r>
            <a:r>
              <a:rPr lang="en-US" i="1" dirty="0" err="1"/>
              <a:t>Snomed</a:t>
            </a:r>
            <a:r>
              <a:rPr lang="en-US" i="1" dirty="0"/>
              <a:t> Land</a:t>
            </a:r>
            <a:r>
              <a:rPr lang="en-US" dirty="0"/>
              <a:t> extension</a:t>
            </a:r>
          </a:p>
          <a:p>
            <a:r>
              <a:rPr lang="en-US" dirty="0"/>
              <a:t>Hands on exercises to practice basic authoring tasks</a:t>
            </a:r>
          </a:p>
          <a:p>
            <a:pPr lvl="1"/>
            <a:r>
              <a:rPr lang="en-US" dirty="0"/>
              <a:t>Creating new concepts</a:t>
            </a:r>
          </a:p>
          <a:p>
            <a:pPr lvl="1"/>
            <a:r>
              <a:rPr lang="en-US" dirty="0"/>
              <a:t>Editing existing </a:t>
            </a:r>
            <a:r>
              <a:rPr lang="en-US" dirty="0" smtClean="0"/>
              <a:t>concepts</a:t>
            </a:r>
            <a:endParaRPr lang="en-US" dirty="0"/>
          </a:p>
        </p:txBody>
      </p:sp>
    </p:spTree>
    <p:custDataLst>
      <p:tags r:id="rId1"/>
    </p:custDataLst>
    <p:extLst>
      <p:ext uri="{BB962C8B-B14F-4D97-AF65-F5344CB8AC3E}">
        <p14:creationId xmlns:p14="http://schemas.microsoft.com/office/powerpoint/2010/main" val="1191036537"/>
      </p:ext>
    </p:extLst>
  </p:cSld>
  <p:clrMapOvr>
    <a:masterClrMapping/>
  </p:clrMapOvr>
  <mc:AlternateContent xmlns:mc="http://schemas.openxmlformats.org/markup-compatibility/2006" xmlns:p14="http://schemas.microsoft.com/office/powerpoint/2010/main">
    <mc:Choice Requires="p14">
      <p:transition spd="slow" p14:dur="2000" advTm="37208"/>
    </mc:Choice>
    <mc:Fallback xmlns="">
      <p:transition spd="slow" advTm="3720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Level 1 Authoring </a:t>
            </a:r>
            <a:r>
              <a:rPr lang="mr-IN" dirty="0"/>
              <a:t>–</a:t>
            </a:r>
            <a:r>
              <a:rPr lang="en-US" dirty="0"/>
              <a:t> Assignments </a:t>
            </a:r>
          </a:p>
        </p:txBody>
      </p:sp>
      <p:sp>
        <p:nvSpPr>
          <p:cNvPr id="5" name="Content Placeholder 4"/>
          <p:cNvSpPr>
            <a:spLocks noGrp="1"/>
          </p:cNvSpPr>
          <p:nvPr>
            <p:ph idx="1"/>
          </p:nvPr>
        </p:nvSpPr>
        <p:spPr/>
        <p:txBody>
          <a:bodyPr/>
          <a:lstStyle/>
          <a:p>
            <a:r>
              <a:rPr lang="en-US" dirty="0"/>
              <a:t>Assignment A: Content </a:t>
            </a:r>
            <a:r>
              <a:rPr lang="en-US" dirty="0" smtClean="0"/>
              <a:t>requests and management</a:t>
            </a:r>
            <a:endParaRPr lang="en-US" dirty="0"/>
          </a:p>
          <a:p>
            <a:r>
              <a:rPr lang="en-US" dirty="0"/>
              <a:t>Assignment B: Accessing the authoring platform</a:t>
            </a:r>
          </a:p>
          <a:p>
            <a:r>
              <a:rPr lang="en-US" dirty="0"/>
              <a:t>Assignment C: Creating concepts</a:t>
            </a:r>
          </a:p>
          <a:p>
            <a:r>
              <a:rPr lang="en-US" dirty="0"/>
              <a:t>Assignment D: Updating content</a:t>
            </a:r>
          </a:p>
          <a:p>
            <a:r>
              <a:rPr lang="en-US" dirty="0"/>
              <a:t>Assignment E: Authoring </a:t>
            </a:r>
            <a:r>
              <a:rPr lang="en-US" dirty="0" smtClean="0"/>
              <a:t>content considerations</a:t>
            </a:r>
            <a:endParaRPr lang="en-US" dirty="0"/>
          </a:p>
          <a:p>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51295" y="3521316"/>
            <a:ext cx="4433689" cy="3600155"/>
          </a:xfrm>
          <a:prstGeom prst="rect">
            <a:avLst/>
          </a:prstGeom>
        </p:spPr>
      </p:pic>
      <p:pic>
        <p:nvPicPr>
          <p:cNvPr id="6"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4992" y="4777740"/>
            <a:ext cx="2219008" cy="2219008"/>
          </a:xfrm>
          <a:prstGeom prst="rect">
            <a:avLst/>
          </a:prstGeom>
        </p:spPr>
      </p:pic>
    </p:spTree>
    <p:extLst>
      <p:ext uri="{BB962C8B-B14F-4D97-AF65-F5344CB8AC3E}">
        <p14:creationId xmlns:p14="http://schemas.microsoft.com/office/powerpoint/2010/main" val="183784474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Authoring Level 1 Certification</a:t>
            </a:r>
          </a:p>
        </p:txBody>
      </p:sp>
      <p:sp>
        <p:nvSpPr>
          <p:cNvPr id="3" name="Content Placeholder 2"/>
          <p:cNvSpPr>
            <a:spLocks noGrp="1"/>
          </p:cNvSpPr>
          <p:nvPr>
            <p:ph idx="1"/>
          </p:nvPr>
        </p:nvSpPr>
        <p:spPr>
          <a:xfrm>
            <a:off x="457199" y="1428736"/>
            <a:ext cx="8588327" cy="5000660"/>
          </a:xfrm>
        </p:spPr>
        <p:txBody>
          <a:bodyPr/>
          <a:lstStyle/>
          <a:p>
            <a:r>
              <a:rPr lang="en-US" dirty="0"/>
              <a:t>Competent to perform basic SNOMED CT authoring tasks</a:t>
            </a:r>
          </a:p>
          <a:p>
            <a:r>
              <a:rPr lang="en-US" dirty="0"/>
              <a:t>To register for exam</a:t>
            </a:r>
          </a:p>
          <a:p>
            <a:pPr lvl="1"/>
            <a:r>
              <a:rPr lang="en-US" dirty="0"/>
              <a:t>You must successfully complete the authoring level 1 course</a:t>
            </a:r>
          </a:p>
          <a:p>
            <a:pPr lvl="1"/>
            <a:r>
              <a:rPr lang="en-US" dirty="0"/>
              <a:t>Visit SNOMED CT </a:t>
            </a:r>
            <a:r>
              <a:rPr lang="en-US" dirty="0" smtClean="0"/>
              <a:t>course catalogue </a:t>
            </a:r>
            <a:r>
              <a:rPr lang="mr-IN" dirty="0"/>
              <a:t>–</a:t>
            </a:r>
            <a:r>
              <a:rPr lang="en-US" dirty="0"/>
              <a:t> </a:t>
            </a:r>
            <a:r>
              <a:rPr lang="en-US" dirty="0">
                <a:hlinkClick r:id="rId4"/>
              </a:rPr>
              <a:t>http://snomed.org/courses</a:t>
            </a:r>
            <a:r>
              <a:rPr lang="en-US" dirty="0"/>
              <a:t> </a:t>
            </a:r>
          </a:p>
          <a:p>
            <a:r>
              <a:rPr lang="en-US" dirty="0"/>
              <a:t>To achieve certification</a:t>
            </a:r>
          </a:p>
          <a:p>
            <a:pPr lvl="1"/>
            <a:r>
              <a:rPr lang="en-US" dirty="0"/>
              <a:t>Achieve pass mark in the certification exam</a:t>
            </a:r>
          </a:p>
          <a:p>
            <a:pPr lvl="1"/>
            <a:r>
              <a:rPr lang="en-US" dirty="0"/>
              <a:t>Proctored exam including </a:t>
            </a:r>
            <a:r>
              <a:rPr lang="en-US" dirty="0">
                <a:solidFill>
                  <a:srgbClr val="FF00FF"/>
                </a:solidFill>
              </a:rPr>
              <a:t/>
            </a:r>
            <a:br>
              <a:rPr lang="en-US" dirty="0">
                <a:solidFill>
                  <a:srgbClr val="FF00FF"/>
                </a:solidFill>
              </a:rPr>
            </a:br>
            <a:r>
              <a:rPr lang="en-US" dirty="0"/>
              <a:t>knowledge and skills based activities</a:t>
            </a:r>
          </a:p>
          <a:p>
            <a:r>
              <a:rPr lang="en-US" dirty="0"/>
              <a:t>Authoring level 1 certification</a:t>
            </a:r>
          </a:p>
          <a:p>
            <a:pPr lvl="1"/>
            <a:r>
              <a:rPr lang="en-US" dirty="0"/>
              <a:t>Digital certificate</a:t>
            </a:r>
          </a:p>
          <a:p>
            <a:pPr lvl="1"/>
            <a:r>
              <a:rPr lang="en-US" dirty="0"/>
              <a:t>Name published on </a:t>
            </a:r>
            <a:r>
              <a:rPr lang="en-US" i="1" dirty="0"/>
              <a:t>SNOMED </a:t>
            </a:r>
            <a:r>
              <a:rPr lang="en-US" i="1" dirty="0">
                <a:solidFill>
                  <a:srgbClr val="FF00FF"/>
                </a:solidFill>
              </a:rPr>
              <a:t/>
            </a:r>
            <a:br>
              <a:rPr lang="en-US" i="1" dirty="0">
                <a:solidFill>
                  <a:srgbClr val="FF00FF"/>
                </a:solidFill>
              </a:rPr>
            </a:br>
            <a:r>
              <a:rPr lang="en-US" i="1" dirty="0"/>
              <a:t>Certification</a:t>
            </a:r>
            <a:r>
              <a:rPr lang="en-US" dirty="0"/>
              <a:t> </a:t>
            </a:r>
            <a:r>
              <a:rPr lang="en-US" i="1" dirty="0"/>
              <a:t>Register</a:t>
            </a:r>
            <a:endParaRPr lang="en-US" dirty="0"/>
          </a:p>
          <a:p>
            <a:pPr lvl="1"/>
            <a:r>
              <a:rPr lang="en-US" dirty="0"/>
              <a:t>Unlocks level 2 authoring training</a:t>
            </a:r>
          </a:p>
          <a:p>
            <a:pPr lvl="1"/>
            <a:r>
              <a:rPr lang="en-US" dirty="0"/>
              <a:t>Recertification is required every 3 years</a:t>
            </a:r>
          </a:p>
          <a:p>
            <a:pPr lvl="1"/>
            <a:endParaRPr lang="en-US" dirty="0"/>
          </a:p>
          <a:p>
            <a:endParaRPr lang="en-US" dirty="0"/>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4582" y="3545059"/>
            <a:ext cx="2710944" cy="3512154"/>
          </a:xfrm>
          <a:prstGeom prst="rect">
            <a:avLst/>
          </a:prstGeom>
        </p:spPr>
      </p:pic>
    </p:spTree>
    <p:custDataLst>
      <p:tags r:id="rId1"/>
    </p:custDataLst>
    <p:extLst>
      <p:ext uri="{BB962C8B-B14F-4D97-AF65-F5344CB8AC3E}">
        <p14:creationId xmlns:p14="http://schemas.microsoft.com/office/powerpoint/2010/main" val="1010021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Level 1 Authoring </a:t>
            </a:r>
            <a:r>
              <a:rPr lang="mr-IN" dirty="0"/>
              <a:t>–</a:t>
            </a:r>
            <a:r>
              <a:rPr lang="en-US" dirty="0"/>
              <a:t> Timeline </a:t>
            </a:r>
          </a:p>
        </p:txBody>
      </p:sp>
      <p:sp>
        <p:nvSpPr>
          <p:cNvPr id="5" name="Content Placeholder 4"/>
          <p:cNvSpPr>
            <a:spLocks noGrp="1"/>
          </p:cNvSpPr>
          <p:nvPr>
            <p:ph idx="1"/>
          </p:nvPr>
        </p:nvSpPr>
        <p:spPr/>
        <p:txBody>
          <a:bodyPr/>
          <a:lstStyle/>
          <a:p>
            <a:r>
              <a:rPr lang="en-US" dirty="0"/>
              <a:t>September 2018 </a:t>
            </a:r>
            <a:r>
              <a:rPr lang="en-US" dirty="0" smtClean="0"/>
              <a:t>to </a:t>
            </a:r>
            <a:r>
              <a:rPr lang="en-US" dirty="0"/>
              <a:t>January 2019</a:t>
            </a:r>
          </a:p>
          <a:p>
            <a:pPr lvl="1"/>
            <a:r>
              <a:rPr lang="en-US" dirty="0"/>
              <a:t>Level 1 pilot course delivered to </a:t>
            </a:r>
            <a:r>
              <a:rPr lang="en-US" dirty="0" smtClean="0"/>
              <a:t>24 students (now 17 students)</a:t>
            </a:r>
            <a:endParaRPr lang="en-US" dirty="0"/>
          </a:p>
          <a:p>
            <a:r>
              <a:rPr lang="en-US" dirty="0" smtClean="0"/>
              <a:t>April 2019</a:t>
            </a:r>
            <a:endParaRPr lang="en-US" dirty="0"/>
          </a:p>
          <a:p>
            <a:pPr lvl="1"/>
            <a:r>
              <a:rPr lang="en-US" dirty="0"/>
              <a:t>Launch of level 1 certification exam </a:t>
            </a:r>
            <a:r>
              <a:rPr lang="en-US" dirty="0" smtClean="0"/>
              <a:t>(fees apply)</a:t>
            </a:r>
            <a:endParaRPr lang="en-US" dirty="0"/>
          </a:p>
          <a:p>
            <a:pPr lvl="2"/>
            <a:r>
              <a:rPr lang="en-US" dirty="0"/>
              <a:t>Online with proctoring</a:t>
            </a:r>
          </a:p>
          <a:p>
            <a:r>
              <a:rPr lang="en-US" dirty="0" smtClean="0"/>
              <a:t>March 2019 to </a:t>
            </a:r>
            <a:r>
              <a:rPr lang="en-US" dirty="0" smtClean="0"/>
              <a:t>July 2019</a:t>
            </a:r>
            <a:endParaRPr lang="en-US" dirty="0"/>
          </a:p>
          <a:p>
            <a:pPr lvl="1"/>
            <a:r>
              <a:rPr lang="en-US" dirty="0" smtClean="0"/>
              <a:t>First full intake (fees apply)</a:t>
            </a:r>
          </a:p>
          <a:p>
            <a:r>
              <a:rPr lang="en-US" dirty="0" smtClean="0"/>
              <a:t>September 2019 to January 2020</a:t>
            </a:r>
          </a:p>
          <a:p>
            <a:pPr lvl="1"/>
            <a:r>
              <a:rPr lang="en-US" dirty="0" smtClean="0"/>
              <a:t>Second full intake (fees apply)</a:t>
            </a: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3513" y="3758184"/>
            <a:ext cx="3420487" cy="3099816"/>
          </a:xfrm>
          <a:prstGeom prst="rect">
            <a:avLst/>
          </a:prstGeom>
        </p:spPr>
      </p:pic>
    </p:spTree>
    <p:extLst>
      <p:ext uri="{BB962C8B-B14F-4D97-AF65-F5344CB8AC3E}">
        <p14:creationId xmlns:p14="http://schemas.microsoft.com/office/powerpoint/2010/main" val="139930080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Level 2 Authoring </a:t>
            </a:r>
            <a:r>
              <a:rPr lang="mr-IN" dirty="0"/>
              <a:t>–</a:t>
            </a:r>
            <a:r>
              <a:rPr lang="en-US" dirty="0"/>
              <a:t> </a:t>
            </a:r>
            <a:r>
              <a:rPr lang="en-US" dirty="0" smtClean="0"/>
              <a:t>Draft Proposal</a:t>
            </a:r>
            <a:endParaRPr lang="en-US" dirty="0"/>
          </a:p>
        </p:txBody>
      </p:sp>
      <p:sp>
        <p:nvSpPr>
          <p:cNvPr id="5" name="Content Placeholder 4"/>
          <p:cNvSpPr>
            <a:spLocks noGrp="1"/>
          </p:cNvSpPr>
          <p:nvPr>
            <p:ph idx="1"/>
          </p:nvPr>
        </p:nvSpPr>
        <p:spPr/>
        <p:txBody>
          <a:bodyPr/>
          <a:lstStyle/>
          <a:p>
            <a:r>
              <a:rPr lang="en-US" dirty="0" smtClean="0"/>
              <a:t>Module A </a:t>
            </a:r>
            <a:r>
              <a:rPr lang="mr-IN" dirty="0" smtClean="0"/>
              <a:t>–</a:t>
            </a:r>
            <a:r>
              <a:rPr lang="en-US" dirty="0" smtClean="0"/>
              <a:t> Authoring principles</a:t>
            </a:r>
          </a:p>
          <a:p>
            <a:pPr lvl="1"/>
            <a:r>
              <a:rPr lang="en-US" dirty="0" smtClean="0"/>
              <a:t>Modelling principles and approaches</a:t>
            </a:r>
          </a:p>
          <a:p>
            <a:pPr lvl="1"/>
            <a:r>
              <a:rPr lang="en-US" dirty="0" smtClean="0"/>
              <a:t>Literature evaluation principles</a:t>
            </a:r>
          </a:p>
          <a:p>
            <a:r>
              <a:rPr lang="en-US" dirty="0" smtClean="0"/>
              <a:t>Module B </a:t>
            </a:r>
            <a:r>
              <a:rPr lang="mr-IN" dirty="0" smtClean="0"/>
              <a:t>–</a:t>
            </a:r>
            <a:r>
              <a:rPr lang="en-US" dirty="0" smtClean="0"/>
              <a:t> Authoring with description logic</a:t>
            </a:r>
          </a:p>
          <a:p>
            <a:pPr lvl="1"/>
            <a:r>
              <a:rPr lang="en-US" dirty="0" smtClean="0"/>
              <a:t>DL in SNOMED CT</a:t>
            </a:r>
          </a:p>
          <a:p>
            <a:pPr lvl="1"/>
            <a:r>
              <a:rPr lang="en-US" dirty="0" smtClean="0"/>
              <a:t>Authoring with advanced DL features</a:t>
            </a:r>
          </a:p>
          <a:p>
            <a:r>
              <a:rPr lang="en-US" dirty="0" smtClean="0"/>
              <a:t>Module C </a:t>
            </a:r>
            <a:r>
              <a:rPr lang="mr-IN" dirty="0" smtClean="0"/>
              <a:t>–</a:t>
            </a:r>
            <a:r>
              <a:rPr lang="en-US" dirty="0" smtClean="0"/>
              <a:t> Authoring tooling techniques</a:t>
            </a:r>
          </a:p>
          <a:p>
            <a:pPr lvl="1"/>
            <a:r>
              <a:rPr lang="en-US" dirty="0" smtClean="0"/>
              <a:t>Expression constraints, batch authoring, template authoring</a:t>
            </a:r>
          </a:p>
          <a:p>
            <a:r>
              <a:rPr lang="en-US" dirty="0" smtClean="0"/>
              <a:t>Module D </a:t>
            </a:r>
            <a:r>
              <a:rPr lang="mr-IN" dirty="0" smtClean="0"/>
              <a:t>–</a:t>
            </a:r>
            <a:r>
              <a:rPr lang="en-US" dirty="0" smtClean="0"/>
              <a:t> Review and quality assurance</a:t>
            </a:r>
          </a:p>
          <a:p>
            <a:pPr lvl="1"/>
            <a:r>
              <a:rPr lang="en-US" dirty="0" smtClean="0"/>
              <a:t>Detection and correction of errors</a:t>
            </a:r>
          </a:p>
          <a:p>
            <a:pPr lvl="1"/>
            <a:r>
              <a:rPr lang="en-US" dirty="0" smtClean="0"/>
              <a:t>Impact of content decisions</a:t>
            </a:r>
          </a:p>
          <a:p>
            <a:pPr lvl="1"/>
            <a:r>
              <a:rPr lang="en-US" dirty="0" smtClean="0"/>
              <a:t>Quality criteria, review, quality assurance and analysis</a:t>
            </a:r>
          </a:p>
          <a:p>
            <a:r>
              <a:rPr lang="en-US" dirty="0" smtClean="0"/>
              <a:t>Module E </a:t>
            </a:r>
            <a:r>
              <a:rPr lang="mr-IN" dirty="0" smtClean="0"/>
              <a:t>–</a:t>
            </a:r>
            <a:r>
              <a:rPr lang="en-US" dirty="0" smtClean="0"/>
              <a:t> Authoring specialties</a:t>
            </a:r>
          </a:p>
          <a:p>
            <a:pPr lvl="1"/>
            <a:r>
              <a:rPr lang="en-US" dirty="0" smtClean="0"/>
              <a:t>Clinical findings and finding with explicit context</a:t>
            </a:r>
          </a:p>
          <a:p>
            <a:pPr lvl="1"/>
            <a:r>
              <a:rPr lang="en-US" dirty="0" smtClean="0"/>
              <a:t>Procedures and procedure with explicit context</a:t>
            </a:r>
            <a:endParaRPr lang="en-US" dirty="0"/>
          </a:p>
          <a:p>
            <a:pPr lvl="1"/>
            <a:endParaRPr lang="en-US" dirty="0"/>
          </a:p>
        </p:txBody>
      </p:sp>
      <p:pic>
        <p:nvPicPr>
          <p:cNvPr id="9"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86892" y="4782782"/>
            <a:ext cx="2257108" cy="2257108"/>
          </a:xfrm>
          <a:prstGeom prst="rect">
            <a:avLst/>
          </a:prstGeom>
        </p:spPr>
      </p:pic>
    </p:spTree>
    <p:extLst>
      <p:ext uri="{BB962C8B-B14F-4D97-AF65-F5344CB8AC3E}">
        <p14:creationId xmlns:p14="http://schemas.microsoft.com/office/powerpoint/2010/main" val="38432019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Level 2 Authoring </a:t>
            </a:r>
            <a:r>
              <a:rPr lang="mr-IN" dirty="0"/>
              <a:t>–</a:t>
            </a:r>
            <a:r>
              <a:rPr lang="en-US" dirty="0"/>
              <a:t> </a:t>
            </a:r>
            <a:r>
              <a:rPr lang="en-US" dirty="0" smtClean="0"/>
              <a:t>Draft Proposal</a:t>
            </a:r>
            <a:endParaRPr lang="en-US" dirty="0"/>
          </a:p>
        </p:txBody>
      </p:sp>
      <p:sp>
        <p:nvSpPr>
          <p:cNvPr id="5" name="Content Placeholder 4"/>
          <p:cNvSpPr>
            <a:spLocks noGrp="1"/>
          </p:cNvSpPr>
          <p:nvPr>
            <p:ph idx="1"/>
          </p:nvPr>
        </p:nvSpPr>
        <p:spPr/>
        <p:txBody>
          <a:bodyPr/>
          <a:lstStyle/>
          <a:p>
            <a:r>
              <a:rPr lang="en-US" dirty="0" smtClean="0"/>
              <a:t>Prerequisites</a:t>
            </a:r>
          </a:p>
          <a:p>
            <a:pPr lvl="1"/>
            <a:r>
              <a:rPr lang="en-US" dirty="0" smtClean="0"/>
              <a:t>Authoring Level 1 Certification AND</a:t>
            </a:r>
          </a:p>
          <a:p>
            <a:pPr lvl="1"/>
            <a:r>
              <a:rPr lang="en-US" dirty="0" smtClean="0"/>
              <a:t>1 year FTE of authoring experience</a:t>
            </a:r>
          </a:p>
          <a:p>
            <a:r>
              <a:rPr lang="en-US" dirty="0" smtClean="0"/>
              <a:t>Certification</a:t>
            </a:r>
          </a:p>
          <a:p>
            <a:pPr lvl="1"/>
            <a:r>
              <a:rPr lang="en-US" dirty="0" smtClean="0"/>
              <a:t>1 x 2 </a:t>
            </a:r>
            <a:r>
              <a:rPr lang="en-US" dirty="0" err="1" smtClean="0"/>
              <a:t>hr</a:t>
            </a:r>
            <a:r>
              <a:rPr lang="en-US" dirty="0" smtClean="0"/>
              <a:t> knowledge exam</a:t>
            </a:r>
          </a:p>
          <a:p>
            <a:pPr lvl="1"/>
            <a:r>
              <a:rPr lang="en-US" dirty="0" smtClean="0"/>
              <a:t>1 x 2 </a:t>
            </a:r>
            <a:r>
              <a:rPr lang="en-US" dirty="0" err="1" smtClean="0"/>
              <a:t>hr</a:t>
            </a:r>
            <a:r>
              <a:rPr lang="en-US" dirty="0" smtClean="0"/>
              <a:t> authoring exercises</a:t>
            </a:r>
          </a:p>
          <a:p>
            <a:r>
              <a:rPr lang="en-US" dirty="0" smtClean="0"/>
              <a:t>Recertification</a:t>
            </a:r>
          </a:p>
          <a:p>
            <a:pPr lvl="1"/>
            <a:r>
              <a:rPr lang="en-US" dirty="0" smtClean="0"/>
              <a:t>Every 3 years sit a challenge exam (1 x 2 hours)</a:t>
            </a:r>
          </a:p>
          <a:p>
            <a:r>
              <a:rPr lang="en-US" dirty="0" smtClean="0"/>
              <a:t>Timeline</a:t>
            </a:r>
          </a:p>
          <a:p>
            <a:pPr lvl="1"/>
            <a:r>
              <a:rPr lang="en-US" dirty="0" smtClean="0"/>
              <a:t>Course development in 2019</a:t>
            </a:r>
          </a:p>
          <a:p>
            <a:pPr lvl="1"/>
            <a:r>
              <a:rPr lang="en-US" dirty="0" smtClean="0"/>
              <a:t>Course launched in 2020</a:t>
            </a:r>
          </a:p>
          <a:p>
            <a:pPr lvl="1"/>
            <a:r>
              <a:rPr lang="en-US" dirty="0" smtClean="0"/>
              <a:t>Level 2 certification to follow course</a:t>
            </a:r>
          </a:p>
        </p:txBody>
      </p:sp>
      <p:pic>
        <p:nvPicPr>
          <p:cNvPr id="9"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86892" y="4782782"/>
            <a:ext cx="2257108" cy="2257108"/>
          </a:xfrm>
          <a:prstGeom prst="rect">
            <a:avLst/>
          </a:prstGeom>
        </p:spPr>
      </p:pic>
    </p:spTree>
    <p:extLst>
      <p:ext uri="{BB962C8B-B14F-4D97-AF65-F5344CB8AC3E}">
        <p14:creationId xmlns:p14="http://schemas.microsoft.com/office/powerpoint/2010/main" val="107692029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marL="6350" algn="ctr">
              <a:spcAft>
                <a:spcPts val="600"/>
              </a:spcAft>
            </a:pPr>
            <a:r>
              <a:rPr lang="en-US" sz="3200" dirty="0" smtClean="0"/>
              <a:t>Other Education Activities</a:t>
            </a:r>
            <a:endParaRPr lang="en-US" sz="32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03775" y="2313433"/>
            <a:ext cx="4655128" cy="3200400"/>
          </a:xfrm>
          <a:prstGeom prst="rect">
            <a:avLst/>
          </a:prstGeom>
        </p:spPr>
      </p:pic>
    </p:spTree>
    <p:extLst>
      <p:ext uri="{BB962C8B-B14F-4D97-AF65-F5344CB8AC3E}">
        <p14:creationId xmlns:p14="http://schemas.microsoft.com/office/powerpoint/2010/main" val="159968172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Education Activities</a:t>
            </a:r>
            <a:endParaRPr lang="en-US" dirty="0"/>
          </a:p>
        </p:txBody>
      </p:sp>
      <p:sp>
        <p:nvSpPr>
          <p:cNvPr id="3" name="Content Placeholder 2"/>
          <p:cNvSpPr>
            <a:spLocks noGrp="1"/>
          </p:cNvSpPr>
          <p:nvPr>
            <p:ph idx="1"/>
          </p:nvPr>
        </p:nvSpPr>
        <p:spPr/>
        <p:txBody>
          <a:bodyPr/>
          <a:lstStyle/>
          <a:p>
            <a:r>
              <a:rPr lang="en-US" dirty="0" smtClean="0"/>
              <a:t>Migration of Moodle platform to external hosting</a:t>
            </a:r>
          </a:p>
          <a:p>
            <a:r>
              <a:rPr lang="en-US" dirty="0" smtClean="0"/>
              <a:t>Updates to Implementation Course</a:t>
            </a:r>
          </a:p>
          <a:p>
            <a:pPr lvl="1"/>
            <a:r>
              <a:rPr lang="en-US" dirty="0" smtClean="0"/>
              <a:t>New description logic enhancements to SNOMED CT</a:t>
            </a:r>
          </a:p>
          <a:p>
            <a:pPr lvl="1"/>
            <a:r>
              <a:rPr lang="en-US" dirty="0" smtClean="0"/>
              <a:t>Updated reference set presentations</a:t>
            </a:r>
          </a:p>
          <a:p>
            <a:pPr lvl="1"/>
            <a:r>
              <a:rPr lang="en-US" dirty="0" smtClean="0"/>
              <a:t>Additional SQL guidance</a:t>
            </a:r>
          </a:p>
          <a:p>
            <a:r>
              <a:rPr lang="en-US" dirty="0" smtClean="0"/>
              <a:t>Updates to Developers Pathway</a:t>
            </a:r>
          </a:p>
          <a:p>
            <a:pPr lvl="1"/>
            <a:r>
              <a:rPr lang="en-US" dirty="0" smtClean="0"/>
              <a:t>MB have requested that this is developed into a course</a:t>
            </a:r>
          </a:p>
          <a:p>
            <a:pPr lvl="1"/>
            <a:r>
              <a:rPr lang="en-US" dirty="0" smtClean="0"/>
              <a:t>Additional E-Learning material and assessment</a:t>
            </a:r>
          </a:p>
          <a:p>
            <a:r>
              <a:rPr lang="en-US" dirty="0" smtClean="0"/>
              <a:t>Translations</a:t>
            </a:r>
          </a:p>
          <a:p>
            <a:pPr lvl="1"/>
            <a:r>
              <a:rPr lang="en-US" dirty="0" smtClean="0"/>
              <a:t>Chile is interested in translating </a:t>
            </a:r>
            <a:r>
              <a:rPr lang="en-US" dirty="0" smtClean="0"/>
              <a:t>other courses to </a:t>
            </a:r>
            <a:r>
              <a:rPr lang="en-US" dirty="0" smtClean="0"/>
              <a:t>Spanish</a:t>
            </a:r>
          </a:p>
          <a:p>
            <a:pPr lvl="1"/>
            <a:r>
              <a:rPr lang="en-US" dirty="0" smtClean="0"/>
              <a:t>Stakeholders in China are planning to translate and deliver the Foundation course in Chinese</a:t>
            </a:r>
            <a:endParaRPr lang="en-US" dirty="0"/>
          </a:p>
        </p:txBody>
      </p:sp>
    </p:spTree>
    <p:extLst>
      <p:ext uri="{BB962C8B-B14F-4D97-AF65-F5344CB8AC3E}">
        <p14:creationId xmlns:p14="http://schemas.microsoft.com/office/powerpoint/2010/main" val="11181907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ELAG Terms of Reference</a:t>
            </a:r>
            <a:endParaRPr lang="en-US" dirty="0"/>
          </a:p>
        </p:txBody>
      </p:sp>
      <p:sp>
        <p:nvSpPr>
          <p:cNvPr id="3" name="Content Placeholder 2"/>
          <p:cNvSpPr>
            <a:spLocks noGrp="1"/>
          </p:cNvSpPr>
          <p:nvPr>
            <p:ph idx="1"/>
          </p:nvPr>
        </p:nvSpPr>
        <p:spPr>
          <a:xfrm>
            <a:off x="457200" y="1428736"/>
            <a:ext cx="8229600" cy="5099386"/>
          </a:xfrm>
        </p:spPr>
        <p:txBody>
          <a:bodyPr/>
          <a:lstStyle/>
          <a:p>
            <a:r>
              <a:rPr lang="en-US" dirty="0" smtClean="0"/>
              <a:t>Purpose</a:t>
            </a:r>
          </a:p>
          <a:p>
            <a:pPr lvl="1"/>
            <a:r>
              <a:rPr lang="en-US" dirty="0" smtClean="0"/>
              <a:t>To facilitate delivery of E-Learning products and services that address requirements of Members and other stakeholders for development of knowledge and skills related to SNOMED CT</a:t>
            </a:r>
          </a:p>
          <a:p>
            <a:r>
              <a:rPr lang="en-US" dirty="0" smtClean="0"/>
              <a:t>Scope</a:t>
            </a:r>
            <a:endParaRPr lang="en-US" dirty="0"/>
          </a:p>
          <a:p>
            <a:pPr lvl="1"/>
            <a:r>
              <a:rPr lang="en-US" dirty="0" smtClean="0"/>
              <a:t>Informing, contributing to, supporting and reviewing </a:t>
            </a:r>
          </a:p>
          <a:p>
            <a:pPr lvl="2"/>
            <a:r>
              <a:rPr lang="en-US" sz="1800" dirty="0" smtClean="0"/>
              <a:t>SNOMED International’s E-Learning products and services</a:t>
            </a:r>
            <a:endParaRPr lang="en-US" dirty="0" smtClean="0">
              <a:solidFill>
                <a:schemeClr val="bg1">
                  <a:lumMod val="75000"/>
                </a:schemeClr>
              </a:solidFill>
            </a:endParaRPr>
          </a:p>
          <a:p>
            <a:pPr lvl="1"/>
            <a:r>
              <a:rPr lang="en-US" dirty="0" smtClean="0"/>
              <a:t>Advising on, supporting and encouraging use of</a:t>
            </a:r>
          </a:p>
          <a:p>
            <a:pPr lvl="2"/>
            <a:r>
              <a:rPr lang="en-US" sz="1800" dirty="0"/>
              <a:t>SNOMED International’s E-Learning resources</a:t>
            </a:r>
          </a:p>
          <a:p>
            <a:pPr lvl="1"/>
            <a:r>
              <a:rPr lang="en-US" dirty="0" smtClean="0"/>
              <a:t>Sharing information between</a:t>
            </a:r>
          </a:p>
          <a:p>
            <a:pPr lvl="2"/>
            <a:r>
              <a:rPr lang="en-US" sz="1800" dirty="0" smtClean="0"/>
              <a:t>SNOMED </a:t>
            </a:r>
            <a:r>
              <a:rPr lang="en-US" sz="1800" dirty="0"/>
              <a:t>International, its Members and other stakeholders</a:t>
            </a:r>
          </a:p>
          <a:p>
            <a:pPr lvl="1"/>
            <a:r>
              <a:rPr lang="en-US" dirty="0" smtClean="0"/>
              <a:t>Advising on Member education priorities</a:t>
            </a:r>
          </a:p>
          <a:p>
            <a:r>
              <a:rPr lang="en-US" dirty="0" smtClean="0"/>
              <a:t>Recent updates to </a:t>
            </a:r>
            <a:r>
              <a:rPr lang="en-US" dirty="0" err="1" smtClean="0"/>
              <a:t>ToR</a:t>
            </a:r>
            <a:endParaRPr lang="en-US" dirty="0"/>
          </a:p>
          <a:p>
            <a:pPr lvl="1"/>
            <a:r>
              <a:rPr lang="en-US" dirty="0" smtClean="0"/>
              <a:t>Meetings may be recorded</a:t>
            </a:r>
          </a:p>
          <a:p>
            <a:pPr lvl="1"/>
            <a:r>
              <a:rPr lang="en-US" dirty="0" smtClean="0"/>
              <a:t>Skills matrix - CDT course example removed</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4833" y="5248377"/>
            <a:ext cx="2341270" cy="1609623"/>
          </a:xfrm>
          <a:prstGeom prst="rect">
            <a:avLst/>
          </a:prstGeom>
        </p:spPr>
      </p:pic>
    </p:spTree>
    <p:extLst>
      <p:ext uri="{BB962C8B-B14F-4D97-AF65-F5344CB8AC3E}">
        <p14:creationId xmlns:p14="http://schemas.microsoft.com/office/powerpoint/2010/main" val="136388023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SNOMED CT Expo</a:t>
            </a:r>
            <a:endParaRPr lang="en-US" dirty="0"/>
          </a:p>
        </p:txBody>
      </p:sp>
      <p:sp>
        <p:nvSpPr>
          <p:cNvPr id="3" name="Content Placeholder 2"/>
          <p:cNvSpPr>
            <a:spLocks noGrp="1"/>
          </p:cNvSpPr>
          <p:nvPr>
            <p:ph idx="1"/>
          </p:nvPr>
        </p:nvSpPr>
        <p:spPr>
          <a:xfrm>
            <a:off x="457200" y="1428736"/>
            <a:ext cx="8513180" cy="5000660"/>
          </a:xfrm>
        </p:spPr>
        <p:txBody>
          <a:bodyPr/>
          <a:lstStyle/>
          <a:p>
            <a:r>
              <a:rPr lang="en-US" dirty="0" smtClean="0"/>
              <a:t>Tutorials</a:t>
            </a:r>
          </a:p>
          <a:p>
            <a:pPr lvl="1"/>
            <a:r>
              <a:rPr lang="en-US" dirty="0" smtClean="0"/>
              <a:t>SNOMED CT Quick Start</a:t>
            </a:r>
          </a:p>
          <a:p>
            <a:pPr lvl="1"/>
            <a:r>
              <a:rPr lang="en-US" dirty="0" smtClean="0"/>
              <a:t>Introduction to SNOMED CT</a:t>
            </a:r>
          </a:p>
          <a:p>
            <a:pPr lvl="1"/>
            <a:r>
              <a:rPr lang="en-US" dirty="0" smtClean="0"/>
              <a:t>SNOMED CT Implementation Pathways</a:t>
            </a:r>
          </a:p>
          <a:p>
            <a:pPr lvl="1"/>
            <a:r>
              <a:rPr lang="en-US" dirty="0" smtClean="0"/>
              <a:t>SNOMED CT Translation Experiences</a:t>
            </a:r>
          </a:p>
          <a:p>
            <a:pPr lvl="1"/>
            <a:r>
              <a:rPr lang="en-US" dirty="0" smtClean="0"/>
              <a:t>Introduction to Reference Sets</a:t>
            </a:r>
          </a:p>
          <a:p>
            <a:pPr lvl="1"/>
            <a:r>
              <a:rPr lang="en-US" dirty="0" smtClean="0"/>
              <a:t>Analytics and Clinical Decision Support</a:t>
            </a:r>
          </a:p>
          <a:p>
            <a:r>
              <a:rPr lang="en-US" dirty="0" smtClean="0"/>
              <a:t>Workshops</a:t>
            </a:r>
          </a:p>
          <a:p>
            <a:pPr lvl="1"/>
            <a:r>
              <a:rPr lang="en-US" dirty="0" smtClean="0"/>
              <a:t>SNOMED CT Managed Service for Beginners (x2)</a:t>
            </a:r>
          </a:p>
          <a:p>
            <a:pPr lvl="1"/>
            <a:r>
              <a:rPr lang="en-US" dirty="0" smtClean="0"/>
              <a:t>SNOMED CT Authoring Demonstration</a:t>
            </a:r>
          </a:p>
          <a:p>
            <a:pPr lvl="1"/>
            <a:r>
              <a:rPr lang="en-US" dirty="0" smtClean="0"/>
              <a:t>SNOMED CT Authoring for NRCs</a:t>
            </a:r>
          </a:p>
          <a:p>
            <a:pPr lvl="1"/>
            <a:r>
              <a:rPr lang="en-US" dirty="0" smtClean="0"/>
              <a:t>Creating a SNOMED CT Extension </a:t>
            </a:r>
            <a:br>
              <a:rPr lang="en-US" dirty="0" smtClean="0"/>
            </a:br>
            <a:r>
              <a:rPr lang="en-US" dirty="0" smtClean="0"/>
              <a:t>    From scratch to publication</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8020" y="4375230"/>
            <a:ext cx="2499014" cy="2776683"/>
          </a:xfrm>
          <a:prstGeom prst="rect">
            <a:avLst/>
          </a:prstGeom>
        </p:spPr>
      </p:pic>
    </p:spTree>
    <p:extLst>
      <p:ext uri="{BB962C8B-B14F-4D97-AF65-F5344CB8AC3E}">
        <p14:creationId xmlns:p14="http://schemas.microsoft.com/office/powerpoint/2010/main" val="13222717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Any Other Business?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79588" y="1571625"/>
            <a:ext cx="5556250" cy="5000625"/>
          </a:xfrm>
        </p:spPr>
      </p:pic>
    </p:spTree>
    <p:extLst>
      <p:ext uri="{BB962C8B-B14F-4D97-AF65-F5344CB8AC3E}">
        <p14:creationId xmlns:p14="http://schemas.microsoft.com/office/powerpoint/2010/main" val="135364643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E-Learning Advisory Group</a:t>
            </a:r>
            <a:endParaRPr lang="en-US" dirty="0"/>
          </a:p>
        </p:txBody>
      </p:sp>
      <p:pic>
        <p:nvPicPr>
          <p:cNvPr id="4" name="Picture 3"/>
          <p:cNvPicPr>
            <a:picLocks noChangeAspect="1"/>
          </p:cNvPicPr>
          <p:nvPr/>
        </p:nvPicPr>
        <p:blipFill>
          <a:blip r:embed="rId2"/>
          <a:stretch>
            <a:fillRect/>
          </a:stretch>
        </p:blipFill>
        <p:spPr>
          <a:xfrm>
            <a:off x="1066260" y="1960023"/>
            <a:ext cx="7348534" cy="5055791"/>
          </a:xfrm>
          <a:prstGeom prst="rect">
            <a:avLst/>
          </a:prstGeom>
        </p:spPr>
      </p:pic>
    </p:spTree>
    <p:extLst>
      <p:ext uri="{BB962C8B-B14F-4D97-AF65-F5344CB8AC3E}">
        <p14:creationId xmlns:p14="http://schemas.microsoft.com/office/powerpoint/2010/main" val="16405377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ELAG Membership</a:t>
            </a:r>
            <a:endParaRPr lang="en-US" dirty="0"/>
          </a:p>
        </p:txBody>
      </p:sp>
      <p:sp>
        <p:nvSpPr>
          <p:cNvPr id="3" name="Content Placeholder 2"/>
          <p:cNvSpPr>
            <a:spLocks noGrp="1"/>
          </p:cNvSpPr>
          <p:nvPr>
            <p:ph idx="1"/>
          </p:nvPr>
        </p:nvSpPr>
        <p:spPr>
          <a:xfrm>
            <a:off x="318300" y="1370862"/>
            <a:ext cx="4307716" cy="5411903"/>
          </a:xfrm>
        </p:spPr>
        <p:txBody>
          <a:bodyPr/>
          <a:lstStyle/>
          <a:p>
            <a:pPr indent="-212725">
              <a:spcBef>
                <a:spcPts val="0"/>
              </a:spcBef>
              <a:spcAft>
                <a:spcPts val="0"/>
              </a:spcAft>
              <a:tabLst>
                <a:tab pos="2792413" algn="l"/>
                <a:tab pos="5724525" algn="l"/>
              </a:tabLst>
            </a:pPr>
            <a:r>
              <a:rPr lang="en-US" sz="2000" dirty="0" err="1"/>
              <a:t>Kirstine</a:t>
            </a:r>
            <a:r>
              <a:rPr lang="en-US" sz="2000" dirty="0"/>
              <a:t> </a:t>
            </a:r>
            <a:r>
              <a:rPr lang="en-US" sz="2000" dirty="0" err="1" smtClean="0"/>
              <a:t>Gøeg</a:t>
            </a:r>
            <a:r>
              <a:rPr lang="en-US" sz="1600" dirty="0"/>
              <a:t>	</a:t>
            </a:r>
            <a:r>
              <a:rPr lang="en-US" sz="1600" dirty="0">
                <a:solidFill>
                  <a:schemeClr val="bg1">
                    <a:lumMod val="50000"/>
                  </a:schemeClr>
                </a:solidFill>
              </a:rPr>
              <a:t>Expert</a:t>
            </a:r>
            <a:r>
              <a:rPr lang="en-US" sz="1600" dirty="0" smtClean="0">
                <a:solidFill>
                  <a:schemeClr val="bg1">
                    <a:lumMod val="50000"/>
                  </a:schemeClr>
                </a:solidFill>
              </a:rPr>
              <a:t> </a:t>
            </a:r>
            <a:r>
              <a:rPr lang="en-US" sz="1600" dirty="0">
                <a:solidFill>
                  <a:schemeClr val="bg1">
                    <a:lumMod val="50000"/>
                  </a:schemeClr>
                </a:solidFill>
              </a:rPr>
              <a:t>Advisor</a:t>
            </a:r>
          </a:p>
          <a:p>
            <a:pPr indent="-212725">
              <a:spcBef>
                <a:spcPts val="0"/>
              </a:spcBef>
              <a:spcAft>
                <a:spcPts val="0"/>
              </a:spcAft>
              <a:tabLst>
                <a:tab pos="2792413" algn="l"/>
                <a:tab pos="5724525" algn="l"/>
              </a:tabLst>
            </a:pPr>
            <a:r>
              <a:rPr lang="en-US" sz="2000" dirty="0"/>
              <a:t>Penny </a:t>
            </a:r>
            <a:r>
              <a:rPr lang="en-US" sz="2000" dirty="0" err="1"/>
              <a:t>Livesay</a:t>
            </a:r>
            <a:r>
              <a:rPr lang="en-US" sz="1600" dirty="0"/>
              <a:t>	</a:t>
            </a:r>
            <a:r>
              <a:rPr lang="en-US" sz="1600" dirty="0">
                <a:solidFill>
                  <a:schemeClr val="bg1">
                    <a:lumMod val="50000"/>
                  </a:schemeClr>
                </a:solidFill>
              </a:rPr>
              <a:t>Expert Advisor</a:t>
            </a:r>
          </a:p>
          <a:p>
            <a:pPr indent="-212725">
              <a:spcBef>
                <a:spcPts val="0"/>
              </a:spcBef>
              <a:spcAft>
                <a:spcPts val="0"/>
              </a:spcAft>
              <a:tabLst>
                <a:tab pos="2792413" algn="l"/>
                <a:tab pos="5724525" algn="l"/>
              </a:tabLst>
            </a:pPr>
            <a:r>
              <a:rPr lang="en-US" sz="2000" dirty="0"/>
              <a:t>Marcelo </a:t>
            </a:r>
            <a:r>
              <a:rPr lang="en-US" sz="2000" dirty="0" err="1"/>
              <a:t>Carrascal</a:t>
            </a:r>
            <a:r>
              <a:rPr lang="en-US" sz="1600" dirty="0" smtClean="0"/>
              <a:t>	</a:t>
            </a:r>
            <a:r>
              <a:rPr lang="en-US" sz="1600" dirty="0">
                <a:solidFill>
                  <a:schemeClr val="bg1">
                    <a:lumMod val="50000"/>
                  </a:schemeClr>
                </a:solidFill>
              </a:rPr>
              <a:t>Argentina</a:t>
            </a:r>
          </a:p>
          <a:p>
            <a:pPr indent="-212725">
              <a:spcBef>
                <a:spcPts val="0"/>
              </a:spcBef>
              <a:spcAft>
                <a:spcPts val="0"/>
              </a:spcAft>
              <a:tabLst>
                <a:tab pos="2792413" algn="l"/>
                <a:tab pos="5724525" algn="l"/>
              </a:tabLst>
            </a:pPr>
            <a:r>
              <a:rPr lang="en-US" sz="2000" dirty="0"/>
              <a:t>Aileen </a:t>
            </a:r>
            <a:r>
              <a:rPr lang="en-US" sz="2000" dirty="0" err="1"/>
              <a:t>dela</a:t>
            </a:r>
            <a:r>
              <a:rPr lang="en-US" sz="2000" dirty="0"/>
              <a:t> Pena</a:t>
            </a:r>
            <a:r>
              <a:rPr lang="en-US" sz="1600" dirty="0"/>
              <a:t>	</a:t>
            </a:r>
            <a:r>
              <a:rPr lang="en-US" sz="1600" dirty="0">
                <a:solidFill>
                  <a:schemeClr val="bg1">
                    <a:lumMod val="50000"/>
                  </a:schemeClr>
                </a:solidFill>
              </a:rPr>
              <a:t>Australia</a:t>
            </a:r>
          </a:p>
          <a:p>
            <a:pPr indent="-212725">
              <a:spcBef>
                <a:spcPts val="0"/>
              </a:spcBef>
              <a:spcAft>
                <a:spcPts val="0"/>
              </a:spcAft>
              <a:tabLst>
                <a:tab pos="2792413" algn="l"/>
                <a:tab pos="5724525" algn="l"/>
              </a:tabLst>
            </a:pPr>
            <a:r>
              <a:rPr lang="en-US" sz="2000" dirty="0" err="1"/>
              <a:t>Katrien</a:t>
            </a:r>
            <a:r>
              <a:rPr lang="en-US" sz="2000" dirty="0"/>
              <a:t> </a:t>
            </a:r>
            <a:r>
              <a:rPr lang="en-US" sz="2000" dirty="0" err="1"/>
              <a:t>Scheerlinck</a:t>
            </a:r>
            <a:r>
              <a:rPr lang="en-US" sz="1600" dirty="0"/>
              <a:t>	</a:t>
            </a:r>
            <a:r>
              <a:rPr lang="en-US" sz="1600" dirty="0">
                <a:solidFill>
                  <a:schemeClr val="bg1">
                    <a:lumMod val="50000"/>
                  </a:schemeClr>
                </a:solidFill>
              </a:rPr>
              <a:t>Belgium</a:t>
            </a:r>
          </a:p>
          <a:p>
            <a:pPr indent="-212725">
              <a:spcBef>
                <a:spcPts val="0"/>
              </a:spcBef>
              <a:spcAft>
                <a:spcPts val="0"/>
              </a:spcAft>
              <a:tabLst>
                <a:tab pos="2792413" algn="l"/>
                <a:tab pos="5724525" algn="l"/>
              </a:tabLst>
            </a:pPr>
            <a:r>
              <a:rPr lang="en-US" sz="2000" dirty="0"/>
              <a:t>Linda </a:t>
            </a:r>
            <a:r>
              <a:rPr lang="en-US" sz="2000" dirty="0" err="1"/>
              <a:t>Parisien</a:t>
            </a:r>
            <a:r>
              <a:rPr lang="en-US" sz="1600" dirty="0"/>
              <a:t>	</a:t>
            </a:r>
            <a:r>
              <a:rPr lang="en-US" sz="1600" dirty="0">
                <a:solidFill>
                  <a:schemeClr val="bg1">
                    <a:lumMod val="50000"/>
                  </a:schemeClr>
                </a:solidFill>
              </a:rPr>
              <a:t>Canada</a:t>
            </a:r>
          </a:p>
          <a:p>
            <a:pPr indent="-212725">
              <a:spcBef>
                <a:spcPts val="0"/>
              </a:spcBef>
              <a:spcAft>
                <a:spcPts val="0"/>
              </a:spcAft>
              <a:tabLst>
                <a:tab pos="2792413" algn="l"/>
                <a:tab pos="5724525" algn="l"/>
              </a:tabLst>
            </a:pPr>
            <a:r>
              <a:rPr lang="en-US" sz="2000" dirty="0"/>
              <a:t>Camilla </a:t>
            </a:r>
            <a:r>
              <a:rPr lang="en-US" sz="2000" dirty="0" err="1"/>
              <a:t>Wiberg</a:t>
            </a:r>
            <a:r>
              <a:rPr lang="en-US" sz="2000" dirty="0"/>
              <a:t> </a:t>
            </a:r>
            <a:r>
              <a:rPr lang="en-US" sz="1600" dirty="0"/>
              <a:t>	</a:t>
            </a:r>
            <a:r>
              <a:rPr lang="en-US" sz="1600" dirty="0">
                <a:solidFill>
                  <a:schemeClr val="bg1">
                    <a:lumMod val="50000"/>
                  </a:schemeClr>
                </a:solidFill>
              </a:rPr>
              <a:t>Denmark</a:t>
            </a:r>
            <a:r>
              <a:rPr lang="en-US" sz="1600" dirty="0"/>
              <a:t/>
            </a:r>
            <a:br>
              <a:rPr lang="en-US" sz="1600" dirty="0"/>
            </a:br>
            <a:r>
              <a:rPr lang="en-US" sz="2000" dirty="0" err="1" smtClean="0"/>
              <a:t>Danielsen</a:t>
            </a:r>
            <a:endParaRPr lang="en-US" sz="2000" dirty="0"/>
          </a:p>
          <a:p>
            <a:pPr indent="-212725">
              <a:spcBef>
                <a:spcPts val="0"/>
              </a:spcBef>
              <a:spcAft>
                <a:spcPts val="0"/>
              </a:spcAft>
              <a:tabLst>
                <a:tab pos="2792413" algn="l"/>
                <a:tab pos="5724525" algn="l"/>
              </a:tabLst>
            </a:pPr>
            <a:r>
              <a:rPr lang="en-US" sz="2000" dirty="0"/>
              <a:t>Krista </a:t>
            </a:r>
            <a:r>
              <a:rPr lang="en-US" sz="2000" dirty="0" err="1"/>
              <a:t>Kärt</a:t>
            </a:r>
            <a:r>
              <a:rPr lang="en-US" sz="1600" dirty="0"/>
              <a:t>	</a:t>
            </a:r>
            <a:r>
              <a:rPr lang="en-US" sz="1600" dirty="0">
                <a:solidFill>
                  <a:schemeClr val="bg1">
                    <a:lumMod val="50000"/>
                  </a:schemeClr>
                </a:solidFill>
              </a:rPr>
              <a:t>Estonia</a:t>
            </a:r>
          </a:p>
          <a:p>
            <a:pPr indent="-212725">
              <a:spcBef>
                <a:spcPts val="0"/>
              </a:spcBef>
              <a:spcAft>
                <a:spcPts val="0"/>
              </a:spcAft>
              <a:tabLst>
                <a:tab pos="2792413" algn="l"/>
                <a:tab pos="5724525" algn="l"/>
              </a:tabLst>
            </a:pPr>
            <a:r>
              <a:rPr lang="en-US" sz="2000" dirty="0"/>
              <a:t>Vicky Fung</a:t>
            </a:r>
            <a:r>
              <a:rPr lang="en-US" sz="1600" dirty="0" smtClean="0"/>
              <a:t>	</a:t>
            </a:r>
            <a:r>
              <a:rPr lang="en-US" sz="1600" dirty="0">
                <a:solidFill>
                  <a:schemeClr val="bg1">
                    <a:lumMod val="50000"/>
                  </a:schemeClr>
                </a:solidFill>
              </a:rPr>
              <a:t>Hong</a:t>
            </a:r>
            <a:r>
              <a:rPr lang="en-US" sz="1600" dirty="0" smtClean="0"/>
              <a:t> </a:t>
            </a:r>
            <a:r>
              <a:rPr lang="en-US" sz="1600" dirty="0">
                <a:solidFill>
                  <a:schemeClr val="bg1">
                    <a:lumMod val="50000"/>
                  </a:schemeClr>
                </a:solidFill>
              </a:rPr>
              <a:t>Kong</a:t>
            </a:r>
          </a:p>
          <a:p>
            <a:pPr indent="-212725">
              <a:spcBef>
                <a:spcPts val="0"/>
              </a:spcBef>
              <a:spcAft>
                <a:spcPts val="0"/>
              </a:spcAft>
              <a:tabLst>
                <a:tab pos="2792413" algn="l"/>
                <a:tab pos="5724525" algn="l"/>
              </a:tabLst>
            </a:pPr>
            <a:r>
              <a:rPr lang="en-US" sz="2000" dirty="0"/>
              <a:t>Manisha </a:t>
            </a:r>
            <a:r>
              <a:rPr lang="en-US" sz="2000" dirty="0" err="1"/>
              <a:t>Mantri</a:t>
            </a:r>
            <a:r>
              <a:rPr lang="en-US" sz="1600" dirty="0"/>
              <a:t>	</a:t>
            </a:r>
            <a:r>
              <a:rPr lang="en-US" sz="1600" dirty="0">
                <a:solidFill>
                  <a:schemeClr val="bg1">
                    <a:lumMod val="50000"/>
                  </a:schemeClr>
                </a:solidFill>
              </a:rPr>
              <a:t>India</a:t>
            </a:r>
          </a:p>
          <a:p>
            <a:pPr marL="342900" lvl="1" indent="-212725">
              <a:spcBef>
                <a:spcPts val="0"/>
              </a:spcBef>
              <a:spcAft>
                <a:spcPts val="0"/>
              </a:spcAft>
              <a:buClr>
                <a:srgbClr val="0055B0"/>
              </a:buClr>
              <a:tabLst>
                <a:tab pos="2792413" algn="l"/>
                <a:tab pos="5724525" algn="l"/>
              </a:tabLst>
            </a:pPr>
            <a:r>
              <a:rPr lang="en-US" dirty="0">
                <a:solidFill>
                  <a:srgbClr val="0055B0"/>
                </a:solidFill>
              </a:rPr>
              <a:t>Theresa Barry</a:t>
            </a:r>
            <a:r>
              <a:rPr lang="en-US" sz="1600" dirty="0">
                <a:solidFill>
                  <a:srgbClr val="0055B0"/>
                </a:solidFill>
              </a:rPr>
              <a:t>	</a:t>
            </a:r>
            <a:r>
              <a:rPr lang="en-US" sz="1600" dirty="0">
                <a:solidFill>
                  <a:schemeClr val="bg1">
                    <a:lumMod val="50000"/>
                  </a:schemeClr>
                </a:solidFill>
              </a:rPr>
              <a:t>Ireland</a:t>
            </a:r>
          </a:p>
          <a:p>
            <a:pPr indent="-212725">
              <a:spcBef>
                <a:spcPts val="0"/>
              </a:spcBef>
              <a:spcAft>
                <a:spcPts val="0"/>
              </a:spcAft>
              <a:tabLst>
                <a:tab pos="2792413" algn="l"/>
                <a:tab pos="5724525" algn="l"/>
              </a:tabLst>
            </a:pPr>
            <a:r>
              <a:rPr lang="en-US" sz="2000" dirty="0"/>
              <a:t>Kristina </a:t>
            </a:r>
            <a:r>
              <a:rPr lang="en-US" sz="2000" dirty="0" err="1"/>
              <a:t>Dienine</a:t>
            </a:r>
            <a:r>
              <a:rPr lang="en-US" sz="1600" dirty="0"/>
              <a:t>	</a:t>
            </a:r>
            <a:r>
              <a:rPr lang="en-US" sz="1600" dirty="0">
                <a:solidFill>
                  <a:schemeClr val="bg1">
                    <a:lumMod val="50000"/>
                  </a:schemeClr>
                </a:solidFill>
              </a:rPr>
              <a:t>Lithuania</a:t>
            </a:r>
          </a:p>
          <a:p>
            <a:pPr indent="-212725">
              <a:spcBef>
                <a:spcPts val="0"/>
              </a:spcBef>
              <a:spcAft>
                <a:spcPts val="0"/>
              </a:spcAft>
              <a:tabLst>
                <a:tab pos="2792413" algn="l"/>
                <a:tab pos="5724525" algn="l"/>
              </a:tabLst>
            </a:pPr>
            <a:r>
              <a:rPr lang="en-US" sz="2000" dirty="0" err="1"/>
              <a:t>Pim</a:t>
            </a:r>
            <a:r>
              <a:rPr lang="en-US" sz="2000" dirty="0"/>
              <a:t> </a:t>
            </a:r>
            <a:r>
              <a:rPr lang="en-US" sz="2000" dirty="0" err="1"/>
              <a:t>Volkert</a:t>
            </a:r>
            <a:r>
              <a:rPr lang="en-US" sz="1200" dirty="0"/>
              <a:t>	</a:t>
            </a:r>
            <a:r>
              <a:rPr lang="en-US" sz="1600" dirty="0">
                <a:solidFill>
                  <a:schemeClr val="bg1">
                    <a:lumMod val="50000"/>
                  </a:schemeClr>
                </a:solidFill>
              </a:rPr>
              <a:t>Netherlands</a:t>
            </a:r>
          </a:p>
          <a:p>
            <a:pPr indent="-212725">
              <a:spcBef>
                <a:spcPts val="0"/>
              </a:spcBef>
              <a:spcAft>
                <a:spcPts val="0"/>
              </a:spcAft>
              <a:tabLst>
                <a:tab pos="2792413" algn="l"/>
                <a:tab pos="5724525" algn="l"/>
              </a:tabLst>
            </a:pPr>
            <a:r>
              <a:rPr lang="en-US" sz="2000" dirty="0" err="1"/>
              <a:t>Aleksandar</a:t>
            </a:r>
            <a:r>
              <a:rPr lang="en-US" sz="2000" dirty="0"/>
              <a:t> </a:t>
            </a:r>
            <a:r>
              <a:rPr lang="en-US" sz="1200" dirty="0"/>
              <a:t>	</a:t>
            </a:r>
            <a:r>
              <a:rPr lang="en-US" sz="1600" dirty="0">
                <a:solidFill>
                  <a:schemeClr val="bg1">
                    <a:lumMod val="50000"/>
                  </a:schemeClr>
                </a:solidFill>
              </a:rPr>
              <a:t>New</a:t>
            </a:r>
            <a:r>
              <a:rPr lang="en-US" sz="1600" dirty="0"/>
              <a:t> </a:t>
            </a:r>
            <a:r>
              <a:rPr lang="en-US" sz="1600" dirty="0">
                <a:solidFill>
                  <a:schemeClr val="bg1">
                    <a:lumMod val="50000"/>
                  </a:schemeClr>
                </a:solidFill>
              </a:rPr>
              <a:t>Zealand</a:t>
            </a:r>
            <a:r>
              <a:rPr lang="en-US" sz="1600" dirty="0" smtClean="0">
                <a:solidFill>
                  <a:schemeClr val="bg1">
                    <a:lumMod val="65000"/>
                  </a:schemeClr>
                </a:solidFill>
              </a:rPr>
              <a:t/>
            </a:r>
            <a:br>
              <a:rPr lang="en-US" sz="1600" dirty="0" smtClean="0">
                <a:solidFill>
                  <a:schemeClr val="bg1">
                    <a:lumMod val="65000"/>
                  </a:schemeClr>
                </a:solidFill>
              </a:rPr>
            </a:br>
            <a:r>
              <a:rPr lang="en-US" sz="2000" dirty="0" err="1" smtClean="0"/>
              <a:t>Zivaljevic</a:t>
            </a:r>
            <a:endParaRPr lang="en-US" sz="1600" dirty="0" smtClean="0">
              <a:solidFill>
                <a:schemeClr val="bg1">
                  <a:lumMod val="65000"/>
                </a:schemeClr>
              </a:solidFill>
            </a:endParaRPr>
          </a:p>
          <a:p>
            <a:pPr indent="-212725">
              <a:spcBef>
                <a:spcPts val="0"/>
              </a:spcBef>
              <a:spcAft>
                <a:spcPts val="0"/>
              </a:spcAft>
              <a:tabLst>
                <a:tab pos="2573338" algn="l"/>
                <a:tab pos="5724525" algn="l"/>
              </a:tabLst>
            </a:pPr>
            <a:endParaRPr lang="en-US" sz="1600" dirty="0">
              <a:solidFill>
                <a:schemeClr val="bg1">
                  <a:lumMod val="65000"/>
                </a:scheme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4833" y="5248377"/>
            <a:ext cx="2341270" cy="1609623"/>
          </a:xfrm>
          <a:prstGeom prst="rect">
            <a:avLst/>
          </a:prstGeom>
        </p:spPr>
      </p:pic>
      <p:sp>
        <p:nvSpPr>
          <p:cNvPr id="5" name="Content Placeholder 2"/>
          <p:cNvSpPr txBox="1">
            <a:spLocks/>
          </p:cNvSpPr>
          <p:nvPr/>
        </p:nvSpPr>
        <p:spPr>
          <a:xfrm>
            <a:off x="4626016" y="1349807"/>
            <a:ext cx="4367513" cy="4425961"/>
          </a:xfrm>
          <a:prstGeom prst="rect">
            <a:avLst/>
          </a:prstGeom>
          <a:noFill/>
          <a:ln>
            <a:noFill/>
          </a:ln>
        </p:spPr>
        <p:txBody>
          <a:bodyPr lIns="91425" tIns="91425" rIns="91425" bIns="91425" anchor="t" anchorCtr="0"/>
          <a:lstStyle>
            <a:defPPr marR="0" algn="l" rtl="0">
              <a:lnSpc>
                <a:spcPct val="100000"/>
              </a:lnSpc>
              <a:spcBef>
                <a:spcPts val="0"/>
              </a:spcBef>
              <a:spcAft>
                <a:spcPts val="0"/>
              </a:spcAft>
            </a:defPPr>
            <a:lvl1pPr marL="342900" marR="0" indent="-213359" algn="l" rtl="0" eaLnBrk="1" hangingPunct="1">
              <a:lnSpc>
                <a:spcPct val="100000"/>
              </a:lnSpc>
              <a:spcBef>
                <a:spcPts val="100"/>
              </a:spcBef>
              <a:spcAft>
                <a:spcPts val="100"/>
              </a:spcAft>
              <a:buClr>
                <a:srgbClr val="0055B0"/>
              </a:buClr>
              <a:buFont typeface="Arial"/>
              <a:buChar char="▪"/>
              <a:defRPr sz="2400" b="0" i="0" u="none" strike="noStrike" cap="none" baseline="0">
                <a:solidFill>
                  <a:srgbClr val="0055B0"/>
                </a:solidFill>
                <a:latin typeface="+mn-lt"/>
                <a:ea typeface="Arial"/>
                <a:cs typeface="Arial"/>
                <a:sym typeface="Arial"/>
                <a:rtl val="0"/>
              </a:defRPr>
            </a:lvl1pPr>
            <a:lvl2pPr marL="742950" marR="0" indent="-177800" algn="l" rtl="0" eaLnBrk="1" hangingPunct="1">
              <a:lnSpc>
                <a:spcPct val="100000"/>
              </a:lnSpc>
              <a:spcBef>
                <a:spcPts val="100"/>
              </a:spcBef>
              <a:spcAft>
                <a:spcPts val="100"/>
              </a:spcAft>
              <a:buClr>
                <a:srgbClr val="0070C0"/>
              </a:buClr>
              <a:buFont typeface="Arial"/>
              <a:buChar char="▪"/>
              <a:defRPr sz="2000" b="0" i="0" u="none" strike="noStrike" cap="none" baseline="0">
                <a:solidFill>
                  <a:srgbClr val="0070C0"/>
                </a:solidFill>
                <a:latin typeface="+mn-lt"/>
                <a:ea typeface="Arial"/>
                <a:cs typeface="Arial"/>
                <a:sym typeface="Arial"/>
                <a:rtl val="0"/>
              </a:defRPr>
            </a:lvl2pPr>
            <a:lvl3pPr marL="1143000" marR="0" indent="-165100" algn="l" rtl="0" eaLnBrk="1" hangingPunct="1">
              <a:lnSpc>
                <a:spcPct val="100000"/>
              </a:lnSpc>
              <a:spcBef>
                <a:spcPts val="100"/>
              </a:spcBef>
              <a:spcAft>
                <a:spcPts val="100"/>
              </a:spcAft>
              <a:buClr>
                <a:srgbClr val="229BB8"/>
              </a:buClr>
              <a:buFont typeface="Arial"/>
              <a:buChar char="▪"/>
              <a:defRPr sz="2000" b="0" i="0" u="none" strike="noStrike" cap="none" baseline="0">
                <a:solidFill>
                  <a:srgbClr val="229BB8"/>
                </a:solidFill>
                <a:latin typeface="+mn-lt"/>
                <a:ea typeface="Arial"/>
                <a:cs typeface="Arial"/>
                <a:sym typeface="Arial"/>
                <a:rtl val="0"/>
              </a:defRPr>
            </a:lvl3pPr>
            <a:lvl4pPr marL="1200150" marR="0" indent="-95250" algn="l" rtl="0" eaLnBrk="1" hangingPunct="1">
              <a:lnSpc>
                <a:spcPct val="100000"/>
              </a:lnSpc>
              <a:spcBef>
                <a:spcPts val="100"/>
              </a:spcBef>
              <a:spcAft>
                <a:spcPts val="100"/>
              </a:spcAft>
              <a:buClrTx/>
              <a:buFont typeface="Arial"/>
              <a:buChar char="•"/>
              <a:defRPr lang="en-US" sz="1350" b="0" i="0" u="none" strike="noStrike" cap="none" baseline="0" dirty="0" smtClean="0">
                <a:solidFill>
                  <a:srgbClr val="3399FF"/>
                </a:solidFill>
                <a:latin typeface="+mn-lt"/>
                <a:ea typeface="Arial"/>
                <a:cs typeface="Arial"/>
                <a:sym typeface="Arial"/>
                <a:rtl val="0"/>
              </a:defRPr>
            </a:lvl4pPr>
            <a:lvl5pPr marL="2057400" marR="0" indent="-127000" algn="l" rtl="0" eaLnBrk="1" hangingPunct="1">
              <a:lnSpc>
                <a:spcPct val="100000"/>
              </a:lnSpc>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rtl val="0"/>
              </a:defRPr>
            </a:lvl5pPr>
            <a:lvl6pPr marL="25146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6pPr>
            <a:lvl7pPr marL="29718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7pPr>
            <a:lvl8pPr marL="34290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8pPr>
            <a:lvl9pPr marL="3886200" marR="0" indent="-101600" algn="l" rtl="0" eaLnBrk="1" hangingPunct="1">
              <a:lnSpc>
                <a:spcPct val="100000"/>
              </a:lnSpc>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rtl val="0"/>
              </a:defRPr>
            </a:lvl9pPr>
          </a:lstStyle>
          <a:p>
            <a:pPr indent="-212725">
              <a:spcBef>
                <a:spcPts val="0"/>
              </a:spcBef>
              <a:spcAft>
                <a:spcPts val="0"/>
              </a:spcAft>
              <a:tabLst>
                <a:tab pos="2840038" algn="l"/>
                <a:tab pos="5724525" algn="l"/>
              </a:tabLst>
            </a:pPr>
            <a:r>
              <a:rPr lang="en-US" sz="2000" dirty="0"/>
              <a:t>Marianne </a:t>
            </a:r>
            <a:r>
              <a:rPr lang="en-US" sz="1050" dirty="0"/>
              <a:t>	</a:t>
            </a:r>
            <a:r>
              <a:rPr lang="en-US" sz="1600" dirty="0">
                <a:solidFill>
                  <a:schemeClr val="bg1">
                    <a:lumMod val="50000"/>
                  </a:schemeClr>
                </a:solidFill>
              </a:rPr>
              <a:t>Norway</a:t>
            </a:r>
            <a:r>
              <a:rPr lang="en-US" sz="1050" dirty="0">
                <a:solidFill>
                  <a:schemeClr val="bg1">
                    <a:lumMod val="65000"/>
                  </a:schemeClr>
                </a:solidFill>
              </a:rPr>
              <a:t/>
            </a:r>
            <a:br>
              <a:rPr lang="en-US" sz="1050" dirty="0">
                <a:solidFill>
                  <a:schemeClr val="bg1">
                    <a:lumMod val="65000"/>
                  </a:schemeClr>
                </a:solidFill>
              </a:rPr>
            </a:br>
            <a:r>
              <a:rPr lang="en-US" sz="2000" dirty="0" err="1"/>
              <a:t>Bartvedt</a:t>
            </a:r>
            <a:r>
              <a:rPr lang="en-US" sz="2000" dirty="0"/>
              <a:t> van </a:t>
            </a:r>
            <a:r>
              <a:rPr lang="en-US" sz="2000" dirty="0" err="1"/>
              <a:t>Os</a:t>
            </a:r>
            <a:endParaRPr lang="en-US" sz="1200" dirty="0">
              <a:solidFill>
                <a:schemeClr val="bg1">
                  <a:lumMod val="65000"/>
                </a:schemeClr>
              </a:solidFill>
            </a:endParaRPr>
          </a:p>
          <a:p>
            <a:pPr indent="-212725">
              <a:spcBef>
                <a:spcPts val="0"/>
              </a:spcBef>
              <a:spcAft>
                <a:spcPts val="0"/>
              </a:spcAft>
              <a:tabLst>
                <a:tab pos="2840038" algn="l"/>
                <a:tab pos="5724525" algn="l"/>
              </a:tabLst>
            </a:pPr>
            <a:r>
              <a:rPr lang="en-US" sz="2000" dirty="0" smtClean="0"/>
              <a:t>Agnieszka </a:t>
            </a:r>
            <a:r>
              <a:rPr lang="en-US" sz="1600" kern="0" dirty="0" smtClean="0"/>
              <a:t>	</a:t>
            </a:r>
            <a:r>
              <a:rPr lang="en-US" sz="1600" dirty="0">
                <a:solidFill>
                  <a:schemeClr val="bg1">
                    <a:lumMod val="50000"/>
                  </a:schemeClr>
                </a:solidFill>
              </a:rPr>
              <a:t>Poland</a:t>
            </a:r>
            <a:r>
              <a:rPr lang="en-US" sz="1600" dirty="0" smtClean="0">
                <a:solidFill>
                  <a:schemeClr val="bg1">
                    <a:lumMod val="65000"/>
                  </a:schemeClr>
                </a:solidFill>
              </a:rPr>
              <a:t/>
            </a:r>
            <a:br>
              <a:rPr lang="en-US" sz="1600" dirty="0" smtClean="0">
                <a:solidFill>
                  <a:schemeClr val="bg1">
                    <a:lumMod val="65000"/>
                  </a:schemeClr>
                </a:solidFill>
              </a:rPr>
            </a:br>
            <a:r>
              <a:rPr lang="en-US" sz="2000" dirty="0" err="1" smtClean="0"/>
              <a:t>Suchodolska</a:t>
            </a:r>
            <a:endParaRPr lang="en-US" sz="1600" dirty="0">
              <a:solidFill>
                <a:schemeClr val="bg1">
                  <a:lumMod val="65000"/>
                </a:schemeClr>
              </a:solidFill>
            </a:endParaRPr>
          </a:p>
          <a:p>
            <a:pPr indent="-212725">
              <a:spcBef>
                <a:spcPts val="0"/>
              </a:spcBef>
              <a:spcAft>
                <a:spcPts val="0"/>
              </a:spcAft>
              <a:tabLst>
                <a:tab pos="2840038" algn="l"/>
                <a:tab pos="5724525" algn="l"/>
              </a:tabLst>
            </a:pPr>
            <a:r>
              <a:rPr lang="en-US" sz="2000" dirty="0"/>
              <a:t>Leandro Luis</a:t>
            </a:r>
            <a:r>
              <a:rPr lang="en-US" sz="1600" kern="0" dirty="0" smtClean="0"/>
              <a:t>	</a:t>
            </a:r>
            <a:r>
              <a:rPr lang="en-US" sz="1600" dirty="0">
                <a:solidFill>
                  <a:schemeClr val="bg1">
                    <a:lumMod val="50000"/>
                  </a:schemeClr>
                </a:solidFill>
              </a:rPr>
              <a:t>Portugal</a:t>
            </a:r>
          </a:p>
          <a:p>
            <a:pPr indent="-212725">
              <a:spcBef>
                <a:spcPts val="0"/>
              </a:spcBef>
              <a:spcAft>
                <a:spcPts val="0"/>
              </a:spcAft>
              <a:tabLst>
                <a:tab pos="2840038" algn="l"/>
                <a:tab pos="5724525" algn="l"/>
              </a:tabLst>
            </a:pPr>
            <a:r>
              <a:rPr lang="en-US" sz="2000" dirty="0"/>
              <a:t>Gonzalo Marco </a:t>
            </a:r>
            <a:r>
              <a:rPr lang="en-US" sz="1600" kern="0" dirty="0" smtClean="0"/>
              <a:t>	</a:t>
            </a:r>
            <a:r>
              <a:rPr lang="en-US" sz="1600" dirty="0">
                <a:solidFill>
                  <a:schemeClr val="bg1">
                    <a:lumMod val="50000"/>
                  </a:schemeClr>
                </a:solidFill>
              </a:rPr>
              <a:t>Spain</a:t>
            </a:r>
            <a:r>
              <a:rPr lang="en-US" sz="1600" dirty="0" smtClean="0">
                <a:solidFill>
                  <a:schemeClr val="bg1">
                    <a:lumMod val="65000"/>
                  </a:schemeClr>
                </a:solidFill>
              </a:rPr>
              <a:t/>
            </a:r>
            <a:br>
              <a:rPr lang="en-US" sz="1600" dirty="0" smtClean="0">
                <a:solidFill>
                  <a:schemeClr val="bg1">
                    <a:lumMod val="65000"/>
                  </a:schemeClr>
                </a:solidFill>
              </a:rPr>
            </a:br>
            <a:r>
              <a:rPr lang="en-US" sz="2000" dirty="0" smtClean="0"/>
              <a:t>Cuenca</a:t>
            </a:r>
            <a:endParaRPr lang="en-US" sz="1600" dirty="0">
              <a:solidFill>
                <a:schemeClr val="bg1">
                  <a:lumMod val="65000"/>
                </a:schemeClr>
              </a:solidFill>
            </a:endParaRPr>
          </a:p>
          <a:p>
            <a:pPr indent="-212725">
              <a:spcBef>
                <a:spcPts val="0"/>
              </a:spcBef>
              <a:spcAft>
                <a:spcPts val="0"/>
              </a:spcAft>
              <a:tabLst>
                <a:tab pos="2840038" algn="l"/>
                <a:tab pos="5724525" algn="l"/>
              </a:tabLst>
            </a:pPr>
            <a:r>
              <a:rPr lang="en-US" sz="2000" dirty="0" err="1"/>
              <a:t>Lotti</a:t>
            </a:r>
            <a:r>
              <a:rPr lang="en-US" sz="2000" dirty="0"/>
              <a:t> Barlow</a:t>
            </a:r>
            <a:r>
              <a:rPr lang="en-US" sz="1600" kern="0" dirty="0" smtClean="0"/>
              <a:t>	</a:t>
            </a:r>
            <a:r>
              <a:rPr lang="en-US" sz="1600" dirty="0">
                <a:solidFill>
                  <a:schemeClr val="bg1">
                    <a:lumMod val="50000"/>
                  </a:schemeClr>
                </a:solidFill>
              </a:rPr>
              <a:t>Sweden</a:t>
            </a:r>
          </a:p>
          <a:p>
            <a:pPr indent="-212725">
              <a:spcBef>
                <a:spcPts val="0"/>
              </a:spcBef>
              <a:spcAft>
                <a:spcPts val="0"/>
              </a:spcAft>
              <a:tabLst>
                <a:tab pos="2840038" algn="l"/>
                <a:tab pos="5724525" algn="l"/>
              </a:tabLst>
            </a:pPr>
            <a:r>
              <a:rPr lang="en-US" sz="2000" dirty="0" smtClean="0"/>
              <a:t>New member</a:t>
            </a:r>
            <a:r>
              <a:rPr lang="en-US" sz="1600" kern="0" dirty="0" smtClean="0"/>
              <a:t>	</a:t>
            </a:r>
            <a:r>
              <a:rPr lang="en-US" sz="1600" dirty="0">
                <a:solidFill>
                  <a:schemeClr val="bg1">
                    <a:lumMod val="50000"/>
                  </a:schemeClr>
                </a:solidFill>
              </a:rPr>
              <a:t>Switzerland</a:t>
            </a:r>
          </a:p>
          <a:p>
            <a:pPr indent="-212725">
              <a:spcBef>
                <a:spcPts val="0"/>
              </a:spcBef>
              <a:spcAft>
                <a:spcPts val="0"/>
              </a:spcAft>
              <a:tabLst>
                <a:tab pos="2840038" algn="l"/>
                <a:tab pos="5724525" algn="l"/>
              </a:tabLst>
            </a:pPr>
            <a:r>
              <a:rPr lang="en-US" sz="2000" dirty="0"/>
              <a:t>Ian </a:t>
            </a:r>
            <a:r>
              <a:rPr lang="en-US" sz="2000" dirty="0" err="1"/>
              <a:t>Spiers</a:t>
            </a:r>
            <a:r>
              <a:rPr lang="en-US" sz="1600" kern="0" dirty="0" smtClean="0"/>
              <a:t>	</a:t>
            </a:r>
            <a:r>
              <a:rPr lang="en-US" sz="1600" dirty="0">
                <a:solidFill>
                  <a:schemeClr val="bg1">
                    <a:lumMod val="50000"/>
                  </a:schemeClr>
                </a:solidFill>
              </a:rPr>
              <a:t>UK</a:t>
            </a:r>
          </a:p>
          <a:p>
            <a:pPr indent="-212725">
              <a:spcBef>
                <a:spcPts val="0"/>
              </a:spcBef>
              <a:spcAft>
                <a:spcPts val="0"/>
              </a:spcAft>
              <a:tabLst>
                <a:tab pos="2840038" algn="l"/>
                <a:tab pos="5724525" algn="l"/>
              </a:tabLst>
            </a:pPr>
            <a:r>
              <a:rPr lang="en-US" sz="2000" dirty="0"/>
              <a:t>Fernando </a:t>
            </a:r>
            <a:r>
              <a:rPr lang="en-US" sz="2000" dirty="0" err="1"/>
              <a:t>Portilla</a:t>
            </a:r>
            <a:r>
              <a:rPr lang="en-US" sz="1600" kern="0" dirty="0" smtClean="0"/>
              <a:t>	</a:t>
            </a:r>
            <a:r>
              <a:rPr lang="en-US" sz="1600" dirty="0">
                <a:solidFill>
                  <a:schemeClr val="bg1">
                    <a:lumMod val="50000"/>
                  </a:schemeClr>
                </a:solidFill>
              </a:rPr>
              <a:t>Uruguay</a:t>
            </a:r>
          </a:p>
          <a:p>
            <a:pPr indent="-212725">
              <a:spcBef>
                <a:spcPts val="0"/>
              </a:spcBef>
              <a:spcAft>
                <a:spcPts val="0"/>
              </a:spcAft>
              <a:tabLst>
                <a:tab pos="2840038" algn="l"/>
                <a:tab pos="5724525" algn="l"/>
              </a:tabLst>
            </a:pPr>
            <a:r>
              <a:rPr lang="en-US" sz="2000" dirty="0"/>
              <a:t>Suzy Roy</a:t>
            </a:r>
            <a:r>
              <a:rPr lang="en-US" sz="1600" kern="0" dirty="0" smtClean="0"/>
              <a:t>	</a:t>
            </a:r>
            <a:r>
              <a:rPr lang="en-US" sz="1600" dirty="0">
                <a:solidFill>
                  <a:schemeClr val="bg1">
                    <a:lumMod val="50000"/>
                  </a:schemeClr>
                </a:solidFill>
              </a:rPr>
              <a:t>USA</a:t>
            </a:r>
          </a:p>
        </p:txBody>
      </p:sp>
    </p:spTree>
    <p:extLst>
      <p:ext uri="{BB962C8B-B14F-4D97-AF65-F5344CB8AC3E}">
        <p14:creationId xmlns:p14="http://schemas.microsoft.com/office/powerpoint/2010/main" val="2957974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ELAG </a:t>
            </a:r>
            <a:r>
              <a:rPr lang="en-US" dirty="0" err="1" smtClean="0"/>
              <a:t>Workplan</a:t>
            </a:r>
            <a:r>
              <a:rPr lang="en-US" dirty="0" smtClean="0"/>
              <a:t> 2018</a:t>
            </a:r>
            <a:endParaRPr lang="en-US" dirty="0"/>
          </a:p>
        </p:txBody>
      </p:sp>
      <p:sp>
        <p:nvSpPr>
          <p:cNvPr id="3" name="Content Placeholder 2"/>
          <p:cNvSpPr>
            <a:spLocks noGrp="1"/>
          </p:cNvSpPr>
          <p:nvPr>
            <p:ph idx="1"/>
          </p:nvPr>
        </p:nvSpPr>
        <p:spPr/>
        <p:txBody>
          <a:bodyPr/>
          <a:lstStyle/>
          <a:p>
            <a:pPr>
              <a:spcBef>
                <a:spcPts val="1300"/>
              </a:spcBef>
            </a:pPr>
            <a:r>
              <a:rPr lang="en-US" dirty="0" smtClean="0"/>
              <a:t>Meetings</a:t>
            </a:r>
          </a:p>
          <a:p>
            <a:pPr marL="1022350" lvl="1" indent="-457200">
              <a:buFont typeface="+mj-lt"/>
              <a:buAutoNum type="arabicPeriod"/>
            </a:pPr>
            <a:r>
              <a:rPr lang="en-US" sz="1800" b="1" dirty="0" smtClean="0"/>
              <a:t>April 2018 </a:t>
            </a:r>
            <a:r>
              <a:rPr lang="mr-IN" sz="1800" b="1" dirty="0" smtClean="0"/>
              <a:t>–</a:t>
            </a:r>
            <a:r>
              <a:rPr lang="en-US" sz="1800" b="1" dirty="0" smtClean="0"/>
              <a:t> London, UK</a:t>
            </a:r>
            <a:endParaRPr lang="en-US" sz="1800" dirty="0" smtClean="0"/>
          </a:p>
          <a:p>
            <a:pPr marL="1022350" lvl="1" indent="-457200">
              <a:buFont typeface="+mj-lt"/>
              <a:buAutoNum type="arabicPeriod"/>
            </a:pPr>
            <a:r>
              <a:rPr lang="en-US" sz="1800" dirty="0" smtClean="0"/>
              <a:t>October 2018 </a:t>
            </a:r>
            <a:r>
              <a:rPr lang="mr-IN" sz="1800" dirty="0" smtClean="0"/>
              <a:t>–</a:t>
            </a:r>
            <a:r>
              <a:rPr lang="en-US" sz="1800" dirty="0" smtClean="0"/>
              <a:t> Vancouver, Canada</a:t>
            </a:r>
          </a:p>
          <a:p>
            <a:pPr marL="1022350" lvl="1" indent="-457200">
              <a:buFont typeface="+mj-lt"/>
              <a:buAutoNum type="arabicPeriod"/>
            </a:pPr>
            <a:r>
              <a:rPr lang="en-US" sz="1800" dirty="0" smtClean="0"/>
              <a:t>December 2018 </a:t>
            </a:r>
            <a:r>
              <a:rPr lang="mr-IN" sz="1800" dirty="0" smtClean="0"/>
              <a:t>–</a:t>
            </a:r>
            <a:r>
              <a:rPr lang="en-US" sz="1800" dirty="0" smtClean="0"/>
              <a:t> Teleconference </a:t>
            </a:r>
          </a:p>
          <a:p>
            <a:pPr>
              <a:spcBef>
                <a:spcPts val="1300"/>
              </a:spcBef>
            </a:pPr>
            <a:r>
              <a:rPr lang="en-US" dirty="0" smtClean="0"/>
              <a:t>Objectives</a:t>
            </a:r>
            <a:endParaRPr lang="en-US" dirty="0"/>
          </a:p>
          <a:p>
            <a:pPr lvl="1"/>
            <a:r>
              <a:rPr lang="en-US" sz="1800" dirty="0"/>
              <a:t>To review and provide </a:t>
            </a:r>
            <a:r>
              <a:rPr lang="en-US" sz="1800" dirty="0" smtClean="0"/>
              <a:t>advice </a:t>
            </a:r>
            <a:r>
              <a:rPr lang="en-US" sz="1800" dirty="0"/>
              <a:t>on the pilot </a:t>
            </a:r>
            <a:r>
              <a:rPr lang="en-US" sz="1800" dirty="0" smtClean="0"/>
              <a:t>learning pathways </a:t>
            </a:r>
            <a:br>
              <a:rPr lang="en-US" sz="1800" dirty="0" smtClean="0"/>
            </a:br>
            <a:r>
              <a:rPr lang="en-US" sz="1800" dirty="0" smtClean="0"/>
              <a:t>for software developers and data analysts</a:t>
            </a:r>
            <a:endParaRPr lang="en-US" sz="1800" dirty="0"/>
          </a:p>
          <a:p>
            <a:pPr lvl="1"/>
            <a:r>
              <a:rPr lang="en-US" sz="1800" dirty="0" smtClean="0"/>
              <a:t>To review and provide advice on future E-Learning courses </a:t>
            </a:r>
            <a:br>
              <a:rPr lang="en-US" sz="1800" dirty="0" smtClean="0"/>
            </a:br>
            <a:r>
              <a:rPr lang="en-US" sz="1800" dirty="0" smtClean="0"/>
              <a:t>including updated education for terminology authors</a:t>
            </a:r>
            <a:endParaRPr lang="en-US" sz="1800" dirty="0"/>
          </a:p>
          <a:p>
            <a:pPr lvl="1"/>
            <a:r>
              <a:rPr lang="en-US" sz="1800" dirty="0" smtClean="0"/>
              <a:t>Advise </a:t>
            </a:r>
            <a:r>
              <a:rPr lang="en-US" sz="1800" dirty="0"/>
              <a:t>on national and international priorities and </a:t>
            </a:r>
            <a:r>
              <a:rPr lang="en-US" sz="1800" dirty="0" smtClean="0"/>
              <a:t/>
            </a:r>
            <a:br>
              <a:rPr lang="en-US" sz="1800" dirty="0" smtClean="0"/>
            </a:br>
            <a:r>
              <a:rPr lang="en-US" sz="1800" dirty="0" smtClean="0"/>
              <a:t>activities to </a:t>
            </a:r>
            <a:r>
              <a:rPr lang="en-US" sz="1800" dirty="0"/>
              <a:t>increase understanding of SNOMED CT</a:t>
            </a:r>
          </a:p>
          <a:p>
            <a:pPr lvl="1"/>
            <a:r>
              <a:rPr lang="en-US" sz="1800" dirty="0" smtClean="0"/>
              <a:t>Sharing </a:t>
            </a:r>
            <a:r>
              <a:rPr lang="en-US" sz="1800" dirty="0"/>
              <a:t>of </a:t>
            </a:r>
            <a:r>
              <a:rPr lang="en-US" sz="1800" dirty="0" smtClean="0"/>
              <a:t>E-Learning </a:t>
            </a:r>
            <a:r>
              <a:rPr lang="en-US" sz="1800" dirty="0"/>
              <a:t>materials for translation </a:t>
            </a:r>
            <a:r>
              <a:rPr lang="en-US" sz="1800" dirty="0" smtClean="0"/>
              <a:t>and </a:t>
            </a:r>
            <a:br>
              <a:rPr lang="en-US" sz="1800" dirty="0" smtClean="0"/>
            </a:br>
            <a:r>
              <a:rPr lang="en-US" sz="1800" dirty="0" smtClean="0"/>
              <a:t>national </a:t>
            </a:r>
            <a:r>
              <a:rPr lang="en-US" sz="1800" dirty="0"/>
              <a:t>use</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4833" y="5248377"/>
            <a:ext cx="2341270" cy="1609623"/>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79509" y="3100912"/>
            <a:ext cx="907406" cy="1037036"/>
          </a:xfrm>
          <a:prstGeom prst="rect">
            <a:avLst/>
          </a:prstGeom>
        </p:spPr>
      </p:pic>
    </p:spTree>
    <p:extLst>
      <p:ext uri="{BB962C8B-B14F-4D97-AF65-F5344CB8AC3E}">
        <p14:creationId xmlns:p14="http://schemas.microsoft.com/office/powerpoint/2010/main" val="42427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marL="6350" algn="ctr">
              <a:spcAft>
                <a:spcPts val="600"/>
              </a:spcAft>
            </a:pPr>
            <a:r>
              <a:rPr lang="en-US" sz="3200" dirty="0" smtClean="0"/>
              <a:t>ELAG </a:t>
            </a:r>
            <a:br>
              <a:rPr lang="en-US" sz="3200" dirty="0" smtClean="0"/>
            </a:br>
            <a:r>
              <a:rPr lang="en-US" sz="3200" dirty="0" smtClean="0"/>
              <a:t>Member Reports</a:t>
            </a:r>
            <a:endParaRPr lang="en-US" sz="3200" dirty="0"/>
          </a:p>
        </p:txBody>
      </p:sp>
      <p:pic>
        <p:nvPicPr>
          <p:cNvPr id="5" name="Content Placeholder 4"/>
          <p:cNvPicPr>
            <a:picLocks noGrp="1" noChangeAspect="1"/>
          </p:cNvPicPr>
          <p:nvPr>
            <p:ph sz="quarter" idx="10"/>
          </p:nvPr>
        </p:nvPicPr>
        <p:blipFill>
          <a:blip r:embed="rId2">
            <a:extLst>
              <a:ext uri="{28A0092B-C50C-407E-A947-70E740481C1C}">
                <a14:useLocalDpi xmlns:a14="http://schemas.microsoft.com/office/drawing/2010/main" val="0"/>
              </a:ext>
            </a:extLst>
          </a:blip>
          <a:stretch>
            <a:fillRect/>
          </a:stretch>
        </p:blipFill>
        <p:spPr>
          <a:xfrm>
            <a:off x="4372755" y="1635907"/>
            <a:ext cx="4246771" cy="4718635"/>
          </a:xfrm>
        </p:spPr>
      </p:pic>
    </p:spTree>
    <p:extLst>
      <p:ext uri="{BB962C8B-B14F-4D97-AF65-F5344CB8AC3E}">
        <p14:creationId xmlns:p14="http://schemas.microsoft.com/office/powerpoint/2010/main" val="5510394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ELAG Member Reports</a:t>
            </a:r>
            <a:endParaRPr lang="en-US" dirty="0"/>
          </a:p>
        </p:txBody>
      </p:sp>
      <p:sp>
        <p:nvSpPr>
          <p:cNvPr id="3" name="Content Placeholder 2"/>
          <p:cNvSpPr>
            <a:spLocks noGrp="1"/>
          </p:cNvSpPr>
          <p:nvPr>
            <p:ph idx="1"/>
          </p:nvPr>
        </p:nvSpPr>
        <p:spPr>
          <a:xfrm>
            <a:off x="457199" y="1428736"/>
            <a:ext cx="8501063" cy="5000660"/>
          </a:xfrm>
        </p:spPr>
        <p:txBody>
          <a:bodyPr/>
          <a:lstStyle/>
          <a:p>
            <a:r>
              <a:rPr lang="en-US" dirty="0" smtClean="0"/>
              <a:t>SNOMED CT education activities in your region</a:t>
            </a:r>
          </a:p>
          <a:p>
            <a:pPr lvl="1"/>
            <a:r>
              <a:rPr lang="en-US" dirty="0" smtClean="0"/>
              <a:t>New </a:t>
            </a:r>
            <a:r>
              <a:rPr lang="en-US" dirty="0"/>
              <a:t>or planned SNOMED CT education </a:t>
            </a:r>
            <a:r>
              <a:rPr lang="en-US" dirty="0" smtClean="0"/>
              <a:t>activities</a:t>
            </a:r>
            <a:endParaRPr lang="en-US" dirty="0"/>
          </a:p>
          <a:p>
            <a:pPr lvl="1"/>
            <a:r>
              <a:rPr lang="en-US" dirty="0" smtClean="0"/>
              <a:t>Plans </a:t>
            </a:r>
            <a:r>
              <a:rPr lang="en-US" dirty="0"/>
              <a:t>or progress in </a:t>
            </a:r>
            <a:r>
              <a:rPr lang="en-US" dirty="0" err="1"/>
              <a:t>localising</a:t>
            </a:r>
            <a:r>
              <a:rPr lang="en-US" dirty="0"/>
              <a:t> SNOMED CT education </a:t>
            </a:r>
            <a:r>
              <a:rPr lang="en-US" dirty="0" smtClean="0"/>
              <a:t>material</a:t>
            </a:r>
            <a:endParaRPr lang="en-US" dirty="0"/>
          </a:p>
          <a:p>
            <a:pPr lvl="1"/>
            <a:r>
              <a:rPr lang="en-US" dirty="0"/>
              <a:t>Feedback on existing SNOMED CT </a:t>
            </a:r>
            <a:r>
              <a:rPr lang="en-US" dirty="0" smtClean="0"/>
              <a:t>E-Learning experiences</a:t>
            </a:r>
          </a:p>
          <a:p>
            <a:pPr lvl="1"/>
            <a:r>
              <a:rPr lang="en-US" dirty="0" smtClean="0"/>
              <a:t>Country or regional SNOMED </a:t>
            </a:r>
            <a:r>
              <a:rPr lang="en-US" dirty="0"/>
              <a:t>CT priorities and </a:t>
            </a:r>
            <a:r>
              <a:rPr lang="en-US" dirty="0" smtClean="0"/>
              <a:t>requirements</a:t>
            </a:r>
          </a:p>
          <a:p>
            <a:r>
              <a:rPr lang="en-US" dirty="0" smtClean="0"/>
              <a:t>Please refer to meeting agenda for summary of reports</a:t>
            </a:r>
          </a:p>
          <a:p>
            <a:pPr lvl="1"/>
            <a:endParaRPr lang="en-US" dirty="0"/>
          </a:p>
          <a:p>
            <a:pPr lvl="1"/>
            <a:endParaRPr lang="en-US"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78592" y="3746314"/>
            <a:ext cx="2528244" cy="3111686"/>
          </a:xfrm>
          <a:prstGeom prst="rect">
            <a:avLst/>
          </a:prstGeom>
        </p:spPr>
      </p:pic>
    </p:spTree>
    <p:extLst>
      <p:ext uri="{BB962C8B-B14F-4D97-AF65-F5344CB8AC3E}">
        <p14:creationId xmlns:p14="http://schemas.microsoft.com/office/powerpoint/2010/main" val="140997071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11.xml><?xml version="1.0" encoding="utf-8"?>
<p:tagLst xmlns:a="http://schemas.openxmlformats.org/drawingml/2006/main" xmlns:r="http://schemas.openxmlformats.org/officeDocument/2006/relationships" xmlns:p="http://schemas.openxmlformats.org/presentationml/2006/main">
  <p:tag name="AUDIO_ID" val="311"/>
  <p:tag name="ARTICULATE_AUDIO_RECORDED" val="1"/>
  <p:tag name="ELAPSEDTIME" val="81.5"/>
  <p:tag name="ARTICULATE_USED_LAYOUT" val="3"/>
  <p:tag name="TIMELINE" val="16.30/33.80/51.6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TITLE_TAG" val="Advanced courses"/>
  <p:tag name="ARTICULATE_NAV_LEVEL" val="2"/>
  <p:tag name="ARTICULATE_SLIDE_PRESENTER_GUID" val="d44c9211-9478-4c06-b4c9-2687f2755a2f"/>
  <p:tag name="ARTICULATE_SLIDE_PAUSE" val="0"/>
  <p:tag name="ARTICULATE_LOCK_SLIDE" val="0"/>
  <p:tag name="ARTICULATE_HIDE_SLIDE" val="0"/>
  <p:tag name="ARTICULATE_PLAYER_CONTROL_PREVIOUS" val="True"/>
  <p:tag name="ARTICULATE_PLAYER_CONTROL_NEXT" val="True"/>
  <p:tag name="AUDIO_ID" val="299"/>
  <p:tag name="ARTICULATE_AUDIO_RECORDED" val="1"/>
  <p:tag name="ELAPSEDTIME" val="109.3"/>
  <p:tag name="ARTICULATE_USED_LAYOUT" val="7"/>
  <p:tag name="TIMELINE" val="9.60/18.70/30.30/42.20/51.20/84.40"/>
</p:tagLst>
</file>

<file path=ppt/tags/tag6.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7.xml><?xml version="1.0" encoding="utf-8"?>
<p:tagLst xmlns:a="http://schemas.openxmlformats.org/drawingml/2006/main" xmlns:r="http://schemas.openxmlformats.org/officeDocument/2006/relationships" xmlns:p="http://schemas.openxmlformats.org/presentationml/2006/main">
  <p:tag name="ARTICULATE_NAV_LEVEL" val="2"/>
  <p:tag name="ARTICULATE_SLIDE_PRESENTER_GUID" val="d44c9211-9478-4c06-b4c9-2687f2755a2f"/>
  <p:tag name="ARTICULATE_SLIDE_PAUSE" val="0"/>
  <p:tag name="ARTICULATE_LOCK_SLIDE" val="0"/>
  <p:tag name="ARTICULATE_HIDE_SLIDE" val="1"/>
  <p:tag name="ARTICULATE_PLAYER_CONTROL_PREVIOUS" val="True"/>
  <p:tag name="ARTICULATE_PLAYER_CONTROL_NEXT" val="True"/>
  <p:tag name="AUDIO_ID" val="298"/>
  <p:tag name="ARTICULATE_AUDIO_RECORDED" val="1"/>
  <p:tag name="ELAPSEDTIME" val="105"/>
  <p:tag name="ARTICULATE_USED_LAYOUT" val="3"/>
  <p:tag name="TIMELINE" val="78.30"/>
</p:tagLst>
</file>

<file path=ppt/tags/tag8.xml><?xml version="1.0" encoding="utf-8"?>
<p:tagLst xmlns:a="http://schemas.openxmlformats.org/drawingml/2006/main" xmlns:r="http://schemas.openxmlformats.org/officeDocument/2006/relationships" xmlns:p="http://schemas.openxmlformats.org/presentationml/2006/main">
  <p:tag name="BULLET_1" val="8226"/>
  <p:tag name="MARGIN_1" val="0"/>
  <p:tag name="MARGIN_2" val="36"/>
  <p:tag name="MARGIN_3" val="72"/>
  <p:tag name="MARGIN_4" val="108"/>
  <p:tag name="MARGIN_5" val="144"/>
  <p:tag name="FONT_SIZE" val="12"/>
</p:tagLst>
</file>

<file path=ppt/tags/tag9.xml><?xml version="1.0" encoding="utf-8"?>
<p:tagLst xmlns:a="http://schemas.openxmlformats.org/drawingml/2006/main" xmlns:r="http://schemas.openxmlformats.org/officeDocument/2006/relationships" xmlns:p="http://schemas.openxmlformats.org/presentationml/2006/main">
  <p:tag name="ARTICULATE_NAV_LEVEL" val="2"/>
  <p:tag name="ARTICULATE_SLIDE_PRESENTER_GUID" val="d44c9211-9478-4c06-b4c9-2687f2755a2f"/>
  <p:tag name="ARTICULATE_SLIDE_PAUSE" val="0"/>
  <p:tag name="ARTICULATE_LOCK_SLIDE" val="0"/>
  <p:tag name="ARTICULATE_HIDE_SLIDE" val="1"/>
  <p:tag name="ARTICULATE_PLAYER_CONTROL_PREVIOUS" val="True"/>
  <p:tag name="ARTICULATE_PLAYER_CONTROL_NEXT" val="True"/>
  <p:tag name="AUDIO_ID" val="308"/>
  <p:tag name="ARTICULATE_AUDIO_RECORDED" val="1"/>
  <p:tag name="ELAPSEDTIME" val="73.242"/>
  <p:tag name="ARTICULATE_USED_LAYOUT" val="3"/>
  <p:tag name="TIMELINE" val="28.00/50.50"/>
</p:tagLst>
</file>

<file path=ppt/theme/theme1.xml><?xml version="1.0" encoding="utf-8"?>
<a:theme xmlns:a="http://schemas.openxmlformats.org/drawingml/2006/main" name="Template for Presentations - Elearning Style Guide (20160831)">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plate for Presentations - Elearning Style Guide (20160706).potx" id="{7328D708-8ECB-41A8-95B3-0FCC7B7FF271}" vid="{DCDB3407-A528-4ED9-B24D-15A4FA73EA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for Presentations - Elearning Style Guide (20170105)</Template>
  <TotalTime>56175</TotalTime>
  <Words>3393</Words>
  <Application>Microsoft Macintosh PowerPoint</Application>
  <PresentationFormat>On-screen Show (4:3)</PresentationFormat>
  <Paragraphs>571</Paragraphs>
  <Slides>52</Slides>
  <Notes>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52</vt:i4>
      </vt:variant>
    </vt:vector>
  </HeadingPairs>
  <TitlesOfParts>
    <vt:vector size="63" baseType="lpstr">
      <vt:lpstr>Calibri</vt:lpstr>
      <vt:lpstr>Mangal</vt:lpstr>
      <vt:lpstr>Museo 300</vt:lpstr>
      <vt:lpstr>Museo 500</vt:lpstr>
      <vt:lpstr>Museo Sans 500</vt:lpstr>
      <vt:lpstr>Times New Roman</vt:lpstr>
      <vt:lpstr>Trebuchet MS</vt:lpstr>
      <vt:lpstr>Trebuchet MS Bold</vt:lpstr>
      <vt:lpstr>Wingdings</vt:lpstr>
      <vt:lpstr>Arial</vt:lpstr>
      <vt:lpstr>Template for Presentations - Elearning Style Guide (20160831)</vt:lpstr>
      <vt:lpstr>PowerPoint Presentation</vt:lpstr>
      <vt:lpstr>Agenda</vt:lpstr>
      <vt:lpstr>ELAG  Administration</vt:lpstr>
      <vt:lpstr>Declaration of Interests</vt:lpstr>
      <vt:lpstr>ELAG Terms of Reference</vt:lpstr>
      <vt:lpstr>ELAG Membership</vt:lpstr>
      <vt:lpstr>ELAG Workplan 2018</vt:lpstr>
      <vt:lpstr>ELAG  Member Reports</vt:lpstr>
      <vt:lpstr>ELAG Member Reports</vt:lpstr>
      <vt:lpstr>ELAG Member Reports</vt:lpstr>
      <vt:lpstr>SNOMED International Update</vt:lpstr>
      <vt:lpstr>Education and Product Support Team</vt:lpstr>
      <vt:lpstr>Education and Product Support Team</vt:lpstr>
      <vt:lpstr>E&amp;PS Work Plan - 2018</vt:lpstr>
      <vt:lpstr>Documentation - 2018</vt:lpstr>
      <vt:lpstr>Product Support - 2018</vt:lpstr>
      <vt:lpstr>Education - 2018</vt:lpstr>
      <vt:lpstr> E-Learning Courses</vt:lpstr>
      <vt:lpstr> E-Learning Pathways</vt:lpstr>
      <vt:lpstr> E-Learning Pilots - Fundamentos</vt:lpstr>
      <vt:lpstr> E-Learning Pilots - Authoring Level 1 Course</vt:lpstr>
      <vt:lpstr>SNOMED CT Course Catalogue</vt:lpstr>
      <vt:lpstr>Background</vt:lpstr>
      <vt:lpstr>SNOMED CT Course Catalogue</vt:lpstr>
      <vt:lpstr>SNOMED CT Foundation Course</vt:lpstr>
      <vt:lpstr>SNOMED CT Implementation Course</vt:lpstr>
      <vt:lpstr>SNOMED CT Authoring Level 1 Course</vt:lpstr>
      <vt:lpstr>SNOMED CT Authoring Level 1 Certification</vt:lpstr>
      <vt:lpstr>SNOMED CT for Developers</vt:lpstr>
      <vt:lpstr>SNOMED CT for Data Analysts</vt:lpstr>
      <vt:lpstr>E-Learning Platform – New Menus</vt:lpstr>
      <vt:lpstr>Next Steps</vt:lpstr>
      <vt:lpstr>Authoring Courses and Certification</vt:lpstr>
      <vt:lpstr>Goals of Authoring Education</vt:lpstr>
      <vt:lpstr>SNOMED CT Authoring Levels</vt:lpstr>
      <vt:lpstr>Authoring Level 1 - Course Modules</vt:lpstr>
      <vt:lpstr>Level 1 Authoring – Curriculum </vt:lpstr>
      <vt:lpstr>Level 1 Authoring – Curriculum </vt:lpstr>
      <vt:lpstr>Level 1 Authoring – Curriculum </vt:lpstr>
      <vt:lpstr>Level 1 Authoring – Curriculum </vt:lpstr>
      <vt:lpstr>Level 1 Authoring – Curriculum </vt:lpstr>
      <vt:lpstr>Authoring Training Platform</vt:lpstr>
      <vt:lpstr>Level 1 Authoring – Assignments </vt:lpstr>
      <vt:lpstr>Authoring Level 1 Certification</vt:lpstr>
      <vt:lpstr>Level 1 Authoring – Timeline </vt:lpstr>
      <vt:lpstr>Level 2 Authoring – Draft Proposal</vt:lpstr>
      <vt:lpstr>Level 2 Authoring – Draft Proposal</vt:lpstr>
      <vt:lpstr>Other Education Activities</vt:lpstr>
      <vt:lpstr>Other Education Activities</vt:lpstr>
      <vt:lpstr>SNOMED CT Expo</vt:lpstr>
      <vt:lpstr>Any Other Business?</vt:lpstr>
      <vt:lpstr>E-Learning Advisory Group</vt:lpstr>
    </vt:vector>
  </TitlesOfParts>
  <Company/>
  <LinksUpToDate>false</LinksUpToDate>
  <SharedDoc>false</SharedDoc>
  <HyperlinksChanged>false</HyperlinksChanged>
  <AppVersion>15.0030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International Coding Standards SNOMED CT and ICD</dc:title>
  <dc:creator>Linda Bird</dc:creator>
  <cp:lastModifiedBy>Linda Bird</cp:lastModifiedBy>
  <cp:revision>850</cp:revision>
  <cp:lastPrinted>2017-04-18T07:34:06Z</cp:lastPrinted>
  <dcterms:created xsi:type="dcterms:W3CDTF">2017-02-27T01:42:44Z</dcterms:created>
  <dcterms:modified xsi:type="dcterms:W3CDTF">2018-10-17T21:11:53Z</dcterms:modified>
</cp:coreProperties>
</file>