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9" r:id="rId3"/>
    <p:sldId id="280" r:id="rId4"/>
    <p:sldId id="277" r:id="rId5"/>
    <p:sldId id="281" r:id="rId6"/>
    <p:sldId id="282" r:id="rId7"/>
    <p:sldId id="283" r:id="rId8"/>
    <p:sldId id="284" r:id="rId9"/>
    <p:sldId id="285" r:id="rId10"/>
    <p:sldId id="286" r:id="rId11"/>
    <p:sldId id="287" r:id="rId12"/>
    <p:sldId id="288" r:id="rId13"/>
    <p:sldId id="289" r:id="rId14"/>
    <p:sldId id="29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581E5C-BB22-9D49-BE2C-2B0AD04D9B26}" v="9" dt="2018-08-09T22:49:06.7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98"/>
    <p:restoredTop sz="94601"/>
  </p:normalViewPr>
  <p:slideViewPr>
    <p:cSldViewPr snapToGrid="0" snapToObjects="1">
      <p:cViewPr varScale="1">
        <p:scale>
          <a:sx n="128" d="100"/>
          <a:sy n="128" d="100"/>
        </p:scale>
        <p:origin x="168" y="8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E252C-CB6E-9440-A87F-25F7EEFF75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6EC9675-A739-0346-8053-43FF14018C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8A50D5A-38CF-F445-B36F-274FB5A4A9D3}"/>
              </a:ext>
            </a:extLst>
          </p:cNvPr>
          <p:cNvSpPr>
            <a:spLocks noGrp="1"/>
          </p:cNvSpPr>
          <p:nvPr>
            <p:ph type="dt" sz="half" idx="10"/>
          </p:nvPr>
        </p:nvSpPr>
        <p:spPr/>
        <p:txBody>
          <a:bodyPr/>
          <a:lstStyle/>
          <a:p>
            <a:fld id="{2B204E48-A031-6440-A766-691D2DA01C5F}" type="datetimeFigureOut">
              <a:rPr lang="en-US" smtClean="0"/>
              <a:t>8/9/18</a:t>
            </a:fld>
            <a:endParaRPr lang="en-US"/>
          </a:p>
        </p:txBody>
      </p:sp>
      <p:sp>
        <p:nvSpPr>
          <p:cNvPr id="5" name="Footer Placeholder 4">
            <a:extLst>
              <a:ext uri="{FF2B5EF4-FFF2-40B4-BE49-F238E27FC236}">
                <a16:creationId xmlns:a16="http://schemas.microsoft.com/office/drawing/2014/main" id="{AE2B6D2B-0C5D-D74E-BC48-F0AFD6677F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0B49B1-674D-1440-B05C-4CCB1E3D55BE}"/>
              </a:ext>
            </a:extLst>
          </p:cNvPr>
          <p:cNvSpPr>
            <a:spLocks noGrp="1"/>
          </p:cNvSpPr>
          <p:nvPr>
            <p:ph type="sldNum" sz="quarter" idx="12"/>
          </p:nvPr>
        </p:nvSpPr>
        <p:spPr/>
        <p:txBody>
          <a:bodyPr/>
          <a:lstStyle/>
          <a:p>
            <a:fld id="{5F2E8773-7872-294B-A74B-6279D068D58C}" type="slidenum">
              <a:rPr lang="en-US" smtClean="0"/>
              <a:t>‹#›</a:t>
            </a:fld>
            <a:endParaRPr lang="en-US"/>
          </a:p>
        </p:txBody>
      </p:sp>
    </p:spTree>
    <p:extLst>
      <p:ext uri="{BB962C8B-B14F-4D97-AF65-F5344CB8AC3E}">
        <p14:creationId xmlns:p14="http://schemas.microsoft.com/office/powerpoint/2010/main" val="2001762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ACFE6-3349-B74B-98FD-F877902786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80F7276-427F-764B-B433-0C9E06FCEAE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3A0D24-FD9A-DD47-8AD7-BD300B412A41}"/>
              </a:ext>
            </a:extLst>
          </p:cNvPr>
          <p:cNvSpPr>
            <a:spLocks noGrp="1"/>
          </p:cNvSpPr>
          <p:nvPr>
            <p:ph type="dt" sz="half" idx="10"/>
          </p:nvPr>
        </p:nvSpPr>
        <p:spPr/>
        <p:txBody>
          <a:bodyPr/>
          <a:lstStyle/>
          <a:p>
            <a:fld id="{2B204E48-A031-6440-A766-691D2DA01C5F}" type="datetimeFigureOut">
              <a:rPr lang="en-US" smtClean="0"/>
              <a:t>8/9/18</a:t>
            </a:fld>
            <a:endParaRPr lang="en-US"/>
          </a:p>
        </p:txBody>
      </p:sp>
      <p:sp>
        <p:nvSpPr>
          <p:cNvPr id="5" name="Footer Placeholder 4">
            <a:extLst>
              <a:ext uri="{FF2B5EF4-FFF2-40B4-BE49-F238E27FC236}">
                <a16:creationId xmlns:a16="http://schemas.microsoft.com/office/drawing/2014/main" id="{F20461E7-8871-0740-BD8E-FE5BC6EC9D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E01033-2EC3-FD49-B47A-7C4A0060B71E}"/>
              </a:ext>
            </a:extLst>
          </p:cNvPr>
          <p:cNvSpPr>
            <a:spLocks noGrp="1"/>
          </p:cNvSpPr>
          <p:nvPr>
            <p:ph type="sldNum" sz="quarter" idx="12"/>
          </p:nvPr>
        </p:nvSpPr>
        <p:spPr/>
        <p:txBody>
          <a:bodyPr/>
          <a:lstStyle/>
          <a:p>
            <a:fld id="{5F2E8773-7872-294B-A74B-6279D068D58C}" type="slidenum">
              <a:rPr lang="en-US" smtClean="0"/>
              <a:t>‹#›</a:t>
            </a:fld>
            <a:endParaRPr lang="en-US"/>
          </a:p>
        </p:txBody>
      </p:sp>
    </p:spTree>
    <p:extLst>
      <p:ext uri="{BB962C8B-B14F-4D97-AF65-F5344CB8AC3E}">
        <p14:creationId xmlns:p14="http://schemas.microsoft.com/office/powerpoint/2010/main" val="2411799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F844A0-AD0E-604C-BF1D-0A0FA359CA3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9D7AEF-C71F-9E40-A132-D625AF0842E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439AB9-8051-034F-97E7-819EDF6B8D7A}"/>
              </a:ext>
            </a:extLst>
          </p:cNvPr>
          <p:cNvSpPr>
            <a:spLocks noGrp="1"/>
          </p:cNvSpPr>
          <p:nvPr>
            <p:ph type="dt" sz="half" idx="10"/>
          </p:nvPr>
        </p:nvSpPr>
        <p:spPr/>
        <p:txBody>
          <a:bodyPr/>
          <a:lstStyle/>
          <a:p>
            <a:fld id="{2B204E48-A031-6440-A766-691D2DA01C5F}" type="datetimeFigureOut">
              <a:rPr lang="en-US" smtClean="0"/>
              <a:t>8/9/18</a:t>
            </a:fld>
            <a:endParaRPr lang="en-US"/>
          </a:p>
        </p:txBody>
      </p:sp>
      <p:sp>
        <p:nvSpPr>
          <p:cNvPr id="5" name="Footer Placeholder 4">
            <a:extLst>
              <a:ext uri="{FF2B5EF4-FFF2-40B4-BE49-F238E27FC236}">
                <a16:creationId xmlns:a16="http://schemas.microsoft.com/office/drawing/2014/main" id="{0583C559-07B0-A248-9E31-7F3E961A3D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6025E8-FB4E-0C4C-90CD-28DF49CA77CD}"/>
              </a:ext>
            </a:extLst>
          </p:cNvPr>
          <p:cNvSpPr>
            <a:spLocks noGrp="1"/>
          </p:cNvSpPr>
          <p:nvPr>
            <p:ph type="sldNum" sz="quarter" idx="12"/>
          </p:nvPr>
        </p:nvSpPr>
        <p:spPr/>
        <p:txBody>
          <a:bodyPr/>
          <a:lstStyle/>
          <a:p>
            <a:fld id="{5F2E8773-7872-294B-A74B-6279D068D58C}" type="slidenum">
              <a:rPr lang="en-US" smtClean="0"/>
              <a:t>‹#›</a:t>
            </a:fld>
            <a:endParaRPr lang="en-US"/>
          </a:p>
        </p:txBody>
      </p:sp>
    </p:spTree>
    <p:extLst>
      <p:ext uri="{BB962C8B-B14F-4D97-AF65-F5344CB8AC3E}">
        <p14:creationId xmlns:p14="http://schemas.microsoft.com/office/powerpoint/2010/main" val="3860614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B0A5C-EE19-5747-9B77-9DFB99C6DEF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559E69-4C09-4347-BB68-0A2AF27B3AC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4DBF18-7721-E148-961F-481539719BBE}"/>
              </a:ext>
            </a:extLst>
          </p:cNvPr>
          <p:cNvSpPr>
            <a:spLocks noGrp="1"/>
          </p:cNvSpPr>
          <p:nvPr>
            <p:ph type="dt" sz="half" idx="10"/>
          </p:nvPr>
        </p:nvSpPr>
        <p:spPr/>
        <p:txBody>
          <a:bodyPr/>
          <a:lstStyle/>
          <a:p>
            <a:fld id="{2B204E48-A031-6440-A766-691D2DA01C5F}" type="datetimeFigureOut">
              <a:rPr lang="en-US" smtClean="0"/>
              <a:t>8/9/18</a:t>
            </a:fld>
            <a:endParaRPr lang="en-US"/>
          </a:p>
        </p:txBody>
      </p:sp>
      <p:sp>
        <p:nvSpPr>
          <p:cNvPr id="5" name="Footer Placeholder 4">
            <a:extLst>
              <a:ext uri="{FF2B5EF4-FFF2-40B4-BE49-F238E27FC236}">
                <a16:creationId xmlns:a16="http://schemas.microsoft.com/office/drawing/2014/main" id="{9318DF38-5CBA-6043-840B-BEEB81B346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319B4E-D388-D440-9875-E7FBF52EB93E}"/>
              </a:ext>
            </a:extLst>
          </p:cNvPr>
          <p:cNvSpPr>
            <a:spLocks noGrp="1"/>
          </p:cNvSpPr>
          <p:nvPr>
            <p:ph type="sldNum" sz="quarter" idx="12"/>
          </p:nvPr>
        </p:nvSpPr>
        <p:spPr/>
        <p:txBody>
          <a:bodyPr/>
          <a:lstStyle/>
          <a:p>
            <a:fld id="{5F2E8773-7872-294B-A74B-6279D068D58C}" type="slidenum">
              <a:rPr lang="en-US" smtClean="0"/>
              <a:t>‹#›</a:t>
            </a:fld>
            <a:endParaRPr lang="en-US"/>
          </a:p>
        </p:txBody>
      </p:sp>
    </p:spTree>
    <p:extLst>
      <p:ext uri="{BB962C8B-B14F-4D97-AF65-F5344CB8AC3E}">
        <p14:creationId xmlns:p14="http://schemas.microsoft.com/office/powerpoint/2010/main" val="252028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93461-8891-194D-86AD-8368AAABEAF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9EAA4A3-7791-7043-A1B8-A6E5950C3B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603A19D-787B-9F42-A9E6-24D511E0C7F9}"/>
              </a:ext>
            </a:extLst>
          </p:cNvPr>
          <p:cNvSpPr>
            <a:spLocks noGrp="1"/>
          </p:cNvSpPr>
          <p:nvPr>
            <p:ph type="dt" sz="half" idx="10"/>
          </p:nvPr>
        </p:nvSpPr>
        <p:spPr/>
        <p:txBody>
          <a:bodyPr/>
          <a:lstStyle/>
          <a:p>
            <a:fld id="{2B204E48-A031-6440-A766-691D2DA01C5F}" type="datetimeFigureOut">
              <a:rPr lang="en-US" smtClean="0"/>
              <a:t>8/9/18</a:t>
            </a:fld>
            <a:endParaRPr lang="en-US"/>
          </a:p>
        </p:txBody>
      </p:sp>
      <p:sp>
        <p:nvSpPr>
          <p:cNvPr id="5" name="Footer Placeholder 4">
            <a:extLst>
              <a:ext uri="{FF2B5EF4-FFF2-40B4-BE49-F238E27FC236}">
                <a16:creationId xmlns:a16="http://schemas.microsoft.com/office/drawing/2014/main" id="{840B7BFE-E26A-1745-8C4B-AF409B3E8D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3DB42E-C922-6E49-911C-63610E271E49}"/>
              </a:ext>
            </a:extLst>
          </p:cNvPr>
          <p:cNvSpPr>
            <a:spLocks noGrp="1"/>
          </p:cNvSpPr>
          <p:nvPr>
            <p:ph type="sldNum" sz="quarter" idx="12"/>
          </p:nvPr>
        </p:nvSpPr>
        <p:spPr/>
        <p:txBody>
          <a:bodyPr/>
          <a:lstStyle/>
          <a:p>
            <a:fld id="{5F2E8773-7872-294B-A74B-6279D068D58C}" type="slidenum">
              <a:rPr lang="en-US" smtClean="0"/>
              <a:t>‹#›</a:t>
            </a:fld>
            <a:endParaRPr lang="en-US"/>
          </a:p>
        </p:txBody>
      </p:sp>
    </p:spTree>
    <p:extLst>
      <p:ext uri="{BB962C8B-B14F-4D97-AF65-F5344CB8AC3E}">
        <p14:creationId xmlns:p14="http://schemas.microsoft.com/office/powerpoint/2010/main" val="1516718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DB2B3-7584-7A47-A1A8-4AF61CECCC6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E72CCF-4AE8-2148-9F2B-715BB94F4FD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9FBA9B4-5F34-0B46-83A0-5F762839EC0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676C26F-BC00-0946-9CC0-30DB9A6CD783}"/>
              </a:ext>
            </a:extLst>
          </p:cNvPr>
          <p:cNvSpPr>
            <a:spLocks noGrp="1"/>
          </p:cNvSpPr>
          <p:nvPr>
            <p:ph type="dt" sz="half" idx="10"/>
          </p:nvPr>
        </p:nvSpPr>
        <p:spPr/>
        <p:txBody>
          <a:bodyPr/>
          <a:lstStyle/>
          <a:p>
            <a:fld id="{2B204E48-A031-6440-A766-691D2DA01C5F}" type="datetimeFigureOut">
              <a:rPr lang="en-US" smtClean="0"/>
              <a:t>8/9/18</a:t>
            </a:fld>
            <a:endParaRPr lang="en-US"/>
          </a:p>
        </p:txBody>
      </p:sp>
      <p:sp>
        <p:nvSpPr>
          <p:cNvPr id="6" name="Footer Placeholder 5">
            <a:extLst>
              <a:ext uri="{FF2B5EF4-FFF2-40B4-BE49-F238E27FC236}">
                <a16:creationId xmlns:a16="http://schemas.microsoft.com/office/drawing/2014/main" id="{728723FE-1349-D44D-8EB3-BC132E1DED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E37ED6-3E7E-BE47-BAA0-722ED9A4C14A}"/>
              </a:ext>
            </a:extLst>
          </p:cNvPr>
          <p:cNvSpPr>
            <a:spLocks noGrp="1"/>
          </p:cNvSpPr>
          <p:nvPr>
            <p:ph type="sldNum" sz="quarter" idx="12"/>
          </p:nvPr>
        </p:nvSpPr>
        <p:spPr/>
        <p:txBody>
          <a:bodyPr/>
          <a:lstStyle/>
          <a:p>
            <a:fld id="{5F2E8773-7872-294B-A74B-6279D068D58C}" type="slidenum">
              <a:rPr lang="en-US" smtClean="0"/>
              <a:t>‹#›</a:t>
            </a:fld>
            <a:endParaRPr lang="en-US"/>
          </a:p>
        </p:txBody>
      </p:sp>
    </p:spTree>
    <p:extLst>
      <p:ext uri="{BB962C8B-B14F-4D97-AF65-F5344CB8AC3E}">
        <p14:creationId xmlns:p14="http://schemas.microsoft.com/office/powerpoint/2010/main" val="163256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3CC3A-A630-4A4A-9D64-96324DE8F72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3B77BD4-1E16-0346-AA72-F66E57D7DF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896B50B-8151-6A46-8482-E45EFAB3AB7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A5698AB-20D0-FF45-AEA1-1E352244DC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6657C95-C001-F54D-ADE8-98337203218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36CE5F0-C54E-944D-8935-F8AF9ACB0742}"/>
              </a:ext>
            </a:extLst>
          </p:cNvPr>
          <p:cNvSpPr>
            <a:spLocks noGrp="1"/>
          </p:cNvSpPr>
          <p:nvPr>
            <p:ph type="dt" sz="half" idx="10"/>
          </p:nvPr>
        </p:nvSpPr>
        <p:spPr/>
        <p:txBody>
          <a:bodyPr/>
          <a:lstStyle/>
          <a:p>
            <a:fld id="{2B204E48-A031-6440-A766-691D2DA01C5F}" type="datetimeFigureOut">
              <a:rPr lang="en-US" smtClean="0"/>
              <a:t>8/9/18</a:t>
            </a:fld>
            <a:endParaRPr lang="en-US"/>
          </a:p>
        </p:txBody>
      </p:sp>
      <p:sp>
        <p:nvSpPr>
          <p:cNvPr id="8" name="Footer Placeholder 7">
            <a:extLst>
              <a:ext uri="{FF2B5EF4-FFF2-40B4-BE49-F238E27FC236}">
                <a16:creationId xmlns:a16="http://schemas.microsoft.com/office/drawing/2014/main" id="{8C19DE5F-E913-A34A-A9AF-F6580BFCF50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AB9ADE1-EEA6-F34A-A5B8-BFFF4A4DD9B3}"/>
              </a:ext>
            </a:extLst>
          </p:cNvPr>
          <p:cNvSpPr>
            <a:spLocks noGrp="1"/>
          </p:cNvSpPr>
          <p:nvPr>
            <p:ph type="sldNum" sz="quarter" idx="12"/>
          </p:nvPr>
        </p:nvSpPr>
        <p:spPr/>
        <p:txBody>
          <a:bodyPr/>
          <a:lstStyle/>
          <a:p>
            <a:fld id="{5F2E8773-7872-294B-A74B-6279D068D58C}" type="slidenum">
              <a:rPr lang="en-US" smtClean="0"/>
              <a:t>‹#›</a:t>
            </a:fld>
            <a:endParaRPr lang="en-US"/>
          </a:p>
        </p:txBody>
      </p:sp>
    </p:spTree>
    <p:extLst>
      <p:ext uri="{BB962C8B-B14F-4D97-AF65-F5344CB8AC3E}">
        <p14:creationId xmlns:p14="http://schemas.microsoft.com/office/powerpoint/2010/main" val="1377175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9BE6E-104E-8041-81BE-B6B0D7BC443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D1D2178-0499-0F44-A5DD-2156B3683750}"/>
              </a:ext>
            </a:extLst>
          </p:cNvPr>
          <p:cNvSpPr>
            <a:spLocks noGrp="1"/>
          </p:cNvSpPr>
          <p:nvPr>
            <p:ph type="dt" sz="half" idx="10"/>
          </p:nvPr>
        </p:nvSpPr>
        <p:spPr/>
        <p:txBody>
          <a:bodyPr/>
          <a:lstStyle/>
          <a:p>
            <a:fld id="{2B204E48-A031-6440-A766-691D2DA01C5F}" type="datetimeFigureOut">
              <a:rPr lang="en-US" smtClean="0"/>
              <a:t>8/9/18</a:t>
            </a:fld>
            <a:endParaRPr lang="en-US"/>
          </a:p>
        </p:txBody>
      </p:sp>
      <p:sp>
        <p:nvSpPr>
          <p:cNvPr id="4" name="Footer Placeholder 3">
            <a:extLst>
              <a:ext uri="{FF2B5EF4-FFF2-40B4-BE49-F238E27FC236}">
                <a16:creationId xmlns:a16="http://schemas.microsoft.com/office/drawing/2014/main" id="{FC2615F1-D1EA-6A42-93AF-C608CB5802D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D9BB8B4-D72C-AF4E-BC23-ED27BB0C4FD5}"/>
              </a:ext>
            </a:extLst>
          </p:cNvPr>
          <p:cNvSpPr>
            <a:spLocks noGrp="1"/>
          </p:cNvSpPr>
          <p:nvPr>
            <p:ph type="sldNum" sz="quarter" idx="12"/>
          </p:nvPr>
        </p:nvSpPr>
        <p:spPr/>
        <p:txBody>
          <a:bodyPr/>
          <a:lstStyle/>
          <a:p>
            <a:fld id="{5F2E8773-7872-294B-A74B-6279D068D58C}" type="slidenum">
              <a:rPr lang="en-US" smtClean="0"/>
              <a:t>‹#›</a:t>
            </a:fld>
            <a:endParaRPr lang="en-US"/>
          </a:p>
        </p:txBody>
      </p:sp>
    </p:spTree>
    <p:extLst>
      <p:ext uri="{BB962C8B-B14F-4D97-AF65-F5344CB8AC3E}">
        <p14:creationId xmlns:p14="http://schemas.microsoft.com/office/powerpoint/2010/main" val="3161916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B56E9D-CA8B-1D46-AFFB-C6FAEF728B67}"/>
              </a:ext>
            </a:extLst>
          </p:cNvPr>
          <p:cNvSpPr>
            <a:spLocks noGrp="1"/>
          </p:cNvSpPr>
          <p:nvPr>
            <p:ph type="dt" sz="half" idx="10"/>
          </p:nvPr>
        </p:nvSpPr>
        <p:spPr/>
        <p:txBody>
          <a:bodyPr/>
          <a:lstStyle/>
          <a:p>
            <a:fld id="{2B204E48-A031-6440-A766-691D2DA01C5F}" type="datetimeFigureOut">
              <a:rPr lang="en-US" smtClean="0"/>
              <a:t>8/9/18</a:t>
            </a:fld>
            <a:endParaRPr lang="en-US"/>
          </a:p>
        </p:txBody>
      </p:sp>
      <p:sp>
        <p:nvSpPr>
          <p:cNvPr id="3" name="Footer Placeholder 2">
            <a:extLst>
              <a:ext uri="{FF2B5EF4-FFF2-40B4-BE49-F238E27FC236}">
                <a16:creationId xmlns:a16="http://schemas.microsoft.com/office/drawing/2014/main" id="{F25F82F0-9DDC-F84F-81D1-D76760D6F7D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D670F68-18C0-C54F-A42B-6C5EECCBD82F}"/>
              </a:ext>
            </a:extLst>
          </p:cNvPr>
          <p:cNvSpPr>
            <a:spLocks noGrp="1"/>
          </p:cNvSpPr>
          <p:nvPr>
            <p:ph type="sldNum" sz="quarter" idx="12"/>
          </p:nvPr>
        </p:nvSpPr>
        <p:spPr/>
        <p:txBody>
          <a:bodyPr/>
          <a:lstStyle/>
          <a:p>
            <a:fld id="{5F2E8773-7872-294B-A74B-6279D068D58C}" type="slidenum">
              <a:rPr lang="en-US" smtClean="0"/>
              <a:t>‹#›</a:t>
            </a:fld>
            <a:endParaRPr lang="en-US"/>
          </a:p>
        </p:txBody>
      </p:sp>
    </p:spTree>
    <p:extLst>
      <p:ext uri="{BB962C8B-B14F-4D97-AF65-F5344CB8AC3E}">
        <p14:creationId xmlns:p14="http://schemas.microsoft.com/office/powerpoint/2010/main" val="559530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5FB7D-75FF-AE43-AC20-899963C31F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2A5C27-7AF0-7746-B4CC-63E7029437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221F5D-9DB6-7943-A499-DEDB25AFAC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B4198F1-1D2C-3B41-9444-F38006B2FCC9}"/>
              </a:ext>
            </a:extLst>
          </p:cNvPr>
          <p:cNvSpPr>
            <a:spLocks noGrp="1"/>
          </p:cNvSpPr>
          <p:nvPr>
            <p:ph type="dt" sz="half" idx="10"/>
          </p:nvPr>
        </p:nvSpPr>
        <p:spPr/>
        <p:txBody>
          <a:bodyPr/>
          <a:lstStyle/>
          <a:p>
            <a:fld id="{2B204E48-A031-6440-A766-691D2DA01C5F}" type="datetimeFigureOut">
              <a:rPr lang="en-US" smtClean="0"/>
              <a:t>8/9/18</a:t>
            </a:fld>
            <a:endParaRPr lang="en-US"/>
          </a:p>
        </p:txBody>
      </p:sp>
      <p:sp>
        <p:nvSpPr>
          <p:cNvPr id="6" name="Footer Placeholder 5">
            <a:extLst>
              <a:ext uri="{FF2B5EF4-FFF2-40B4-BE49-F238E27FC236}">
                <a16:creationId xmlns:a16="http://schemas.microsoft.com/office/drawing/2014/main" id="{A7CAB4A6-8A2A-F249-AC0A-E8E80D528B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BC9019-4A62-E242-ACCD-F1DC4CF80155}"/>
              </a:ext>
            </a:extLst>
          </p:cNvPr>
          <p:cNvSpPr>
            <a:spLocks noGrp="1"/>
          </p:cNvSpPr>
          <p:nvPr>
            <p:ph type="sldNum" sz="quarter" idx="12"/>
          </p:nvPr>
        </p:nvSpPr>
        <p:spPr/>
        <p:txBody>
          <a:bodyPr/>
          <a:lstStyle/>
          <a:p>
            <a:fld id="{5F2E8773-7872-294B-A74B-6279D068D58C}" type="slidenum">
              <a:rPr lang="en-US" smtClean="0"/>
              <a:t>‹#›</a:t>
            </a:fld>
            <a:endParaRPr lang="en-US"/>
          </a:p>
        </p:txBody>
      </p:sp>
    </p:spTree>
    <p:extLst>
      <p:ext uri="{BB962C8B-B14F-4D97-AF65-F5344CB8AC3E}">
        <p14:creationId xmlns:p14="http://schemas.microsoft.com/office/powerpoint/2010/main" val="910904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4BE99-5CA0-6446-8973-97EB0CA6DF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2DD0160-2C6A-4F43-97F1-6D8E4D6772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C95A5B-601C-2D45-B668-91530C2DEF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705B450-BF44-044F-928C-3EF70488BED3}"/>
              </a:ext>
            </a:extLst>
          </p:cNvPr>
          <p:cNvSpPr>
            <a:spLocks noGrp="1"/>
          </p:cNvSpPr>
          <p:nvPr>
            <p:ph type="dt" sz="half" idx="10"/>
          </p:nvPr>
        </p:nvSpPr>
        <p:spPr/>
        <p:txBody>
          <a:bodyPr/>
          <a:lstStyle/>
          <a:p>
            <a:fld id="{2B204E48-A031-6440-A766-691D2DA01C5F}" type="datetimeFigureOut">
              <a:rPr lang="en-US" smtClean="0"/>
              <a:t>8/9/18</a:t>
            </a:fld>
            <a:endParaRPr lang="en-US"/>
          </a:p>
        </p:txBody>
      </p:sp>
      <p:sp>
        <p:nvSpPr>
          <p:cNvPr id="6" name="Footer Placeholder 5">
            <a:extLst>
              <a:ext uri="{FF2B5EF4-FFF2-40B4-BE49-F238E27FC236}">
                <a16:creationId xmlns:a16="http://schemas.microsoft.com/office/drawing/2014/main" id="{178267D3-1F1E-C947-9E07-195F7E9E4E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946836-66F3-964B-873E-857089074A96}"/>
              </a:ext>
            </a:extLst>
          </p:cNvPr>
          <p:cNvSpPr>
            <a:spLocks noGrp="1"/>
          </p:cNvSpPr>
          <p:nvPr>
            <p:ph type="sldNum" sz="quarter" idx="12"/>
          </p:nvPr>
        </p:nvSpPr>
        <p:spPr/>
        <p:txBody>
          <a:bodyPr/>
          <a:lstStyle/>
          <a:p>
            <a:fld id="{5F2E8773-7872-294B-A74B-6279D068D58C}" type="slidenum">
              <a:rPr lang="en-US" smtClean="0"/>
              <a:t>‹#›</a:t>
            </a:fld>
            <a:endParaRPr lang="en-US"/>
          </a:p>
        </p:txBody>
      </p:sp>
    </p:spTree>
    <p:extLst>
      <p:ext uri="{BB962C8B-B14F-4D97-AF65-F5344CB8AC3E}">
        <p14:creationId xmlns:p14="http://schemas.microsoft.com/office/powerpoint/2010/main" val="2572306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E9122B-76C1-6646-A4AB-5D90C54896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B93A039-95E7-6E48-BDD1-D08C1A4523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802068-DD1C-7D4F-86B4-50956209BA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204E48-A031-6440-A766-691D2DA01C5F}" type="datetimeFigureOut">
              <a:rPr lang="en-US" smtClean="0"/>
              <a:t>8/9/18</a:t>
            </a:fld>
            <a:endParaRPr lang="en-US"/>
          </a:p>
        </p:txBody>
      </p:sp>
      <p:sp>
        <p:nvSpPr>
          <p:cNvPr id="5" name="Footer Placeholder 4">
            <a:extLst>
              <a:ext uri="{FF2B5EF4-FFF2-40B4-BE49-F238E27FC236}">
                <a16:creationId xmlns:a16="http://schemas.microsoft.com/office/drawing/2014/main" id="{8288DF9E-207C-D742-B283-6A7AFFFECF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B4EFD64-1F10-1242-8FA1-8E6066C540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2E8773-7872-294B-A74B-6279D068D58C}" type="slidenum">
              <a:rPr lang="en-US" smtClean="0"/>
              <a:t>‹#›</a:t>
            </a:fld>
            <a:endParaRPr lang="en-US"/>
          </a:p>
        </p:txBody>
      </p:sp>
    </p:spTree>
    <p:extLst>
      <p:ext uri="{BB962C8B-B14F-4D97-AF65-F5344CB8AC3E}">
        <p14:creationId xmlns:p14="http://schemas.microsoft.com/office/powerpoint/2010/main" val="2934682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51D3E-99C4-AA47-B155-422421C3A3D7}"/>
              </a:ext>
            </a:extLst>
          </p:cNvPr>
          <p:cNvSpPr>
            <a:spLocks noGrp="1"/>
          </p:cNvSpPr>
          <p:nvPr>
            <p:ph type="ctrTitle"/>
          </p:nvPr>
        </p:nvSpPr>
        <p:spPr/>
        <p:txBody>
          <a:bodyPr/>
          <a:lstStyle/>
          <a:p>
            <a:r>
              <a:rPr lang="en-US" dirty="0"/>
              <a:t>Intolerance to substance</a:t>
            </a:r>
          </a:p>
        </p:txBody>
      </p:sp>
    </p:spTree>
    <p:extLst>
      <p:ext uri="{BB962C8B-B14F-4D97-AF65-F5344CB8AC3E}">
        <p14:creationId xmlns:p14="http://schemas.microsoft.com/office/powerpoint/2010/main" val="87551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9FE7C-7D0F-9847-BAFD-DE55EFA978C3}"/>
              </a:ext>
            </a:extLst>
          </p:cNvPr>
          <p:cNvSpPr>
            <a:spLocks noGrp="1"/>
          </p:cNvSpPr>
          <p:nvPr>
            <p:ph type="title"/>
          </p:nvPr>
        </p:nvSpPr>
        <p:spPr/>
        <p:txBody>
          <a:bodyPr/>
          <a:lstStyle/>
          <a:p>
            <a:r>
              <a:rPr lang="en-US" dirty="0"/>
              <a:t>Proposed organization of Hypersensitivity and Intolerance in SNOMED CT</a:t>
            </a:r>
          </a:p>
        </p:txBody>
      </p:sp>
      <p:sp>
        <p:nvSpPr>
          <p:cNvPr id="3" name="Content Placeholder 2">
            <a:extLst>
              <a:ext uri="{FF2B5EF4-FFF2-40B4-BE49-F238E27FC236}">
                <a16:creationId xmlns:a16="http://schemas.microsoft.com/office/drawing/2014/main" id="{251C74E5-B67E-2747-B63A-41776361E03F}"/>
              </a:ext>
            </a:extLst>
          </p:cNvPr>
          <p:cNvSpPr>
            <a:spLocks noGrp="1"/>
          </p:cNvSpPr>
          <p:nvPr>
            <p:ph idx="1"/>
          </p:nvPr>
        </p:nvSpPr>
        <p:spPr/>
        <p:txBody>
          <a:bodyPr/>
          <a:lstStyle/>
          <a:p>
            <a:r>
              <a:rPr lang="en-US" dirty="0"/>
              <a:t>420134006 |Propensity to adverse reactions (finding)|</a:t>
            </a:r>
          </a:p>
          <a:p>
            <a:pPr lvl="1"/>
            <a:r>
              <a:rPr lang="en-US" dirty="0"/>
              <a:t>609433001 |Hypersensitivity disposition (finding)|</a:t>
            </a:r>
          </a:p>
          <a:p>
            <a:pPr lvl="2"/>
            <a:r>
              <a:rPr lang="en-US" dirty="0"/>
              <a:t>609328004 |Allergic disposition (finding)|</a:t>
            </a:r>
          </a:p>
          <a:p>
            <a:pPr lvl="2"/>
            <a:r>
              <a:rPr lang="en-US" dirty="0"/>
              <a:t>773319003 |Non-allergic hypersensitivity disposition (finding)|*</a:t>
            </a:r>
          </a:p>
          <a:p>
            <a:pPr lvl="1"/>
            <a:r>
              <a:rPr lang="en-US" dirty="0"/>
              <a:t>772779002 |Intolerance to substance (finding)|</a:t>
            </a:r>
          </a:p>
        </p:txBody>
      </p:sp>
      <p:sp>
        <p:nvSpPr>
          <p:cNvPr id="4" name="TextBox 3">
            <a:extLst>
              <a:ext uri="{FF2B5EF4-FFF2-40B4-BE49-F238E27FC236}">
                <a16:creationId xmlns:a16="http://schemas.microsoft.com/office/drawing/2014/main" id="{80D4EE19-2D5A-0844-9CF6-8DDFE59B0F33}"/>
              </a:ext>
            </a:extLst>
          </p:cNvPr>
          <p:cNvSpPr txBox="1"/>
          <p:nvPr/>
        </p:nvSpPr>
        <p:spPr>
          <a:xfrm>
            <a:off x="1302026" y="5724940"/>
            <a:ext cx="9298379" cy="307777"/>
          </a:xfrm>
          <a:prstGeom prst="rect">
            <a:avLst/>
          </a:prstGeom>
          <a:noFill/>
        </p:spPr>
        <p:txBody>
          <a:bodyPr wrap="none" rtlCol="0">
            <a:spAutoFit/>
          </a:bodyPr>
          <a:lstStyle/>
          <a:p>
            <a:r>
              <a:rPr lang="en-US" sz="1400" dirty="0"/>
              <a:t>*The propensity to adverse reactions resembling allergy mostly due to non-immunologic activation of mast cells and basophils</a:t>
            </a:r>
          </a:p>
        </p:txBody>
      </p:sp>
    </p:spTree>
    <p:extLst>
      <p:ext uri="{BB962C8B-B14F-4D97-AF65-F5344CB8AC3E}">
        <p14:creationId xmlns:p14="http://schemas.microsoft.com/office/powerpoint/2010/main" val="1834487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D9BA0-2574-E146-B5DA-FFB1EAC831F5}"/>
              </a:ext>
            </a:extLst>
          </p:cNvPr>
          <p:cNvSpPr>
            <a:spLocks noGrp="1"/>
          </p:cNvSpPr>
          <p:nvPr>
            <p:ph type="title"/>
          </p:nvPr>
        </p:nvSpPr>
        <p:spPr/>
        <p:txBody>
          <a:bodyPr/>
          <a:lstStyle/>
          <a:p>
            <a:r>
              <a:rPr lang="en-US" dirty="0"/>
              <a:t>Modeling of food intolerance due to metabolic defects</a:t>
            </a:r>
          </a:p>
        </p:txBody>
      </p:sp>
      <p:pic>
        <p:nvPicPr>
          <p:cNvPr id="4" name="Content Placeholder 3">
            <a:extLst>
              <a:ext uri="{FF2B5EF4-FFF2-40B4-BE49-F238E27FC236}">
                <a16:creationId xmlns:a16="http://schemas.microsoft.com/office/drawing/2014/main" id="{A8FF7E52-C618-8943-8BF6-8C779B4AB02E}"/>
              </a:ext>
            </a:extLst>
          </p:cNvPr>
          <p:cNvPicPr>
            <a:picLocks noGrp="1" noChangeAspect="1"/>
          </p:cNvPicPr>
          <p:nvPr>
            <p:ph idx="1"/>
          </p:nvPr>
        </p:nvPicPr>
        <p:blipFill>
          <a:blip r:embed="rId2"/>
          <a:stretch>
            <a:fillRect/>
          </a:stretch>
        </p:blipFill>
        <p:spPr>
          <a:xfrm>
            <a:off x="200823" y="1690688"/>
            <a:ext cx="6125050" cy="4351338"/>
          </a:xfrm>
          <a:prstGeom prst="rect">
            <a:avLst/>
          </a:prstGeom>
        </p:spPr>
      </p:pic>
      <p:pic>
        <p:nvPicPr>
          <p:cNvPr id="5" name="Picture 4">
            <a:extLst>
              <a:ext uri="{FF2B5EF4-FFF2-40B4-BE49-F238E27FC236}">
                <a16:creationId xmlns:a16="http://schemas.microsoft.com/office/drawing/2014/main" id="{A1464F0F-79A3-AD4B-ABAF-0C55921C2ABD}"/>
              </a:ext>
            </a:extLst>
          </p:cNvPr>
          <p:cNvPicPr>
            <a:picLocks noChangeAspect="1"/>
          </p:cNvPicPr>
          <p:nvPr/>
        </p:nvPicPr>
        <p:blipFill>
          <a:blip r:embed="rId3"/>
          <a:stretch>
            <a:fillRect/>
          </a:stretch>
        </p:blipFill>
        <p:spPr>
          <a:xfrm>
            <a:off x="6408699" y="1690688"/>
            <a:ext cx="5582478" cy="3238499"/>
          </a:xfrm>
          <a:prstGeom prst="rect">
            <a:avLst/>
          </a:prstGeom>
        </p:spPr>
      </p:pic>
    </p:spTree>
    <p:extLst>
      <p:ext uri="{BB962C8B-B14F-4D97-AF65-F5344CB8AC3E}">
        <p14:creationId xmlns:p14="http://schemas.microsoft.com/office/powerpoint/2010/main" val="4074927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55845-0B4E-7546-BBE1-B31B795F27DB}"/>
              </a:ext>
            </a:extLst>
          </p:cNvPr>
          <p:cNvSpPr>
            <a:spLocks noGrp="1"/>
          </p:cNvSpPr>
          <p:nvPr>
            <p:ph type="title"/>
          </p:nvPr>
        </p:nvSpPr>
        <p:spPr/>
        <p:txBody>
          <a:bodyPr>
            <a:normAutofit fontScale="90000"/>
          </a:bodyPr>
          <a:lstStyle/>
          <a:p>
            <a:r>
              <a:rPr lang="en-US" dirty="0"/>
              <a:t>Intolerance to fructose co-occurrent and due to fructose-1,6-bisphosphate aldolase B deficiency</a:t>
            </a:r>
          </a:p>
        </p:txBody>
      </p:sp>
      <p:pic>
        <p:nvPicPr>
          <p:cNvPr id="5" name="Content Placeholder 4">
            <a:extLst>
              <a:ext uri="{FF2B5EF4-FFF2-40B4-BE49-F238E27FC236}">
                <a16:creationId xmlns:a16="http://schemas.microsoft.com/office/drawing/2014/main" id="{0B5E2042-56D8-0D47-B18B-AA7BDD44DE68}"/>
              </a:ext>
            </a:extLst>
          </p:cNvPr>
          <p:cNvPicPr>
            <a:picLocks noGrp="1" noChangeAspect="1"/>
          </p:cNvPicPr>
          <p:nvPr>
            <p:ph idx="1"/>
          </p:nvPr>
        </p:nvPicPr>
        <p:blipFill>
          <a:blip r:embed="rId2"/>
          <a:stretch>
            <a:fillRect/>
          </a:stretch>
        </p:blipFill>
        <p:spPr>
          <a:xfrm>
            <a:off x="838200" y="3062601"/>
            <a:ext cx="10515600" cy="1877386"/>
          </a:xfrm>
          <a:prstGeom prst="rect">
            <a:avLst/>
          </a:prstGeom>
        </p:spPr>
      </p:pic>
    </p:spTree>
    <p:extLst>
      <p:ext uri="{BB962C8B-B14F-4D97-AF65-F5344CB8AC3E}">
        <p14:creationId xmlns:p14="http://schemas.microsoft.com/office/powerpoint/2010/main" val="39984784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D47CC-336A-F448-BD45-5B7269FA3C68}"/>
              </a:ext>
            </a:extLst>
          </p:cNvPr>
          <p:cNvSpPr>
            <a:spLocks noGrp="1"/>
          </p:cNvSpPr>
          <p:nvPr>
            <p:ph type="title"/>
          </p:nvPr>
        </p:nvSpPr>
        <p:spPr/>
        <p:txBody>
          <a:bodyPr/>
          <a:lstStyle/>
          <a:p>
            <a:r>
              <a:rPr lang="en-US" dirty="0"/>
              <a:t>Lactose intolerance/Lactase deficiency</a:t>
            </a:r>
          </a:p>
        </p:txBody>
      </p:sp>
      <p:pic>
        <p:nvPicPr>
          <p:cNvPr id="4" name="Content Placeholder 3">
            <a:extLst>
              <a:ext uri="{FF2B5EF4-FFF2-40B4-BE49-F238E27FC236}">
                <a16:creationId xmlns:a16="http://schemas.microsoft.com/office/drawing/2014/main" id="{737F4D46-1406-1246-A37F-43E0B299AECF}"/>
              </a:ext>
            </a:extLst>
          </p:cNvPr>
          <p:cNvPicPr>
            <a:picLocks noGrp="1" noChangeAspect="1"/>
          </p:cNvPicPr>
          <p:nvPr>
            <p:ph idx="1"/>
          </p:nvPr>
        </p:nvPicPr>
        <p:blipFill>
          <a:blip r:embed="rId2"/>
          <a:stretch>
            <a:fillRect/>
          </a:stretch>
        </p:blipFill>
        <p:spPr>
          <a:xfrm>
            <a:off x="838200" y="2445186"/>
            <a:ext cx="10515600" cy="3112215"/>
          </a:xfrm>
          <a:prstGeom prst="rect">
            <a:avLst/>
          </a:prstGeom>
        </p:spPr>
      </p:pic>
    </p:spTree>
    <p:extLst>
      <p:ext uri="{BB962C8B-B14F-4D97-AF65-F5344CB8AC3E}">
        <p14:creationId xmlns:p14="http://schemas.microsoft.com/office/powerpoint/2010/main" val="33340393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588D6-9167-EA4B-A975-877B19DF1527}"/>
              </a:ext>
            </a:extLst>
          </p:cNvPr>
          <p:cNvSpPr>
            <a:spLocks noGrp="1"/>
          </p:cNvSpPr>
          <p:nvPr>
            <p:ph type="title"/>
          </p:nvPr>
        </p:nvSpPr>
        <p:spPr/>
        <p:txBody>
          <a:bodyPr>
            <a:normAutofit/>
          </a:bodyPr>
          <a:lstStyle/>
          <a:p>
            <a:r>
              <a:rPr lang="en-US" dirty="0"/>
              <a:t>Proposed model for Lactose intolerance</a:t>
            </a:r>
          </a:p>
        </p:txBody>
      </p:sp>
      <p:pic>
        <p:nvPicPr>
          <p:cNvPr id="4" name="Content Placeholder 3">
            <a:extLst>
              <a:ext uri="{FF2B5EF4-FFF2-40B4-BE49-F238E27FC236}">
                <a16:creationId xmlns:a16="http://schemas.microsoft.com/office/drawing/2014/main" id="{EEA14B90-7AE3-1F4C-B4AA-5FFCF6A0CC5F}"/>
              </a:ext>
            </a:extLst>
          </p:cNvPr>
          <p:cNvPicPr>
            <a:picLocks noGrp="1" noChangeAspect="1"/>
          </p:cNvPicPr>
          <p:nvPr>
            <p:ph idx="1"/>
          </p:nvPr>
        </p:nvPicPr>
        <p:blipFill>
          <a:blip r:embed="rId2"/>
          <a:stretch>
            <a:fillRect/>
          </a:stretch>
        </p:blipFill>
        <p:spPr>
          <a:xfrm>
            <a:off x="838200" y="2787525"/>
            <a:ext cx="10515600" cy="2427537"/>
          </a:xfrm>
          <a:prstGeom prst="rect">
            <a:avLst/>
          </a:prstGeom>
        </p:spPr>
      </p:pic>
      <p:sp>
        <p:nvSpPr>
          <p:cNvPr id="5" name="TextBox 4">
            <a:extLst>
              <a:ext uri="{FF2B5EF4-FFF2-40B4-BE49-F238E27FC236}">
                <a16:creationId xmlns:a16="http://schemas.microsoft.com/office/drawing/2014/main" id="{103BF006-0108-E646-94CB-B61B3E68722E}"/>
              </a:ext>
            </a:extLst>
          </p:cNvPr>
          <p:cNvSpPr txBox="1"/>
          <p:nvPr/>
        </p:nvSpPr>
        <p:spPr>
          <a:xfrm>
            <a:off x="838200" y="5575850"/>
            <a:ext cx="9362661" cy="646331"/>
          </a:xfrm>
          <a:prstGeom prst="rect">
            <a:avLst/>
          </a:prstGeom>
          <a:noFill/>
        </p:spPr>
        <p:txBody>
          <a:bodyPr wrap="square" rtlCol="0">
            <a:spAutoFit/>
          </a:bodyPr>
          <a:lstStyle/>
          <a:p>
            <a:r>
              <a:rPr lang="en-US" dirty="0"/>
              <a:t>Note that this would require this intolerance to substance to be a disorder in order to retain Disorder of carbohydrate absorption (disorder) as a parent</a:t>
            </a:r>
          </a:p>
        </p:txBody>
      </p:sp>
    </p:spTree>
    <p:extLst>
      <p:ext uri="{BB962C8B-B14F-4D97-AF65-F5344CB8AC3E}">
        <p14:creationId xmlns:p14="http://schemas.microsoft.com/office/powerpoint/2010/main" val="820370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2AD74A-7178-4B78-8EB3-5DF92E86A4CF}"/>
              </a:ext>
            </a:extLst>
          </p:cNvPr>
          <p:cNvSpPr>
            <a:spLocks noGrp="1"/>
          </p:cNvSpPr>
          <p:nvPr>
            <p:ph type="title"/>
          </p:nvPr>
        </p:nvSpPr>
        <p:spPr/>
        <p:txBody>
          <a:bodyPr/>
          <a:lstStyle/>
          <a:p>
            <a:r>
              <a:rPr lang="en-US" dirty="0"/>
              <a:t>Intolerance to substance</a:t>
            </a:r>
          </a:p>
        </p:txBody>
      </p:sp>
      <p:sp>
        <p:nvSpPr>
          <p:cNvPr id="5" name="Content Placeholder 4">
            <a:extLst>
              <a:ext uri="{FF2B5EF4-FFF2-40B4-BE49-F238E27FC236}">
                <a16:creationId xmlns:a16="http://schemas.microsoft.com/office/drawing/2014/main" id="{FEE82618-9230-4344-8F32-603A6CE380FE}"/>
              </a:ext>
            </a:extLst>
          </p:cNvPr>
          <p:cNvSpPr>
            <a:spLocks noGrp="1"/>
          </p:cNvSpPr>
          <p:nvPr>
            <p:ph idx="1"/>
          </p:nvPr>
        </p:nvSpPr>
        <p:spPr/>
        <p:txBody>
          <a:bodyPr/>
          <a:lstStyle/>
          <a:p>
            <a:r>
              <a:rPr lang="en-US" dirty="0"/>
              <a:t>Intolerances can represent a variety of pathological processes and due to the difficulty in precisely defining an intolerance pathological process, it becomes problematic to apply the model for hypersensitivity dispositions to defining intolerance to a substance. For this reason, as well as the difficulty in associating a material agent with a disposition, it is proposed that substances are related to the intolerance disposition by use of the associated with attribute.  The parent concept, Intolerance to substance (finding) is primitive but can be used as a parent to fully define Intolerance to specific substances.</a:t>
            </a:r>
          </a:p>
        </p:txBody>
      </p:sp>
    </p:spTree>
    <p:extLst>
      <p:ext uri="{BB962C8B-B14F-4D97-AF65-F5344CB8AC3E}">
        <p14:creationId xmlns:p14="http://schemas.microsoft.com/office/powerpoint/2010/main" val="3519781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9997F-5843-42C4-AF24-9D124FAFDE47}"/>
              </a:ext>
            </a:extLst>
          </p:cNvPr>
          <p:cNvSpPr>
            <a:spLocks noGrp="1"/>
          </p:cNvSpPr>
          <p:nvPr>
            <p:ph type="title"/>
          </p:nvPr>
        </p:nvSpPr>
        <p:spPr/>
        <p:txBody>
          <a:bodyPr>
            <a:normAutofit fontScale="90000"/>
          </a:bodyPr>
          <a:lstStyle/>
          <a:p>
            <a:br>
              <a:rPr lang="en-US" dirty="0"/>
            </a:br>
            <a:r>
              <a:rPr lang="en-US" dirty="0"/>
              <a:t>Intolerance to substance 2</a:t>
            </a:r>
            <a:br>
              <a:rPr lang="en-US" dirty="0"/>
            </a:br>
            <a:r>
              <a:rPr lang="en-US" sz="2000" b="1" dirty="0"/>
              <a:t>FSN: Intolerance to X (finding)</a:t>
            </a:r>
            <a:br>
              <a:rPr lang="en-US" sz="2000" b="1" dirty="0"/>
            </a:br>
            <a:r>
              <a:rPr lang="en-US" sz="2000" b="1" dirty="0"/>
              <a:t>Preferred Term: Intolerance to X</a:t>
            </a:r>
            <a:br>
              <a:rPr lang="en-US" sz="2000" b="1" dirty="0"/>
            </a:br>
            <a:r>
              <a:rPr lang="en-US" sz="2000" b="1" dirty="0"/>
              <a:t>Synonym: X intolerance</a:t>
            </a:r>
            <a:br>
              <a:rPr lang="en-US" dirty="0"/>
            </a:br>
            <a:endParaRPr lang="en-US" dirty="0"/>
          </a:p>
        </p:txBody>
      </p:sp>
      <p:sp>
        <p:nvSpPr>
          <p:cNvPr id="4" name="Text Placeholder 3">
            <a:extLst>
              <a:ext uri="{FF2B5EF4-FFF2-40B4-BE49-F238E27FC236}">
                <a16:creationId xmlns:a16="http://schemas.microsoft.com/office/drawing/2014/main" id="{65C3F33C-3ACF-486F-924D-4145BD8A650C}"/>
              </a:ext>
            </a:extLst>
          </p:cNvPr>
          <p:cNvSpPr>
            <a:spLocks noGrp="1"/>
          </p:cNvSpPr>
          <p:nvPr>
            <p:ph type="body" idx="1"/>
          </p:nvPr>
        </p:nvSpPr>
        <p:spPr/>
        <p:txBody>
          <a:bodyPr>
            <a:normAutofit/>
          </a:bodyPr>
          <a:lstStyle/>
          <a:p>
            <a:r>
              <a:rPr lang="en-US" dirty="0"/>
              <a:t>Model</a:t>
            </a:r>
          </a:p>
        </p:txBody>
      </p:sp>
      <p:pic>
        <p:nvPicPr>
          <p:cNvPr id="7" name="Content Placeholder 6">
            <a:extLst>
              <a:ext uri="{FF2B5EF4-FFF2-40B4-BE49-F238E27FC236}">
                <a16:creationId xmlns:a16="http://schemas.microsoft.com/office/drawing/2014/main" id="{90C33B55-2DEC-4D96-9F0F-91469379B519}"/>
              </a:ext>
            </a:extLst>
          </p:cNvPr>
          <p:cNvPicPr>
            <a:picLocks noGrp="1" noChangeAspect="1"/>
          </p:cNvPicPr>
          <p:nvPr>
            <p:ph sz="half" idx="2"/>
          </p:nvPr>
        </p:nvPicPr>
        <p:blipFill>
          <a:blip r:embed="rId2"/>
          <a:stretch>
            <a:fillRect/>
          </a:stretch>
        </p:blipFill>
        <p:spPr>
          <a:xfrm>
            <a:off x="836612" y="2807469"/>
            <a:ext cx="4505334" cy="1670449"/>
          </a:xfrm>
          <a:prstGeom prst="rect">
            <a:avLst/>
          </a:prstGeom>
        </p:spPr>
      </p:pic>
      <p:sp>
        <p:nvSpPr>
          <p:cNvPr id="5" name="Text Placeholder 4">
            <a:extLst>
              <a:ext uri="{FF2B5EF4-FFF2-40B4-BE49-F238E27FC236}">
                <a16:creationId xmlns:a16="http://schemas.microsoft.com/office/drawing/2014/main" id="{6912641B-6CA2-4589-B7FD-EFE95ED4F104}"/>
              </a:ext>
            </a:extLst>
          </p:cNvPr>
          <p:cNvSpPr>
            <a:spLocks noGrp="1"/>
          </p:cNvSpPr>
          <p:nvPr>
            <p:ph type="body" sz="quarter" idx="3"/>
          </p:nvPr>
        </p:nvSpPr>
        <p:spPr/>
        <p:txBody>
          <a:bodyPr>
            <a:normAutofit/>
          </a:bodyPr>
          <a:lstStyle/>
          <a:p>
            <a:r>
              <a:rPr lang="en-US" dirty="0"/>
              <a:t>Example</a:t>
            </a:r>
          </a:p>
        </p:txBody>
      </p:sp>
      <p:pic>
        <p:nvPicPr>
          <p:cNvPr id="8" name="Content Placeholder 7">
            <a:extLst>
              <a:ext uri="{FF2B5EF4-FFF2-40B4-BE49-F238E27FC236}">
                <a16:creationId xmlns:a16="http://schemas.microsoft.com/office/drawing/2014/main" id="{A6D5698B-3F54-4E7A-88A0-30E89E6E0157}"/>
              </a:ext>
            </a:extLst>
          </p:cNvPr>
          <p:cNvPicPr>
            <a:picLocks noGrp="1" noChangeAspect="1"/>
          </p:cNvPicPr>
          <p:nvPr>
            <p:ph sz="quarter" idx="4"/>
          </p:nvPr>
        </p:nvPicPr>
        <p:blipFill>
          <a:blip r:embed="rId3"/>
          <a:stretch>
            <a:fillRect/>
          </a:stretch>
        </p:blipFill>
        <p:spPr>
          <a:xfrm>
            <a:off x="6172200" y="2807469"/>
            <a:ext cx="5183188" cy="2326675"/>
          </a:xfrm>
          <a:prstGeom prst="rect">
            <a:avLst/>
          </a:prstGeom>
        </p:spPr>
      </p:pic>
    </p:spTree>
    <p:extLst>
      <p:ext uri="{BB962C8B-B14F-4D97-AF65-F5344CB8AC3E}">
        <p14:creationId xmlns:p14="http://schemas.microsoft.com/office/powerpoint/2010/main" val="1099297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4E156-7D01-4D66-BB76-C2D64360F6EC}"/>
              </a:ext>
            </a:extLst>
          </p:cNvPr>
          <p:cNvSpPr>
            <a:spLocks noGrp="1"/>
          </p:cNvSpPr>
          <p:nvPr>
            <p:ph type="title"/>
          </p:nvPr>
        </p:nvSpPr>
        <p:spPr/>
        <p:txBody>
          <a:bodyPr/>
          <a:lstStyle/>
          <a:p>
            <a:r>
              <a:rPr lang="en-US" dirty="0"/>
              <a:t>Allergy vs. Intolerance (FHIR)*</a:t>
            </a:r>
          </a:p>
        </p:txBody>
      </p:sp>
      <p:sp>
        <p:nvSpPr>
          <p:cNvPr id="3" name="Content Placeholder 2">
            <a:extLst>
              <a:ext uri="{FF2B5EF4-FFF2-40B4-BE49-F238E27FC236}">
                <a16:creationId xmlns:a16="http://schemas.microsoft.com/office/drawing/2014/main" id="{B03B4BC6-6894-4A71-B85F-0B9C3D3D24C4}"/>
              </a:ext>
            </a:extLst>
          </p:cNvPr>
          <p:cNvSpPr>
            <a:spLocks noGrp="1"/>
          </p:cNvSpPr>
          <p:nvPr>
            <p:ph idx="1"/>
          </p:nvPr>
        </p:nvSpPr>
        <p:spPr/>
        <p:txBody>
          <a:bodyPr>
            <a:normAutofit fontScale="85000" lnSpcReduction="20000"/>
          </a:bodyPr>
          <a:lstStyle/>
          <a:p>
            <a:r>
              <a:rPr lang="en-US" dirty="0"/>
              <a:t>Adverse reactions may be:</a:t>
            </a:r>
          </a:p>
          <a:p>
            <a:pPr lvl="1"/>
            <a:r>
              <a:rPr lang="en-US" dirty="0"/>
              <a:t>An allergy (typically type I hypersensitivity, plus other "allergy-like" reactions, including pseudoallergy)</a:t>
            </a:r>
          </a:p>
          <a:p>
            <a:pPr lvl="1"/>
            <a:r>
              <a:rPr lang="en-US" dirty="0"/>
              <a:t>An intolerance (typically non-immune adverse reactions that are not determined or perceived to be allergic or "allergy-like", and are to some degree idiosyncratic and/or individually specific [i.e. are not a reaction that is expected to occur with most or all patients given similar circumstances])</a:t>
            </a:r>
          </a:p>
          <a:p>
            <a:r>
              <a:rPr lang="en-US" dirty="0"/>
              <a:t>In clinical practice distinguishing between allergy and intolerance is difficult and may not be practical. Often the term "allergy" is used rather generically and may overlap with "intolerance", and the boundaries between these concepts may not be well-defined or understood. As noted above, the term "intolerance" should generally be applied to a propensity for adverse reactions which is either determined (to the extent that is possible) or perceived to not be allergic or "allergy-like". If it is not possible to determine whether a particular propensity condition is an allergy or an intolerance, then the type element should be omitted from the resource</a:t>
            </a:r>
          </a:p>
        </p:txBody>
      </p:sp>
      <p:sp>
        <p:nvSpPr>
          <p:cNvPr id="4" name="TextBox 3">
            <a:extLst>
              <a:ext uri="{FF2B5EF4-FFF2-40B4-BE49-F238E27FC236}">
                <a16:creationId xmlns:a16="http://schemas.microsoft.com/office/drawing/2014/main" id="{B6D1BC8A-C3C5-4A8E-8933-7DCC0D2429F8}"/>
              </a:ext>
            </a:extLst>
          </p:cNvPr>
          <p:cNvSpPr txBox="1"/>
          <p:nvPr/>
        </p:nvSpPr>
        <p:spPr>
          <a:xfrm>
            <a:off x="4589369" y="6215876"/>
            <a:ext cx="1506631" cy="276999"/>
          </a:xfrm>
          <a:prstGeom prst="rect">
            <a:avLst/>
          </a:prstGeom>
          <a:noFill/>
        </p:spPr>
        <p:txBody>
          <a:bodyPr wrap="none" rtlCol="0">
            <a:spAutoFit/>
          </a:bodyPr>
          <a:lstStyle/>
          <a:p>
            <a:r>
              <a:rPr lang="en-US" sz="1200" dirty="0"/>
              <a:t>*FHIR Release 3 (STU</a:t>
            </a:r>
          </a:p>
        </p:txBody>
      </p:sp>
    </p:spTree>
    <p:extLst>
      <p:ext uri="{BB962C8B-B14F-4D97-AF65-F5344CB8AC3E}">
        <p14:creationId xmlns:p14="http://schemas.microsoft.com/office/powerpoint/2010/main" val="1674960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634FA-54E8-FF42-9C7E-CF2A354F009F}"/>
              </a:ext>
            </a:extLst>
          </p:cNvPr>
          <p:cNvSpPr>
            <a:spLocks noGrp="1"/>
          </p:cNvSpPr>
          <p:nvPr>
            <p:ph type="title"/>
          </p:nvPr>
        </p:nvSpPr>
        <p:spPr/>
        <p:txBody>
          <a:bodyPr/>
          <a:lstStyle/>
          <a:p>
            <a:r>
              <a:rPr lang="en-US" dirty="0"/>
              <a:t>Allergy WAO/EAAACI</a:t>
            </a:r>
          </a:p>
        </p:txBody>
      </p:sp>
      <p:sp>
        <p:nvSpPr>
          <p:cNvPr id="3" name="Content Placeholder 2">
            <a:extLst>
              <a:ext uri="{FF2B5EF4-FFF2-40B4-BE49-F238E27FC236}">
                <a16:creationId xmlns:a16="http://schemas.microsoft.com/office/drawing/2014/main" id="{EFCDFBF1-5F20-034D-B1A3-ABC76712CA4D}"/>
              </a:ext>
            </a:extLst>
          </p:cNvPr>
          <p:cNvSpPr>
            <a:spLocks noGrp="1"/>
          </p:cNvSpPr>
          <p:nvPr>
            <p:ph idx="1"/>
          </p:nvPr>
        </p:nvSpPr>
        <p:spPr/>
        <p:txBody>
          <a:bodyPr>
            <a:normAutofit fontScale="85000" lnSpcReduction="10000"/>
          </a:bodyPr>
          <a:lstStyle/>
          <a:p>
            <a:r>
              <a:rPr lang="en-US" dirty="0"/>
              <a:t>Allergy: Allergy is a hypersensitivity reaction initiated by immunological mechanisms. </a:t>
            </a:r>
          </a:p>
          <a:p>
            <a:r>
              <a:rPr lang="en-US" dirty="0"/>
              <a:t>Allergy can be antibody-or cell-mediated. In the majority of cases the antibody typically responsible for an allergic reaction belongs to the IgE isotype and these individuals may be referred to as suffering from an IgE-mediated allergy.</a:t>
            </a:r>
          </a:p>
          <a:p>
            <a:r>
              <a:rPr lang="en-US" dirty="0"/>
              <a:t>Not all IgE associated ’allergic’ reactions occur in ’atopic’ subjects. In non-IgE-mediated allergy the antibody can belong to the IgG isotype, </a:t>
            </a:r>
            <a:r>
              <a:rPr lang="en-US" dirty="0" err="1"/>
              <a:t>eg</a:t>
            </a:r>
            <a:r>
              <a:rPr lang="en-US" dirty="0"/>
              <a:t>, anaphylaxis due to immune complexes containing dextran, and the classical, nowadays rare, serum sickness previously referred to as a Type III reaction.</a:t>
            </a:r>
          </a:p>
          <a:p>
            <a:r>
              <a:rPr lang="en-US" dirty="0"/>
              <a:t>Both IgE and IgG antibodies are found in allergic bronchial pulmonary aspergillosis (ABPA). Allergic contact dermatitis is representative of allergic diseases mediated by lymphocytes.</a:t>
            </a:r>
          </a:p>
        </p:txBody>
      </p:sp>
    </p:spTree>
    <p:extLst>
      <p:ext uri="{BB962C8B-B14F-4D97-AF65-F5344CB8AC3E}">
        <p14:creationId xmlns:p14="http://schemas.microsoft.com/office/powerpoint/2010/main" val="108446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C457C-EFC5-B847-8830-04DB54AA4C76}"/>
              </a:ext>
            </a:extLst>
          </p:cNvPr>
          <p:cNvSpPr>
            <a:spLocks noGrp="1"/>
          </p:cNvSpPr>
          <p:nvPr>
            <p:ph type="title"/>
          </p:nvPr>
        </p:nvSpPr>
        <p:spPr/>
        <p:txBody>
          <a:bodyPr/>
          <a:lstStyle/>
          <a:p>
            <a:r>
              <a:rPr lang="en-US" dirty="0"/>
              <a:t>Hypersensitivity WAO/EAAACI</a:t>
            </a:r>
          </a:p>
        </p:txBody>
      </p:sp>
      <p:sp>
        <p:nvSpPr>
          <p:cNvPr id="3" name="Content Placeholder 2">
            <a:extLst>
              <a:ext uri="{FF2B5EF4-FFF2-40B4-BE49-F238E27FC236}">
                <a16:creationId xmlns:a16="http://schemas.microsoft.com/office/drawing/2014/main" id="{4E75F440-46DD-BE4D-93BB-3AA14CF23D72}"/>
              </a:ext>
            </a:extLst>
          </p:cNvPr>
          <p:cNvSpPr>
            <a:spLocks noGrp="1"/>
          </p:cNvSpPr>
          <p:nvPr>
            <p:ph idx="1"/>
          </p:nvPr>
        </p:nvSpPr>
        <p:spPr/>
        <p:txBody>
          <a:bodyPr/>
          <a:lstStyle/>
          <a:p>
            <a:r>
              <a:rPr lang="en-US" dirty="0"/>
              <a:t>Hypersensitivity: Hypersensitivity causes objectively reproducible symptoms or signs, initiated by exposure to a defined stimulus that is tolerated by normal subjects.</a:t>
            </a:r>
          </a:p>
          <a:p>
            <a:r>
              <a:rPr lang="en-US" dirty="0"/>
              <a:t>Non-allergic hypersensitivity: Non-allergic hypersensitivity is the preferred term to describe hypersensitivity in which immunological mechanisms cannot be proven</a:t>
            </a:r>
          </a:p>
        </p:txBody>
      </p:sp>
    </p:spTree>
    <p:extLst>
      <p:ext uri="{BB962C8B-B14F-4D97-AF65-F5344CB8AC3E}">
        <p14:creationId xmlns:p14="http://schemas.microsoft.com/office/powerpoint/2010/main" val="349117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586BF-5EB3-7844-85D2-247B6165DFAE}"/>
              </a:ext>
            </a:extLst>
          </p:cNvPr>
          <p:cNvSpPr>
            <a:spLocks noGrp="1"/>
          </p:cNvSpPr>
          <p:nvPr>
            <p:ph type="title"/>
          </p:nvPr>
        </p:nvSpPr>
        <p:spPr/>
        <p:txBody>
          <a:bodyPr/>
          <a:lstStyle/>
          <a:p>
            <a:r>
              <a:rPr lang="en-US" dirty="0"/>
              <a:t>Joint AAAAI/ACAAI practice parameters - Food intolerance*</a:t>
            </a:r>
          </a:p>
        </p:txBody>
      </p:sp>
      <p:pic>
        <p:nvPicPr>
          <p:cNvPr id="4" name="Content Placeholder 3">
            <a:extLst>
              <a:ext uri="{FF2B5EF4-FFF2-40B4-BE49-F238E27FC236}">
                <a16:creationId xmlns:a16="http://schemas.microsoft.com/office/drawing/2014/main" id="{1BB21D23-C64B-8043-885D-336097CF95F9}"/>
              </a:ext>
            </a:extLst>
          </p:cNvPr>
          <p:cNvPicPr>
            <a:picLocks noGrp="1" noChangeAspect="1"/>
          </p:cNvPicPr>
          <p:nvPr>
            <p:ph idx="1"/>
          </p:nvPr>
        </p:nvPicPr>
        <p:blipFill>
          <a:blip r:embed="rId2"/>
          <a:stretch>
            <a:fillRect/>
          </a:stretch>
        </p:blipFill>
        <p:spPr>
          <a:xfrm>
            <a:off x="7508509" y="1690688"/>
            <a:ext cx="3993223" cy="4351338"/>
          </a:xfrm>
          <a:prstGeom prst="rect">
            <a:avLst/>
          </a:prstGeom>
        </p:spPr>
      </p:pic>
      <p:sp>
        <p:nvSpPr>
          <p:cNvPr id="5" name="TextBox 4">
            <a:extLst>
              <a:ext uri="{FF2B5EF4-FFF2-40B4-BE49-F238E27FC236}">
                <a16:creationId xmlns:a16="http://schemas.microsoft.com/office/drawing/2014/main" id="{70B260C3-A5AF-D845-9552-C6AA75944FD1}"/>
              </a:ext>
            </a:extLst>
          </p:cNvPr>
          <p:cNvSpPr txBox="1"/>
          <p:nvPr/>
        </p:nvSpPr>
        <p:spPr>
          <a:xfrm>
            <a:off x="838200" y="1928191"/>
            <a:ext cx="6670309" cy="4031873"/>
          </a:xfrm>
          <a:prstGeom prst="rect">
            <a:avLst/>
          </a:prstGeom>
          <a:noFill/>
        </p:spPr>
        <p:txBody>
          <a:bodyPr wrap="square" rtlCol="0">
            <a:spAutoFit/>
          </a:bodyPr>
          <a:lstStyle/>
          <a:p>
            <a:r>
              <a:rPr lang="en-US" sz="1600" b="1" dirty="0"/>
              <a:t>Food intolerance</a:t>
            </a:r>
            <a:r>
              <a:rPr lang="en-US" sz="1600" dirty="0"/>
              <a:t>: Nonimmunologic reactions to food (food intolerances) can include metabolic, pharmacologic, toxic, and/or undefined mechanisms. Because food intolerances can sometimes mimic reactions typical of an immunologic response, it is important to keep these mechanisms in mind when evaluating patients reporting adverse food reactions</a:t>
            </a:r>
          </a:p>
          <a:p>
            <a:endParaRPr lang="en-US" sz="1600" dirty="0"/>
          </a:p>
          <a:p>
            <a:r>
              <a:rPr lang="en-US" sz="1600" dirty="0"/>
              <a:t>An adverse reaction to milk, for example, might be due to an immunologic response to milk protein or an intolerance caused by an inability to digest lactose.</a:t>
            </a:r>
          </a:p>
          <a:p>
            <a:r>
              <a:rPr lang="en-US" sz="1600" dirty="0"/>
              <a:t>Most adverse reactions to food additives, such as artificial colors and various preservatives, have no defined immunologic mechanisms and are most appropriately categorized as food intolerances if reproducible reactions do occur.</a:t>
            </a:r>
          </a:p>
          <a:p>
            <a:r>
              <a:rPr lang="en-US" sz="1600" dirty="0"/>
              <a:t>Other common food intolerances include those related to pharmacologic (</a:t>
            </a:r>
            <a:r>
              <a:rPr lang="en-US" sz="1600" dirty="0" err="1"/>
              <a:t>eg</a:t>
            </a:r>
            <a:r>
              <a:rPr lang="en-US" sz="1600" dirty="0"/>
              <a:t>, caffeine) or toxic (</a:t>
            </a:r>
            <a:r>
              <a:rPr lang="en-US" sz="1600" dirty="0" err="1"/>
              <a:t>eg</a:t>
            </a:r>
            <a:r>
              <a:rPr lang="en-US" sz="1600" dirty="0"/>
              <a:t>, </a:t>
            </a:r>
            <a:r>
              <a:rPr lang="en-US" sz="1600" dirty="0" err="1"/>
              <a:t>scromboid</a:t>
            </a:r>
            <a:r>
              <a:rPr lang="en-US" sz="1600" dirty="0"/>
              <a:t>) effects of food, whereas for others, no clear mechanism or mechanisms have been defined</a:t>
            </a:r>
          </a:p>
        </p:txBody>
      </p:sp>
      <p:sp>
        <p:nvSpPr>
          <p:cNvPr id="6" name="TextBox 5">
            <a:extLst>
              <a:ext uri="{FF2B5EF4-FFF2-40B4-BE49-F238E27FC236}">
                <a16:creationId xmlns:a16="http://schemas.microsoft.com/office/drawing/2014/main" id="{382B466E-5620-9A42-AE28-ACFEF2B52491}"/>
              </a:ext>
            </a:extLst>
          </p:cNvPr>
          <p:cNvSpPr txBox="1"/>
          <p:nvPr/>
        </p:nvSpPr>
        <p:spPr>
          <a:xfrm>
            <a:off x="3190461" y="6331227"/>
            <a:ext cx="3090911" cy="261610"/>
          </a:xfrm>
          <a:prstGeom prst="rect">
            <a:avLst/>
          </a:prstGeom>
          <a:noFill/>
        </p:spPr>
        <p:txBody>
          <a:bodyPr wrap="none" rtlCol="0">
            <a:spAutoFit/>
          </a:bodyPr>
          <a:lstStyle/>
          <a:p>
            <a:r>
              <a:rPr lang="en-US" sz="1100" dirty="0"/>
              <a:t>*Food allergy: A practice parameter update—2014</a:t>
            </a:r>
          </a:p>
        </p:txBody>
      </p:sp>
    </p:spTree>
    <p:extLst>
      <p:ext uri="{BB962C8B-B14F-4D97-AF65-F5344CB8AC3E}">
        <p14:creationId xmlns:p14="http://schemas.microsoft.com/office/powerpoint/2010/main" val="769713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C41C2-D8ED-A346-B5B6-F69BB22DC92A}"/>
              </a:ext>
            </a:extLst>
          </p:cNvPr>
          <p:cNvSpPr>
            <a:spLocks noGrp="1"/>
          </p:cNvSpPr>
          <p:nvPr>
            <p:ph type="title"/>
          </p:nvPr>
        </p:nvSpPr>
        <p:spPr/>
        <p:txBody>
          <a:bodyPr/>
          <a:lstStyle/>
          <a:p>
            <a:r>
              <a:rPr lang="en-US" dirty="0"/>
              <a:t>Joint AAAAI/ACAAI practice parameters - Drug intolerance</a:t>
            </a:r>
          </a:p>
        </p:txBody>
      </p:sp>
      <p:sp>
        <p:nvSpPr>
          <p:cNvPr id="3" name="Content Placeholder 2">
            <a:extLst>
              <a:ext uri="{FF2B5EF4-FFF2-40B4-BE49-F238E27FC236}">
                <a16:creationId xmlns:a16="http://schemas.microsoft.com/office/drawing/2014/main" id="{9D7419A1-E9D0-A745-A79F-0BA112B3140D}"/>
              </a:ext>
            </a:extLst>
          </p:cNvPr>
          <p:cNvSpPr>
            <a:spLocks noGrp="1"/>
          </p:cNvSpPr>
          <p:nvPr>
            <p:ph idx="1"/>
          </p:nvPr>
        </p:nvSpPr>
        <p:spPr/>
        <p:txBody>
          <a:bodyPr>
            <a:normAutofit fontScale="92500"/>
          </a:bodyPr>
          <a:lstStyle/>
          <a:p>
            <a:r>
              <a:rPr lang="en-US" b="1" dirty="0"/>
              <a:t>Drug intolerance </a:t>
            </a:r>
            <a:r>
              <a:rPr lang="en-US" dirty="0"/>
              <a:t>is an undesirable pharmacologic effect that may occur at low or usual doses of the drug </a:t>
            </a:r>
            <a:r>
              <a:rPr lang="en-US" u="sng" dirty="0"/>
              <a:t>without</a:t>
            </a:r>
            <a:r>
              <a:rPr lang="en-US" dirty="0"/>
              <a:t> underlying abnormalities of metabolism, excretion, or bioavailability of the drug. Humoral or cellular immune mechanisms are not thought to be involved, and a scientific explanation for such exaggerated responses has not been established (</a:t>
            </a:r>
            <a:r>
              <a:rPr lang="en-US" dirty="0" err="1"/>
              <a:t>eg</a:t>
            </a:r>
            <a:r>
              <a:rPr lang="en-US" dirty="0"/>
              <a:t>, aspirin-induced tinnitus at low doses).</a:t>
            </a:r>
          </a:p>
          <a:p>
            <a:r>
              <a:rPr lang="en-US" b="1" dirty="0"/>
              <a:t>Drug allergy </a:t>
            </a:r>
            <a:r>
              <a:rPr lang="en-US" dirty="0"/>
              <a:t>is an immunologically mediated response to a pharmaceutical and/or formulation (excipient) agent in a sensitized person</a:t>
            </a:r>
          </a:p>
          <a:p>
            <a:r>
              <a:rPr lang="en-US" b="1" dirty="0"/>
              <a:t>Pseudoallergic (anaphylactoid) reactions </a:t>
            </a:r>
            <a:r>
              <a:rPr lang="en-US" dirty="0"/>
              <a:t>are immediate systemic reactions that mimic anaphylaxis but are caused by non–IgE-mediated release of mediators from mast cells and basophils.</a:t>
            </a:r>
          </a:p>
        </p:txBody>
      </p:sp>
      <p:sp>
        <p:nvSpPr>
          <p:cNvPr id="4" name="TextBox 3">
            <a:extLst>
              <a:ext uri="{FF2B5EF4-FFF2-40B4-BE49-F238E27FC236}">
                <a16:creationId xmlns:a16="http://schemas.microsoft.com/office/drawing/2014/main" id="{C7343BEE-7D46-E840-993E-07927789BB54}"/>
              </a:ext>
            </a:extLst>
          </p:cNvPr>
          <p:cNvSpPr txBox="1"/>
          <p:nvPr/>
        </p:nvSpPr>
        <p:spPr>
          <a:xfrm>
            <a:off x="3756991" y="6341165"/>
            <a:ext cx="2890535" cy="253916"/>
          </a:xfrm>
          <a:prstGeom prst="rect">
            <a:avLst/>
          </a:prstGeom>
          <a:noFill/>
        </p:spPr>
        <p:txBody>
          <a:bodyPr wrap="none" rtlCol="0">
            <a:spAutoFit/>
          </a:bodyPr>
          <a:lstStyle/>
          <a:p>
            <a:r>
              <a:rPr lang="en-US" sz="1050" dirty="0"/>
              <a:t>Drug Allergy: An Updated Practice Parameter 201</a:t>
            </a:r>
          </a:p>
        </p:txBody>
      </p:sp>
    </p:spTree>
    <p:extLst>
      <p:ext uri="{BB962C8B-B14F-4D97-AF65-F5344CB8AC3E}">
        <p14:creationId xmlns:p14="http://schemas.microsoft.com/office/powerpoint/2010/main" val="1818028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39AEE-C554-8E4C-AB82-2C73F3AA69AE}"/>
              </a:ext>
            </a:extLst>
          </p:cNvPr>
          <p:cNvSpPr>
            <a:spLocks noGrp="1"/>
          </p:cNvSpPr>
          <p:nvPr>
            <p:ph type="title"/>
          </p:nvPr>
        </p:nvSpPr>
        <p:spPr/>
        <p:txBody>
          <a:bodyPr/>
          <a:lstStyle/>
          <a:p>
            <a:r>
              <a:rPr lang="en-US" dirty="0"/>
              <a:t>Inconsistencies within and between standards</a:t>
            </a:r>
          </a:p>
        </p:txBody>
      </p:sp>
      <p:sp>
        <p:nvSpPr>
          <p:cNvPr id="3" name="Content Placeholder 2">
            <a:extLst>
              <a:ext uri="{FF2B5EF4-FFF2-40B4-BE49-F238E27FC236}">
                <a16:creationId xmlns:a16="http://schemas.microsoft.com/office/drawing/2014/main" id="{1C1F2488-1043-9A40-B58F-627E87E85D8C}"/>
              </a:ext>
            </a:extLst>
          </p:cNvPr>
          <p:cNvSpPr>
            <a:spLocks noGrp="1"/>
          </p:cNvSpPr>
          <p:nvPr>
            <p:ph idx="1"/>
          </p:nvPr>
        </p:nvSpPr>
        <p:spPr/>
        <p:txBody>
          <a:bodyPr>
            <a:normAutofit lnSpcReduction="10000"/>
          </a:bodyPr>
          <a:lstStyle/>
          <a:p>
            <a:r>
              <a:rPr lang="en-US" dirty="0"/>
              <a:t>FHIR makes a distinction between intolerance and allergy but groups non-allergic hypersensitivity (pseudoallergy)with allergy</a:t>
            </a:r>
          </a:p>
          <a:p>
            <a:r>
              <a:rPr lang="en-US" dirty="0"/>
              <a:t>WAO/EAAACI definition of hypersensitivity sounds like intolerance but includes allergy and non-allergic hypersensitivity as distinct entities. There is no mention of “intolerance” and the meaning of non-allergic hypersensitivity is not clear as to whether it specifically refers to allergy-like symptoms without an immunologic cause</a:t>
            </a:r>
          </a:p>
          <a:p>
            <a:r>
              <a:rPr lang="en-US" dirty="0"/>
              <a:t>Joint AAAAI/ACAAI practice parameters exclude abnormalities of metabolism, excretion, or bioavailability in the definition of drug intolerance but include metabolic, pharmacologic, toxic, and/or undefined mechanisms in the definition of food intolerance</a:t>
            </a:r>
          </a:p>
        </p:txBody>
      </p:sp>
    </p:spTree>
    <p:extLst>
      <p:ext uri="{BB962C8B-B14F-4D97-AF65-F5344CB8AC3E}">
        <p14:creationId xmlns:p14="http://schemas.microsoft.com/office/powerpoint/2010/main" val="4499415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TotalTime>
  <Words>1037</Words>
  <Application>Microsoft Macintosh PowerPoint</Application>
  <PresentationFormat>Widescreen</PresentationFormat>
  <Paragraphs>48</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Intolerance to substance</vt:lpstr>
      <vt:lpstr>Intolerance to substance</vt:lpstr>
      <vt:lpstr> Intolerance to substance 2 FSN: Intolerance to X (finding) Preferred Term: Intolerance to X Synonym: X intolerance </vt:lpstr>
      <vt:lpstr>Allergy vs. Intolerance (FHIR)*</vt:lpstr>
      <vt:lpstr>Allergy WAO/EAAACI</vt:lpstr>
      <vt:lpstr>Hypersensitivity WAO/EAAACI</vt:lpstr>
      <vt:lpstr>Joint AAAAI/ACAAI practice parameters - Food intolerance*</vt:lpstr>
      <vt:lpstr>Joint AAAAI/ACAAI practice parameters - Drug intolerance</vt:lpstr>
      <vt:lpstr>Inconsistencies within and between standards</vt:lpstr>
      <vt:lpstr>Proposed organization of Hypersensitivity and Intolerance in SNOMED CT</vt:lpstr>
      <vt:lpstr>Modeling of food intolerance due to metabolic defects</vt:lpstr>
      <vt:lpstr>Intolerance to fructose co-occurrent and due to fructose-1,6-bisphosphate aldolase B deficiency</vt:lpstr>
      <vt:lpstr>Lactose intolerance/Lactase deficiency</vt:lpstr>
      <vt:lpstr>Proposed model for Lactose intolerance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Intolerance to substance</dc:title>
  <dc:creator>Bruce J. Goldberg</dc:creator>
  <cp:lastModifiedBy>Bruce J. Goldberg</cp:lastModifiedBy>
  <cp:revision>9</cp:revision>
  <dcterms:created xsi:type="dcterms:W3CDTF">2018-08-02T15:31:12Z</dcterms:created>
  <dcterms:modified xsi:type="dcterms:W3CDTF">2018-08-09T22:49:06Z</dcterms:modified>
</cp:coreProperties>
</file>