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sldIdLst>
    <p:sldId id="275" r:id="rId3"/>
    <p:sldId id="279" r:id="rId4"/>
    <p:sldId id="283" r:id="rId5"/>
    <p:sldId id="284" r:id="rId6"/>
    <p:sldId id="285" r:id="rId7"/>
    <p:sldId id="286" r:id="rId8"/>
    <p:sldId id="287" r:id="rId9"/>
    <p:sldId id="288" r:id="rId10"/>
    <p:sldId id="282" r:id="rId11"/>
    <p:sldId id="271" r:id="rId12"/>
    <p:sldId id="281" r:id="rId13"/>
    <p:sldId id="280" r:id="rId14"/>
    <p:sldId id="266" r:id="rId15"/>
    <p:sldId id="262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2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660E-204E-41F2-B2BA-A771854925F0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4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5F96-4A95-4D17-A4DC-4F31ACADEBB9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8327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EB83A-FF31-4E64-845C-BD8299B2780C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632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04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719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185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125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284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51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5730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34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84454-9F02-4E02-B7D8-4157B4C69844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323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885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54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04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FA5D-D3EF-4777-A5C2-28B74D1D7915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3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BEE80-72C2-4B0E-AE35-DF5FDA68FDEA}" type="datetime1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79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5D02-48D4-43C4-A7B1-4399A0F75F18}" type="datetime1">
              <a:rPr lang="en-GB" smtClean="0"/>
              <a:t>12/04/18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23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269-8291-42CE-8CDA-1953A4E7154A}" type="datetime1">
              <a:rPr lang="en-GB" smtClean="0"/>
              <a:t>12/04/18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71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DFD0-D7F8-4F14-AD67-171475546C3F}" type="datetime1">
              <a:rPr lang="en-GB" smtClean="0"/>
              <a:t>12/04/18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22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9AE2-722E-42FD-8173-1B110A5548CE}" type="datetime1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96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4001E-A6AB-4CB2-9E69-794E42C64139}" type="datetime1">
              <a:rPr lang="en-GB" smtClean="0"/>
              <a:t>12/04/18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46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B490D-EE8E-4F9E-AD23-99D0FB22D429}" type="datetime1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F86F0-C27F-4D01-A1F4-0B177DB603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557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9790-5975-4CB8-AE38-975AAD2CDFB4}" type="datetimeFigureOut">
              <a:rPr lang="en-GB" smtClean="0"/>
              <a:t>12/04/18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13BAA-8581-469C-A36C-36E2FFB408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23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b="1" dirty="0"/>
              <a:t>Actionable information from data</a:t>
            </a:r>
          </a:p>
          <a:p>
            <a:pPr marL="0" indent="0"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b="1" dirty="0"/>
              <a:t>Towards a computable language of health</a:t>
            </a:r>
          </a:p>
          <a:p>
            <a:pPr marL="0" indent="0"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b="1" dirty="0"/>
              <a:t>The structure/ semantic conundrum</a:t>
            </a:r>
          </a:p>
          <a:p>
            <a:pPr marL="0" indent="0" algn="ctr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b="1" dirty="0"/>
              <a:t>Data Storage Model vs Information Model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endParaRPr lang="en-GB" sz="2400" b="1" dirty="0"/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Discovery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78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endParaRPr lang="en-GB" sz="2400" b="1" dirty="0"/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Discovery Data Service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CB760CF-3A36-4DF3-B63B-F2D6A3802A0C}"/>
              </a:ext>
            </a:extLst>
          </p:cNvPr>
          <p:cNvSpPr/>
          <p:nvPr/>
        </p:nvSpPr>
        <p:spPr>
          <a:xfrm>
            <a:off x="1437586" y="1311022"/>
            <a:ext cx="16591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GP practice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7A89602-3FEA-4202-884F-9BEBABB8A47E}"/>
              </a:ext>
            </a:extLst>
          </p:cNvPr>
          <p:cNvSpPr/>
          <p:nvPr/>
        </p:nvSpPr>
        <p:spPr>
          <a:xfrm>
            <a:off x="8255301" y="1323869"/>
            <a:ext cx="165911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Hospital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66BC336-7002-4E60-BF03-36F2E38FCDF7}"/>
              </a:ext>
            </a:extLst>
          </p:cNvPr>
          <p:cNvSpPr/>
          <p:nvPr/>
        </p:nvSpPr>
        <p:spPr>
          <a:xfrm>
            <a:off x="4625811" y="2737331"/>
            <a:ext cx="1659117" cy="15404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Data Service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Normalise to common model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7981568-3C25-40D3-9543-1492F70D8D87}"/>
              </a:ext>
            </a:extLst>
          </p:cNvPr>
          <p:cNvSpPr/>
          <p:nvPr/>
        </p:nvSpPr>
        <p:spPr>
          <a:xfrm>
            <a:off x="3649744" y="5416553"/>
            <a:ext cx="1659117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New Service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03E1D971-42B8-4DF3-BB84-8991BAB6DFA0}"/>
              </a:ext>
            </a:extLst>
          </p:cNvPr>
          <p:cNvSpPr/>
          <p:nvPr/>
        </p:nvSpPr>
        <p:spPr>
          <a:xfrm>
            <a:off x="1653618" y="5416553"/>
            <a:ext cx="1659117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GP practice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E02FFA4-48D4-4004-9167-94CB10C2E0A6}"/>
              </a:ext>
            </a:extLst>
          </p:cNvPr>
          <p:cNvSpPr/>
          <p:nvPr/>
        </p:nvSpPr>
        <p:spPr>
          <a:xfrm>
            <a:off x="5645870" y="5441953"/>
            <a:ext cx="1659117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Patient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="" xmlns:a16="http://schemas.microsoft.com/office/drawing/2014/main" id="{E7176771-E96C-4A27-A443-0B1461C99364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2267145" y="2225422"/>
            <a:ext cx="2436830" cy="8343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07EF0DDE-3BF3-44DB-A924-E7A78710B892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6371342" y="2238269"/>
            <a:ext cx="2713518" cy="821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456AC5E-54F2-49F0-A990-C163CEB68CD8}"/>
              </a:ext>
            </a:extLst>
          </p:cNvPr>
          <p:cNvSpPr txBox="1"/>
          <p:nvPr/>
        </p:nvSpPr>
        <p:spPr>
          <a:xfrm>
            <a:off x="6199003" y="1933486"/>
            <a:ext cx="1931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 Event</a:t>
            </a:r>
          </a:p>
          <a:p>
            <a:r>
              <a:rPr lang="en-GB" dirty="0"/>
              <a:t>Proprietary format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D41BBB3E-D6A1-47AB-8605-015AC4645B02}"/>
              </a:ext>
            </a:extLst>
          </p:cNvPr>
          <p:cNvSpPr txBox="1"/>
          <p:nvPr/>
        </p:nvSpPr>
        <p:spPr>
          <a:xfrm>
            <a:off x="3213404" y="1932007"/>
            <a:ext cx="1931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 Event</a:t>
            </a:r>
          </a:p>
          <a:p>
            <a:r>
              <a:rPr lang="en-GB" dirty="0"/>
              <a:t>Proprietary format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76FCFAC-9CA5-4D49-BC11-2B8ADA4F916E}"/>
              </a:ext>
            </a:extLst>
          </p:cNvPr>
          <p:cNvSpPr/>
          <p:nvPr/>
        </p:nvSpPr>
        <p:spPr>
          <a:xfrm>
            <a:off x="7770697" y="5473849"/>
            <a:ext cx="1659117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Warehouse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="" xmlns:a16="http://schemas.microsoft.com/office/drawing/2014/main" id="{675B3A5D-D5CD-4F38-935E-C17A21841C28}"/>
              </a:ext>
            </a:extLst>
          </p:cNvPr>
          <p:cNvCxnSpPr>
            <a:cxnSpLocks/>
          </p:cNvCxnSpPr>
          <p:nvPr/>
        </p:nvCxnSpPr>
        <p:spPr>
          <a:xfrm flipH="1">
            <a:off x="2651681" y="4277743"/>
            <a:ext cx="1953707" cy="1138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B3D934B5-2628-45FC-8D0F-A4F5558843EC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flipH="1">
            <a:off x="4479303" y="4277743"/>
            <a:ext cx="976067" cy="1138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B1BE4C62-FFE2-4C8E-A784-A024536799C3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603451" y="4303143"/>
            <a:ext cx="871978" cy="1138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="" xmlns:a16="http://schemas.microsoft.com/office/drawing/2014/main" id="{91E9F292-F181-457F-9D35-6C02A447897D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6306924" y="4303143"/>
            <a:ext cx="2293332" cy="1170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9ED43D87-D1F6-49A2-9926-4E65510BE5BA}"/>
              </a:ext>
            </a:extLst>
          </p:cNvPr>
          <p:cNvSpPr txBox="1"/>
          <p:nvPr/>
        </p:nvSpPr>
        <p:spPr>
          <a:xfrm>
            <a:off x="1568347" y="4474291"/>
            <a:ext cx="1808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 Event</a:t>
            </a:r>
          </a:p>
          <a:p>
            <a:r>
              <a:rPr lang="en-GB" dirty="0"/>
              <a:t>Standards format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A48F336E-C621-4B54-B073-DEC61395C26C}"/>
              </a:ext>
            </a:extLst>
          </p:cNvPr>
          <p:cNvSpPr txBox="1"/>
          <p:nvPr/>
        </p:nvSpPr>
        <p:spPr>
          <a:xfrm>
            <a:off x="7782332" y="4456119"/>
            <a:ext cx="16914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Data subset</a:t>
            </a:r>
          </a:p>
          <a:p>
            <a:r>
              <a:rPr lang="en-GB" dirty="0"/>
              <a:t>Common model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="" xmlns:a16="http://schemas.microsoft.com/office/drawing/2014/main" id="{C42A26B5-5E6F-4AE5-86F3-3B66265A42D9}"/>
              </a:ext>
            </a:extLst>
          </p:cNvPr>
          <p:cNvCxnSpPr/>
          <p:nvPr/>
        </p:nvCxnSpPr>
        <p:spPr>
          <a:xfrm>
            <a:off x="609600" y="3685880"/>
            <a:ext cx="399578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39D8C652-B8AF-49AA-9ADE-BD912A2F3FC0}"/>
              </a:ext>
            </a:extLst>
          </p:cNvPr>
          <p:cNvCxnSpPr/>
          <p:nvPr/>
        </p:nvCxnSpPr>
        <p:spPr>
          <a:xfrm>
            <a:off x="6306924" y="3685880"/>
            <a:ext cx="373262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903764F1-B0B8-475C-962F-B2816CD601AC}"/>
              </a:ext>
            </a:extLst>
          </p:cNvPr>
          <p:cNvSpPr txBox="1"/>
          <p:nvPr/>
        </p:nvSpPr>
        <p:spPr>
          <a:xfrm>
            <a:off x="801278" y="2894029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Inbound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="" xmlns:a16="http://schemas.microsoft.com/office/drawing/2014/main" id="{A3AFB198-B3CF-4B79-A370-A1DB736389B5}"/>
              </a:ext>
            </a:extLst>
          </p:cNvPr>
          <p:cNvSpPr txBox="1"/>
          <p:nvPr/>
        </p:nvSpPr>
        <p:spPr>
          <a:xfrm>
            <a:off x="801278" y="3931968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Outbound</a:t>
            </a:r>
          </a:p>
        </p:txBody>
      </p:sp>
    </p:spTree>
    <p:extLst>
      <p:ext uri="{BB962C8B-B14F-4D97-AF65-F5344CB8AC3E}">
        <p14:creationId xmlns:p14="http://schemas.microsoft.com/office/powerpoint/2010/main" val="3749300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48B7C3A6-D99B-47B7-8FF4-221A89922A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369436"/>
              </p:ext>
            </p:extLst>
          </p:nvPr>
        </p:nvGraphicFramePr>
        <p:xfrm>
          <a:off x="1524000" y="1443036"/>
          <a:ext cx="8515350" cy="467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7675">
                  <a:extLst>
                    <a:ext uri="{9D8B030D-6E8A-4147-A177-3AD203B41FA5}">
                      <a16:colId xmlns="" xmlns:a16="http://schemas.microsoft.com/office/drawing/2014/main" val="678045310"/>
                    </a:ext>
                  </a:extLst>
                </a:gridCol>
                <a:gridCol w="4257675">
                  <a:extLst>
                    <a:ext uri="{9D8B030D-6E8A-4147-A177-3AD203B41FA5}">
                      <a16:colId xmlns="" xmlns:a16="http://schemas.microsoft.com/office/drawing/2014/main" val="3245532384"/>
                    </a:ext>
                  </a:extLst>
                </a:gridCol>
              </a:tblGrid>
              <a:tr h="1168740">
                <a:tc>
                  <a:txBody>
                    <a:bodyPr/>
                    <a:lstStyle/>
                    <a:p>
                      <a:r>
                        <a:rPr lang="en-GB" dirty="0"/>
                        <a:t>The real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Possible representation</a:t>
                      </a:r>
                    </a:p>
                    <a:p>
                      <a:r>
                        <a:rPr lang="en-GB" dirty="0"/>
                        <a:t>(Event attributes and concepts)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5541701"/>
                  </a:ext>
                </a:extLst>
              </a:tr>
              <a:tr h="1168740">
                <a:tc>
                  <a:txBody>
                    <a:bodyPr/>
                    <a:lstStyle/>
                    <a:p>
                      <a:r>
                        <a:rPr lang="en-GB" sz="2000" dirty="0"/>
                        <a:t>I am allergic to Penicillin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Event type = Allergy</a:t>
                      </a:r>
                    </a:p>
                    <a:p>
                      <a:r>
                        <a:rPr lang="en-GB" sz="2000" dirty="0"/>
                        <a:t>Allergy to = Penicillin drug group (allergy)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6026636"/>
                  </a:ext>
                </a:extLst>
              </a:tr>
              <a:tr h="1168740">
                <a:tc>
                  <a:txBody>
                    <a:bodyPr/>
                    <a:lstStyle/>
                    <a:p>
                      <a:r>
                        <a:rPr lang="en-GB" sz="2000" dirty="0"/>
                        <a:t>I react badly to Amoxicillin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Event type = Adverse reaction</a:t>
                      </a:r>
                    </a:p>
                    <a:p>
                      <a:r>
                        <a:rPr lang="en-GB" sz="2000" dirty="0"/>
                        <a:t>Substance = Amoxicillin (substance)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5446060"/>
                  </a:ext>
                </a:extLst>
              </a:tr>
              <a:tr h="1168740">
                <a:tc>
                  <a:txBody>
                    <a:bodyPr/>
                    <a:lstStyle/>
                    <a:p>
                      <a:r>
                        <a:rPr lang="en-GB" sz="2000" dirty="0"/>
                        <a:t>I vomited with Amoxicillin 250 mg capsules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Event type = Adverse reaction</a:t>
                      </a:r>
                    </a:p>
                    <a:p>
                      <a:r>
                        <a:rPr lang="en-GB" sz="2000" dirty="0"/>
                        <a:t>Product = Amoxicillin 250 mg capsules</a:t>
                      </a:r>
                    </a:p>
                    <a:p>
                      <a:r>
                        <a:rPr lang="en-GB" sz="2000" dirty="0"/>
                        <a:t>Reaction = Vomiting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5969277"/>
                  </a:ext>
                </a:extLst>
              </a:tr>
            </a:tbl>
          </a:graphicData>
        </a:graphic>
      </p:graphicFrame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One Information model</a:t>
            </a:r>
            <a:br>
              <a:rPr lang="en-GB" b="1" dirty="0">
                <a:solidFill>
                  <a:srgbClr val="0072C6"/>
                </a:solidFill>
                <a:latin typeface="Arial"/>
                <a:cs typeface="Arial"/>
              </a:rPr>
            </a:br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Many representations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1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ECBE72-B3A9-436F-B104-7B2C3276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Bypass pre-coordination stage –it’s a blind alley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0C1B3ACB-FEFE-44AD-A017-E81CBDDDCA3A}"/>
              </a:ext>
            </a:extLst>
          </p:cNvPr>
          <p:cNvSpPr txBox="1"/>
          <p:nvPr/>
        </p:nvSpPr>
        <p:spPr>
          <a:xfrm>
            <a:off x="1178351" y="2686639"/>
            <a:ext cx="1131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Free Text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4FF92B2-9226-4C7E-9D60-0DCDBC3C4C3B}"/>
              </a:ext>
            </a:extLst>
          </p:cNvPr>
          <p:cNvSpPr txBox="1"/>
          <p:nvPr/>
        </p:nvSpPr>
        <p:spPr>
          <a:xfrm>
            <a:off x="3461210" y="2686639"/>
            <a:ext cx="1131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Simple hierarchy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B0AFD63-C714-4739-8CC2-F8561BEC75F9}"/>
              </a:ext>
            </a:extLst>
          </p:cNvPr>
          <p:cNvSpPr txBox="1"/>
          <p:nvPr/>
        </p:nvSpPr>
        <p:spPr>
          <a:xfrm>
            <a:off x="5943606" y="2825138"/>
            <a:ext cx="1701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Precoordinated </a:t>
            </a:r>
          </a:p>
          <a:p>
            <a:r>
              <a:rPr lang="en-GB" dirty="0"/>
              <a:t>“is a”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96988F7-C860-4EEB-9107-B49E1EA2113B}"/>
              </a:ext>
            </a:extLst>
          </p:cNvPr>
          <p:cNvSpPr txBox="1"/>
          <p:nvPr/>
        </p:nvSpPr>
        <p:spPr>
          <a:xfrm>
            <a:off x="8996318" y="2798990"/>
            <a:ext cx="2251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Snomed Expressions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="" xmlns:a16="http://schemas.microsoft.com/office/drawing/2014/main" id="{A7CD94C3-BA28-4283-93ED-8A39B144E199}"/>
              </a:ext>
            </a:extLst>
          </p:cNvPr>
          <p:cNvSpPr/>
          <p:nvPr/>
        </p:nvSpPr>
        <p:spPr>
          <a:xfrm flipV="1">
            <a:off x="2309567" y="2871305"/>
            <a:ext cx="1027522" cy="1389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="" xmlns:a16="http://schemas.microsoft.com/office/drawing/2014/main" id="{B6D2C9D9-B9D9-4429-8CF8-47A671936950}"/>
              </a:ext>
            </a:extLst>
          </p:cNvPr>
          <p:cNvSpPr/>
          <p:nvPr/>
        </p:nvSpPr>
        <p:spPr>
          <a:xfrm flipV="1">
            <a:off x="4754255" y="2914184"/>
            <a:ext cx="1027522" cy="1389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="" xmlns:a16="http://schemas.microsoft.com/office/drawing/2014/main" id="{A2BD7747-8F38-48DE-9B28-867CBF59EE42}"/>
              </a:ext>
            </a:extLst>
          </p:cNvPr>
          <p:cNvSpPr/>
          <p:nvPr/>
        </p:nvSpPr>
        <p:spPr>
          <a:xfrm flipV="1">
            <a:off x="7565014" y="2914183"/>
            <a:ext cx="1027522" cy="1389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Curved Right 9">
            <a:extLst>
              <a:ext uri="{FF2B5EF4-FFF2-40B4-BE49-F238E27FC236}">
                <a16:creationId xmlns="" xmlns:a16="http://schemas.microsoft.com/office/drawing/2014/main" id="{5894C5A6-C7DC-4BFE-AF74-B2DEA79FB378}"/>
              </a:ext>
            </a:extLst>
          </p:cNvPr>
          <p:cNvSpPr/>
          <p:nvPr/>
        </p:nvSpPr>
        <p:spPr>
          <a:xfrm rot="16200000">
            <a:off x="5492316" y="-342879"/>
            <a:ext cx="1157094" cy="878578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Arrow: Curved Right 10">
            <a:extLst>
              <a:ext uri="{FF2B5EF4-FFF2-40B4-BE49-F238E27FC236}">
                <a16:creationId xmlns="" xmlns:a16="http://schemas.microsoft.com/office/drawing/2014/main" id="{E03C8CD9-277F-4F86-93CF-C049A138DF48}"/>
              </a:ext>
            </a:extLst>
          </p:cNvPr>
          <p:cNvSpPr/>
          <p:nvPr/>
        </p:nvSpPr>
        <p:spPr>
          <a:xfrm rot="16200000">
            <a:off x="6717418" y="882222"/>
            <a:ext cx="1197144" cy="66003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67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Simple hierarchy (Read 2/</a:t>
            </a:r>
            <a:r>
              <a:rPr lang="en-GB" b="1" dirty="0" err="1">
                <a:solidFill>
                  <a:srgbClr val="0072C6"/>
                </a:solidFill>
                <a:latin typeface="Arial"/>
                <a:cs typeface="Arial"/>
              </a:rPr>
              <a:t>Snomed</a:t>
            </a:r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)</a:t>
            </a:r>
            <a:br>
              <a:rPr lang="en-GB" b="1" dirty="0">
                <a:solidFill>
                  <a:srgbClr val="0072C6"/>
                </a:solidFill>
                <a:latin typeface="Arial"/>
                <a:cs typeface="Arial"/>
              </a:rPr>
            </a:br>
            <a:r>
              <a:rPr lang="en-GB" b="1" dirty="0" err="1">
                <a:solidFill>
                  <a:schemeClr val="tx1"/>
                </a:solidFill>
                <a:latin typeface="Arial"/>
                <a:cs typeface="Arial"/>
              </a:rPr>
              <a:t>IIlustrates</a:t>
            </a:r>
            <a:r>
              <a:rPr lang="en-GB" b="1" dirty="0">
                <a:solidFill>
                  <a:schemeClr val="tx1"/>
                </a:solidFill>
                <a:latin typeface="Arial"/>
                <a:cs typeface="Arial"/>
              </a:rPr>
              <a:t> the dead end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FCD25361-5855-4134-A0D6-0E3209BABBC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78351" y="1600200"/>
            <a:ext cx="10114960" cy="497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7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Cohorts and query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9A5AB417-942C-43FC-80B7-3ED986460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C96A2831-DFDE-4437-995F-2AC2359F8DC6" descr="75475F49-7584-4CF9-8255-2C1DB7B2D8AD@Home">
            <a:extLst>
              <a:ext uri="{FF2B5EF4-FFF2-40B4-BE49-F238E27FC236}">
                <a16:creationId xmlns="" xmlns:a16="http://schemas.microsoft.com/office/drawing/2014/main" id="{64E801C2-A11C-40C9-BA5E-69AB684B4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74" y="1263191"/>
            <a:ext cx="12014201" cy="624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5398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912813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Find Any cohort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C947D692-89F7-4DDF-B27B-4144B9AD7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4508F931-787A-4D70-8340-D63F0FE6DE3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71340" y="1417638"/>
            <a:ext cx="11208470" cy="53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938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20000"/>
              </a:lnSpc>
              <a:spcAft>
                <a:spcPts val="1200"/>
              </a:spcAft>
              <a:buFont typeface="+mj-lt"/>
              <a:buAutoNum type="arabicPeriod"/>
            </a:pPr>
            <a:endParaRPr lang="en-GB" sz="3600" b="1" dirty="0"/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3600" b="1" dirty="0"/>
              <a:t>We have two events from two different sources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3600" b="1" dirty="0"/>
              <a:t>E1 – Haemoglobin  14 g/dl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3600" b="1" dirty="0"/>
              <a:t>E2 – Haemoglobin 140 g/l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endParaRPr lang="en-GB" sz="2400" b="1" dirty="0"/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Simple Working example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37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000" b="1" dirty="0">
                <a:solidFill>
                  <a:schemeClr val="accent2"/>
                </a:solidFill>
              </a:rPr>
              <a:t>FHIR or EMIS or Cerner etc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400" b="1" dirty="0"/>
              <a:t>Class Observation {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400" b="1" dirty="0"/>
              <a:t>	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Concept  </a:t>
            </a:r>
            <a:r>
              <a:rPr lang="en-GB" sz="2400" b="1" dirty="0"/>
              <a:t>code   </a:t>
            </a:r>
            <a:r>
              <a:rPr lang="en-GB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en-GB" sz="2400" b="1" dirty="0"/>
              <a:t>                  	</a:t>
            </a: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e.g. Haemoglobin estimation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400" b="1" dirty="0">
                <a:solidFill>
                  <a:schemeClr val="accent1"/>
                </a:solidFill>
              </a:rPr>
              <a:t>              float       </a:t>
            </a:r>
            <a:r>
              <a:rPr lang="en-GB" sz="2400" b="1" dirty="0"/>
              <a:t>value			</a:t>
            </a: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e.g. 4 or 140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400" b="1" dirty="0"/>
              <a:t>	</a:t>
            </a:r>
            <a:r>
              <a:rPr lang="en-GB" sz="2400" b="1" dirty="0">
                <a:solidFill>
                  <a:schemeClr val="accent1"/>
                </a:solidFill>
              </a:rPr>
              <a:t>Concept </a:t>
            </a:r>
            <a:r>
              <a:rPr lang="en-GB" sz="2400" b="1" dirty="0"/>
              <a:t>Units		     	</a:t>
            </a: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e.g. g/dl or g/l</a:t>
            </a:r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}	</a:t>
            </a:r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Standard Data Model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64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Ob 1 {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Concept=Haemoglobin estimation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Value  = 140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Units=  g/dl          }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And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Ob 2 {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Concept=Weight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Value  = 150000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Units=  g/dl          }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Are both legitimate. A search for g/dl or a value of &gt;10000 are all legitimate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Or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“I hired a bouncer which resulted in a 6”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	</a:t>
            </a:r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It follows that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28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F39B770-7F3F-41F5-8686-BA0D591E9C68}"/>
              </a:ext>
            </a:extLst>
          </p:cNvPr>
          <p:cNvSpPr/>
          <p:nvPr/>
        </p:nvSpPr>
        <p:spPr>
          <a:xfrm>
            <a:off x="3139126" y="3429000"/>
            <a:ext cx="6033154" cy="2219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8E45D26-0735-42C3-8BCB-B7592C09A7AA}"/>
              </a:ext>
            </a:extLst>
          </p:cNvPr>
          <p:cNvSpPr/>
          <p:nvPr/>
        </p:nvSpPr>
        <p:spPr>
          <a:xfrm>
            <a:off x="3139126" y="2882246"/>
            <a:ext cx="6033154" cy="5467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An information model?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741BF27F-E635-4EB1-80A7-F265E7B1C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What do you want to know about Discovery data?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Type anything  	</a:t>
            </a:r>
            <a:r>
              <a:rPr lang="en-GB" sz="2400" dirty="0" err="1"/>
              <a:t>Hemag</a:t>
            </a: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	      	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                                        Haemoglobin                                  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	       	Haemoglobin …. Haemoglobin estimation…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	      	Haemoglobin… units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		       	Haemoglobin… units… grams/ litre</a:t>
            </a:r>
          </a:p>
        </p:txBody>
      </p:sp>
    </p:spTree>
    <p:extLst>
      <p:ext uri="{BB962C8B-B14F-4D97-AF65-F5344CB8AC3E}">
        <p14:creationId xmlns:p14="http://schemas.microsoft.com/office/powerpoint/2010/main" val="201051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Semantic modelling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4FA8F7B6-3A49-4CDB-B25A-1F913E5A2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610EEB3-5160-493E-8915-BA8021990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91" y="1140643"/>
            <a:ext cx="9879290" cy="559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44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900" b="1" dirty="0"/>
              <a:t>Grammar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900" b="1" dirty="0"/>
              <a:t>Rule  44a Concepts must be related by direction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9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/>
              <a:t>Query for “haemoglobin ….. Has value -&gt; 14 g/dl” is legitimate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/>
              <a:t>Querying for “haematology test ..is a… Binding substance” is not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/>
              <a:t>Query for “14 g/dl” … is not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9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900" b="1" dirty="0"/>
              <a:t>Rule 2a Concepts must have properties when the variables are co-dependent</a:t>
            </a:r>
            <a:r>
              <a:rPr lang="en-GB" sz="2900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9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/>
              <a:t>Query Either “{14 g/dl}” or “{140 g/l}” is legitimate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900" dirty="0"/>
              <a:t>Query for “14….has units -&gt; units g/l”   is not legitimate as 14+ g/l are part of the measure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	</a:t>
            </a:r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It follows that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70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3038"/>
            <a:ext cx="8515546" cy="498604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Syntax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Haemoglobin……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Has value-</a:t>
            </a:r>
            <a:r>
              <a:rPr lang="en-GB" sz="2400" b="1" dirty="0"/>
              <a:t>&gt; between &gt;=0 and &lt;=10 g/dl </a:t>
            </a:r>
            <a:r>
              <a:rPr lang="en-GB" sz="2400" b="1" dirty="0">
                <a:sym typeface="Wingdings" panose="05000000000000000000" pitchFamily="2" charset="2"/>
              </a:rPr>
              <a:t>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with UCUM conversion</a:t>
            </a:r>
            <a:endParaRPr lang="en-GB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Or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Haemoglobin estimation -&gt;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Has Value -&gt; </a:t>
            </a:r>
            <a:r>
              <a:rPr lang="en-GB" sz="2400" b="1" dirty="0"/>
              <a:t>between &gt;0 and &lt; 10 g/dl-&gt; </a:t>
            </a:r>
            <a:r>
              <a:rPr lang="en-GB" sz="2400" b="1" dirty="0">
                <a:solidFill>
                  <a:schemeClr val="accent5">
                    <a:lumMod val="75000"/>
                  </a:schemeClr>
                </a:solidFill>
              </a:rPr>
              <a:t>With UCUM conversion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Both approaches find both E1 and E2</a:t>
            </a:r>
          </a:p>
        </p:txBody>
      </p:sp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It follows that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32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="" xmlns:a16="http://schemas.microsoft.com/office/drawing/2014/main" id="{48B7C3A6-D99B-47B7-8FF4-221A89922A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2925076"/>
              </p:ext>
            </p:extLst>
          </p:nvPr>
        </p:nvGraphicFramePr>
        <p:xfrm>
          <a:off x="452487" y="812613"/>
          <a:ext cx="11139340" cy="5541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1002">
                  <a:extLst>
                    <a:ext uri="{9D8B030D-6E8A-4147-A177-3AD203B41FA5}">
                      <a16:colId xmlns="" xmlns:a16="http://schemas.microsoft.com/office/drawing/2014/main" val="678045310"/>
                    </a:ext>
                  </a:extLst>
                </a:gridCol>
                <a:gridCol w="6418338">
                  <a:extLst>
                    <a:ext uri="{9D8B030D-6E8A-4147-A177-3AD203B41FA5}">
                      <a16:colId xmlns="" xmlns:a16="http://schemas.microsoft.com/office/drawing/2014/main" val="3245532384"/>
                    </a:ext>
                  </a:extLst>
                </a:gridCol>
              </a:tblGrid>
              <a:tr h="1062863">
                <a:tc>
                  <a:txBody>
                    <a:bodyPr/>
                    <a:lstStyle/>
                    <a:p>
                      <a:r>
                        <a:rPr lang="en-GB" dirty="0"/>
                        <a:t>The real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Structural representation</a:t>
                      </a:r>
                    </a:p>
                    <a:p>
                      <a:r>
                        <a:rPr lang="en-GB" dirty="0"/>
                        <a:t>()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5541701"/>
                  </a:ext>
                </a:extLst>
              </a:tr>
              <a:tr h="1191908">
                <a:tc>
                  <a:txBody>
                    <a:bodyPr/>
                    <a:lstStyle/>
                    <a:p>
                      <a:r>
                        <a:rPr lang="en-GB" sz="1600" dirty="0"/>
                        <a:t>I am allergic to Penicillin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Event type= Allergy/ Adverse reaction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=== 294461000 |Antibacterial drug allergy (disorder)| :</a:t>
                      </a:r>
                      <a:b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246075003 |Causative agent (attribute)| = 373270004 |Penicillin -class of antibiotic- (substance)| }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6026636"/>
                  </a:ext>
                </a:extLst>
              </a:tr>
              <a:tr h="1191908">
                <a:tc>
                  <a:txBody>
                    <a:bodyPr/>
                    <a:lstStyle/>
                    <a:p>
                      <a:r>
                        <a:rPr lang="en-GB" sz="1600" dirty="0"/>
                        <a:t>I react badly to Amoxicillin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Event type = Allergy Adverse reaction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281647001 |Adverse reaction (disorder)|: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246075003 |Causative agent (attribute)| = 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72687004 |Amoxicillin (substance)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35446060"/>
                  </a:ext>
                </a:extLst>
              </a:tr>
              <a:tr h="1857160">
                <a:tc>
                  <a:txBody>
                    <a:bodyPr/>
                    <a:lstStyle/>
                    <a:p>
                      <a:r>
                        <a:rPr lang="en-GB" sz="1600" dirty="0"/>
                        <a:t>I vomited with Amoxicillin 250 mg capsules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Event type = Allergy Adverse reaction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422400008 |Vomiting (disorder)|</a:t>
                      </a:r>
                      <a:endParaRPr lang="en-GB" sz="1600" dirty="0"/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417318003 |Is manifestation of (link assertion)</a:t>
                      </a:r>
                      <a:endParaRPr lang="en-GB" sz="1600" dirty="0"/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281647001 |Adverse reaction (disorder)|: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246075003 |Causative agent (attribute)| = </a:t>
                      </a:r>
                    </a:p>
                    <a:p>
                      <a:r>
                        <a:rPr lang="en-GB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27658006 |Amoxicillin (product)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5969277"/>
                  </a:ext>
                </a:extLst>
              </a:tr>
            </a:tbl>
          </a:graphicData>
        </a:graphic>
      </p:graphicFrame>
      <p:sp>
        <p:nvSpPr>
          <p:cNvPr id="4" name="Subtitle 4"/>
          <p:cNvSpPr txBox="1">
            <a:spLocks noGrp="1"/>
          </p:cNvSpPr>
          <p:nvPr>
            <p:ph type="title"/>
          </p:nvPr>
        </p:nvSpPr>
        <p:spPr>
          <a:xfrm>
            <a:off x="526330" y="138185"/>
            <a:ext cx="10972800" cy="856990"/>
          </a:xfrm>
          <a:prstGeom prst="rect">
            <a:avLst/>
          </a:prstGeom>
        </p:spPr>
        <p:txBody>
          <a:bodyPr vert="horz" lIns="91440" tIns="45720" rIns="91440" bIns="45720" numCol="1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rgbClr val="0072C6"/>
                </a:solidFill>
                <a:latin typeface="Arial"/>
                <a:cs typeface="Arial"/>
              </a:rPr>
              <a:t>Or….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F86F0-C27F-4D01-A1F4-0B177DB603EB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2" descr="C:\Users\David Stables\Documents\ehealth Trust\the bo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4860" y="122831"/>
            <a:ext cx="777922" cy="5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100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601</Words>
  <Application>Microsoft Macintosh PowerPoint</Application>
  <PresentationFormat>Custom</PresentationFormat>
  <Paragraphs>140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2_Office Theme</vt:lpstr>
      <vt:lpstr>Office Theme</vt:lpstr>
      <vt:lpstr>Discovery</vt:lpstr>
      <vt:lpstr>Simple Working example</vt:lpstr>
      <vt:lpstr>Standard Data Model</vt:lpstr>
      <vt:lpstr>It follows that</vt:lpstr>
      <vt:lpstr>An information model?</vt:lpstr>
      <vt:lpstr>Semantic modelling</vt:lpstr>
      <vt:lpstr>It follows that</vt:lpstr>
      <vt:lpstr>It follows that</vt:lpstr>
      <vt:lpstr>Or….</vt:lpstr>
      <vt:lpstr>Discovery Data Service</vt:lpstr>
      <vt:lpstr>One Information model Many representations</vt:lpstr>
      <vt:lpstr>Bypass pre-coordination stage –it’s a blind alley</vt:lpstr>
      <vt:lpstr>Simple hierarchy (Read 2/Snomed) IIlustrates the dead end </vt:lpstr>
      <vt:lpstr>Cohorts and query</vt:lpstr>
      <vt:lpstr>Find Any cohort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Discovery</dc:title>
  <dc:creator>David Stables</dc:creator>
  <cp:lastModifiedBy>Charles Gutteridge</cp:lastModifiedBy>
  <cp:revision>39</cp:revision>
  <dcterms:created xsi:type="dcterms:W3CDTF">2017-07-04T05:36:29Z</dcterms:created>
  <dcterms:modified xsi:type="dcterms:W3CDTF">2018-04-13T10:11:33Z</dcterms:modified>
</cp:coreProperties>
</file>