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0" r:id="rId3"/>
    <p:sldId id="265" r:id="rId4"/>
    <p:sldId id="278" r:id="rId5"/>
    <p:sldId id="276" r:id="rId6"/>
    <p:sldId id="280" r:id="rId7"/>
    <p:sldId id="260" r:id="rId8"/>
    <p:sldId id="272" r:id="rId9"/>
    <p:sldId id="279" r:id="rId10"/>
    <p:sldId id="285" r:id="rId11"/>
    <p:sldId id="261" r:id="rId12"/>
    <p:sldId id="281" r:id="rId13"/>
    <p:sldId id="289" r:id="rId14"/>
    <p:sldId id="288" r:id="rId15"/>
    <p:sldId id="292" r:id="rId16"/>
    <p:sldId id="283" r:id="rId17"/>
    <p:sldId id="290" r:id="rId18"/>
    <p:sldId id="284" r:id="rId19"/>
    <p:sldId id="266" r:id="rId20"/>
    <p:sldId id="267" r:id="rId21"/>
    <p:sldId id="268" r:id="rId22"/>
    <p:sldId id="291" r:id="rId23"/>
    <p:sldId id="28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153"/>
    <p:restoredTop sz="94625"/>
  </p:normalViewPr>
  <p:slideViewPr>
    <p:cSldViewPr snapToGrid="0" snapToObjects="1">
      <p:cViewPr>
        <p:scale>
          <a:sx n="85" d="100"/>
          <a:sy n="85" d="100"/>
        </p:scale>
        <p:origin x="144" y="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806AD3-980D-5D4F-A823-EFFA7AAAA818}" type="doc">
      <dgm:prSet loTypeId="urn:microsoft.com/office/officeart/2005/8/layout/target1" loCatId="" qsTypeId="urn:microsoft.com/office/officeart/2005/8/quickstyle/simple4" qsCatId="simple" csTypeId="urn:microsoft.com/office/officeart/2005/8/colors/accent1_2" csCatId="accent1" phldr="1"/>
      <dgm:spPr/>
    </dgm:pt>
    <dgm:pt modelId="{D40C0BD3-C6F2-614E-B707-E1AA35C0B7C8}">
      <dgm:prSet phldrT="[Text]" custT="1"/>
      <dgm:spPr/>
      <dgm:t>
        <a:bodyPr/>
        <a:lstStyle/>
        <a:p>
          <a:r>
            <a:rPr lang="en-US" sz="2800" b="1" dirty="0" smtClean="0"/>
            <a:t>Path data</a:t>
          </a:r>
          <a:endParaRPr lang="en-US" sz="2800" b="1" dirty="0"/>
        </a:p>
      </dgm:t>
    </dgm:pt>
    <dgm:pt modelId="{586529E7-E257-0E4F-8440-F4DDFFB411A9}" type="parTrans" cxnId="{59117325-E008-D84B-92E9-0E79188092B5}">
      <dgm:prSet/>
      <dgm:spPr/>
      <dgm:t>
        <a:bodyPr/>
        <a:lstStyle/>
        <a:p>
          <a:endParaRPr lang="en-US"/>
        </a:p>
      </dgm:t>
    </dgm:pt>
    <dgm:pt modelId="{9761E079-C9AC-B24F-B26E-67E0D5CDA2E7}" type="sibTrans" cxnId="{59117325-E008-D84B-92E9-0E79188092B5}">
      <dgm:prSet/>
      <dgm:spPr/>
      <dgm:t>
        <a:bodyPr/>
        <a:lstStyle/>
        <a:p>
          <a:endParaRPr lang="en-US"/>
        </a:p>
      </dgm:t>
    </dgm:pt>
    <dgm:pt modelId="{E9943D7C-8436-D443-AA7C-0DB530E1BC2C}">
      <dgm:prSet phldrT="[Text]" custT="1"/>
      <dgm:spPr/>
      <dgm:t>
        <a:bodyPr/>
        <a:lstStyle/>
        <a:p>
          <a:r>
            <a:rPr lang="en-US" sz="2800" b="1" dirty="0" smtClean="0"/>
            <a:t>Patient data</a:t>
          </a:r>
        </a:p>
        <a:p>
          <a:endParaRPr lang="en-US" sz="2200" dirty="0"/>
        </a:p>
      </dgm:t>
    </dgm:pt>
    <dgm:pt modelId="{20D3FEBC-09EC-6545-AD8D-9445FBDA3736}" type="parTrans" cxnId="{5FF0A002-1BDE-3A4B-9915-800A783B8012}">
      <dgm:prSet/>
      <dgm:spPr/>
      <dgm:t>
        <a:bodyPr/>
        <a:lstStyle/>
        <a:p>
          <a:endParaRPr lang="en-US"/>
        </a:p>
      </dgm:t>
    </dgm:pt>
    <dgm:pt modelId="{6BA648EF-482C-0D45-A474-FDA6AC8FCB81}" type="sibTrans" cxnId="{5FF0A002-1BDE-3A4B-9915-800A783B8012}">
      <dgm:prSet/>
      <dgm:spPr/>
      <dgm:t>
        <a:bodyPr/>
        <a:lstStyle/>
        <a:p>
          <a:endParaRPr lang="en-US"/>
        </a:p>
      </dgm:t>
    </dgm:pt>
    <dgm:pt modelId="{C0DD487C-9F8D-EB40-BCEC-488DAF54CCE8}">
      <dgm:prSet phldrT="[Text]" custT="1"/>
      <dgm:spPr/>
      <dgm:t>
        <a:bodyPr/>
        <a:lstStyle/>
        <a:p>
          <a:r>
            <a:rPr lang="en-US" sz="2400" b="1" dirty="0" smtClean="0"/>
            <a:t>BIG DATA </a:t>
          </a:r>
          <a:endParaRPr lang="en-US" sz="2400" b="1" dirty="0"/>
        </a:p>
      </dgm:t>
    </dgm:pt>
    <dgm:pt modelId="{9105A5A2-2ABB-F64F-87E1-F568474B5F06}" type="parTrans" cxnId="{E376FEEE-B009-564A-A7C8-217C4C1E28A9}">
      <dgm:prSet/>
      <dgm:spPr/>
      <dgm:t>
        <a:bodyPr/>
        <a:lstStyle/>
        <a:p>
          <a:endParaRPr lang="en-US"/>
        </a:p>
      </dgm:t>
    </dgm:pt>
    <dgm:pt modelId="{5910A60E-8A12-0E47-AEA4-1A784F593FAB}" type="sibTrans" cxnId="{E376FEEE-B009-564A-A7C8-217C4C1E28A9}">
      <dgm:prSet/>
      <dgm:spPr/>
      <dgm:t>
        <a:bodyPr/>
        <a:lstStyle/>
        <a:p>
          <a:endParaRPr lang="en-US"/>
        </a:p>
      </dgm:t>
    </dgm:pt>
    <dgm:pt modelId="{EF807FF1-BDA7-D340-8654-B2F19F8013BC}" type="pres">
      <dgm:prSet presAssocID="{27806AD3-980D-5D4F-A823-EFFA7AAAA818}" presName="composite" presStyleCnt="0">
        <dgm:presLayoutVars>
          <dgm:chMax val="5"/>
          <dgm:dir/>
          <dgm:resizeHandles val="exact"/>
        </dgm:presLayoutVars>
      </dgm:prSet>
      <dgm:spPr/>
    </dgm:pt>
    <dgm:pt modelId="{333436AF-E28E-CA48-9C29-C6BC7C717C1F}" type="pres">
      <dgm:prSet presAssocID="{D40C0BD3-C6F2-614E-B707-E1AA35C0B7C8}" presName="circle1" presStyleLbl="lnNode1" presStyleIdx="0" presStyleCnt="3"/>
      <dgm:spPr>
        <a:solidFill>
          <a:schemeClr val="accent2">
            <a:lumMod val="75000"/>
          </a:schemeClr>
        </a:solidFill>
      </dgm:spPr>
    </dgm:pt>
    <dgm:pt modelId="{74128A60-5741-3843-9C34-A2A5DFAF3FB3}" type="pres">
      <dgm:prSet presAssocID="{D40C0BD3-C6F2-614E-B707-E1AA35C0B7C8}" presName="text1" presStyleLbl="revTx" presStyleIdx="0" presStyleCnt="3" custScaleX="142220" custLinFactNeighborX="16536" custLinFactNeighborY="4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36296-5CD5-EF40-8593-567FCEFCD282}" type="pres">
      <dgm:prSet presAssocID="{D40C0BD3-C6F2-614E-B707-E1AA35C0B7C8}" presName="line1" presStyleLbl="callout" presStyleIdx="0" presStyleCnt="6"/>
      <dgm:spPr/>
    </dgm:pt>
    <dgm:pt modelId="{8FBCB872-7196-3C46-8157-B66492F130D6}" type="pres">
      <dgm:prSet presAssocID="{D40C0BD3-C6F2-614E-B707-E1AA35C0B7C8}" presName="d1" presStyleLbl="callout" presStyleIdx="1" presStyleCnt="6"/>
      <dgm:spPr/>
    </dgm:pt>
    <dgm:pt modelId="{7F5E3E8B-581D-D649-8CC4-CD250D1392AA}" type="pres">
      <dgm:prSet presAssocID="{E9943D7C-8436-D443-AA7C-0DB530E1BC2C}" presName="circle2" presStyleLbl="lnNode1" presStyleIdx="1" presStyleCnt="3"/>
      <dgm:spPr>
        <a:solidFill>
          <a:srgbClr val="FFFF00"/>
        </a:solidFill>
      </dgm:spPr>
    </dgm:pt>
    <dgm:pt modelId="{C2624DC2-C296-A645-87F1-FC6FA4BF3A98}" type="pres">
      <dgm:prSet presAssocID="{E9943D7C-8436-D443-AA7C-0DB530E1BC2C}" presName="text2" presStyleLbl="revTx" presStyleIdx="1" presStyleCnt="3" custScaleX="153244" custLinFactNeighborX="25723" custLinFactNeighborY="236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04D52-96B2-404A-8141-343A4DDE7E3B}" type="pres">
      <dgm:prSet presAssocID="{E9943D7C-8436-D443-AA7C-0DB530E1BC2C}" presName="line2" presStyleLbl="callout" presStyleIdx="2" presStyleCnt="6"/>
      <dgm:spPr/>
    </dgm:pt>
    <dgm:pt modelId="{6F7C19A6-1371-D341-89B8-DA16F1998F8A}" type="pres">
      <dgm:prSet presAssocID="{E9943D7C-8436-D443-AA7C-0DB530E1BC2C}" presName="d2" presStyleLbl="callout" presStyleIdx="3" presStyleCnt="6"/>
      <dgm:spPr/>
    </dgm:pt>
    <dgm:pt modelId="{29D332D7-7D92-194E-9AC2-636D667E0B94}" type="pres">
      <dgm:prSet presAssocID="{C0DD487C-9F8D-EB40-BCEC-488DAF54CCE8}" presName="circle3" presStyleLbl="lnNode1" presStyleIdx="2" presStyleCnt="3" custScaleX="107187" custScaleY="108597"/>
      <dgm:spPr/>
    </dgm:pt>
    <dgm:pt modelId="{6D5EF0AE-B415-9944-87A6-DB579CC4A365}" type="pres">
      <dgm:prSet presAssocID="{C0DD487C-9F8D-EB40-BCEC-488DAF54CCE8}" presName="text3" presStyleLbl="revTx" presStyleIdx="2" presStyleCnt="3" custScaleX="159719" custLinFactX="12348" custLinFactNeighborX="100000" custLinFactNeighborY="13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CF445-591D-7142-A564-C318AB667575}" type="pres">
      <dgm:prSet presAssocID="{C0DD487C-9F8D-EB40-BCEC-488DAF54CCE8}" presName="line3" presStyleLbl="callout" presStyleIdx="4" presStyleCnt="6"/>
      <dgm:spPr/>
    </dgm:pt>
    <dgm:pt modelId="{DFB5D7ED-3E4A-054A-903B-A6B9356FD73D}" type="pres">
      <dgm:prSet presAssocID="{C0DD487C-9F8D-EB40-BCEC-488DAF54CCE8}" presName="d3" presStyleLbl="callout" presStyleIdx="5" presStyleCnt="6"/>
      <dgm:spPr/>
    </dgm:pt>
  </dgm:ptLst>
  <dgm:cxnLst>
    <dgm:cxn modelId="{5FF0A002-1BDE-3A4B-9915-800A783B8012}" srcId="{27806AD3-980D-5D4F-A823-EFFA7AAAA818}" destId="{E9943D7C-8436-D443-AA7C-0DB530E1BC2C}" srcOrd="1" destOrd="0" parTransId="{20D3FEBC-09EC-6545-AD8D-9445FBDA3736}" sibTransId="{6BA648EF-482C-0D45-A474-FDA6AC8FCB81}"/>
    <dgm:cxn modelId="{E376FEEE-B009-564A-A7C8-217C4C1E28A9}" srcId="{27806AD3-980D-5D4F-A823-EFFA7AAAA818}" destId="{C0DD487C-9F8D-EB40-BCEC-488DAF54CCE8}" srcOrd="2" destOrd="0" parTransId="{9105A5A2-2ABB-F64F-87E1-F568474B5F06}" sibTransId="{5910A60E-8A12-0E47-AEA4-1A784F593FAB}"/>
    <dgm:cxn modelId="{59117325-E008-D84B-92E9-0E79188092B5}" srcId="{27806AD3-980D-5D4F-A823-EFFA7AAAA818}" destId="{D40C0BD3-C6F2-614E-B707-E1AA35C0B7C8}" srcOrd="0" destOrd="0" parTransId="{586529E7-E257-0E4F-8440-F4DDFFB411A9}" sibTransId="{9761E079-C9AC-B24F-B26E-67E0D5CDA2E7}"/>
    <dgm:cxn modelId="{27C898E2-881C-6646-9044-638C57621218}" type="presOf" srcId="{27806AD3-980D-5D4F-A823-EFFA7AAAA818}" destId="{EF807FF1-BDA7-D340-8654-B2F19F8013BC}" srcOrd="0" destOrd="0" presId="urn:microsoft.com/office/officeart/2005/8/layout/target1"/>
    <dgm:cxn modelId="{9771B671-D1FE-604A-BE76-4090B8126558}" type="presOf" srcId="{D40C0BD3-C6F2-614E-B707-E1AA35C0B7C8}" destId="{74128A60-5741-3843-9C34-A2A5DFAF3FB3}" srcOrd="0" destOrd="0" presId="urn:microsoft.com/office/officeart/2005/8/layout/target1"/>
    <dgm:cxn modelId="{2DCD40AD-D11B-8344-A7CA-357DA4BD4365}" type="presOf" srcId="{E9943D7C-8436-D443-AA7C-0DB530E1BC2C}" destId="{C2624DC2-C296-A645-87F1-FC6FA4BF3A98}" srcOrd="0" destOrd="0" presId="urn:microsoft.com/office/officeart/2005/8/layout/target1"/>
    <dgm:cxn modelId="{3E5EBD94-9CFD-9742-A8B2-F099E1F52ADC}" type="presOf" srcId="{C0DD487C-9F8D-EB40-BCEC-488DAF54CCE8}" destId="{6D5EF0AE-B415-9944-87A6-DB579CC4A365}" srcOrd="0" destOrd="0" presId="urn:microsoft.com/office/officeart/2005/8/layout/target1"/>
    <dgm:cxn modelId="{66138473-C7D5-5645-98E8-27A514A03044}" type="presParOf" srcId="{EF807FF1-BDA7-D340-8654-B2F19F8013BC}" destId="{333436AF-E28E-CA48-9C29-C6BC7C717C1F}" srcOrd="0" destOrd="0" presId="urn:microsoft.com/office/officeart/2005/8/layout/target1"/>
    <dgm:cxn modelId="{5CB3E65C-CB30-F04C-A700-EA5596AAB488}" type="presParOf" srcId="{EF807FF1-BDA7-D340-8654-B2F19F8013BC}" destId="{74128A60-5741-3843-9C34-A2A5DFAF3FB3}" srcOrd="1" destOrd="0" presId="urn:microsoft.com/office/officeart/2005/8/layout/target1"/>
    <dgm:cxn modelId="{FE4450D6-5DE3-5E4B-BD2E-14FA67F30373}" type="presParOf" srcId="{EF807FF1-BDA7-D340-8654-B2F19F8013BC}" destId="{50B36296-5CD5-EF40-8593-567FCEFCD282}" srcOrd="2" destOrd="0" presId="urn:microsoft.com/office/officeart/2005/8/layout/target1"/>
    <dgm:cxn modelId="{5A6C29A0-D869-A94D-B115-549750B5E843}" type="presParOf" srcId="{EF807FF1-BDA7-D340-8654-B2F19F8013BC}" destId="{8FBCB872-7196-3C46-8157-B66492F130D6}" srcOrd="3" destOrd="0" presId="urn:microsoft.com/office/officeart/2005/8/layout/target1"/>
    <dgm:cxn modelId="{CC503915-96D5-0C41-B03C-A687891B41A9}" type="presParOf" srcId="{EF807FF1-BDA7-D340-8654-B2F19F8013BC}" destId="{7F5E3E8B-581D-D649-8CC4-CD250D1392AA}" srcOrd="4" destOrd="0" presId="urn:microsoft.com/office/officeart/2005/8/layout/target1"/>
    <dgm:cxn modelId="{840C2AC6-F131-DF4B-A18B-91B03DF016ED}" type="presParOf" srcId="{EF807FF1-BDA7-D340-8654-B2F19F8013BC}" destId="{C2624DC2-C296-A645-87F1-FC6FA4BF3A98}" srcOrd="5" destOrd="0" presId="urn:microsoft.com/office/officeart/2005/8/layout/target1"/>
    <dgm:cxn modelId="{74D3DE70-8E9B-7743-B613-CF4602093D47}" type="presParOf" srcId="{EF807FF1-BDA7-D340-8654-B2F19F8013BC}" destId="{75D04D52-96B2-404A-8141-343A4DDE7E3B}" srcOrd="6" destOrd="0" presId="urn:microsoft.com/office/officeart/2005/8/layout/target1"/>
    <dgm:cxn modelId="{026B052C-427F-2440-A531-E4879F3A656E}" type="presParOf" srcId="{EF807FF1-BDA7-D340-8654-B2F19F8013BC}" destId="{6F7C19A6-1371-D341-89B8-DA16F1998F8A}" srcOrd="7" destOrd="0" presId="urn:microsoft.com/office/officeart/2005/8/layout/target1"/>
    <dgm:cxn modelId="{1B92428D-3410-CC41-AF9E-9AF4F0FAA74E}" type="presParOf" srcId="{EF807FF1-BDA7-D340-8654-B2F19F8013BC}" destId="{29D332D7-7D92-194E-9AC2-636D667E0B94}" srcOrd="8" destOrd="0" presId="urn:microsoft.com/office/officeart/2005/8/layout/target1"/>
    <dgm:cxn modelId="{FC7C8FFA-D4B5-EC4C-9A3C-D122FEDB78B2}" type="presParOf" srcId="{EF807FF1-BDA7-D340-8654-B2F19F8013BC}" destId="{6D5EF0AE-B415-9944-87A6-DB579CC4A365}" srcOrd="9" destOrd="0" presId="urn:microsoft.com/office/officeart/2005/8/layout/target1"/>
    <dgm:cxn modelId="{F01AEC42-ED8B-484C-9714-62C7723646AA}" type="presParOf" srcId="{EF807FF1-BDA7-D340-8654-B2F19F8013BC}" destId="{9DACF445-591D-7142-A564-C318AB667575}" srcOrd="10" destOrd="0" presId="urn:microsoft.com/office/officeart/2005/8/layout/target1"/>
    <dgm:cxn modelId="{05A4FB42-68AE-4C47-802E-977545CC4C3F}" type="presParOf" srcId="{EF807FF1-BDA7-D340-8654-B2F19F8013BC}" destId="{DFB5D7ED-3E4A-054A-903B-A6B9356FD73D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993E0-D00C-1F49-9DA4-4CFFB3BC3F9D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AED4A-A01F-B04F-B6A0-524D452A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1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Clem Mc Donald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AED4A-A01F-B04F-B6A0-524D452AD80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3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2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830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6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6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6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8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5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0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7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D6A1-55A0-6048-BBFE-8478A73CFB89}" type="datetimeFigureOut">
              <a:rPr lang="en-US" smtClean="0"/>
              <a:t>26/05/18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AC424-1860-8F4A-8CED-8C909A2F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1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876312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Ontologies in Pathology data </a:t>
            </a:r>
            <a:r>
              <a:rPr lang="mr-IN" dirty="0" smtClean="0"/>
              <a:t>–</a:t>
            </a:r>
            <a:r>
              <a:rPr lang="en-US" dirty="0" smtClean="0"/>
              <a:t> an untapped minefield?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Syed M Hasan Rizvi, MB BS, MBA (</a:t>
            </a:r>
            <a:r>
              <a:rPr lang="en-US" dirty="0" err="1" smtClean="0"/>
              <a:t>Cantab</a:t>
            </a:r>
            <a:r>
              <a:rPr lang="en-US" dirty="0" smtClean="0"/>
              <a:t>) </a:t>
            </a:r>
            <a:r>
              <a:rPr lang="en-US" dirty="0" err="1" smtClean="0"/>
              <a:t>FRCPath</a:t>
            </a:r>
            <a:endParaRPr lang="en-US" dirty="0" smtClean="0"/>
          </a:p>
          <a:p>
            <a:r>
              <a:rPr lang="en-US" dirty="0" err="1" smtClean="0"/>
              <a:t>Barts</a:t>
            </a:r>
            <a:r>
              <a:rPr lang="en-US" dirty="0" smtClean="0"/>
              <a:t> Health NHS Trust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2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95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+mn-lt"/>
              </a:rPr>
              <a:t>Brief historical background: </a:t>
            </a:r>
            <a:endParaRPr lang="en-US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Century - La Croix/</a:t>
            </a:r>
            <a:r>
              <a:rPr lang="en-US" dirty="0" err="1" smtClean="0"/>
              <a:t>Sauvages</a:t>
            </a:r>
            <a:r>
              <a:rPr lang="en-US" dirty="0" smtClean="0"/>
              <a:t>, Cullen, Farr</a:t>
            </a:r>
          </a:p>
          <a:p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 - Bertillon - classification of causes of death (1893)</a:t>
            </a:r>
          </a:p>
          <a:p>
            <a:endParaRPr lang="en-US" dirty="0"/>
          </a:p>
          <a:p>
            <a:r>
              <a:rPr lang="en-US" dirty="0" smtClean="0"/>
              <a:t>CPT  - current procedural terminology (US </a:t>
            </a:r>
            <a:r>
              <a:rPr lang="mr-IN" dirty="0" smtClean="0"/>
              <a:t>–</a:t>
            </a:r>
            <a:r>
              <a:rPr lang="en-US" dirty="0" smtClean="0"/>
              <a:t> billing) </a:t>
            </a:r>
          </a:p>
          <a:p>
            <a:endParaRPr lang="en-US" dirty="0"/>
          </a:p>
          <a:p>
            <a:r>
              <a:rPr lang="en-US" dirty="0" smtClean="0"/>
              <a:t>LOINC (logical observation identifier names and codes)</a:t>
            </a:r>
          </a:p>
          <a:p>
            <a:endParaRPr lang="en-US" dirty="0"/>
          </a:p>
          <a:p>
            <a:r>
              <a:rPr lang="en-US" dirty="0" smtClean="0"/>
              <a:t>CAP -  SNOP and then SNOMED CT</a:t>
            </a:r>
          </a:p>
          <a:p>
            <a:endParaRPr lang="en-US" dirty="0"/>
          </a:p>
          <a:p>
            <a:r>
              <a:rPr lang="en-US" dirty="0" smtClean="0"/>
              <a:t>UMLS </a:t>
            </a:r>
            <a:r>
              <a:rPr lang="mr-IN" dirty="0" smtClean="0"/>
              <a:t>–</a:t>
            </a:r>
            <a:r>
              <a:rPr lang="en-US" dirty="0" smtClean="0"/>
              <a:t> unified medical language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631" y="3192905"/>
            <a:ext cx="1174838" cy="139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74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0663"/>
            <a:ext cx="10515600" cy="1325563"/>
          </a:xfrm>
        </p:spPr>
        <p:txBody>
          <a:bodyPr/>
          <a:lstStyle/>
          <a:p>
            <a:r>
              <a:rPr lang="en-US" b="1" dirty="0" smtClean="0"/>
              <a:t>Desired (data) end state: “I have dream”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102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National Lab Medicine Catalogue (NLMC)</a:t>
            </a:r>
          </a:p>
          <a:p>
            <a:endParaRPr lang="en-US" b="1" dirty="0"/>
          </a:p>
          <a:p>
            <a:r>
              <a:rPr lang="en-US" b="1" dirty="0" smtClean="0"/>
              <a:t>Dare I say </a:t>
            </a:r>
            <a:r>
              <a:rPr lang="en-US" b="1" dirty="0" err="1" smtClean="0"/>
              <a:t>NPfIT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Standardization</a:t>
            </a:r>
          </a:p>
          <a:p>
            <a:endParaRPr lang="en-US" b="1" dirty="0"/>
          </a:p>
          <a:p>
            <a:r>
              <a:rPr lang="en-US" b="1" dirty="0" smtClean="0"/>
              <a:t>Synoptic report data </a:t>
            </a:r>
            <a:r>
              <a:rPr lang="mr-IN" b="1" dirty="0" smtClean="0"/>
              <a:t>–</a:t>
            </a:r>
            <a:r>
              <a:rPr lang="en-US" b="1" dirty="0" smtClean="0"/>
              <a:t> Searchable</a:t>
            </a:r>
          </a:p>
          <a:p>
            <a:endParaRPr lang="en-US" b="1" dirty="0"/>
          </a:p>
          <a:p>
            <a:r>
              <a:rPr lang="en-US" b="1" dirty="0" smtClean="0"/>
              <a:t>Structured information, Public Health, Research, Trials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8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4521"/>
            <a:ext cx="10515600" cy="1325563"/>
          </a:xfrm>
        </p:spPr>
        <p:txBody>
          <a:bodyPr/>
          <a:lstStyle/>
          <a:p>
            <a:r>
              <a:rPr lang="en-US" b="1" dirty="0" smtClean="0"/>
              <a:t>The East London Story: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7640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63" y="584774"/>
            <a:ext cx="9114020" cy="6177267"/>
          </a:xfr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The East London Story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84223" y="4661941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0" y="4362137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03820" y="4961744"/>
            <a:ext cx="1016834" cy="64633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Royal London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09279" y="1206708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74177" y="3673407"/>
            <a:ext cx="1064927" cy="599607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60362" y="3208171"/>
            <a:ext cx="1206708" cy="369332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Homerton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83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26" y="731343"/>
            <a:ext cx="10407858" cy="6014230"/>
          </a:xfr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The East </a:t>
            </a:r>
            <a:r>
              <a:rPr lang="en-US" sz="3200" b="1" smtClean="0"/>
              <a:t>London Story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37196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07" y="971186"/>
            <a:ext cx="10515600" cy="4351338"/>
          </a:xfrm>
        </p:spPr>
        <p:txBody>
          <a:bodyPr/>
          <a:lstStyle/>
          <a:p>
            <a:r>
              <a:rPr lang="en-US" dirty="0" smtClean="0"/>
              <a:t>Start with the people </a:t>
            </a:r>
            <a:r>
              <a:rPr lang="mr-IN" dirty="0" smtClean="0"/>
              <a:t>–</a:t>
            </a:r>
            <a:r>
              <a:rPr lang="en-US" dirty="0" smtClean="0"/>
              <a:t> CCIO, CIO</a:t>
            </a:r>
          </a:p>
          <a:p>
            <a:endParaRPr lang="en-US" dirty="0"/>
          </a:p>
          <a:p>
            <a:r>
              <a:rPr lang="en-US" dirty="0" smtClean="0"/>
              <a:t>Build a system (capability)</a:t>
            </a:r>
          </a:p>
          <a:p>
            <a:endParaRPr lang="en-US" dirty="0"/>
          </a:p>
          <a:p>
            <a:r>
              <a:rPr lang="en-US" dirty="0" smtClean="0"/>
              <a:t>Implementation hurdles</a:t>
            </a:r>
            <a:r>
              <a:rPr lang="mr-IN" dirty="0" smtClean="0"/>
              <a:t>…</a:t>
            </a:r>
            <a:r>
              <a:rPr lang="en-GB" dirty="0" smtClean="0"/>
              <a:t>working with partners</a:t>
            </a:r>
          </a:p>
          <a:p>
            <a:endParaRPr lang="en-GB" dirty="0"/>
          </a:p>
          <a:p>
            <a:r>
              <a:rPr lang="en-GB" dirty="0" smtClean="0"/>
              <a:t>Complying with standards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The East </a:t>
            </a:r>
            <a:r>
              <a:rPr lang="en-US" sz="3200" b="1" smtClean="0"/>
              <a:t>London Story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1172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484" y="2684282"/>
            <a:ext cx="8064500" cy="123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83"/>
          <a:stretch/>
        </p:blipFill>
        <p:spPr>
          <a:xfrm>
            <a:off x="660712" y="870992"/>
            <a:ext cx="7620000" cy="12291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34" y="5355650"/>
            <a:ext cx="6477000" cy="1206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4128020"/>
            <a:ext cx="7569200" cy="8509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The East </a:t>
            </a:r>
            <a:r>
              <a:rPr lang="en-US" sz="3200" b="1" smtClean="0"/>
              <a:t>London Story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21085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63" y="584774"/>
            <a:ext cx="9114020" cy="6177267"/>
          </a:xfr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The East London Story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84223" y="4661941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0" y="4362137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03820" y="4961744"/>
            <a:ext cx="1016834" cy="64633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Royal London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09279" y="1206708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74177" y="3673407"/>
            <a:ext cx="1064927" cy="599607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60362" y="3208171"/>
            <a:ext cx="1206708" cy="369332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Homerton</a:t>
            </a:r>
            <a:endParaRPr lang="en-US" dirty="0"/>
          </a:p>
        </p:txBody>
      </p:sp>
      <p:sp>
        <p:nvSpPr>
          <p:cNvPr id="2" name="Left-Right Arrow 1"/>
          <p:cNvSpPr/>
          <p:nvPr/>
        </p:nvSpPr>
        <p:spPr>
          <a:xfrm rot="5400000">
            <a:off x="5268675" y="2938520"/>
            <a:ext cx="2399164" cy="269823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>
            <a:off x="3392405" y="4392117"/>
            <a:ext cx="2399164" cy="269823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46059" y="3693001"/>
            <a:ext cx="679923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HIS</a:t>
            </a:r>
            <a:endParaRPr lang="en-US"/>
          </a:p>
        </p:txBody>
      </p:sp>
      <p:sp>
        <p:nvSpPr>
          <p:cNvPr id="13" name="Left-Right Arrow 12"/>
          <p:cNvSpPr/>
          <p:nvPr/>
        </p:nvSpPr>
        <p:spPr>
          <a:xfrm rot="1694718">
            <a:off x="4502461" y="3526677"/>
            <a:ext cx="897844" cy="101652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95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86943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+mn-lt"/>
              </a:rPr>
              <a:t>National</a:t>
            </a:r>
            <a:endParaRPr lang="en-US" sz="36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655" y="970562"/>
            <a:ext cx="3312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Founding member SNOMED International </a:t>
            </a:r>
          </a:p>
          <a:p>
            <a:r>
              <a:rPr lang="en-US" sz="2400" dirty="0" smtClean="0"/>
              <a:t>NHS Digital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28"/>
          <a:stretch/>
        </p:blipFill>
        <p:spPr>
          <a:xfrm>
            <a:off x="0" y="2392391"/>
            <a:ext cx="5816184" cy="349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315" y="2620248"/>
            <a:ext cx="6222685" cy="26338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35908" y="1514007"/>
            <a:ext cx="514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UK &amp; I Association of Cancer registries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4025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0" y="158750"/>
            <a:ext cx="11183924" cy="6542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6331506"/>
            <a:ext cx="12673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RCPATH https://</a:t>
            </a:r>
            <a:r>
              <a:rPr lang="en-US" dirty="0" err="1" smtClean="0"/>
              <a:t>www.rcpath.org</a:t>
            </a:r>
            <a:r>
              <a:rPr lang="en-US" dirty="0" smtClean="0"/>
              <a:t>/profession/digital-pathology/pathology-informatics/national-laboratory-medicine-</a:t>
            </a:r>
            <a:r>
              <a:rPr lang="en-US" dirty="0" err="1" smtClean="0"/>
              <a:t>catalogue.html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14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1077081" y="-14501"/>
            <a:ext cx="11501718" cy="72296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Brief background and direction of travel</a:t>
            </a:r>
            <a:r>
              <a:rPr lang="en-US" sz="3600" b="1" dirty="0" smtClean="0">
                <a:solidFill>
                  <a:schemeClr val="tx1"/>
                </a:solidFill>
                <a:sym typeface="Wingdings"/>
              </a:rPr>
              <a:t>: (R)</a:t>
            </a:r>
            <a:r>
              <a:rPr lang="en-US" sz="3600" b="1" dirty="0" smtClean="0">
                <a:solidFill>
                  <a:schemeClr val="tx1"/>
                </a:solidFill>
              </a:rPr>
              <a:t>Evolution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Screen Shot 2015-11-18 at 09.43.4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" t="40747" r="78604" b="15167"/>
          <a:stretch/>
        </p:blipFill>
        <p:spPr>
          <a:xfrm rot="16200000">
            <a:off x="4681787" y="4234086"/>
            <a:ext cx="785287" cy="942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7486" y="26778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24" descr="epoch-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384" y="4767152"/>
            <a:ext cx="1468438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5" descr="epoch-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632" y="1790990"/>
            <a:ext cx="150495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epoch-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467" y="2574345"/>
            <a:ext cx="14446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9" descr="epoch-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063" y="3285948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epoch-circ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061" y="4042060"/>
            <a:ext cx="1306865" cy="129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poch-circ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53" y="3287483"/>
            <a:ext cx="13033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epoch-circ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653" y="2601683"/>
            <a:ext cx="13033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epoch-circ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53" y="1915883"/>
            <a:ext cx="13033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 descr="epoch3a-1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42" y="2079658"/>
            <a:ext cx="49213" cy="231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reeform 15"/>
          <p:cNvSpPr/>
          <p:nvPr/>
        </p:nvSpPr>
        <p:spPr>
          <a:xfrm>
            <a:off x="3957107" y="1170563"/>
            <a:ext cx="3758895" cy="4458542"/>
          </a:xfrm>
          <a:custGeom>
            <a:avLst/>
            <a:gdLst>
              <a:gd name="connsiteX0" fmla="*/ 0 w 4983983"/>
              <a:gd name="connsiteY0" fmla="*/ 4481564 h 4481564"/>
              <a:gd name="connsiteX1" fmla="*/ 512466 w 4983983"/>
              <a:gd name="connsiteY1" fmla="*/ 4371033 h 4481564"/>
              <a:gd name="connsiteX2" fmla="*/ 733530 w 4983983"/>
              <a:gd name="connsiteY2" fmla="*/ 3828422 h 4481564"/>
              <a:gd name="connsiteX3" fmla="*/ 1436914 w 4983983"/>
              <a:gd name="connsiteY3" fmla="*/ 3607358 h 4481564"/>
              <a:gd name="connsiteX4" fmla="*/ 1647930 w 4983983"/>
              <a:gd name="connsiteY4" fmla="*/ 3084844 h 4481564"/>
              <a:gd name="connsiteX5" fmla="*/ 2301073 w 4983983"/>
              <a:gd name="connsiteY5" fmla="*/ 2893925 h 4481564"/>
              <a:gd name="connsiteX6" fmla="*/ 2441750 w 4983983"/>
              <a:gd name="connsiteY6" fmla="*/ 2351314 h 4481564"/>
              <a:gd name="connsiteX7" fmla="*/ 3135086 w 4983983"/>
              <a:gd name="connsiteY7" fmla="*/ 2190540 h 4481564"/>
              <a:gd name="connsiteX8" fmla="*/ 3315956 w 4983983"/>
              <a:gd name="connsiteY8" fmla="*/ 1557494 h 4481564"/>
              <a:gd name="connsiteX9" fmla="*/ 3949002 w 4983983"/>
              <a:gd name="connsiteY9" fmla="*/ 1396721 h 4481564"/>
              <a:gd name="connsiteX10" fmla="*/ 4149969 w 4983983"/>
              <a:gd name="connsiteY10" fmla="*/ 763674 h 4481564"/>
              <a:gd name="connsiteX11" fmla="*/ 4823209 w 4983983"/>
              <a:gd name="connsiteY11" fmla="*/ 582804 h 4481564"/>
              <a:gd name="connsiteX12" fmla="*/ 4983983 w 4983983"/>
              <a:gd name="connsiteY12" fmla="*/ 0 h 4481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83983" h="4481564">
                <a:moveTo>
                  <a:pt x="0" y="4481564"/>
                </a:moveTo>
                <a:cubicBezTo>
                  <a:pt x="195105" y="4480727"/>
                  <a:pt x="390211" y="4479890"/>
                  <a:pt x="512466" y="4371033"/>
                </a:cubicBezTo>
                <a:cubicBezTo>
                  <a:pt x="634721" y="4262176"/>
                  <a:pt x="579455" y="3955701"/>
                  <a:pt x="733530" y="3828422"/>
                </a:cubicBezTo>
                <a:cubicBezTo>
                  <a:pt x="887605" y="3701143"/>
                  <a:pt x="1284514" y="3731288"/>
                  <a:pt x="1436914" y="3607358"/>
                </a:cubicBezTo>
                <a:cubicBezTo>
                  <a:pt x="1589314" y="3483428"/>
                  <a:pt x="1503904" y="3203749"/>
                  <a:pt x="1647930" y="3084844"/>
                </a:cubicBezTo>
                <a:cubicBezTo>
                  <a:pt x="1791956" y="2965939"/>
                  <a:pt x="2168770" y="3016180"/>
                  <a:pt x="2301073" y="2893925"/>
                </a:cubicBezTo>
                <a:cubicBezTo>
                  <a:pt x="2433376" y="2771670"/>
                  <a:pt x="2302748" y="2468545"/>
                  <a:pt x="2441750" y="2351314"/>
                </a:cubicBezTo>
                <a:cubicBezTo>
                  <a:pt x="2580752" y="2234083"/>
                  <a:pt x="2989385" y="2322843"/>
                  <a:pt x="3135086" y="2190540"/>
                </a:cubicBezTo>
                <a:cubicBezTo>
                  <a:pt x="3280787" y="2058237"/>
                  <a:pt x="3180303" y="1689797"/>
                  <a:pt x="3315956" y="1557494"/>
                </a:cubicBezTo>
                <a:cubicBezTo>
                  <a:pt x="3451609" y="1425191"/>
                  <a:pt x="3810000" y="1529024"/>
                  <a:pt x="3949002" y="1396721"/>
                </a:cubicBezTo>
                <a:cubicBezTo>
                  <a:pt x="4088004" y="1264418"/>
                  <a:pt x="4004268" y="899327"/>
                  <a:pt x="4149969" y="763674"/>
                </a:cubicBezTo>
                <a:cubicBezTo>
                  <a:pt x="4295670" y="628021"/>
                  <a:pt x="4684207" y="710083"/>
                  <a:pt x="4823209" y="582804"/>
                </a:cubicBezTo>
                <a:cubicBezTo>
                  <a:pt x="4962211" y="455525"/>
                  <a:pt x="4973097" y="227762"/>
                  <a:pt x="4983983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" name="Picture 16" descr="epoch-circ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940" y="969851"/>
            <a:ext cx="13033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919481" y="5544134"/>
            <a:ext cx="3050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Macroscopic description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94253" y="3898945"/>
            <a:ext cx="3315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Special stains, </a:t>
            </a:r>
            <a:r>
              <a:rPr lang="en-US" sz="2000" b="1" dirty="0" err="1" smtClean="0"/>
              <a:t>Immunostains</a:t>
            </a:r>
            <a:r>
              <a:rPr lang="en-US" sz="2000" b="1" dirty="0" smtClean="0"/>
              <a:t>, Electron microscopy </a:t>
            </a:r>
            <a:endParaRPr lang="en-US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697177" y="4763329"/>
            <a:ext cx="3050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Microscopic description</a:t>
            </a:r>
            <a:endParaRPr lang="en-US" sz="20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163743" y="4312647"/>
            <a:ext cx="2064413" cy="5900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Microscope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147021" y="5031013"/>
            <a:ext cx="2066983" cy="5900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69344" y="3400472"/>
            <a:ext cx="2050174" cy="8030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Electron Microscope</a:t>
            </a:r>
          </a:p>
          <a:p>
            <a:pPr algn="ctr"/>
            <a:r>
              <a:rPr lang="en-US" dirty="0" err="1" smtClean="0"/>
              <a:t>Flourescence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152400" y="1790966"/>
            <a:ext cx="2114544" cy="62220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Digital Imaging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336256" y="1797232"/>
            <a:ext cx="2097174" cy="5857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Molecular analysis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52401" y="915584"/>
            <a:ext cx="4281030" cy="8283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Informatics</a:t>
            </a:r>
            <a:endParaRPr lang="en-US" sz="2400" b="1" dirty="0"/>
          </a:p>
        </p:txBody>
      </p:sp>
      <p:sp>
        <p:nvSpPr>
          <p:cNvPr id="27" name="Rounded Rectangle 26"/>
          <p:cNvSpPr/>
          <p:nvPr/>
        </p:nvSpPr>
        <p:spPr>
          <a:xfrm>
            <a:off x="147022" y="2478118"/>
            <a:ext cx="2116598" cy="8030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Monoclonal antibody based detection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904889" y="3296597"/>
            <a:ext cx="3050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Biomarkers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497591" y="2504501"/>
            <a:ext cx="2629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Genomics, Automation</a:t>
            </a:r>
            <a:endParaRPr lang="en-US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25180" y="1586580"/>
            <a:ext cx="3654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Singularity - integration</a:t>
            </a:r>
            <a:endParaRPr lang="en-US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0033019" y="5572482"/>
            <a:ext cx="1922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Thomas Hodgkin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075681" y="4731804"/>
            <a:ext cx="2147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 </a:t>
            </a:r>
            <a:r>
              <a:rPr lang="en-US" b="1" dirty="0" err="1" smtClean="0">
                <a:solidFill>
                  <a:srgbClr val="FF0000"/>
                </a:solidFill>
              </a:rPr>
              <a:t>virchow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names &amp; classification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033019" y="3963553"/>
            <a:ext cx="223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Refining Classification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33019" y="3281191"/>
            <a:ext cx="246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i="1" dirty="0" err="1" smtClean="0">
                <a:solidFill>
                  <a:srgbClr val="FF0000"/>
                </a:solidFill>
              </a:rPr>
              <a:t>Theranostics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323138" y="2511751"/>
            <a:ext cx="2118331" cy="8030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Genome Mapping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2342131" y="3400471"/>
            <a:ext cx="2109427" cy="8030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Molecular biology structure/function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0099297" y="2216221"/>
            <a:ext cx="3109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Personalised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Medicine/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Data dependency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664699" y="1616810"/>
            <a:ext cx="67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14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0" y="357187"/>
            <a:ext cx="9459603" cy="5462588"/>
          </a:xfrm>
        </p:spPr>
      </p:pic>
      <p:sp>
        <p:nvSpPr>
          <p:cNvPr id="6" name="TextBox 5"/>
          <p:cNvSpPr txBox="1"/>
          <p:nvPr/>
        </p:nvSpPr>
        <p:spPr>
          <a:xfrm>
            <a:off x="3943350" y="6229350"/>
            <a:ext cx="740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NHS DIGITAL https://</a:t>
            </a:r>
            <a:r>
              <a:rPr lang="en-US" dirty="0" err="1" smtClean="0"/>
              <a:t>isd.digital.nhs.uk</a:t>
            </a:r>
            <a:r>
              <a:rPr lang="en-US" dirty="0" smtClean="0"/>
              <a:t>/trud3/user/guest/group/0/pack/38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33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24" y="1085850"/>
            <a:ext cx="11686280" cy="4071938"/>
          </a:xfrm>
        </p:spPr>
      </p:pic>
    </p:spTree>
    <p:extLst>
      <p:ext uri="{BB962C8B-B14F-4D97-AF65-F5344CB8AC3E}">
        <p14:creationId xmlns:p14="http://schemas.microsoft.com/office/powerpoint/2010/main" val="1128763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34482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+mn-lt"/>
              </a:rPr>
              <a:t>Summary: </a:t>
            </a:r>
            <a:endParaRPr lang="en-US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465" y="109108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Building IT infrastructure</a:t>
            </a:r>
          </a:p>
          <a:p>
            <a:endParaRPr lang="en-US" dirty="0"/>
          </a:p>
          <a:p>
            <a:r>
              <a:rPr lang="en-US" dirty="0" smtClean="0"/>
              <a:t>Staff (Leaders, champions</a:t>
            </a:r>
            <a:r>
              <a:rPr lang="mr-IN" dirty="0" smtClean="0"/>
              <a:t>…</a:t>
            </a:r>
            <a:r>
              <a:rPr lang="en-GB" dirty="0" smtClean="0"/>
              <a:t>and followers)</a:t>
            </a:r>
          </a:p>
          <a:p>
            <a:endParaRPr lang="en-GB" dirty="0"/>
          </a:p>
          <a:p>
            <a:r>
              <a:rPr lang="en-GB" dirty="0" smtClean="0"/>
              <a:t>Standardised nomenclature</a:t>
            </a:r>
          </a:p>
          <a:p>
            <a:endParaRPr lang="en-GB" dirty="0"/>
          </a:p>
          <a:p>
            <a:r>
              <a:rPr lang="en-GB" dirty="0" smtClean="0"/>
              <a:t>Interoperability</a:t>
            </a:r>
          </a:p>
          <a:p>
            <a:endParaRPr lang="en-GB" dirty="0"/>
          </a:p>
          <a:p>
            <a:r>
              <a:rPr lang="en-GB" dirty="0" smtClean="0"/>
              <a:t>Optimism!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02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613" y="0"/>
            <a:ext cx="10515600" cy="1325563"/>
          </a:xfrm>
        </p:spPr>
        <p:txBody>
          <a:bodyPr/>
          <a:lstStyle/>
          <a:p>
            <a:r>
              <a:rPr lang="en-US" dirty="0" smtClean="0"/>
              <a:t>We shall overcome</a:t>
            </a:r>
            <a:r>
              <a:rPr lang="mr-IN" dirty="0" smtClean="0"/>
              <a:t>…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2787" y="2893100"/>
            <a:ext cx="5297774" cy="84046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6000" dirty="0" smtClean="0"/>
              <a:t>Thank you!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5484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505853" y="1377856"/>
            <a:ext cx="7848600" cy="3598878"/>
          </a:xfrm>
        </p:spPr>
        <p:txBody>
          <a:bodyPr/>
          <a:lstStyle/>
          <a:p>
            <a:pPr marL="0" indent="0">
              <a:buNone/>
            </a:pPr>
            <a:r>
              <a:rPr lang="en-GB" altLang="en-GB" sz="3500" b="1" i="1" dirty="0"/>
              <a:t>“In God We Trust …</a:t>
            </a:r>
          </a:p>
          <a:p>
            <a:pPr marL="0" indent="0">
              <a:buNone/>
            </a:pPr>
            <a:r>
              <a:rPr lang="en-GB" altLang="en-GB" sz="3500" b="1" i="1" dirty="0"/>
              <a:t>- all others must bring data”</a:t>
            </a:r>
          </a:p>
          <a:p>
            <a:pPr marL="0" indent="0">
              <a:buNone/>
            </a:pPr>
            <a:endParaRPr lang="en-GB" altLang="en-GB" sz="3500" b="1" i="1" dirty="0"/>
          </a:p>
          <a:p>
            <a:pPr marL="0" indent="0">
              <a:buNone/>
            </a:pPr>
            <a:r>
              <a:rPr lang="en-GB" altLang="en-GB" sz="3500" dirty="0"/>
              <a:t>				W Edwards Deming</a:t>
            </a:r>
          </a:p>
        </p:txBody>
      </p:sp>
      <p:pic>
        <p:nvPicPr>
          <p:cNvPr id="5" name="Content Placeholder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3772" y="1377856"/>
            <a:ext cx="1971453" cy="26696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207516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Harnessing data: Where is the data and what does it look like?</a:t>
            </a:r>
          </a:p>
          <a:p>
            <a:r>
              <a:rPr lang="en-US" sz="3200" i="1" dirty="0" smtClean="0"/>
              <a:t>Who knows about it and who can get it and how? How do we use it?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156617" y="2038662"/>
            <a:ext cx="329783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370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4691923" y="1064307"/>
            <a:ext cx="524656" cy="10193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n 4"/>
          <p:cNvSpPr/>
          <p:nvPr/>
        </p:nvSpPr>
        <p:spPr>
          <a:xfrm>
            <a:off x="5282785" y="1064307"/>
            <a:ext cx="524656" cy="10193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n 5"/>
          <p:cNvSpPr/>
          <p:nvPr/>
        </p:nvSpPr>
        <p:spPr>
          <a:xfrm>
            <a:off x="6940449" y="1064307"/>
            <a:ext cx="524656" cy="10193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/>
          <p:cNvSpPr/>
          <p:nvPr/>
        </p:nvSpPr>
        <p:spPr>
          <a:xfrm>
            <a:off x="6388311" y="1064307"/>
            <a:ext cx="524656" cy="10193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5826179" y="1064307"/>
            <a:ext cx="524656" cy="10193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91923" y="2248530"/>
            <a:ext cx="2773182" cy="404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Cloud/Servers </a:t>
            </a:r>
            <a:r>
              <a:rPr lang="mr-IN" dirty="0" smtClean="0"/>
              <a:t>–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601982" y="2818156"/>
            <a:ext cx="2953064" cy="86942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HIS (Cerner)</a:t>
            </a:r>
            <a:endParaRPr lang="en-US" sz="28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1981831" y="4444581"/>
            <a:ext cx="2113613" cy="2083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External interfacing </a:t>
            </a:r>
            <a:r>
              <a:rPr lang="en-US" dirty="0" smtClean="0"/>
              <a:t>(Education</a:t>
            </a:r>
          </a:p>
          <a:p>
            <a:pPr algn="ctr"/>
            <a:r>
              <a:rPr lang="en-US" dirty="0" smtClean="0"/>
              <a:t>Research</a:t>
            </a:r>
          </a:p>
          <a:p>
            <a:pPr algn="ctr"/>
            <a:r>
              <a:rPr lang="en-US" dirty="0" smtClean="0"/>
              <a:t>Registries</a:t>
            </a:r>
          </a:p>
          <a:p>
            <a:pPr algn="ctr"/>
            <a:r>
              <a:rPr lang="en-US" dirty="0" smtClean="0"/>
              <a:t>Hospitals)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23190" y="4631960"/>
            <a:ext cx="1963712" cy="884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Service Level</a:t>
            </a:r>
            <a:endParaRPr lang="en-US" sz="24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7515699" y="5568844"/>
            <a:ext cx="809469" cy="6145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LIMS</a:t>
            </a:r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7598766" y="6228411"/>
            <a:ext cx="1872520" cy="2323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Molecular</a:t>
            </a:r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677433" y="5546360"/>
            <a:ext cx="809469" cy="6145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PACS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7490084" y="6528214"/>
            <a:ext cx="2041787" cy="269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Pharmacy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712076" y="5711106"/>
            <a:ext cx="2608288" cy="809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Middlewares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(the patches)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5640827" y="3803613"/>
            <a:ext cx="910346" cy="7045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EPR</a:t>
            </a: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0907765" y="4631960"/>
            <a:ext cx="736393" cy="2113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QMS</a:t>
            </a: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034364" y="4624468"/>
            <a:ext cx="1963712" cy="884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Network level</a:t>
            </a:r>
            <a:endParaRPr lang="en-US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Harnessing data: Where is the data and what does it look like?</a:t>
            </a:r>
            <a:endParaRPr lang="en-US" sz="3600" dirty="0"/>
          </a:p>
        </p:txBody>
      </p:sp>
      <p:sp>
        <p:nvSpPr>
          <p:cNvPr id="22" name="Rectangle 21"/>
          <p:cNvSpPr/>
          <p:nvPr/>
        </p:nvSpPr>
        <p:spPr>
          <a:xfrm>
            <a:off x="9584992" y="4633835"/>
            <a:ext cx="1277804" cy="935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Clinical </a:t>
            </a:r>
            <a:r>
              <a:rPr lang="en-US"/>
              <a:t>/</a:t>
            </a:r>
            <a:r>
              <a:rPr lang="en-US" smtClean="0"/>
              <a:t>Pathology coding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9558431" y="5648335"/>
            <a:ext cx="1277804" cy="935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Somerset/MDT data</a:t>
            </a:r>
            <a:endParaRPr lang="en-US" dirty="0"/>
          </a:p>
        </p:txBody>
      </p:sp>
      <p:sp>
        <p:nvSpPr>
          <p:cNvPr id="24" name="Left-Right Arrow 23"/>
          <p:cNvSpPr/>
          <p:nvPr/>
        </p:nvSpPr>
        <p:spPr>
          <a:xfrm rot="5400000">
            <a:off x="-1498525" y="3380358"/>
            <a:ext cx="5456268" cy="8544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IT as an enabler?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14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63" y="584774"/>
            <a:ext cx="9114020" cy="6177267"/>
          </a:xfr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Harnessing data: Where is the data and what does it look like?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84223" y="4661941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0" y="4362137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03820" y="4961744"/>
            <a:ext cx="1016834" cy="64633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Royal London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09279" y="1206708"/>
            <a:ext cx="1903751" cy="5996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74177" y="3673407"/>
            <a:ext cx="1064927" cy="599607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60362" y="3208171"/>
            <a:ext cx="1206708" cy="369332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Homerton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04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591738" cy="71952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+mn-lt"/>
              </a:rPr>
              <a:t>Harnessing Data - What does it look like</a:t>
            </a:r>
            <a:endParaRPr lang="en-US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069" y="1729290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Numerical values (Origin of test, e.g. Blood Glucose)</a:t>
            </a:r>
          </a:p>
          <a:p>
            <a:endParaRPr lang="en-US" b="1" dirty="0"/>
          </a:p>
          <a:p>
            <a:r>
              <a:rPr lang="en-US" b="1" dirty="0" smtClean="0"/>
              <a:t>Histopathology: Natural language</a:t>
            </a:r>
          </a:p>
          <a:p>
            <a:endParaRPr lang="en-US" b="1" dirty="0"/>
          </a:p>
          <a:p>
            <a:r>
              <a:rPr lang="en-US" b="1" dirty="0" smtClean="0"/>
              <a:t>Synoptic reporting (uptake)</a:t>
            </a:r>
          </a:p>
          <a:p>
            <a:endParaRPr lang="en-US" b="1" dirty="0"/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Genomics: ?</a:t>
            </a:r>
          </a:p>
          <a:p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Digital pathology?</a:t>
            </a:r>
          </a:p>
          <a:p>
            <a:endParaRPr lang="en-US" b="1" dirty="0"/>
          </a:p>
          <a:p>
            <a:r>
              <a:rPr lang="en-US" b="1" dirty="0" smtClean="0"/>
              <a:t>Coding (for billing, for classification/public health)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39309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anoZ20HT_product550px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1770" y="1392938"/>
            <a:ext cx="3521959" cy="1748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66" b="83094" l="7385" r="72308">
                        <a14:foregroundMark x1="25846" y1="27626" x2="25846" y2="27626"/>
                        <a14:foregroundMark x1="27154" y1="22158" x2="27154" y2="22158"/>
                        <a14:foregroundMark x1="20385" y1="36115" x2="20385" y2="36115"/>
                        <a14:foregroundMark x1="34000" y1="31583" x2="34000" y2="31583"/>
                        <a14:foregroundMark x1="34308" y1="37050" x2="34308" y2="37050"/>
                        <a14:foregroundMark x1="31385" y1="38849" x2="31385" y2="38849"/>
                        <a14:foregroundMark x1="18385" y1="41871" x2="18385" y2="41871"/>
                        <a14:foregroundMark x1="21000" y1="26403" x2="21000" y2="26403"/>
                        <a14:foregroundMark x1="33692" y1="26403" x2="33692" y2="26403"/>
                        <a14:foregroundMark x1="31077" y1="30647" x2="31077" y2="30647"/>
                        <a14:foregroundMark x1="27846" y1="41583" x2="27846" y2="41583"/>
                        <a14:foregroundMark x1="22923" y1="43741" x2="22923" y2="43741"/>
                        <a14:foregroundMark x1="20000" y1="29424" x2="20000" y2="29424"/>
                        <a14:foregroundMark x1="26231" y1="33669" x2="26231" y2="33669"/>
                        <a14:foregroundMark x1="17462" y1="33094" x2="17462" y2="33094"/>
                        <a14:foregroundMark x1="16154" y1="28849" x2="16154" y2="28849"/>
                        <a14:foregroundMark x1="21692" y1="22806" x2="21692" y2="22806"/>
                        <a14:foregroundMark x1="30769" y1="22806" x2="30769" y2="22806"/>
                        <a14:foregroundMark x1="30077" y1="26403" x2="30077" y2="26403"/>
                        <a14:foregroundMark x1="31692" y1="20647" x2="31692" y2="20647"/>
                        <a14:foregroundMark x1="17769" y1="19712" x2="17769" y2="19712"/>
                        <a14:foregroundMark x1="15154" y1="19424" x2="15154" y2="19424"/>
                        <a14:foregroundMark x1="34000" y1="23957" x2="34000" y2="23957"/>
                        <a14:foregroundMark x1="34308" y1="28561" x2="34308" y2="28561"/>
                        <a14:foregroundMark x1="20692" y1="17914" x2="20692" y2="17914"/>
                        <a14:foregroundMark x1="31385" y1="18201" x2="31385" y2="18201"/>
                        <a14:foregroundMark x1="27846" y1="16978" x2="27846" y2="16978"/>
                        <a14:foregroundMark x1="28462" y1="19424" x2="28462" y2="19424"/>
                        <a14:foregroundMark x1="24231" y1="18201" x2="24231" y2="18201"/>
                        <a14:foregroundMark x1="17077" y1="16978" x2="17077" y2="16978"/>
                        <a14:foregroundMark x1="15462" y1="23381" x2="15462" y2="23381"/>
                        <a14:foregroundMark x1="72308" y1="19137" x2="72308" y2="19137"/>
                        <a14:foregroundMark x1="36231" y1="27338" x2="36231" y2="27338"/>
                        <a14:foregroundMark x1="37538" y1="31583" x2="37538" y2="31583"/>
                        <a14:foregroundMark x1="38231" y1="28201" x2="38231" y2="28201"/>
                        <a14:foregroundMark x1="36923" y1="22446" x2="36923" y2="22446"/>
                        <a14:foregroundMark x1="34615" y1="17626" x2="34615" y2="17626"/>
                        <a14:foregroundMark x1="34308" y1="20072" x2="34308" y2="20072"/>
                        <a14:foregroundMark x1="37231" y1="24604" x2="37231" y2="24604"/>
                        <a14:foregroundMark x1="36923" y1="18849" x2="36923" y2="18849"/>
                        <a14:foregroundMark x1="24923" y1="20072" x2="24923" y2="20072"/>
                        <a14:foregroundMark x1="22308" y1="19424" x2="22308" y2="19424"/>
                        <a14:foregroundMark x1="34308" y1="21871" x2="34308" y2="21871"/>
                        <a14:foregroundMark x1="14538" y1="17338" x2="14538" y2="17338"/>
                        <a14:backgroundMark x1="26231" y1="37338" x2="26231" y2="37338"/>
                      </a14:backgroundRemoval>
                    </a14:imgEffect>
                  </a14:imgLayer>
                </a14:imgProps>
              </a:ext>
            </a:extLst>
          </a:blip>
          <a:srcRect l="13217" t="15976" r="55625" b="16205"/>
          <a:stretch/>
        </p:blipFill>
        <p:spPr>
          <a:xfrm rot="266059">
            <a:off x="329566" y="789411"/>
            <a:ext cx="1269856" cy="2955353"/>
          </a:xfrm>
          <a:prstGeom prst="rect">
            <a:avLst/>
          </a:prstGeom>
        </p:spPr>
      </p:pic>
      <p:pic>
        <p:nvPicPr>
          <p:cNvPr id="6" name="Picture 5" descr="Screen Shot 2018-02-03 at 09.33.2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" t="47202"/>
          <a:stretch/>
        </p:blipFill>
        <p:spPr>
          <a:xfrm>
            <a:off x="5850886" y="1535009"/>
            <a:ext cx="5819176" cy="1294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78380" y="949917"/>
            <a:ext cx="3955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Digital Pathology Scanner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5770" y="2956569"/>
            <a:ext cx="484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Whole Slide Image: Digital image = </a:t>
            </a:r>
            <a:r>
              <a:rPr lang="en-US" dirty="0" smtClean="0">
                <a:solidFill>
                  <a:srgbClr val="FF0000"/>
                </a:solidFill>
              </a:rPr>
              <a:t>Data</a:t>
            </a:r>
          </a:p>
        </p:txBody>
      </p:sp>
      <p:sp>
        <p:nvSpPr>
          <p:cNvPr id="9" name="Rectangle 8"/>
          <p:cNvSpPr/>
          <p:nvPr/>
        </p:nvSpPr>
        <p:spPr>
          <a:xfrm>
            <a:off x="315957" y="3925503"/>
            <a:ext cx="3724845" cy="8544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Human Tissue</a:t>
            </a:r>
          </a:p>
          <a:p>
            <a:pPr algn="ctr"/>
            <a:r>
              <a:rPr lang="en-US" dirty="0" smtClean="0"/>
              <a:t>(Microscope based interpretation)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480973" y="3959337"/>
            <a:ext cx="3126756" cy="7867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</a:t>
            </a:r>
          </a:p>
          <a:p>
            <a:pPr algn="ctr"/>
            <a:r>
              <a:rPr lang="en-US" dirty="0" smtClean="0"/>
              <a:t>(Available for Analytics)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989825" y="4232602"/>
            <a:ext cx="2288810" cy="2402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774730" y="2956569"/>
            <a:ext cx="183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1001101010010101010110101001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056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Harnessing data: Where is the data and what does it look like?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66" b="83094" l="7385" r="72308">
                        <a14:foregroundMark x1="25846" y1="27626" x2="25846" y2="27626"/>
                        <a14:foregroundMark x1="27154" y1="22158" x2="27154" y2="22158"/>
                        <a14:foregroundMark x1="20385" y1="36115" x2="20385" y2="36115"/>
                        <a14:foregroundMark x1="34000" y1="31583" x2="34000" y2="31583"/>
                        <a14:foregroundMark x1="34308" y1="37050" x2="34308" y2="37050"/>
                        <a14:foregroundMark x1="31385" y1="38849" x2="31385" y2="38849"/>
                        <a14:foregroundMark x1="18385" y1="41871" x2="18385" y2="41871"/>
                        <a14:foregroundMark x1="21000" y1="26403" x2="21000" y2="26403"/>
                        <a14:foregroundMark x1="33692" y1="26403" x2="33692" y2="26403"/>
                        <a14:foregroundMark x1="31077" y1="30647" x2="31077" y2="30647"/>
                        <a14:foregroundMark x1="27846" y1="41583" x2="27846" y2="41583"/>
                        <a14:foregroundMark x1="22923" y1="43741" x2="22923" y2="43741"/>
                        <a14:foregroundMark x1="20000" y1="29424" x2="20000" y2="29424"/>
                        <a14:foregroundMark x1="26231" y1="33669" x2="26231" y2="33669"/>
                        <a14:foregroundMark x1="17462" y1="33094" x2="17462" y2="33094"/>
                        <a14:foregroundMark x1="16154" y1="28849" x2="16154" y2="28849"/>
                        <a14:foregroundMark x1="21692" y1="22806" x2="21692" y2="22806"/>
                        <a14:foregroundMark x1="30769" y1="22806" x2="30769" y2="22806"/>
                        <a14:foregroundMark x1="30077" y1="26403" x2="30077" y2="26403"/>
                        <a14:foregroundMark x1="31692" y1="20647" x2="31692" y2="20647"/>
                        <a14:foregroundMark x1="17769" y1="19712" x2="17769" y2="19712"/>
                        <a14:foregroundMark x1="15154" y1="19424" x2="15154" y2="19424"/>
                        <a14:foregroundMark x1="34000" y1="23957" x2="34000" y2="23957"/>
                        <a14:foregroundMark x1="34308" y1="28561" x2="34308" y2="28561"/>
                        <a14:foregroundMark x1="20692" y1="17914" x2="20692" y2="17914"/>
                        <a14:foregroundMark x1="31385" y1="18201" x2="31385" y2="18201"/>
                        <a14:foregroundMark x1="27846" y1="16978" x2="27846" y2="16978"/>
                        <a14:foregroundMark x1="28462" y1="19424" x2="28462" y2="19424"/>
                        <a14:foregroundMark x1="24231" y1="18201" x2="24231" y2="18201"/>
                        <a14:foregroundMark x1="17077" y1="16978" x2="17077" y2="16978"/>
                        <a14:foregroundMark x1="15462" y1="23381" x2="15462" y2="23381"/>
                        <a14:foregroundMark x1="72308" y1="19137" x2="72308" y2="19137"/>
                        <a14:foregroundMark x1="36231" y1="27338" x2="36231" y2="27338"/>
                        <a14:foregroundMark x1="37538" y1="31583" x2="37538" y2="31583"/>
                        <a14:foregroundMark x1="38231" y1="28201" x2="38231" y2="28201"/>
                        <a14:foregroundMark x1="36923" y1="22446" x2="36923" y2="22446"/>
                        <a14:foregroundMark x1="34615" y1="17626" x2="34615" y2="17626"/>
                        <a14:foregroundMark x1="34308" y1="20072" x2="34308" y2="20072"/>
                        <a14:foregroundMark x1="37231" y1="24604" x2="37231" y2="24604"/>
                        <a14:foregroundMark x1="36923" y1="18849" x2="36923" y2="18849"/>
                        <a14:foregroundMark x1="24923" y1="20072" x2="24923" y2="20072"/>
                        <a14:foregroundMark x1="22308" y1="19424" x2="22308" y2="19424"/>
                        <a14:foregroundMark x1="34308" y1="21871" x2="34308" y2="21871"/>
                        <a14:foregroundMark x1="14538" y1="17338" x2="14538" y2="17338"/>
                        <a14:backgroundMark x1="26231" y1="37338" x2="26231" y2="37338"/>
                      </a14:backgroundRemoval>
                    </a14:imgEffect>
                  </a14:imgLayer>
                </a14:imgProps>
              </a:ext>
            </a:extLst>
          </a:blip>
          <a:srcRect l="13217" t="15976" r="55625" b="16205"/>
          <a:stretch/>
        </p:blipFill>
        <p:spPr>
          <a:xfrm rot="266059">
            <a:off x="425012" y="5201039"/>
            <a:ext cx="698870" cy="16264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718" y="5176456"/>
            <a:ext cx="2082481" cy="16815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19035" y="4916041"/>
            <a:ext cx="2575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Next </a:t>
            </a:r>
            <a:r>
              <a:rPr lang="en-US" sz="2000" b="1" smtClean="0"/>
              <a:t>Gen Sequencer</a:t>
            </a:r>
            <a:endParaRPr lang="en-US" sz="20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871337" y="5601345"/>
            <a:ext cx="183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ATGCATGCATGCATGCATGCATGCAT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04336" y="5601345"/>
            <a:ext cx="183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1001101010010101010110101001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711" y="4916041"/>
            <a:ext cx="2919265" cy="179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8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99" y="0"/>
            <a:ext cx="12194499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Where do we want to be?</a:t>
            </a:r>
            <a:r>
              <a:rPr lang="en-US" sz="3600" b="1" dirty="0" smtClean="0">
                <a:latin typeface="+mn-lt"/>
              </a:rPr>
              <a:t> </a:t>
            </a:r>
            <a:r>
              <a:rPr lang="en-US" sz="2700" dirty="0" smtClean="0"/>
              <a:t>Ontologies: Establish and explore inter-relationships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363149"/>
              </p:ext>
            </p:extLst>
          </p:nvPr>
        </p:nvGraphicFramePr>
        <p:xfrm>
          <a:off x="2578308" y="1765664"/>
          <a:ext cx="813965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48603" y="2248524"/>
            <a:ext cx="24433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EVENTS (CLASSIFICATION) </a:t>
            </a:r>
            <a:endParaRPr lang="en-US" sz="2400" b="1" dirty="0" smtClean="0"/>
          </a:p>
          <a:p>
            <a:pPr lvl="0"/>
            <a:r>
              <a:rPr lang="en-US" sz="2400" b="1" dirty="0" smtClean="0"/>
              <a:t>VS</a:t>
            </a:r>
          </a:p>
          <a:p>
            <a:pPr lvl="0"/>
            <a:r>
              <a:rPr lang="en-US" sz="2400" b="1" dirty="0" smtClean="0"/>
              <a:t>EPISODES and relationships</a:t>
            </a:r>
          </a:p>
          <a:p>
            <a:pPr lvl="0"/>
            <a:r>
              <a:rPr lang="en-US" sz="2400" b="1" dirty="0" smtClean="0"/>
              <a:t>- ONTOLOGY(</a:t>
            </a:r>
            <a:r>
              <a:rPr lang="en-US" sz="2400" b="1" dirty="0" err="1" smtClean="0"/>
              <a:t>ies</a:t>
            </a:r>
            <a:r>
              <a:rPr lang="en-US" sz="2400" b="1" dirty="0" smtClean="0"/>
              <a:t>)</a:t>
            </a:r>
            <a:endParaRPr lang="en-US" sz="2400" b="1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2499" y="312200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b="1" dirty="0" err="1"/>
              <a:t>Standardised</a:t>
            </a:r>
            <a:r>
              <a:rPr lang="en-US" sz="2000" b="1" dirty="0"/>
              <a:t>/structured data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/>
              <a:t>Standards of </a:t>
            </a:r>
            <a:r>
              <a:rPr lang="en-US" sz="2000" b="1" dirty="0" smtClean="0"/>
              <a:t>communication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/>
              <a:t>Interoperability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/>
              <a:t>Scalable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99390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4839</TotalTime>
  <Words>593</Words>
  <Application>Microsoft Macintosh PowerPoint</Application>
  <PresentationFormat>Custom</PresentationFormat>
  <Paragraphs>152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Ontologies in Pathology data – an untapped minefield? </vt:lpstr>
      <vt:lpstr>Brief background and direction of travel: (R)Evolution</vt:lpstr>
      <vt:lpstr>PowerPoint Presentation</vt:lpstr>
      <vt:lpstr>PowerPoint Presentation</vt:lpstr>
      <vt:lpstr>PowerPoint Presentation</vt:lpstr>
      <vt:lpstr>PowerPoint Presentation</vt:lpstr>
      <vt:lpstr>Harnessing Data - What does it look like</vt:lpstr>
      <vt:lpstr>PowerPoint Presentation</vt:lpstr>
      <vt:lpstr>Where do we want to be? Ontologies: Establish and explore inter-relationships   </vt:lpstr>
      <vt:lpstr>Brief historical background: </vt:lpstr>
      <vt:lpstr>Desired (data) end state: “I have dream”</vt:lpstr>
      <vt:lpstr>The East London Story: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National</vt:lpstr>
      <vt:lpstr>PowerPoint Presentation</vt:lpstr>
      <vt:lpstr>PowerPoint Presentation</vt:lpstr>
      <vt:lpstr>PowerPoint Presentation</vt:lpstr>
      <vt:lpstr>Summary: </vt:lpstr>
      <vt:lpstr>We shall overcome….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 data- an unexplored minefield </dc:title>
  <dc:creator>Microsoft Office User</dc:creator>
  <cp:lastModifiedBy>Charles Gutteridge</cp:lastModifiedBy>
  <cp:revision>23</cp:revision>
  <dcterms:created xsi:type="dcterms:W3CDTF">2018-04-08T20:42:16Z</dcterms:created>
  <dcterms:modified xsi:type="dcterms:W3CDTF">2018-05-26T10:12:26Z</dcterms:modified>
</cp:coreProperties>
</file>