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340" r:id="rId3"/>
    <p:sldId id="335" r:id="rId4"/>
    <p:sldId id="344" r:id="rId5"/>
    <p:sldId id="341" r:id="rId6"/>
    <p:sldId id="360" r:id="rId7"/>
    <p:sldId id="361" r:id="rId8"/>
    <p:sldId id="355" r:id="rId9"/>
    <p:sldId id="358" r:id="rId10"/>
    <p:sldId id="362" r:id="rId11"/>
    <p:sldId id="350" r:id="rId12"/>
    <p:sldId id="346" r:id="rId13"/>
    <p:sldId id="347" r:id="rId14"/>
    <p:sldId id="348" r:id="rId15"/>
    <p:sldId id="349" r:id="rId16"/>
    <p:sldId id="352" r:id="rId17"/>
    <p:sldId id="353" r:id="rId18"/>
    <p:sldId id="35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5050"/>
    <a:srgbClr val="CC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-12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35" Type="http://schemas.microsoft.com/office/2015/10/relationships/revisionInfo" Target="revisionInfo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4B938-B40A-412A-8100-CFF0142E9A07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D4FF9-A8F6-41E6-AA63-7AF865256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44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8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61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3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16200000">
            <a:off x="10462155" y="5128155"/>
            <a:ext cx="1482725" cy="1976967"/>
          </a:xfrm>
          <a:prstGeom prst="rtTriangl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2" descr="Barts_Health_Trust_Shield_Reversal_RGB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5700" y="6219826"/>
            <a:ext cx="49953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Triangle 5"/>
          <p:cNvSpPr/>
          <p:nvPr/>
        </p:nvSpPr>
        <p:spPr>
          <a:xfrm rot="5400000">
            <a:off x="247122" y="-247121"/>
            <a:ext cx="1482725" cy="1976967"/>
          </a:xfrm>
          <a:prstGeom prst="rtTriangl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50734" y="1378338"/>
            <a:ext cx="10468545" cy="518025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algn="l">
              <a:defRPr sz="3000" b="1" i="0" cap="none">
                <a:solidFill>
                  <a:srgbClr val="0099CC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846667" y="2009775"/>
            <a:ext cx="10496551" cy="36004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149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4705023"/>
            <a:ext cx="105156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45739" y="4018011"/>
            <a:ext cx="105156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838200" y="5214942"/>
            <a:ext cx="105156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8631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846726" y="2031228"/>
            <a:ext cx="10507348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3000" b="1" i="0" baseline="0">
                <a:solidFill>
                  <a:schemeClr val="bg2"/>
                </a:solidFill>
                <a:latin typeface="Arial"/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50733" y="1343541"/>
            <a:ext cx="10503339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845740" y="2540141"/>
            <a:ext cx="10508333" cy="32316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12192000" cy="1289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173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94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99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73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97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59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0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7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27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0148-D2C4-4F4C-ABD1-B786C638985B}" type="datetimeFigureOut">
              <a:rPr lang="en-GB" smtClean="0"/>
              <a:t>10/04/18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4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12192000" cy="1289626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59" y="361901"/>
            <a:ext cx="1739900" cy="7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3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8200" y="4705021"/>
            <a:ext cx="10515600" cy="461665"/>
          </a:xfrm>
        </p:spPr>
        <p:txBody>
          <a:bodyPr/>
          <a:lstStyle/>
          <a:p>
            <a:r>
              <a:rPr lang="en-US" dirty="0" smtClean="0"/>
              <a:t>Charles Gutteridge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45739" y="4018011"/>
            <a:ext cx="10515600" cy="630942"/>
          </a:xfrm>
        </p:spPr>
        <p:txBody>
          <a:bodyPr/>
          <a:lstStyle/>
          <a:p>
            <a:r>
              <a:rPr lang="en-US" dirty="0" smtClean="0"/>
              <a:t>Discovery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data </a:t>
            </a:r>
            <a:r>
              <a:rPr lang="en-US" dirty="0" smtClean="0"/>
              <a:t>services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east </a:t>
            </a:r>
            <a:r>
              <a:rPr lang="en-US" dirty="0" smtClean="0"/>
              <a:t>London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April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4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345" y="885820"/>
            <a:ext cx="9219075" cy="5611960"/>
          </a:xfrm>
          <a:prstGeom prst="rect">
            <a:avLst/>
          </a:prstGeom>
          <a:noFill/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DB1AAED2-6F71-47A8-9141-1A2C8C28EC56}"/>
              </a:ext>
            </a:extLst>
          </p:cNvPr>
          <p:cNvSpPr txBox="1">
            <a:spLocks/>
          </p:cNvSpPr>
          <p:nvPr/>
        </p:nvSpPr>
        <p:spPr>
          <a:xfrm>
            <a:off x="439892" y="198287"/>
            <a:ext cx="8229600" cy="602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eLPR</a:t>
            </a:r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 – Access per Month</a:t>
            </a:r>
          </a:p>
        </p:txBody>
      </p:sp>
    </p:spTree>
    <p:extLst>
      <p:ext uri="{BB962C8B-B14F-4D97-AF65-F5344CB8AC3E}">
        <p14:creationId xmlns:p14="http://schemas.microsoft.com/office/powerpoint/2010/main" val="2962189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Developing actionable insights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345815" y="1958336"/>
            <a:ext cx="3209725" cy="1893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dirty="0" smtClean="0"/>
              <a:t>Clinical characteristics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Counting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68529" y="4253260"/>
            <a:ext cx="4284606" cy="218782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dirty="0" smtClean="0"/>
              <a:t>Population health estimation</a:t>
            </a:r>
          </a:p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Can we find a cause?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3728" y="4345057"/>
            <a:ext cx="4224641" cy="211133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en-US" sz="3200" dirty="0" smtClean="0"/>
              <a:t>Patient level</a:t>
            </a:r>
          </a:p>
          <a:p>
            <a:pPr algn="ctr"/>
            <a:r>
              <a:rPr lang="en-US" sz="3200" dirty="0" smtClean="0"/>
              <a:t>Prediction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What will happen to me?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Left-Right Arrow 8"/>
          <p:cNvSpPr/>
          <p:nvPr/>
        </p:nvSpPr>
        <p:spPr>
          <a:xfrm rot="19363007">
            <a:off x="2478951" y="3243494"/>
            <a:ext cx="1759749" cy="38248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 rot="2166973">
            <a:off x="7742275" y="3273497"/>
            <a:ext cx="1759749" cy="38248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-Right Arrow 10"/>
          <p:cNvSpPr/>
          <p:nvPr/>
        </p:nvSpPr>
        <p:spPr>
          <a:xfrm>
            <a:off x="5048472" y="5170040"/>
            <a:ext cx="1759749" cy="38248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Developing a data architecture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1009943" y="2662112"/>
            <a:ext cx="612087" cy="581382"/>
          </a:xfrm>
          <a:prstGeom prst="roundRect">
            <a:avLst/>
          </a:prstGeom>
          <a:solidFill>
            <a:srgbClr val="8497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24623" y="3380594"/>
            <a:ext cx="612087" cy="581382"/>
          </a:xfrm>
          <a:prstGeom prst="roundRect">
            <a:avLst/>
          </a:prstGeom>
          <a:solidFill>
            <a:srgbClr val="8497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39304" y="4053176"/>
            <a:ext cx="612087" cy="581382"/>
          </a:xfrm>
          <a:prstGeom prst="roundRect">
            <a:avLst/>
          </a:prstGeom>
          <a:solidFill>
            <a:srgbClr val="8497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038682" y="4817556"/>
            <a:ext cx="612087" cy="581382"/>
          </a:xfrm>
          <a:prstGeom prst="roundRect">
            <a:avLst/>
          </a:prstGeom>
          <a:solidFill>
            <a:srgbClr val="8497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524857" y="2585615"/>
            <a:ext cx="1775051" cy="30904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Clinical</a:t>
            </a:r>
          </a:p>
          <a:p>
            <a:pPr algn="ctr"/>
            <a:r>
              <a:rPr lang="en-US" sz="2400" dirty="0" smtClean="0"/>
              <a:t>Data</a:t>
            </a:r>
          </a:p>
          <a:p>
            <a:pPr algn="ctr"/>
            <a:r>
              <a:rPr lang="en-US" sz="2400" dirty="0" smtClean="0"/>
              <a:t>EHR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7742273" y="2508523"/>
            <a:ext cx="1729767" cy="309049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Population</a:t>
            </a:r>
          </a:p>
          <a:p>
            <a:pPr algn="ctr"/>
            <a:r>
              <a:rPr lang="en-US" sz="2400" dirty="0" smtClean="0"/>
              <a:t>Health Data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469008" y="1958335"/>
            <a:ext cx="1361893" cy="5354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Business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intelligence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78626" y="3671284"/>
            <a:ext cx="1361893" cy="5354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NLP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822748" y="3777785"/>
            <a:ext cx="1361893" cy="5354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Research archive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90633" y="5873220"/>
            <a:ext cx="1361893" cy="5354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Decision support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879373" y="1834749"/>
            <a:ext cx="1361893" cy="5354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Queries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>
            <a:off x="4514139" y="2463219"/>
            <a:ext cx="3091037" cy="566082"/>
          </a:xfrm>
          <a:prstGeom prst="left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21" name="Left-Right Arrow 20"/>
          <p:cNvSpPr/>
          <p:nvPr/>
        </p:nvSpPr>
        <p:spPr>
          <a:xfrm>
            <a:off x="4544122" y="4910543"/>
            <a:ext cx="3091037" cy="566082"/>
          </a:xfrm>
          <a:prstGeom prst="left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 Management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1744446" y="2830407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6900654" y="3854879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1774428" y="3610087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773807" y="4282670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1788487" y="5016451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4435140" y="3807196"/>
            <a:ext cx="642691" cy="2600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456" y="0"/>
            <a:ext cx="9180512" cy="142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2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524434" y="1789297"/>
            <a:ext cx="11093823" cy="5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4572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Discovery – a Learning Health System for East London</a:t>
            </a:r>
            <a:endParaRPr lang="en-GB" sz="3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9" name="Text Box 9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755373" y="2347825"/>
            <a:ext cx="10862884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collaboration between four boroughs: Newham, Tower Hamlets, City and Hackney, Waltham Forest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two hospitals, Homerton and </a:t>
            </a:r>
            <a:r>
              <a:rPr lang="en-GB" sz="1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Barts</a:t>
            </a:r>
            <a:r>
              <a:rPr lang="en-GB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Health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GB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Pop. approx. 1.5 million: 183 general practices and 700 GPs, four hospital trusts and 1400 consultants.  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621255" y="3553511"/>
            <a:ext cx="5181600" cy="209885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800" dirty="0"/>
              <a:t>Every </a:t>
            </a:r>
            <a:r>
              <a:rPr lang="en-GB" sz="1800" dirty="0">
                <a:solidFill>
                  <a:schemeClr val="accent2"/>
                </a:solidFill>
              </a:rPr>
              <a:t>consenting</a:t>
            </a:r>
            <a:r>
              <a:rPr lang="en-GB" sz="1800" dirty="0"/>
              <a:t> patient’s characteristics and experience is available to learn from 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800" dirty="0"/>
              <a:t>Best practice </a:t>
            </a:r>
            <a:r>
              <a:rPr lang="en-GB" sz="1800" dirty="0">
                <a:solidFill>
                  <a:schemeClr val="accent2"/>
                </a:solidFill>
              </a:rPr>
              <a:t>immediately available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800" dirty="0"/>
              <a:t>Improvement is </a:t>
            </a:r>
            <a:r>
              <a:rPr lang="en-GB" sz="1800" dirty="0">
                <a:solidFill>
                  <a:schemeClr val="accent2"/>
                </a:solidFill>
              </a:rPr>
              <a:t>continuous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800" dirty="0"/>
              <a:t>This happens </a:t>
            </a:r>
            <a:r>
              <a:rPr lang="en-GB" sz="1800" dirty="0">
                <a:solidFill>
                  <a:schemeClr val="accent2"/>
                </a:solidFill>
              </a:rPr>
              <a:t>routinely and efficiently 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800" dirty="0"/>
              <a:t>This is part of a </a:t>
            </a:r>
            <a:r>
              <a:rPr lang="en-GB" sz="1800" dirty="0">
                <a:solidFill>
                  <a:schemeClr val="accent2"/>
                </a:solidFill>
              </a:rPr>
              <a:t>culture</a:t>
            </a:r>
          </a:p>
          <a:p>
            <a:pPr marL="0" indent="0">
              <a:buNone/>
            </a:pPr>
            <a:r>
              <a:rPr lang="en-GB" sz="1600" dirty="0"/>
              <a:t>Charles Friedman. </a:t>
            </a:r>
            <a:r>
              <a:rPr lang="en-GB" sz="1600" i="1" dirty="0"/>
              <a:t>Toward Complete &amp; Sustainable Learning Systems </a:t>
            </a:r>
            <a:r>
              <a:rPr lang="en-GB" sz="1600" dirty="0"/>
              <a:t>(2014)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55373" y="3543620"/>
            <a:ext cx="5115339" cy="16429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GB" sz="1500" dirty="0">
                <a:cs typeface="Arial" panose="020B0604020202020204" pitchFamily="34" charset="0"/>
              </a:rPr>
              <a:t>….strive to become </a:t>
            </a:r>
            <a:r>
              <a:rPr lang="en-GB" sz="1500" dirty="0">
                <a:solidFill>
                  <a:schemeClr val="accent2"/>
                </a:solidFill>
                <a:cs typeface="Arial" panose="020B0604020202020204" pitchFamily="34" charset="0"/>
              </a:rPr>
              <a:t>learning health systems </a:t>
            </a:r>
            <a:r>
              <a:rPr lang="en-GB" sz="1500" dirty="0">
                <a:cs typeface="Arial" panose="020B0604020202020204" pitchFamily="34" charset="0"/>
              </a:rPr>
              <a:t>by making </a:t>
            </a:r>
            <a:r>
              <a:rPr lang="en-GB" sz="1500" dirty="0">
                <a:solidFill>
                  <a:schemeClr val="accent2"/>
                </a:solidFill>
                <a:cs typeface="Arial" panose="020B0604020202020204" pitchFamily="34" charset="0"/>
              </a:rPr>
              <a:t>clinical data</a:t>
            </a:r>
            <a:r>
              <a:rPr lang="en-GB" sz="1500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GB" sz="1500" dirty="0">
                <a:cs typeface="Arial" panose="020B0604020202020204" pitchFamily="34" charset="0"/>
              </a:rPr>
              <a:t>research grade and lowering the cost of data acquisition and </a:t>
            </a:r>
            <a:r>
              <a:rPr lang="en-GB" sz="1500" dirty="0">
                <a:solidFill>
                  <a:schemeClr val="accent2"/>
                </a:solidFill>
                <a:cs typeface="Arial" panose="020B0604020202020204" pitchFamily="34" charset="0"/>
              </a:rPr>
              <a:t>knowledge generation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endParaRPr lang="en-GB" sz="1500" dirty="0">
              <a:solidFill>
                <a:schemeClr val="accent2"/>
              </a:solidFill>
              <a:cs typeface="Arial" panose="020B0604020202020204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GB" sz="1400" dirty="0"/>
              <a:t>Victor </a:t>
            </a:r>
            <a:r>
              <a:rPr lang="en-GB" sz="1400" dirty="0" err="1"/>
              <a:t>Dzau</a:t>
            </a:r>
            <a:r>
              <a:rPr lang="en-GB" sz="1400" dirty="0"/>
              <a:t>. </a:t>
            </a:r>
            <a:r>
              <a:rPr lang="en-GB" sz="1400" i="1" dirty="0"/>
              <a:t>Transforming Academic Health System for an uncertain future </a:t>
            </a:r>
            <a:r>
              <a:rPr lang="en-GB" sz="1400" dirty="0"/>
              <a:t>(2013)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73" y="5158881"/>
            <a:ext cx="3036698" cy="809786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55" y="5940142"/>
            <a:ext cx="8820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608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578" y="1307451"/>
            <a:ext cx="11720465" cy="4834034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2000" dirty="0"/>
              <a:t>The </a:t>
            </a:r>
            <a:r>
              <a:rPr lang="en-GB" sz="2000" b="1" dirty="0"/>
              <a:t>Discovery</a:t>
            </a:r>
            <a:r>
              <a:rPr lang="en-GB" sz="2000" dirty="0"/>
              <a:t> East London programmes </a:t>
            </a:r>
            <a:r>
              <a:rPr lang="en-GB" sz="2000" dirty="0" smtClean="0"/>
              <a:t>are </a:t>
            </a:r>
            <a:r>
              <a:rPr lang="en-GB" sz="2000" dirty="0"/>
              <a:t>aligned with national principles: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en-GB" sz="2000" dirty="0"/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dirty="0"/>
              <a:t>Establish local </a:t>
            </a:r>
            <a:r>
              <a:rPr lang="en-GB" sz="2000" b="1" dirty="0"/>
              <a:t>learning health and care systems </a:t>
            </a:r>
            <a:r>
              <a:rPr lang="en-GB" sz="2000" dirty="0"/>
              <a:t>with a focus on local priorities and direct or individual care innovation in the context of population health.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dirty="0" smtClean="0"/>
              <a:t>Create </a:t>
            </a:r>
            <a:r>
              <a:rPr lang="en-GB" sz="2000" dirty="0"/>
              <a:t>a ‘</a:t>
            </a:r>
            <a:r>
              <a:rPr lang="en-GB" sz="2000" b="1" dirty="0"/>
              <a:t>diameter of trust</a:t>
            </a:r>
            <a:r>
              <a:rPr lang="en-GB" sz="2000" dirty="0"/>
              <a:t>’ for citizens to share information </a:t>
            </a:r>
            <a:r>
              <a:rPr lang="en-GB" sz="2000" dirty="0" smtClean="0"/>
              <a:t>for direct care, service </a:t>
            </a:r>
            <a:r>
              <a:rPr lang="en-GB" sz="2000" dirty="0"/>
              <a:t>redesign and </a:t>
            </a:r>
            <a:r>
              <a:rPr lang="en-GB" sz="2000" dirty="0" smtClean="0"/>
              <a:t>research</a:t>
            </a:r>
            <a:endParaRPr lang="en-GB" sz="2000" dirty="0"/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b="1" dirty="0"/>
              <a:t>Leverage scale</a:t>
            </a:r>
            <a:r>
              <a:rPr lang="en-GB" sz="2000" dirty="0"/>
              <a:t> to track and manage patients across complex </a:t>
            </a:r>
            <a:r>
              <a:rPr lang="en-GB" sz="2000" dirty="0" smtClean="0"/>
              <a:t>pathways </a:t>
            </a:r>
            <a:r>
              <a:rPr lang="en-GB" sz="2000" dirty="0"/>
              <a:t>to enable organisational service redesign across the STP footprint. 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b="1" dirty="0"/>
              <a:t>W</a:t>
            </a:r>
            <a:r>
              <a:rPr lang="en-GB" sz="2000" b="1" dirty="0" smtClean="0"/>
              <a:t>ith </a:t>
            </a:r>
            <a:r>
              <a:rPr lang="en-GB" sz="2000" b="1" dirty="0"/>
              <a:t>Academic Health Science Networks and ‘testbed’ sites, </a:t>
            </a:r>
            <a:r>
              <a:rPr lang="en-GB" sz="2000" dirty="0"/>
              <a:t>take collective responsibility for driving national adoption </a:t>
            </a:r>
            <a:r>
              <a:rPr lang="en-GB" sz="2000" dirty="0" smtClean="0"/>
              <a:t>of proven </a:t>
            </a:r>
            <a:r>
              <a:rPr lang="en-GB" sz="2000" dirty="0"/>
              <a:t>innovations.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b="1" dirty="0"/>
              <a:t>Link and share data across boundaries </a:t>
            </a:r>
            <a:r>
              <a:rPr lang="en-GB" sz="2000" dirty="0"/>
              <a:t>for service redesign and promote </a:t>
            </a:r>
            <a:r>
              <a:rPr lang="en-GB" sz="2000" dirty="0" smtClean="0"/>
              <a:t>data and </a:t>
            </a:r>
            <a:r>
              <a:rPr lang="en-GB" sz="2000" dirty="0"/>
              <a:t>life sciences research </a:t>
            </a:r>
            <a:r>
              <a:rPr lang="en-GB" sz="2000" dirty="0" smtClean="0"/>
              <a:t>strategies</a:t>
            </a:r>
            <a:endParaRPr lang="en-GB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457" y="257869"/>
            <a:ext cx="11427398" cy="9751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National </a:t>
            </a:r>
            <a:r>
              <a:rPr lang="en-GB" sz="3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Context   –   Target Architecture </a:t>
            </a:r>
          </a:p>
          <a:p>
            <a:pPr algn="ctr"/>
            <a:r>
              <a:rPr lang="en-GB" sz="3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Towards </a:t>
            </a:r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a Learning Health </a:t>
            </a:r>
            <a:r>
              <a:rPr lang="en-GB" sz="3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and </a:t>
            </a:r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Care System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585" y="6070852"/>
            <a:ext cx="8820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825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93620033-3030-444A-A817-FDDD852BF752}"/>
              </a:ext>
            </a:extLst>
          </p:cNvPr>
          <p:cNvGrpSpPr/>
          <p:nvPr/>
        </p:nvGrpSpPr>
        <p:grpSpPr>
          <a:xfrm>
            <a:off x="595256" y="129988"/>
            <a:ext cx="11001488" cy="6598024"/>
            <a:chOff x="0" y="334476"/>
            <a:chExt cx="11691746" cy="6523524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00072227-7141-4D1A-BA32-B8D1C330457C}"/>
                </a:ext>
              </a:extLst>
            </p:cNvPr>
            <p:cNvGrpSpPr/>
            <p:nvPr/>
          </p:nvGrpSpPr>
          <p:grpSpPr>
            <a:xfrm>
              <a:off x="0" y="334476"/>
              <a:ext cx="11691746" cy="6523524"/>
              <a:chOff x="0" y="334476"/>
              <a:chExt cx="11691746" cy="652352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="" xmlns:a16="http://schemas.microsoft.com/office/drawing/2014/main" id="{13CF43FF-0704-4E4B-8544-16F0F70E808C}"/>
                  </a:ext>
                </a:extLst>
              </p:cNvPr>
              <p:cNvGrpSpPr/>
              <p:nvPr/>
            </p:nvGrpSpPr>
            <p:grpSpPr>
              <a:xfrm>
                <a:off x="0" y="334476"/>
                <a:ext cx="11691746" cy="6523524"/>
                <a:chOff x="0" y="334476"/>
                <a:chExt cx="11691746" cy="6523524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="" xmlns:a16="http://schemas.microsoft.com/office/drawing/2014/main" id="{ADBA5E90-BBB6-44A0-8485-2CB6E11661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334476"/>
                  <a:ext cx="11691746" cy="6523524"/>
                </a:xfrm>
                <a:prstGeom prst="rect">
                  <a:avLst/>
                </a:prstGeom>
              </p:spPr>
            </p:pic>
            <p:cxnSp>
              <p:nvCxnSpPr>
                <p:cNvPr id="10" name="Straight Arrow Connector 9">
                  <a:extLst>
                    <a:ext uri="{FF2B5EF4-FFF2-40B4-BE49-F238E27FC236}">
                      <a16:creationId xmlns="" xmlns:a16="http://schemas.microsoft.com/office/drawing/2014/main" id="{6C7EFABB-7B48-45AA-AA36-397313EA4B40}"/>
                    </a:ext>
                  </a:extLst>
                </p:cNvPr>
                <p:cNvCxnSpPr/>
                <p:nvPr/>
              </p:nvCxnSpPr>
              <p:spPr>
                <a:xfrm>
                  <a:off x="7720148" y="5904411"/>
                  <a:ext cx="300446" cy="13063"/>
                </a:xfrm>
                <a:prstGeom prst="straightConnector1">
                  <a:avLst/>
                </a:prstGeom>
                <a:ln w="508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>
                  <a:extLst>
                    <a:ext uri="{FF2B5EF4-FFF2-40B4-BE49-F238E27FC236}">
                      <a16:creationId xmlns="" xmlns:a16="http://schemas.microsoft.com/office/drawing/2014/main" id="{C7716BB1-DE59-45D4-96CE-E49964BB73B7}"/>
                    </a:ext>
                  </a:extLst>
                </p:cNvPr>
                <p:cNvCxnSpPr/>
                <p:nvPr/>
              </p:nvCxnSpPr>
              <p:spPr>
                <a:xfrm>
                  <a:off x="6474823" y="5913120"/>
                  <a:ext cx="300446" cy="13063"/>
                </a:xfrm>
                <a:prstGeom prst="straightConnector1">
                  <a:avLst/>
                </a:prstGeom>
                <a:ln w="508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7-Point Star 8">
                <a:extLst>
                  <a:ext uri="{FF2B5EF4-FFF2-40B4-BE49-F238E27FC236}">
                    <a16:creationId xmlns="" xmlns:a16="http://schemas.microsoft.com/office/drawing/2014/main" id="{A68BD69C-26CF-4D9F-BDDA-2D4158EEF39F}"/>
                  </a:ext>
                </a:extLst>
              </p:cNvPr>
              <p:cNvSpPr/>
              <p:nvPr/>
            </p:nvSpPr>
            <p:spPr>
              <a:xfrm>
                <a:off x="0" y="4023361"/>
                <a:ext cx="2769327" cy="2495005"/>
              </a:xfrm>
              <a:prstGeom prst="star7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98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2400" b="1" dirty="0">
                    <a:solidFill>
                      <a:srgbClr val="FF0000"/>
                    </a:solidFill>
                  </a:rPr>
                  <a:t>Linked research cohorts</a:t>
                </a:r>
              </a:p>
            </p:txBody>
          </p:sp>
          <p:sp>
            <p:nvSpPr>
              <p:cNvPr id="8" name="Right Arrow 9">
                <a:extLst>
                  <a:ext uri="{FF2B5EF4-FFF2-40B4-BE49-F238E27FC236}">
                    <a16:creationId xmlns="" xmlns:a16="http://schemas.microsoft.com/office/drawing/2014/main" id="{C9E89F09-BC08-41A9-92FB-12C0AA8F1C3A}"/>
                  </a:ext>
                </a:extLst>
              </p:cNvPr>
              <p:cNvSpPr/>
              <p:nvPr/>
            </p:nvSpPr>
            <p:spPr>
              <a:xfrm>
                <a:off x="2599507" y="4624252"/>
                <a:ext cx="429769" cy="862148"/>
              </a:xfrm>
              <a:prstGeom prst="rightArrow">
                <a:avLst>
                  <a:gd name="adj1" fmla="val 50000"/>
                  <a:gd name="adj2" fmla="val 59119"/>
                </a:avLst>
              </a:prstGeom>
              <a:gradFill>
                <a:gsLst>
                  <a:gs pos="97000">
                    <a:schemeClr val="bg2">
                      <a:lumMod val="90000"/>
                    </a:schemeClr>
                  </a:gs>
                  <a:gs pos="98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F1FF37B4-C16C-4048-9554-146421BC7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89412" y="5812972"/>
              <a:ext cx="608838" cy="606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549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186967"/>
              </p:ext>
            </p:extLst>
          </p:nvPr>
        </p:nvGraphicFramePr>
        <p:xfrm>
          <a:off x="5954913" y="2303310"/>
          <a:ext cx="5300288" cy="192495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98470">
                  <a:extLst>
                    <a:ext uri="{9D8B030D-6E8A-4147-A177-3AD203B41FA5}">
                      <a16:colId xmlns="" xmlns:a16="http://schemas.microsoft.com/office/drawing/2014/main" val="2591306314"/>
                    </a:ext>
                  </a:extLst>
                </a:gridCol>
                <a:gridCol w="1500909">
                  <a:extLst>
                    <a:ext uri="{9D8B030D-6E8A-4147-A177-3AD203B41FA5}">
                      <a16:colId xmlns="" xmlns:a16="http://schemas.microsoft.com/office/drawing/2014/main" val="1356513322"/>
                    </a:ext>
                  </a:extLst>
                </a:gridCol>
                <a:gridCol w="1500909">
                  <a:extLst>
                    <a:ext uri="{9D8B030D-6E8A-4147-A177-3AD203B41FA5}">
                      <a16:colId xmlns="" xmlns:a16="http://schemas.microsoft.com/office/drawing/2014/main" val="2038480740"/>
                    </a:ext>
                  </a:extLst>
                </a:gridCol>
              </a:tblGrid>
              <a:tr h="32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Total Practices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 Not Activated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993009"/>
                  </a:ext>
                </a:extLst>
              </a:tr>
              <a:tr h="304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>
                          <a:effectLst/>
                        </a:rPr>
                        <a:t>City &amp; Hackney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43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27058423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Newham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52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57797432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Tower Hamlets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35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24722633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</a:rPr>
                        <a:t>Waltham Forest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</a:rPr>
                        <a:t>37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</a:rPr>
                        <a:t>14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02762356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Hurley Group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637155" algn="ctr"/>
                          <a:tab pos="5274310" algn="r"/>
                          <a:tab pos="457200" algn="l"/>
                          <a:tab pos="2637155" algn="ctr"/>
                          <a:tab pos="5274310" algn="r"/>
                        </a:tabLs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75457" y="257870"/>
            <a:ext cx="8229600" cy="602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Current Data Status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54913" y="1647682"/>
            <a:ext cx="3736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Practice Sign Up &amp; Activation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at 12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March 2018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55" y="5940142"/>
            <a:ext cx="8820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73312" y="1600492"/>
            <a:ext cx="84872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Barts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Health &amp;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Homerton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Data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 data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Structured data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Text (Q4 17/18)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Deceased &amp; Moved (Q4 17/18)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ELFT (Q4 17/18)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Adastra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(Urgent Care) Q4 17/18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Local Authority-School Data (Weight Measurement)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City &amp; Hackney(c15,000)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Newham (c18,000)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Tower Hamlets (c6,000)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725" y="2047046"/>
            <a:ext cx="175768" cy="1829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333" y="2338755"/>
            <a:ext cx="175768" cy="1829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119" y="2994974"/>
            <a:ext cx="173562" cy="180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888" y="5043604"/>
            <a:ext cx="175768" cy="1829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153" y="5308914"/>
            <a:ext cx="175768" cy="18295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488668"/>
            <a:ext cx="182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#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CollectShareUse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120" y="5624528"/>
            <a:ext cx="175768" cy="18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58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57" y="870886"/>
            <a:ext cx="11121778" cy="4992031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GB" sz="3200" dirty="0" smtClean="0"/>
              <a:t>Governance and approval by Discovery </a:t>
            </a:r>
            <a:r>
              <a:rPr lang="en-GB" sz="3200" dirty="0"/>
              <a:t>p</a:t>
            </a:r>
            <a:r>
              <a:rPr lang="en-GB" sz="3200" dirty="0" smtClean="0"/>
              <a:t>rogramme </a:t>
            </a:r>
            <a:r>
              <a:rPr lang="en-GB" sz="3200" dirty="0"/>
              <a:t>b</a:t>
            </a:r>
            <a:r>
              <a:rPr lang="en-GB" sz="3200" dirty="0" smtClean="0"/>
              <a:t>oard 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endParaRPr lang="en-GB" sz="3200" dirty="0"/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/>
              <a:t>Atrial Fibrillation </a:t>
            </a:r>
            <a:r>
              <a:rPr lang="en-US" sz="3200" i="1" dirty="0" smtClean="0"/>
              <a:t> </a:t>
            </a:r>
            <a:endParaRPr lang="en-GB" sz="3200" i="1" dirty="0"/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 smtClean="0"/>
              <a:t>Clinical Effectiveness Group Analytics</a:t>
            </a:r>
            <a:endParaRPr lang="en-GB" sz="3200" i="1" dirty="0"/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/>
              <a:t>Child Health </a:t>
            </a:r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 smtClean="0"/>
              <a:t>East </a:t>
            </a:r>
            <a:r>
              <a:rPr lang="en-GB" sz="3200" dirty="0"/>
              <a:t>London Genes &amp; Health </a:t>
            </a:r>
            <a:endParaRPr lang="en-GB" sz="3200" i="1" dirty="0"/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/>
              <a:t>Natural Language Processing</a:t>
            </a:r>
          </a:p>
          <a:p>
            <a:pPr lvl="0">
              <a:lnSpc>
                <a:spcPct val="114000"/>
              </a:lnSpc>
              <a:spcBef>
                <a:spcPts val="600"/>
              </a:spcBef>
            </a:pPr>
            <a:r>
              <a:rPr lang="en-GB" sz="3200" dirty="0" smtClean="0"/>
              <a:t>Where </a:t>
            </a:r>
            <a:r>
              <a:rPr lang="en-GB" sz="3200" dirty="0"/>
              <a:t>is my patient </a:t>
            </a:r>
            <a:r>
              <a:rPr lang="en-GB" sz="3200" dirty="0" smtClean="0"/>
              <a:t>and </a:t>
            </a:r>
            <a:r>
              <a:rPr lang="en-GB" sz="3200" dirty="0"/>
              <a:t>who is providing care?</a:t>
            </a:r>
          </a:p>
          <a:p>
            <a:pPr marL="268288"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457" y="244423"/>
            <a:ext cx="8229600" cy="602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Discovery East London – Current Projects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55" y="5940142"/>
            <a:ext cx="8820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364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Everyone makes a lifelong data trail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57605" y="2523810"/>
            <a:ext cx="9845959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58651" y="1715530"/>
            <a:ext cx="1632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Birth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668511" y="1702975"/>
            <a:ext cx="1632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Death</a:t>
            </a:r>
            <a:endParaRPr lang="en-US" sz="28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45081" y="4028841"/>
            <a:ext cx="9845959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8065" y="3303037"/>
            <a:ext cx="1632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Fitness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557031" y="3306977"/>
            <a:ext cx="1632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Illness</a:t>
            </a:r>
            <a:endParaRPr lang="en-US" sz="2800" dirty="0"/>
          </a:p>
        </p:txBody>
      </p:sp>
      <p:sp>
        <p:nvSpPr>
          <p:cNvPr id="11" name="Rounded Rectangle 10"/>
          <p:cNvSpPr/>
          <p:nvPr/>
        </p:nvSpPr>
        <p:spPr>
          <a:xfrm>
            <a:off x="923576" y="4321819"/>
            <a:ext cx="1418345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Feeling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642753" y="5496938"/>
            <a:ext cx="1381391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4312452" y="4329700"/>
            <a:ext cx="1393915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web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130584" y="5488325"/>
            <a:ext cx="1488901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Community care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899855" y="4321085"/>
            <a:ext cx="1622956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Hospital care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9565586" y="5446719"/>
            <a:ext cx="157744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Your EHR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31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Data assets</a:t>
            </a:r>
            <a:endParaRPr lang="en-US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1201" y="1862555"/>
            <a:ext cx="74711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600" dirty="0" smtClean="0">
                <a:solidFill>
                  <a:prstClr val="black"/>
                </a:solidFill>
              </a:rPr>
              <a:t>How long?</a:t>
            </a:r>
          </a:p>
          <a:p>
            <a:pPr lvl="0" algn="ctr"/>
            <a:r>
              <a:rPr lang="en-US" sz="9600" dirty="0" smtClean="0">
                <a:solidFill>
                  <a:prstClr val="black"/>
                </a:solidFill>
              </a:rPr>
              <a:t>What for?</a:t>
            </a:r>
          </a:p>
          <a:p>
            <a:pPr lvl="0" algn="ctr"/>
            <a:r>
              <a:rPr lang="en-US" sz="9600" dirty="0" smtClean="0">
                <a:solidFill>
                  <a:prstClr val="black"/>
                </a:solidFill>
              </a:rPr>
              <a:t>Sharing?</a:t>
            </a:r>
            <a:endParaRPr lang="en-US" sz="9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63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8-02-19_18-51-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190500"/>
            <a:ext cx="107061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7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 Patient 2 Case Study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atient </a:t>
            </a:r>
            <a:r>
              <a:rPr lang="en-US" sz="2400" dirty="0"/>
              <a:t>admitted through A&amp;E to ITU </a:t>
            </a:r>
            <a:r>
              <a:rPr lang="en-US" sz="2400" dirty="0" smtClean="0"/>
              <a:t>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October 2013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Patient having </a:t>
            </a:r>
            <a:r>
              <a:rPr lang="en-US" sz="2400" dirty="0"/>
              <a:t>tonic </a:t>
            </a:r>
            <a:r>
              <a:rPr lang="en-US" sz="2400" dirty="0" err="1"/>
              <a:t>clonic</a:t>
            </a:r>
            <a:r>
              <a:rPr lang="en-US" sz="2400" dirty="0"/>
              <a:t> </a:t>
            </a:r>
            <a:r>
              <a:rPr lang="en-US" sz="2400" dirty="0" smtClean="0"/>
              <a:t>seizures;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S</a:t>
            </a:r>
            <a:r>
              <a:rPr lang="en-US" sz="2400" dirty="0" smtClean="0"/>
              <a:t>erotoninergic </a:t>
            </a:r>
            <a:r>
              <a:rPr lang="en-US" sz="2400" dirty="0"/>
              <a:t>syndrome, GCS (Glasgow coma score) </a:t>
            </a:r>
            <a:r>
              <a:rPr lang="en-US" sz="2400" dirty="0" smtClean="0"/>
              <a:t>12;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I</a:t>
            </a:r>
            <a:r>
              <a:rPr lang="en-US" sz="2400" dirty="0" smtClean="0"/>
              <a:t>nitial </a:t>
            </a:r>
            <a:r>
              <a:rPr lang="en-US" sz="2400" dirty="0"/>
              <a:t>diagnosis was possible </a:t>
            </a:r>
            <a:r>
              <a:rPr lang="en-US" sz="2400" dirty="0" err="1"/>
              <a:t>paracetamol</a:t>
            </a:r>
            <a:r>
              <a:rPr lang="en-US" sz="2400" dirty="0"/>
              <a:t> </a:t>
            </a:r>
            <a:r>
              <a:rPr lang="en-US" sz="2400" dirty="0" smtClean="0"/>
              <a:t>overdose;</a:t>
            </a:r>
            <a:r>
              <a:rPr lang="en-US" sz="2400" dirty="0"/>
              <a:t> 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rug </a:t>
            </a:r>
            <a:r>
              <a:rPr lang="en-US" sz="2400" dirty="0"/>
              <a:t>history obtained </a:t>
            </a:r>
            <a:r>
              <a:rPr lang="en-US" sz="2400" dirty="0" smtClean="0"/>
              <a:t>from HIE GP summary view </a:t>
            </a:r>
            <a:r>
              <a:rPr lang="en-US" sz="2400" dirty="0"/>
              <a:t>by pharmacist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GP history showed </a:t>
            </a:r>
            <a:r>
              <a:rPr lang="en-US" sz="2400" dirty="0"/>
              <a:t>patient had been on </a:t>
            </a:r>
            <a:r>
              <a:rPr lang="en-US" sz="2400" dirty="0" smtClean="0"/>
              <a:t>citalopram;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Determined patient had overdosed on citalopram and not </a:t>
            </a:r>
            <a:r>
              <a:rPr lang="en-US" sz="2400" dirty="0" err="1" smtClean="0"/>
              <a:t>paracetamol</a:t>
            </a:r>
            <a:r>
              <a:rPr lang="en-US" sz="2400" dirty="0" smtClean="0"/>
              <a:t>;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Treatment and medication regime change accordingly.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0053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24821" y="948592"/>
            <a:ext cx="8323384" cy="458079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296969" y="4173634"/>
            <a:ext cx="1483441" cy="16933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365438" y="2217090"/>
            <a:ext cx="2644205" cy="1800225"/>
          </a:xfrm>
        </p:spPr>
        <p:txBody>
          <a:bodyPr>
            <a:normAutofit/>
          </a:bodyPr>
          <a:lstStyle/>
          <a:p>
            <a:pPr algn="ctr"/>
            <a:r>
              <a:rPr lang="en-US" sz="1400" dirty="0" smtClean="0"/>
              <a:t>Patient GP summary view accessed in HIE. Doctor can see patient has been prescribed Citalopram. Diagnosis of </a:t>
            </a:r>
            <a:r>
              <a:rPr lang="en-US" sz="1400" dirty="0" err="1" smtClean="0"/>
              <a:t>paracetamol</a:t>
            </a:r>
            <a:r>
              <a:rPr lang="en-US" sz="1400" dirty="0" smtClean="0"/>
              <a:t> overdose reviewed and revised, treatment regime changed accordingly.</a:t>
            </a:r>
            <a:endParaRPr lang="en-US" sz="1400" dirty="0"/>
          </a:p>
        </p:txBody>
      </p:sp>
      <p:cxnSp>
        <p:nvCxnSpPr>
          <p:cNvPr id="7" name="Straight Arrow Connector 6"/>
          <p:cNvCxnSpPr>
            <a:endCxn id="5" idx="6"/>
          </p:cNvCxnSpPr>
          <p:nvPr/>
        </p:nvCxnSpPr>
        <p:spPr>
          <a:xfrm flipH="1">
            <a:off x="4780410" y="3409462"/>
            <a:ext cx="4585028" cy="8488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924822" y="1600563"/>
            <a:ext cx="2478369" cy="2017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915510" y="1551169"/>
            <a:ext cx="617413" cy="25118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296227" y="1551170"/>
            <a:ext cx="487159" cy="2017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924821" y="948593"/>
            <a:ext cx="2990688" cy="1162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9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081" r="33636" b="33325"/>
          <a:stretch/>
        </p:blipFill>
        <p:spPr>
          <a:xfrm>
            <a:off x="1176730" y="1205346"/>
            <a:ext cx="9824851" cy="471054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75457" y="354855"/>
            <a:ext cx="11427398" cy="587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Local Geography for Discovery East London – Phases I / II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585" y="6070852"/>
            <a:ext cx="8820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: Shape 2"/>
          <p:cNvSpPr/>
          <p:nvPr/>
        </p:nvSpPr>
        <p:spPr>
          <a:xfrm>
            <a:off x="8825160" y="1704109"/>
            <a:ext cx="845313" cy="1607127"/>
          </a:xfrm>
          <a:custGeom>
            <a:avLst/>
            <a:gdLst>
              <a:gd name="connsiteX0" fmla="*/ 291131 w 845313"/>
              <a:gd name="connsiteY0" fmla="*/ 0 h 1607127"/>
              <a:gd name="connsiteX1" fmla="*/ 27895 w 845313"/>
              <a:gd name="connsiteY1" fmla="*/ 263236 h 1607127"/>
              <a:gd name="connsiteX2" fmla="*/ 83313 w 845313"/>
              <a:gd name="connsiteY2" fmla="*/ 443345 h 1607127"/>
              <a:gd name="connsiteX3" fmla="*/ 185 w 845313"/>
              <a:gd name="connsiteY3" fmla="*/ 623454 h 1607127"/>
              <a:gd name="connsiteX4" fmla="*/ 111022 w 845313"/>
              <a:gd name="connsiteY4" fmla="*/ 983672 h 1607127"/>
              <a:gd name="connsiteX5" fmla="*/ 194149 w 845313"/>
              <a:gd name="connsiteY5" fmla="*/ 969818 h 1607127"/>
              <a:gd name="connsiteX6" fmla="*/ 249567 w 845313"/>
              <a:gd name="connsiteY6" fmla="*/ 858981 h 1607127"/>
              <a:gd name="connsiteX7" fmla="*/ 346549 w 845313"/>
              <a:gd name="connsiteY7" fmla="*/ 900545 h 1607127"/>
              <a:gd name="connsiteX8" fmla="*/ 443531 w 845313"/>
              <a:gd name="connsiteY8" fmla="*/ 1177636 h 1607127"/>
              <a:gd name="connsiteX9" fmla="*/ 471240 w 845313"/>
              <a:gd name="connsiteY9" fmla="*/ 1274618 h 1607127"/>
              <a:gd name="connsiteX10" fmla="*/ 845313 w 845313"/>
              <a:gd name="connsiteY10" fmla="*/ 1607127 h 1607127"/>
              <a:gd name="connsiteX11" fmla="*/ 845313 w 845313"/>
              <a:gd name="connsiteY11" fmla="*/ 1607127 h 1607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5313" h="1607127">
                <a:moveTo>
                  <a:pt x="291131" y="0"/>
                </a:moveTo>
                <a:cubicBezTo>
                  <a:pt x="176831" y="94672"/>
                  <a:pt x="62531" y="189345"/>
                  <a:pt x="27895" y="263236"/>
                </a:cubicBezTo>
                <a:cubicBezTo>
                  <a:pt x="-6741" y="337127"/>
                  <a:pt x="87931" y="383309"/>
                  <a:pt x="83313" y="443345"/>
                </a:cubicBezTo>
                <a:cubicBezTo>
                  <a:pt x="78695" y="503381"/>
                  <a:pt x="-4433" y="533400"/>
                  <a:pt x="185" y="623454"/>
                </a:cubicBezTo>
                <a:cubicBezTo>
                  <a:pt x="4803" y="713508"/>
                  <a:pt x="78695" y="925945"/>
                  <a:pt x="111022" y="983672"/>
                </a:cubicBezTo>
                <a:cubicBezTo>
                  <a:pt x="143349" y="1041399"/>
                  <a:pt x="171058" y="990600"/>
                  <a:pt x="194149" y="969818"/>
                </a:cubicBezTo>
                <a:cubicBezTo>
                  <a:pt x="217240" y="949036"/>
                  <a:pt x="224167" y="870527"/>
                  <a:pt x="249567" y="858981"/>
                </a:cubicBezTo>
                <a:cubicBezTo>
                  <a:pt x="274967" y="847435"/>
                  <a:pt x="314222" y="847436"/>
                  <a:pt x="346549" y="900545"/>
                </a:cubicBezTo>
                <a:cubicBezTo>
                  <a:pt x="378876" y="953654"/>
                  <a:pt x="422749" y="1115290"/>
                  <a:pt x="443531" y="1177636"/>
                </a:cubicBezTo>
                <a:cubicBezTo>
                  <a:pt x="464313" y="1239982"/>
                  <a:pt x="404276" y="1203036"/>
                  <a:pt x="471240" y="1274618"/>
                </a:cubicBezTo>
                <a:cubicBezTo>
                  <a:pt x="538204" y="1346200"/>
                  <a:pt x="845313" y="1607127"/>
                  <a:pt x="845313" y="1607127"/>
                </a:cubicBezTo>
                <a:lnTo>
                  <a:pt x="845313" y="1607127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498661" y="2423058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Phase II</a:t>
            </a:r>
          </a:p>
        </p:txBody>
      </p:sp>
    </p:spTree>
    <p:extLst>
      <p:ext uri="{BB962C8B-B14F-4D97-AF65-F5344CB8AC3E}">
        <p14:creationId xmlns:p14="http://schemas.microsoft.com/office/powerpoint/2010/main" val="724678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526877" y="2726136"/>
            <a:ext cx="2017742" cy="1191859"/>
          </a:xfrm>
          <a:prstGeom prst="ellipse">
            <a:avLst/>
          </a:prstGeom>
          <a:solidFill>
            <a:srgbClr val="00B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13390" y="365146"/>
            <a:ext cx="8365234" cy="64692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043056" rtl="0" eaLnBrk="1" latinLnBrk="0" hangingPunct="1">
              <a:spcBef>
                <a:spcPct val="0"/>
              </a:spcBef>
              <a:buNone/>
              <a:defRPr sz="3200" b="1" kern="1200" spc="0">
                <a:solidFill>
                  <a:srgbClr val="82CAF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en-GB" sz="2902" dirty="0"/>
          </a:p>
        </p:txBody>
      </p:sp>
      <p:sp>
        <p:nvSpPr>
          <p:cNvPr id="9" name="TextBox 8"/>
          <p:cNvSpPr txBox="1"/>
          <p:nvPr/>
        </p:nvSpPr>
        <p:spPr>
          <a:xfrm>
            <a:off x="5845849" y="3117992"/>
            <a:ext cx="215525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 err="1">
                <a:solidFill>
                  <a:schemeClr val="bg1"/>
                </a:solidFill>
              </a:rPr>
              <a:t>Barts</a:t>
            </a:r>
            <a:r>
              <a:rPr lang="en-GB" sz="1633" dirty="0">
                <a:solidFill>
                  <a:schemeClr val="bg1"/>
                </a:solidFill>
              </a:rPr>
              <a:t> Health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31999" y="3917995"/>
            <a:ext cx="1306068" cy="10775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WEL GPs</a:t>
            </a:r>
          </a:p>
        </p:txBody>
      </p:sp>
      <p:sp>
        <p:nvSpPr>
          <p:cNvPr id="11" name="Left-Right Arrow 10"/>
          <p:cNvSpPr/>
          <p:nvPr/>
        </p:nvSpPr>
        <p:spPr>
          <a:xfrm rot="18780049">
            <a:off x="4709465" y="3539658"/>
            <a:ext cx="1156094" cy="587796"/>
          </a:xfrm>
          <a:prstGeom prst="leftRightArrow">
            <a:avLst/>
          </a:prstGeom>
          <a:solidFill>
            <a:srgbClr val="00B5B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12" name="Rectangle 11"/>
          <p:cNvSpPr/>
          <p:nvPr/>
        </p:nvSpPr>
        <p:spPr>
          <a:xfrm>
            <a:off x="5394429" y="1037291"/>
            <a:ext cx="1478811" cy="10775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East London Foundation Trust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44256" y="2161435"/>
            <a:ext cx="1420314" cy="14053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Homerton</a:t>
            </a:r>
          </a:p>
          <a:p>
            <a:pPr algn="ctr"/>
            <a:r>
              <a:rPr lang="en-GB" sz="1633" dirty="0"/>
              <a:t>University Hospital and </a:t>
            </a:r>
            <a:br>
              <a:rPr lang="en-GB" sz="1633" dirty="0"/>
            </a:br>
            <a:r>
              <a:rPr lang="en-GB" sz="1633" dirty="0"/>
              <a:t>Community</a:t>
            </a:r>
          </a:p>
        </p:txBody>
      </p:sp>
      <p:sp>
        <p:nvSpPr>
          <p:cNvPr id="13" name="Left-Right Arrow 12"/>
          <p:cNvSpPr/>
          <p:nvPr/>
        </p:nvSpPr>
        <p:spPr>
          <a:xfrm rot="18841531">
            <a:off x="4552264" y="1902033"/>
            <a:ext cx="1156094" cy="587796"/>
          </a:xfrm>
          <a:prstGeom prst="left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15" name="Left-Right Arrow 14"/>
          <p:cNvSpPr/>
          <p:nvPr/>
        </p:nvSpPr>
        <p:spPr>
          <a:xfrm>
            <a:off x="4743043" y="2877776"/>
            <a:ext cx="961909" cy="501467"/>
          </a:xfrm>
          <a:prstGeom prst="leftRightArrow">
            <a:avLst/>
          </a:prstGeom>
          <a:solidFill>
            <a:srgbClr val="00B5B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18" name="Rectangle 17"/>
          <p:cNvSpPr/>
          <p:nvPr/>
        </p:nvSpPr>
        <p:spPr>
          <a:xfrm>
            <a:off x="2032518" y="4080108"/>
            <a:ext cx="1306068" cy="10401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C&amp;H GPs</a:t>
            </a:r>
          </a:p>
        </p:txBody>
      </p:sp>
      <p:sp>
        <p:nvSpPr>
          <p:cNvPr id="19" name="Left-Right Arrow 18"/>
          <p:cNvSpPr/>
          <p:nvPr/>
        </p:nvSpPr>
        <p:spPr>
          <a:xfrm rot="17692183">
            <a:off x="2886614" y="3632775"/>
            <a:ext cx="867186" cy="417299"/>
          </a:xfrm>
          <a:prstGeom prst="left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20" name="Rectangle 19"/>
          <p:cNvSpPr/>
          <p:nvPr/>
        </p:nvSpPr>
        <p:spPr>
          <a:xfrm>
            <a:off x="1760568" y="1159458"/>
            <a:ext cx="1306068" cy="107750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St Josephs Hospice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797904" y="4789280"/>
            <a:ext cx="1306068" cy="10775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West Essex GPs</a:t>
            </a:r>
          </a:p>
          <a:p>
            <a:pPr algn="ctr"/>
            <a:r>
              <a:rPr lang="en-GB" sz="1633" dirty="0" err="1"/>
              <a:t>SystemOne</a:t>
            </a:r>
            <a:endParaRPr lang="en-GB" sz="1633" dirty="0"/>
          </a:p>
        </p:txBody>
      </p:sp>
      <p:sp>
        <p:nvSpPr>
          <p:cNvPr id="23" name="Left-Right Arrow 22"/>
          <p:cNvSpPr/>
          <p:nvPr/>
        </p:nvSpPr>
        <p:spPr>
          <a:xfrm rot="16200000">
            <a:off x="6383128" y="3954621"/>
            <a:ext cx="1156094" cy="587796"/>
          </a:xfrm>
          <a:prstGeom prst="leftRightArrow">
            <a:avLst/>
          </a:prstGeom>
          <a:solidFill>
            <a:srgbClr val="00B5B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24" name="Rectangle 23"/>
          <p:cNvSpPr/>
          <p:nvPr/>
        </p:nvSpPr>
        <p:spPr>
          <a:xfrm>
            <a:off x="7977104" y="1597489"/>
            <a:ext cx="1306068" cy="171863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North East London Foundation Trust</a:t>
            </a:r>
          </a:p>
          <a:p>
            <a:pPr algn="ctr"/>
            <a:r>
              <a:rPr lang="en-GB" sz="1633" dirty="0"/>
              <a:t>Rio and Orion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054299" y="3820945"/>
            <a:ext cx="1685099" cy="9438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Newham </a:t>
            </a:r>
          </a:p>
          <a:p>
            <a:pPr algn="ctr"/>
            <a:r>
              <a:rPr lang="en-GB" sz="1633" dirty="0"/>
              <a:t>Social Care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124491" y="4781212"/>
            <a:ext cx="1411257" cy="168505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33" dirty="0"/>
              <a:t>Newham &amp; Tower Hamlets CHS </a:t>
            </a:r>
          </a:p>
          <a:p>
            <a:pPr algn="ctr"/>
            <a:r>
              <a:rPr lang="en-GB" sz="1633" dirty="0" err="1"/>
              <a:t>Emis</a:t>
            </a:r>
            <a:r>
              <a:rPr lang="en-GB" sz="1633" dirty="0"/>
              <a:t> Web Community</a:t>
            </a:r>
          </a:p>
        </p:txBody>
      </p:sp>
      <p:sp>
        <p:nvSpPr>
          <p:cNvPr id="3" name="Down Arrow 2"/>
          <p:cNvSpPr/>
          <p:nvPr/>
        </p:nvSpPr>
        <p:spPr>
          <a:xfrm>
            <a:off x="5885724" y="3784264"/>
            <a:ext cx="628240" cy="1018158"/>
          </a:xfrm>
          <a:prstGeom prst="downArrow">
            <a:avLst/>
          </a:prstGeom>
          <a:solidFill>
            <a:srgbClr val="00B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30" name="Down Arrow 29"/>
          <p:cNvSpPr/>
          <p:nvPr/>
        </p:nvSpPr>
        <p:spPr>
          <a:xfrm rot="14123614">
            <a:off x="7352726" y="2239699"/>
            <a:ext cx="585734" cy="1018158"/>
          </a:xfrm>
          <a:prstGeom prst="downArrow">
            <a:avLst/>
          </a:prstGeom>
          <a:solidFill>
            <a:srgbClr val="00B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31" name="Down Arrow 30"/>
          <p:cNvSpPr/>
          <p:nvPr/>
        </p:nvSpPr>
        <p:spPr>
          <a:xfrm rot="18875149">
            <a:off x="7459467" y="3212809"/>
            <a:ext cx="578913" cy="1093608"/>
          </a:xfrm>
          <a:prstGeom prst="downArrow">
            <a:avLst/>
          </a:prstGeom>
          <a:solidFill>
            <a:srgbClr val="00B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32" name="Down Arrow 31"/>
          <p:cNvSpPr/>
          <p:nvPr/>
        </p:nvSpPr>
        <p:spPr>
          <a:xfrm rot="8314084">
            <a:off x="3022407" y="1763081"/>
            <a:ext cx="508671" cy="721517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33" name="Left-Right Arrow 32"/>
          <p:cNvSpPr/>
          <p:nvPr/>
        </p:nvSpPr>
        <p:spPr>
          <a:xfrm rot="16200000">
            <a:off x="6028178" y="2200336"/>
            <a:ext cx="1199418" cy="587796"/>
          </a:xfrm>
          <a:prstGeom prst="leftRightArrow">
            <a:avLst/>
          </a:prstGeom>
          <a:solidFill>
            <a:srgbClr val="00B5B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07251E09-60E5-4CC5-82FA-43496F1F9E04}"/>
              </a:ext>
            </a:extLst>
          </p:cNvPr>
          <p:cNvSpPr txBox="1">
            <a:spLocks/>
          </p:cNvSpPr>
          <p:nvPr/>
        </p:nvSpPr>
        <p:spPr>
          <a:xfrm>
            <a:off x="439892" y="198287"/>
            <a:ext cx="8229600" cy="602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eLPR</a:t>
            </a:r>
            <a:r>
              <a:rPr lang="en-GB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 – Live Links</a:t>
            </a:r>
          </a:p>
        </p:txBody>
      </p:sp>
    </p:spTree>
    <p:extLst>
      <p:ext uri="{BB962C8B-B14F-4D97-AF65-F5344CB8AC3E}">
        <p14:creationId xmlns:p14="http://schemas.microsoft.com/office/powerpoint/2010/main" val="35612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486891"/>
          </a:xfrm>
        </p:spPr>
        <p:txBody>
          <a:bodyPr/>
          <a:lstStyle/>
          <a:p>
            <a:r>
              <a:rPr lang="en-GB" sz="2400" dirty="0" smtClean="0"/>
              <a:t>9 other summary pages from EMIS available </a:t>
            </a:r>
            <a:endParaRPr lang="en-GB" sz="24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91" y="1107924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9403" y="732912"/>
            <a:ext cx="153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Problems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744" y="1083950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26907" y="744948"/>
            <a:ext cx="1075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Diagnosis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8129" y="1114280"/>
            <a:ext cx="3116377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248128" y="732912"/>
            <a:ext cx="1341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Medications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371" y="2898832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3491" y="2482398"/>
            <a:ext cx="180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Risks &amp; Warnings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26907" y="2912361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826907" y="2529500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Procedures</a:t>
            </a:r>
            <a:endParaRPr lang="en-GB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48128" y="2898832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282326" y="2543029"/>
            <a:ext cx="1483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Investigations</a:t>
            </a:r>
            <a:endParaRPr lang="en-GB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571" y="4581128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98973" y="4230832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Examinations</a:t>
            </a:r>
            <a:endParaRPr lang="en-GB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3071" y="4644525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003126" y="4244361"/>
            <a:ext cx="80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Events</a:t>
            </a:r>
            <a:endParaRPr lang="en-GB" dirty="0"/>
          </a:p>
        </p:txBody>
      </p:sp>
      <p:pic>
        <p:nvPicPr>
          <p:cNvPr id="19" name="Content Placeholder 4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6203" y="4671067"/>
            <a:ext cx="284160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392350" y="4275193"/>
            <a:ext cx="1549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Patient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64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655</Words>
  <Application>Microsoft Macintosh PowerPoint</Application>
  <PresentationFormat>Custom</PresentationFormat>
  <Paragraphs>148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2_BH_PowerPoint_Template_97_2003 v2</vt:lpstr>
      <vt:lpstr>Discovery – data services in east London</vt:lpstr>
      <vt:lpstr>Everyone makes a lifelong data trail</vt:lpstr>
      <vt:lpstr>Data assets</vt:lpstr>
      <vt:lpstr>PowerPoint Presentation</vt:lpstr>
      <vt:lpstr>HIE Patient 2 Case Study</vt:lpstr>
      <vt:lpstr>PowerPoint Presentation</vt:lpstr>
      <vt:lpstr>PowerPoint Presentation</vt:lpstr>
      <vt:lpstr>PowerPoint Presentation</vt:lpstr>
      <vt:lpstr>9 other summary pages from EMIS available </vt:lpstr>
      <vt:lpstr>PowerPoint Presentation</vt:lpstr>
      <vt:lpstr>Developing actionable insights</vt:lpstr>
      <vt:lpstr>Developing a data architecture</vt:lpstr>
      <vt:lpstr>Discovery – a Learning Health System for East London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Effectiveness Group</dc:title>
  <dc:creator>John Robson</dc:creator>
  <cp:lastModifiedBy>Charles Gutteridge</cp:lastModifiedBy>
  <cp:revision>183</cp:revision>
  <dcterms:created xsi:type="dcterms:W3CDTF">2016-01-12T07:58:42Z</dcterms:created>
  <dcterms:modified xsi:type="dcterms:W3CDTF">2018-04-10T22:16:25Z</dcterms:modified>
</cp:coreProperties>
</file>