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1"/>
  </p:notesMasterIdLst>
  <p:sldIdLst>
    <p:sldId id="258" r:id="rId2"/>
    <p:sldId id="264" r:id="rId3"/>
    <p:sldId id="289" r:id="rId4"/>
    <p:sldId id="281" r:id="rId5"/>
    <p:sldId id="282" r:id="rId6"/>
    <p:sldId id="283" r:id="rId7"/>
    <p:sldId id="284" r:id="rId8"/>
    <p:sldId id="285" r:id="rId9"/>
    <p:sldId id="286" r:id="rId10"/>
    <p:sldId id="288" r:id="rId11"/>
    <p:sldId id="273" r:id="rId12"/>
    <p:sldId id="290" r:id="rId13"/>
    <p:sldId id="274" r:id="rId14"/>
    <p:sldId id="275" r:id="rId15"/>
    <p:sldId id="276" r:id="rId16"/>
    <p:sldId id="277" r:id="rId17"/>
    <p:sldId id="278" r:id="rId18"/>
    <p:sldId id="280" r:id="rId19"/>
    <p:sldId id="279" r:id="rId20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80265" autoAdjust="0"/>
  </p:normalViewPr>
  <p:slideViewPr>
    <p:cSldViewPr snapToGrid="0" snapToObjects="1">
      <p:cViewPr varScale="1">
        <p:scale>
          <a:sx n="82" d="100"/>
          <a:sy n="82" d="100"/>
        </p:scale>
        <p:origin x="-173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Front page</a:t>
            </a:r>
          </a:p>
          <a:p>
            <a:pPr lvl="1"/>
            <a:r>
              <a:rPr lang="en-US" dirty="0" smtClean="0"/>
              <a:t>Clinical reference groups</a:t>
            </a:r>
          </a:p>
          <a:p>
            <a:pPr lvl="1"/>
            <a:r>
              <a:rPr lang="en-US" dirty="0" smtClean="0"/>
              <a:t>Ways of working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90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577C4-311B-C248-8C21-8B2E2B9B3D1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536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914399" y="3257550"/>
            <a:ext cx="7315200" cy="3086098"/>
          </a:xfrm>
          <a:prstGeom prst="rect">
            <a:avLst/>
          </a:prstGeom>
        </p:spPr>
        <p:txBody>
          <a:bodyPr lIns="86515" tIns="86515" rIns="86515" bIns="86515" anchor="ctr" anchorCtr="0">
            <a:noAutofit/>
          </a:bodyPr>
          <a:lstStyle/>
          <a:p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2859088" y="514350"/>
            <a:ext cx="3427412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914399" y="3257550"/>
            <a:ext cx="7315200" cy="3086098"/>
          </a:xfrm>
          <a:prstGeom prst="rect">
            <a:avLst/>
          </a:prstGeom>
        </p:spPr>
        <p:txBody>
          <a:bodyPr lIns="86515" tIns="86515" rIns="86515" bIns="86515" anchor="ctr" anchorCtr="0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2859088" y="514350"/>
            <a:ext cx="3427412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914399" y="3257550"/>
            <a:ext cx="7315200" cy="3086098"/>
          </a:xfrm>
          <a:prstGeom prst="rect">
            <a:avLst/>
          </a:prstGeom>
        </p:spPr>
        <p:txBody>
          <a:bodyPr lIns="86515" tIns="86515" rIns="86515" bIns="86515" anchor="ctr" anchorCtr="0">
            <a:noAutofit/>
          </a:bodyPr>
          <a:lstStyle/>
          <a:p>
            <a:endParaRPr/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2859088" y="514350"/>
            <a:ext cx="3427412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2859088" y="514350"/>
            <a:ext cx="3427412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914399" y="3257550"/>
            <a:ext cx="7315255" cy="3086026"/>
          </a:xfrm>
          <a:prstGeom prst="rect">
            <a:avLst/>
          </a:prstGeom>
        </p:spPr>
        <p:txBody>
          <a:bodyPr lIns="86515" tIns="86515" rIns="86515" bIns="86515" anchor="ctr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63" cy="342892"/>
          </a:xfrm>
          <a:prstGeom prst="rect">
            <a:avLst/>
          </a:prstGeom>
        </p:spPr>
        <p:txBody>
          <a:bodyPr lIns="91413" tIns="91413" rIns="91413" bIns="91413" anchor="b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914401" y="3257550"/>
            <a:ext cx="7315082" cy="3086099"/>
          </a:xfrm>
          <a:prstGeom prst="rect">
            <a:avLst/>
          </a:prstGeom>
        </p:spPr>
        <p:txBody>
          <a:bodyPr lIns="90547" tIns="90547" rIns="90547" bIns="90547" anchor="ctr" anchorCtr="0">
            <a:noAutofit/>
          </a:bodyPr>
          <a:lstStyle/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xfrm>
            <a:off x="5179482" y="6513911"/>
            <a:ext cx="3962361" cy="342899"/>
          </a:xfrm>
          <a:prstGeom prst="rect">
            <a:avLst/>
          </a:prstGeom>
        </p:spPr>
        <p:txBody>
          <a:bodyPr lIns="90547" tIns="90547" rIns="90547" bIns="90547" anchor="b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2859088" y="514350"/>
            <a:ext cx="3427412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914399" y="3257550"/>
            <a:ext cx="7315255" cy="3086026"/>
          </a:xfrm>
          <a:prstGeom prst="rect">
            <a:avLst/>
          </a:prstGeom>
        </p:spPr>
        <p:txBody>
          <a:bodyPr lIns="86515" tIns="86515" rIns="86515" bIns="86515" anchor="ctr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63" cy="342892"/>
          </a:xfrm>
          <a:prstGeom prst="rect">
            <a:avLst/>
          </a:prstGeom>
        </p:spPr>
        <p:txBody>
          <a:bodyPr lIns="91413" tIns="91413" rIns="91413" bIns="91413" anchor="b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Directory front page</a:t>
            </a:r>
          </a:p>
          <a:p>
            <a:pPr lvl="1"/>
            <a:r>
              <a:rPr lang="en-US" dirty="0" smtClean="0"/>
              <a:t>Existing groups</a:t>
            </a:r>
          </a:p>
          <a:p>
            <a:pPr lvl="1"/>
            <a:r>
              <a:rPr lang="en-US" dirty="0" smtClean="0"/>
              <a:t>Planned groups</a:t>
            </a:r>
          </a:p>
          <a:p>
            <a:pPr lvl="1"/>
            <a:r>
              <a:rPr lang="en-US" dirty="0" smtClean="0"/>
              <a:t>Confluence site structure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363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(30/11/16 09:46) -----</a:t>
            </a:r>
          </a:p>
          <a:p>
            <a:r>
              <a:rPr lang="en-US"/>
              <a:t>task allocation internal or external, need a reason to put one in place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79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844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260" y="158738"/>
            <a:ext cx="1063614" cy="1063614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CP/Directory+-+Clinical+Reference+Groups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nfluence.ihtsdotools.org/display/CP/Directory+-+Clinical+Reference+Groups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CP/Clinical+Engagement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Clinical Engagement &amp; </a:t>
            </a:r>
            <a:r>
              <a:rPr lang="en-US" dirty="0"/>
              <a:t>Reference </a:t>
            </a:r>
            <a:r>
              <a:rPr lang="en-US" dirty="0" smtClean="0"/>
              <a:t>Groups– </a:t>
            </a:r>
            <a:r>
              <a:rPr lang="en-US" dirty="0"/>
              <a:t>moving forward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Jane Millar</a:t>
            </a:r>
          </a:p>
          <a:p>
            <a:r>
              <a:rPr lang="en-US" dirty="0" smtClean="0"/>
              <a:t>Ian Green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457200" y="1452308"/>
            <a:ext cx="8229600" cy="4658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342900">
              <a:spcBef>
                <a:spcPts val="0"/>
              </a:spcBef>
              <a:buSzPct val="100000"/>
            </a:pPr>
            <a:r>
              <a:rPr lang="en-US" sz="1800" dirty="0" smtClean="0"/>
              <a:t>Embed the approach to clinical engagement through Clinical Reference Groups (CRG’s)</a:t>
            </a:r>
          </a:p>
          <a:p>
            <a:pPr marL="457200" indent="-342900">
              <a:spcBef>
                <a:spcPts val="0"/>
              </a:spcBef>
              <a:buSzPct val="100000"/>
            </a:pPr>
            <a:r>
              <a:rPr lang="en-US" sz="1800" dirty="0" smtClean="0"/>
              <a:t>Refine and increase the use of SNOMED In Action to showcase clinical use cases</a:t>
            </a:r>
          </a:p>
          <a:p>
            <a:pPr marL="457200" indent="-342900">
              <a:spcBef>
                <a:spcPts val="0"/>
              </a:spcBef>
              <a:buSzPct val="100000"/>
            </a:pPr>
            <a:r>
              <a:rPr lang="en-US" sz="1800" dirty="0" smtClean="0"/>
              <a:t>Develop a robust mechanism to ensure clinical input into SNOMED CT developments</a:t>
            </a:r>
          </a:p>
          <a:p>
            <a:pPr marL="457200" indent="-342900">
              <a:spcBef>
                <a:spcPts val="0"/>
              </a:spcBef>
              <a:buSzPct val="100000"/>
            </a:pPr>
            <a:r>
              <a:rPr lang="en-US" sz="1800" dirty="0" smtClean="0"/>
              <a:t>Identify clinical champions (ambassadors) through CRG and clinical engagement activities</a:t>
            </a:r>
          </a:p>
          <a:p>
            <a:pPr marL="457200" indent="-342900">
              <a:spcBef>
                <a:spcPts val="0"/>
              </a:spcBef>
              <a:buSzPct val="100000"/>
            </a:pPr>
            <a:r>
              <a:rPr lang="en-US" sz="1800" dirty="0" smtClean="0"/>
              <a:t>Develop educational materials targeted at clinicians, in cooperation with the EP&amp;S team</a:t>
            </a:r>
          </a:p>
          <a:p>
            <a:pPr marL="457200" indent="-342900">
              <a:spcBef>
                <a:spcPts val="0"/>
              </a:spcBef>
              <a:buSzPct val="100000"/>
            </a:pPr>
            <a:r>
              <a:rPr lang="en-US" sz="1800" dirty="0" smtClean="0"/>
              <a:t>Develop robust relationships with global clinical groups and initiatives, to ensure SNOMED CT inclusion in global clinical developments</a:t>
            </a:r>
          </a:p>
          <a:p>
            <a:pPr marL="457200" indent="-342900">
              <a:spcBef>
                <a:spcPts val="0"/>
              </a:spcBef>
              <a:buSzPct val="100000"/>
            </a:pPr>
            <a:r>
              <a:rPr lang="en-US" sz="1800" dirty="0" smtClean="0"/>
              <a:t>Clinical leads to support the delivery of SNOMED CT presentations to high profile global/regional </a:t>
            </a:r>
            <a:r>
              <a:rPr lang="en-US" sz="1800" smtClean="0"/>
              <a:t>clinical meetings</a:t>
            </a:r>
            <a:endParaRPr lang="en-US" sz="1800" dirty="0" smtClean="0"/>
          </a:p>
          <a:p>
            <a:pPr marL="457200" indent="-342900">
              <a:spcBef>
                <a:spcPts val="0"/>
              </a:spcBef>
              <a:buSzPct val="100000"/>
            </a:pPr>
            <a:endParaRPr lang="en-US" sz="1800" dirty="0" smtClean="0"/>
          </a:p>
          <a:p>
            <a:pPr marL="457200" indent="-342900">
              <a:spcBef>
                <a:spcPts val="0"/>
              </a:spcBef>
              <a:buSzPct val="100000"/>
            </a:pPr>
            <a:endParaRPr lang="en-US" sz="1800" dirty="0"/>
          </a:p>
        </p:txBody>
      </p:sp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57200" y="579117"/>
            <a:ext cx="5473328" cy="507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400" dirty="0"/>
              <a:t>Summary of Key Activities </a:t>
            </a:r>
            <a:r>
              <a:rPr lang="en-US" sz="2400" dirty="0" smtClean="0"/>
              <a:t>for 2018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1208507"/>
      </p:ext>
    </p:extLst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1900" cy="507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Clinical </a:t>
            </a:r>
            <a:r>
              <a:rPr lang="en-US" dirty="0" smtClean="0"/>
              <a:t>Engagement and clinical groups</a:t>
            </a:r>
            <a:endParaRPr lang="en-US" dirty="0"/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495975"/>
            <a:ext cx="8005011" cy="45599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42215" y="5921914"/>
            <a:ext cx="7441761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Clinical group model agreed </a:t>
            </a:r>
            <a:r>
              <a:rPr lang="mr-IN" sz="2000" dirty="0" smtClean="0">
                <a:solidFill>
                  <a:schemeClr val="bg1"/>
                </a:solidFill>
              </a:rPr>
              <a:t>–</a:t>
            </a:r>
            <a:r>
              <a:rPr lang="en-US" sz="2000" dirty="0" smtClean="0">
                <a:solidFill>
                  <a:schemeClr val="bg1"/>
                </a:solidFill>
              </a:rPr>
              <a:t> development and </a:t>
            </a:r>
            <a:r>
              <a:rPr lang="en-US" sz="2000" dirty="0">
                <a:solidFill>
                  <a:schemeClr val="bg1"/>
                </a:solidFill>
              </a:rPr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797183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directory link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8659" y="74705"/>
            <a:ext cx="7322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hlinkClick r:id="rId3"/>
              </a:rPr>
              <a:t>https://confluence.ihtsdotools.org/display/CP/Directory+-+Clinical+Reference+</a:t>
            </a:r>
            <a:r>
              <a:rPr lang="en-US" sz="1800" dirty="0" smtClean="0">
                <a:hlinkClick r:id="rId3"/>
              </a:rPr>
              <a:t>Groups</a:t>
            </a:r>
            <a:endParaRPr lang="en-US" sz="1800" dirty="0"/>
          </a:p>
        </p:txBody>
      </p:sp>
      <p:pic>
        <p:nvPicPr>
          <p:cNvPr id="5" name="Picture 4" descr="Screen Shot 2018-04-05 at 23.22.3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624" y="1394100"/>
            <a:ext cx="6772082" cy="530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652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7087"/>
            <a:ext cx="8229600" cy="4658007"/>
          </a:xfrm>
        </p:spPr>
        <p:txBody>
          <a:bodyPr/>
          <a:lstStyle/>
          <a:p>
            <a:r>
              <a:rPr lang="en-US" sz="2000" dirty="0" smtClean="0"/>
              <a:t>Clinical engagement strategy </a:t>
            </a:r>
          </a:p>
          <a:p>
            <a:pPr lvl="1"/>
            <a:r>
              <a:rPr lang="en-US" dirty="0" smtClean="0"/>
              <a:t>Increase profile of SNOMED CT globally across all clinical groups</a:t>
            </a:r>
          </a:p>
          <a:p>
            <a:pPr lvl="1"/>
            <a:r>
              <a:rPr lang="en-US" dirty="0" smtClean="0"/>
              <a:t>Requirement to collaborate inter and multi professionally on content development and implementation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equirement for effective sharing and distribution of good practice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mproved communication to a global network of clinicians</a:t>
            </a:r>
          </a:p>
          <a:p>
            <a:pPr lvl="1"/>
            <a:r>
              <a:rPr lang="en-US" dirty="0" smtClean="0"/>
              <a:t>Specification of clinical requirements for SNOMED International prioritization</a:t>
            </a:r>
          </a:p>
          <a:p>
            <a:r>
              <a:rPr lang="en-US" sz="2000" dirty="0" smtClean="0"/>
              <a:t>Increasing demand from clinical bodies to have a “relationship” with SNOMED International</a:t>
            </a:r>
          </a:p>
          <a:p>
            <a:r>
              <a:rPr lang="en-US" sz="2000" dirty="0" smtClean="0"/>
              <a:t>Local and national strategies specify more clinical validation</a:t>
            </a:r>
          </a:p>
          <a:p>
            <a:r>
              <a:rPr lang="en-US" sz="2000" dirty="0"/>
              <a:t>Putting in place 100+ clinical SIG’s to cover all specialties is not sustainable </a:t>
            </a:r>
            <a:r>
              <a:rPr lang="en-US" sz="2000" dirty="0" smtClean="0"/>
              <a:t>for </a:t>
            </a:r>
            <a:r>
              <a:rPr lang="en-US" sz="2000" dirty="0"/>
              <a:t>SNOMED International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Drivers for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89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44999"/>
            <a:ext cx="8229600" cy="4658007"/>
          </a:xfrm>
        </p:spPr>
        <p:txBody>
          <a:bodyPr/>
          <a:lstStyle/>
          <a:p>
            <a:r>
              <a:rPr lang="en-US" dirty="0" smtClean="0"/>
              <a:t>Virtual </a:t>
            </a:r>
          </a:p>
          <a:p>
            <a:pPr lvl="1"/>
            <a:r>
              <a:rPr lang="en-US" dirty="0" smtClean="0"/>
              <a:t>Face to face - for specific agreed deliverables</a:t>
            </a:r>
          </a:p>
          <a:p>
            <a:pPr lvl="1"/>
            <a:r>
              <a:rPr lang="en-US" dirty="0" smtClean="0"/>
              <a:t>Face to face - if there is a clinical engagement event</a:t>
            </a:r>
          </a:p>
          <a:p>
            <a:r>
              <a:rPr lang="en-US" dirty="0" smtClean="0"/>
              <a:t>Specialty based</a:t>
            </a:r>
          </a:p>
          <a:p>
            <a:r>
              <a:rPr lang="en-US" dirty="0" smtClean="0"/>
              <a:t>Advisory</a:t>
            </a:r>
          </a:p>
          <a:p>
            <a:r>
              <a:rPr lang="en-US" dirty="0" smtClean="0"/>
              <a:t>Open membership, including Vendors, multi-professional </a:t>
            </a:r>
            <a:r>
              <a:rPr lang="en-US" dirty="0" err="1" smtClean="0"/>
              <a:t>etc</a:t>
            </a:r>
            <a:r>
              <a:rPr lang="en-US" dirty="0" smtClean="0"/>
              <a:t> . . . </a:t>
            </a:r>
          </a:p>
          <a:p>
            <a:r>
              <a:rPr lang="en-US" dirty="0" smtClean="0"/>
              <a:t>Route for identifying work items that have clinical global relevance</a:t>
            </a:r>
          </a:p>
          <a:p>
            <a:r>
              <a:rPr lang="en-US" dirty="0"/>
              <a:t>T</a:t>
            </a:r>
            <a:r>
              <a:rPr lang="en-US" dirty="0" smtClean="0"/>
              <a:t>opics raised by clinicians and SNOMED International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116" y="570470"/>
            <a:ext cx="7458424" cy="507995"/>
          </a:xfrm>
        </p:spPr>
        <p:txBody>
          <a:bodyPr/>
          <a:lstStyle/>
          <a:p>
            <a:r>
              <a:rPr lang="en-US" dirty="0"/>
              <a:t>Clinical Reference </a:t>
            </a:r>
            <a:r>
              <a:rPr lang="en-US" dirty="0" smtClean="0"/>
              <a:t>Groups (CRG)  - principles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99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5739" y="1312476"/>
            <a:ext cx="8593838" cy="4658007"/>
          </a:xfrm>
        </p:spPr>
        <p:txBody>
          <a:bodyPr/>
          <a:lstStyle/>
          <a:p>
            <a:r>
              <a:rPr lang="en-US" sz="2000" dirty="0" smtClean="0"/>
              <a:t>Confluence based site</a:t>
            </a:r>
          </a:p>
          <a:p>
            <a:r>
              <a:rPr lang="en-US" sz="2000" dirty="0" smtClean="0"/>
              <a:t>Discussion forum</a:t>
            </a:r>
          </a:p>
          <a:p>
            <a:pPr lvl="1"/>
            <a:r>
              <a:rPr lang="en-US" sz="1600" dirty="0" smtClean="0"/>
              <a:t>Virtual meetings when required</a:t>
            </a:r>
          </a:p>
          <a:p>
            <a:r>
              <a:rPr lang="en-US" sz="2000" dirty="0" smtClean="0"/>
              <a:t>Identify a domain lead(s)</a:t>
            </a:r>
          </a:p>
          <a:p>
            <a:r>
              <a:rPr lang="en-US" sz="2000" dirty="0" smtClean="0"/>
              <a:t>Discussion items </a:t>
            </a:r>
            <a:r>
              <a:rPr lang="en-US" sz="2000" dirty="0"/>
              <a:t>raised by group members and/or </a:t>
            </a:r>
            <a:r>
              <a:rPr lang="en-US" sz="2000" dirty="0" smtClean="0"/>
              <a:t>SNOMED International </a:t>
            </a:r>
            <a:r>
              <a:rPr lang="mr-IN" sz="2000" dirty="0" smtClean="0"/>
              <a:t>–</a:t>
            </a:r>
            <a:r>
              <a:rPr lang="en-US" sz="2000" dirty="0" smtClean="0"/>
              <a:t> </a:t>
            </a:r>
            <a:r>
              <a:rPr lang="en-US" sz="2000" dirty="0" err="1" smtClean="0"/>
              <a:t>uni</a:t>
            </a:r>
            <a:r>
              <a:rPr lang="en-US" sz="2000" dirty="0" smtClean="0"/>
              <a:t> and multi-professional</a:t>
            </a:r>
            <a:endParaRPr lang="en-US" sz="2000" dirty="0"/>
          </a:p>
          <a:p>
            <a:r>
              <a:rPr lang="en-US" sz="2000" dirty="0"/>
              <a:t>O</a:t>
            </a:r>
            <a:r>
              <a:rPr lang="en-US" sz="2000" dirty="0" smtClean="0"/>
              <a:t>pen membership, but need to be group registered to take an active part in discussions</a:t>
            </a:r>
          </a:p>
          <a:p>
            <a:r>
              <a:rPr lang="en-US" sz="2000" dirty="0" smtClean="0"/>
              <a:t>Membership available to clinicians and non-clinicians</a:t>
            </a:r>
          </a:p>
          <a:p>
            <a:r>
              <a:rPr lang="en-US" sz="2000" dirty="0" smtClean="0"/>
              <a:t>Setting up a clinical reference group</a:t>
            </a:r>
          </a:p>
          <a:p>
            <a:pPr lvl="1"/>
            <a:r>
              <a:rPr lang="en-US" sz="1600" u="sng" dirty="0"/>
              <a:t>Confirm criteria/requirements for </a:t>
            </a:r>
            <a:r>
              <a:rPr lang="en-US" sz="1600" u="sng" dirty="0" smtClean="0"/>
              <a:t>CRG</a:t>
            </a:r>
            <a:endParaRPr lang="en-US" sz="1600" u="sng" dirty="0"/>
          </a:p>
          <a:p>
            <a:pPr lvl="1"/>
            <a:r>
              <a:rPr lang="en-US" sz="1600" dirty="0"/>
              <a:t>Publish clear statement of ways of working via Confluence site to manage clinician expectations</a:t>
            </a:r>
          </a:p>
          <a:p>
            <a:pPr lvl="1"/>
            <a:r>
              <a:rPr lang="en-US" sz="1600" dirty="0"/>
              <a:t>Set up Confluence site</a:t>
            </a:r>
          </a:p>
          <a:p>
            <a:pPr lvl="1"/>
            <a:r>
              <a:rPr lang="en-US" sz="1600" dirty="0"/>
              <a:t>Notification of </a:t>
            </a:r>
            <a:r>
              <a:rPr lang="en-US" sz="1600" dirty="0" smtClean="0"/>
              <a:t>CRG </a:t>
            </a:r>
            <a:r>
              <a:rPr lang="en-US" sz="1600" dirty="0"/>
              <a:t>to clinicians, clinical groups and other potential stakeholders</a:t>
            </a:r>
          </a:p>
          <a:p>
            <a:pPr lvl="1"/>
            <a:r>
              <a:rPr lang="en-US" sz="1600" dirty="0"/>
              <a:t>Identify domain </a:t>
            </a:r>
            <a:r>
              <a:rPr lang="en-US" sz="1600" dirty="0" smtClean="0"/>
              <a:t>lead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43801"/>
            <a:ext cx="6592043" cy="507995"/>
          </a:xfrm>
        </p:spPr>
        <p:txBody>
          <a:bodyPr/>
          <a:lstStyle/>
          <a:p>
            <a:r>
              <a:rPr lang="en-US" dirty="0" smtClean="0"/>
              <a:t>Clinical Reference Groups (in practice)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25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3416" y="1326059"/>
            <a:ext cx="4529221" cy="4658007"/>
          </a:xfrm>
        </p:spPr>
        <p:txBody>
          <a:bodyPr/>
          <a:lstStyle/>
          <a:p>
            <a:r>
              <a:rPr lang="en-US" sz="1800" dirty="0" smtClean="0">
                <a:solidFill>
                  <a:srgbClr val="FF0000"/>
                </a:solidFill>
              </a:rPr>
              <a:t>Clinical Reference Groups (e.g. </a:t>
            </a:r>
            <a:r>
              <a:rPr lang="en-US" sz="1800" dirty="0" err="1" smtClean="0">
                <a:solidFill>
                  <a:srgbClr val="FF0000"/>
                </a:solidFill>
              </a:rPr>
              <a:t>PaLM</a:t>
            </a:r>
            <a:r>
              <a:rPr lang="en-US" sz="1800" dirty="0" smtClean="0">
                <a:solidFill>
                  <a:srgbClr val="FF0000"/>
                </a:solidFill>
              </a:rPr>
              <a:t>, Nutrition)</a:t>
            </a:r>
            <a:endParaRPr lang="en-GB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1600" dirty="0" smtClean="0"/>
              <a:t>Open</a:t>
            </a:r>
          </a:p>
          <a:p>
            <a:pPr lvl="1"/>
            <a:r>
              <a:rPr lang="en-US" sz="1600" dirty="0"/>
              <a:t>T</a:t>
            </a:r>
            <a:r>
              <a:rPr lang="en-US" sz="1600" dirty="0" smtClean="0"/>
              <a:t>opic focus</a:t>
            </a:r>
          </a:p>
          <a:p>
            <a:pPr lvl="1"/>
            <a:r>
              <a:rPr lang="en-US" sz="1600" dirty="0" smtClean="0"/>
              <a:t>Forum for sharing and to support discussion</a:t>
            </a:r>
          </a:p>
          <a:p>
            <a:pPr lvl="1"/>
            <a:r>
              <a:rPr lang="en-US" sz="1600" dirty="0" smtClean="0"/>
              <a:t>Identification of rising global clinical themes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Project groups (e.g. Cancer Synoptic Reporting)</a:t>
            </a:r>
          </a:p>
          <a:p>
            <a:pPr lvl="1"/>
            <a:r>
              <a:rPr lang="en-US" sz="1600" dirty="0" smtClean="0"/>
              <a:t>Task and finish </a:t>
            </a:r>
          </a:p>
          <a:p>
            <a:pPr lvl="1"/>
            <a:r>
              <a:rPr lang="en-US" sz="1600" dirty="0" smtClean="0"/>
              <a:t>Delivering agreed work plan item(s)</a:t>
            </a:r>
          </a:p>
          <a:p>
            <a:pPr lvl="1"/>
            <a:r>
              <a:rPr lang="en-US" sz="1600" dirty="0" smtClean="0"/>
              <a:t>Specific membership based on skills/knowledge</a:t>
            </a:r>
          </a:p>
          <a:p>
            <a:pPr lvl="1"/>
            <a:r>
              <a:rPr lang="en-US" sz="1600" dirty="0" smtClean="0"/>
              <a:t>SNOMED International supported</a:t>
            </a:r>
          </a:p>
          <a:p>
            <a:pPr lvl="1"/>
            <a:r>
              <a:rPr lang="en-US" sz="1600" dirty="0"/>
              <a:t>F</a:t>
            </a:r>
            <a:r>
              <a:rPr lang="en-US" sz="1600" dirty="0" smtClean="0"/>
              <a:t>unding </a:t>
            </a:r>
            <a:r>
              <a:rPr lang="en-US" sz="1600" dirty="0"/>
              <a:t>based on project plan agreed by SNOMED </a:t>
            </a:r>
            <a:r>
              <a:rPr lang="en-US" sz="1600" dirty="0" smtClean="0"/>
              <a:t>International</a:t>
            </a:r>
          </a:p>
          <a:p>
            <a:pPr lvl="1"/>
            <a:r>
              <a:rPr lang="en-US" sz="1600" dirty="0" smtClean="0"/>
              <a:t>Project </a:t>
            </a:r>
            <a:r>
              <a:rPr lang="en-US" sz="1600" dirty="0"/>
              <a:t>plan </a:t>
            </a:r>
            <a:r>
              <a:rPr lang="en-US" sz="1600" dirty="0" smtClean="0"/>
              <a:t>with </a:t>
            </a:r>
            <a:r>
              <a:rPr lang="en-US" sz="1600" dirty="0"/>
              <a:t>deliverables and timescales based on SNOMED International work </a:t>
            </a:r>
            <a:r>
              <a:rPr lang="en-US" sz="1600" dirty="0" smtClean="0"/>
              <a:t>plan</a:t>
            </a:r>
          </a:p>
          <a:p>
            <a:pPr lvl="2"/>
            <a:endParaRPr lang="en-US" sz="1600" dirty="0" smtClean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65040"/>
            <a:ext cx="6592043" cy="507995"/>
          </a:xfrm>
        </p:spPr>
        <p:txBody>
          <a:bodyPr/>
          <a:lstStyle/>
          <a:p>
            <a:r>
              <a:rPr lang="en-US" dirty="0" smtClean="0"/>
              <a:t>Clinical groups model</a:t>
            </a:r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4870388" y="1332907"/>
            <a:ext cx="4019612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indent="-213359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  <a:rtl val="0"/>
              </a:defRPr>
            </a:lvl1pPr>
            <a:lvl2pPr marL="742950" marR="0" indent="-1778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1143000" marR="0" indent="-1651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6002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2057400" marR="0" indent="-127000" algn="l" rtl="0" eaLnBrk="1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5146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9718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4290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886200" marR="0" indent="-101600" algn="l" rtl="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r>
              <a:rPr lang="en-US" sz="1800" dirty="0" smtClean="0">
                <a:solidFill>
                  <a:srgbClr val="FF0000"/>
                </a:solidFill>
              </a:rPr>
              <a:t>Clinical Editorial groups (e.g. GP/FP subset group)</a:t>
            </a:r>
          </a:p>
          <a:p>
            <a:pPr lvl="1"/>
            <a:r>
              <a:rPr lang="en-US" sz="1600" dirty="0" smtClean="0"/>
              <a:t>Ongoing</a:t>
            </a:r>
          </a:p>
          <a:p>
            <a:pPr lvl="1"/>
            <a:r>
              <a:rPr lang="en-US" sz="1600" dirty="0" smtClean="0"/>
              <a:t>Focused on specific BAU SNOMED International derivative product(s)(e.g. GP/FP subset)</a:t>
            </a:r>
          </a:p>
          <a:p>
            <a:pPr lvl="1"/>
            <a:r>
              <a:rPr lang="en-US" sz="1600" dirty="0" smtClean="0"/>
              <a:t>Clinical validation</a:t>
            </a:r>
          </a:p>
          <a:p>
            <a:pPr lvl="1"/>
            <a:r>
              <a:rPr lang="en-US" sz="1600" dirty="0" smtClean="0"/>
              <a:t>Specific membership based on skills/knowledge</a:t>
            </a:r>
          </a:p>
          <a:p>
            <a:pPr lvl="1"/>
            <a:r>
              <a:rPr lang="en-US" sz="1600" dirty="0" smtClean="0"/>
              <a:t>SNOMED International supported</a:t>
            </a:r>
          </a:p>
          <a:p>
            <a:pPr lvl="2"/>
            <a:r>
              <a:rPr lang="en-US" sz="1600" dirty="0" smtClean="0"/>
              <a:t>Allocated SNOMED International author</a:t>
            </a:r>
          </a:p>
          <a:p>
            <a:pPr lvl="2"/>
            <a:r>
              <a:rPr lang="en-US" sz="1600" dirty="0" smtClean="0"/>
              <a:t>Additional SNOMED International staff, as products move into wider usage</a:t>
            </a:r>
          </a:p>
          <a:p>
            <a:pPr lvl="2"/>
            <a:r>
              <a:rPr lang="en-US" sz="1600" dirty="0" smtClean="0"/>
              <a:t>Collaboration lead where linked to a formal agreement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4877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 established groups</a:t>
            </a:r>
          </a:p>
          <a:p>
            <a:pPr lvl="1"/>
            <a:r>
              <a:rPr lang="en-US" dirty="0" smtClean="0"/>
              <a:t>CRG’s </a:t>
            </a:r>
            <a:r>
              <a:rPr lang="mr-IN" dirty="0" smtClean="0"/>
              <a:t>–</a:t>
            </a:r>
            <a:r>
              <a:rPr lang="en-US" dirty="0" smtClean="0"/>
              <a:t> 6</a:t>
            </a:r>
          </a:p>
          <a:p>
            <a:pPr lvl="1"/>
            <a:r>
              <a:rPr lang="en-US" dirty="0" smtClean="0"/>
              <a:t>Project groups </a:t>
            </a:r>
            <a:r>
              <a:rPr lang="mr-IN" dirty="0" smtClean="0"/>
              <a:t>–</a:t>
            </a:r>
            <a:r>
              <a:rPr lang="en-US" dirty="0" smtClean="0"/>
              <a:t> 2</a:t>
            </a:r>
          </a:p>
          <a:p>
            <a:pPr lvl="1"/>
            <a:r>
              <a:rPr lang="en-US" dirty="0" smtClean="0"/>
              <a:t>Editorial groups </a:t>
            </a:r>
            <a:r>
              <a:rPr lang="mr-IN" dirty="0" smtClean="0"/>
              <a:t>–</a:t>
            </a:r>
            <a:r>
              <a:rPr lang="en-US" dirty="0" smtClean="0"/>
              <a:t> 3</a:t>
            </a:r>
          </a:p>
          <a:p>
            <a:r>
              <a:rPr lang="en-US" dirty="0" smtClean="0"/>
              <a:t>Being established</a:t>
            </a:r>
          </a:p>
          <a:p>
            <a:pPr lvl="1"/>
            <a:r>
              <a:rPr lang="en-US" dirty="0"/>
              <a:t>CRG’s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6</a:t>
            </a:r>
            <a:endParaRPr lang="en-US" dirty="0"/>
          </a:p>
          <a:p>
            <a:r>
              <a:rPr lang="en-US" dirty="0" smtClean="0"/>
              <a:t>Early discussions to establish requirements</a:t>
            </a:r>
          </a:p>
          <a:p>
            <a:pPr lvl="1"/>
            <a:r>
              <a:rPr lang="en-US" dirty="0" smtClean="0"/>
              <a:t>CRG’s - 2</a:t>
            </a:r>
          </a:p>
          <a:p>
            <a:r>
              <a:rPr lang="en-US" dirty="0" smtClean="0"/>
              <a:t>Directory of clinical groups can be found here:</a:t>
            </a:r>
          </a:p>
          <a:p>
            <a:pPr marL="529591" lvl="2" indent="0">
              <a:buClr>
                <a:srgbClr val="0055B0"/>
              </a:buClr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://confluence.ihtsdotools.org/display/CP/Directory+-+Clinical+Reference+</a:t>
            </a:r>
            <a:r>
              <a:rPr lang="en-US" dirty="0" smtClean="0">
                <a:hlinkClick r:id="rId2"/>
              </a:rPr>
              <a:t>Groups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groups </a:t>
            </a:r>
            <a:r>
              <a:rPr lang="mr-IN" dirty="0" smtClean="0"/>
              <a:t>–</a:t>
            </a:r>
            <a:r>
              <a:rPr lang="en-US" dirty="0" smtClean="0"/>
              <a:t> progress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010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7488"/>
            <a:ext cx="8229600" cy="4658007"/>
          </a:xfrm>
        </p:spPr>
        <p:txBody>
          <a:bodyPr/>
          <a:lstStyle/>
          <a:p>
            <a:r>
              <a:rPr lang="en-US" dirty="0" smtClean="0"/>
              <a:t>Through:</a:t>
            </a:r>
          </a:p>
          <a:p>
            <a:pPr lvl="1"/>
            <a:r>
              <a:rPr lang="en-US" dirty="0" smtClean="0"/>
              <a:t>Regional clinical engagement leads</a:t>
            </a:r>
          </a:p>
          <a:p>
            <a:pPr lvl="1"/>
            <a:r>
              <a:rPr lang="en-US" dirty="0" smtClean="0"/>
              <a:t>Jane and Ian</a:t>
            </a:r>
          </a:p>
          <a:p>
            <a:pPr lvl="1"/>
            <a:r>
              <a:rPr lang="en-US" dirty="0" smtClean="0"/>
              <a:t>Helpdesk</a:t>
            </a:r>
          </a:p>
          <a:p>
            <a:r>
              <a:rPr lang="en-US" dirty="0" smtClean="0"/>
              <a:t>Clinicians who:</a:t>
            </a:r>
          </a:p>
          <a:p>
            <a:pPr lvl="1"/>
            <a:r>
              <a:rPr lang="en-US" dirty="0" smtClean="0"/>
              <a:t>Are implementing SNOMED CT</a:t>
            </a:r>
          </a:p>
          <a:p>
            <a:pPr lvl="1"/>
            <a:r>
              <a:rPr lang="en-US" dirty="0" smtClean="0"/>
              <a:t>Have specialty knowledge</a:t>
            </a:r>
          </a:p>
          <a:p>
            <a:pPr lvl="1"/>
            <a:r>
              <a:rPr lang="en-US" dirty="0" smtClean="0"/>
              <a:t>Want to influence SNOMED CT development</a:t>
            </a:r>
          </a:p>
          <a:p>
            <a:pPr lvl="1"/>
            <a:r>
              <a:rPr lang="en-US" dirty="0" smtClean="0"/>
              <a:t>Prepared to work collaboratively in an international group</a:t>
            </a:r>
          </a:p>
          <a:p>
            <a:pPr lvl="1"/>
            <a:r>
              <a:rPr lang="en-US" dirty="0" smtClean="0"/>
              <a:t>Prepared to work on a voluntary basis</a:t>
            </a:r>
          </a:p>
          <a:p>
            <a:r>
              <a:rPr lang="en-US" dirty="0" smtClean="0"/>
              <a:t>Members perspective</a:t>
            </a:r>
          </a:p>
          <a:p>
            <a:pPr lvl="1"/>
            <a:r>
              <a:rPr lang="en-US" dirty="0"/>
              <a:t>Members to leverage international discussions to assist in national developments</a:t>
            </a:r>
          </a:p>
          <a:p>
            <a:pPr lvl="1"/>
            <a:r>
              <a:rPr lang="en-US" dirty="0" smtClean="0"/>
              <a:t>Promote CRG’s at national level for international requirements</a:t>
            </a:r>
          </a:p>
          <a:p>
            <a:pPr lvl="1"/>
            <a:r>
              <a:rPr lang="en-US" dirty="0" smtClean="0"/>
              <a:t>Identify individuals who will bring an international perspective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936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3947" y="1566574"/>
            <a:ext cx="8690438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00" dirty="0" smtClean="0">
                <a:solidFill>
                  <a:schemeClr val="bg1">
                    <a:lumMod val="85000"/>
                  </a:schemeClr>
                </a:solidFill>
              </a:rPr>
              <a:t>DRAFT</a:t>
            </a:r>
            <a:endParaRPr lang="en-US" sz="199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05344" y="59292"/>
            <a:ext cx="1288254" cy="2616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Clinical question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01040" y="3018807"/>
            <a:ext cx="2937684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Review by clinical engagement (CE) team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3180157" y="4655963"/>
            <a:ext cx="2188626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Decision to proceed CSRM lead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541861" y="6143490"/>
            <a:ext cx="2449128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Clinical project next release cycle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3533250" y="864516"/>
            <a:ext cx="1441420" cy="261610"/>
          </a:xfrm>
          <a:prstGeom prst="rect">
            <a:avLst/>
          </a:prstGeom>
          <a:solidFill>
            <a:srgbClr val="B9CDE5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What specialty (</a:t>
            </a:r>
            <a:r>
              <a:rPr lang="en-US" sz="1100" dirty="0" err="1" smtClean="0"/>
              <a:t>ies</a:t>
            </a:r>
            <a:r>
              <a:rPr lang="en-US" sz="1100" dirty="0" smtClean="0"/>
              <a:t>)  ? 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2837409" y="2623855"/>
            <a:ext cx="2860779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CRG analysis and recommendations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3349991" y="5070611"/>
            <a:ext cx="1838865" cy="261610"/>
          </a:xfrm>
          <a:prstGeom prst="rect">
            <a:avLst/>
          </a:prstGeom>
          <a:solidFill>
            <a:srgbClr val="B9CDE5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SMT for work plan support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5873845" y="5788855"/>
            <a:ext cx="3109668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Clinical quality assurance and CRS request(s)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876630" y="6537463"/>
            <a:ext cx="1797124" cy="261610"/>
          </a:xfrm>
          <a:prstGeom prst="rect">
            <a:avLst/>
          </a:prstGeom>
          <a:solidFill>
            <a:srgbClr val="B9CDE5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Create clinical project group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597241" y="6208990"/>
            <a:ext cx="1659829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Work continues in CRG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7113647" y="2054778"/>
            <a:ext cx="1033869" cy="261605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Create CRG</a:t>
            </a:r>
            <a:endParaRPr lang="en-US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639399" y="5343724"/>
            <a:ext cx="2265600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New content area and modeling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5826144" y="5358421"/>
            <a:ext cx="3211417" cy="261610"/>
          </a:xfrm>
          <a:prstGeom prst="rect">
            <a:avLst/>
          </a:prstGeom>
          <a:solidFill>
            <a:srgbClr val="B9CDE5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Existing content (some gaps) and reorganization </a:t>
            </a:r>
            <a:endParaRPr lang="en-US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2827606" y="3414749"/>
            <a:ext cx="2862100" cy="430887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Internal impact analysis and recommendations coordinated by CE team</a:t>
            </a:r>
            <a:endParaRPr lang="en-US" sz="1100" dirty="0"/>
          </a:p>
        </p:txBody>
      </p:sp>
      <p:sp>
        <p:nvSpPr>
          <p:cNvPr id="2" name="Diamond 1"/>
          <p:cNvSpPr/>
          <p:nvPr/>
        </p:nvSpPr>
        <p:spPr>
          <a:xfrm>
            <a:off x="3599500" y="1933834"/>
            <a:ext cx="1303503" cy="535712"/>
          </a:xfrm>
          <a:prstGeom prst="diamond">
            <a:avLst/>
          </a:prstGeom>
          <a:solidFill>
            <a:srgbClr val="B9CDE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rgbClr val="000000"/>
                </a:solidFill>
              </a:rPr>
              <a:t>Existing</a:t>
            </a:r>
          </a:p>
          <a:p>
            <a:pPr algn="ctr"/>
            <a:r>
              <a:rPr lang="en-US" sz="1050" dirty="0" smtClean="0">
                <a:solidFill>
                  <a:srgbClr val="000000"/>
                </a:solidFill>
              </a:rPr>
              <a:t>CRG ?</a:t>
            </a:r>
            <a:endParaRPr lang="en-US" sz="1050" dirty="0">
              <a:solidFill>
                <a:srgbClr val="000000"/>
              </a:solidFill>
            </a:endParaRPr>
          </a:p>
        </p:txBody>
      </p:sp>
      <p:cxnSp>
        <p:nvCxnSpPr>
          <p:cNvPr id="26" name="Elbow Connector 25"/>
          <p:cNvCxnSpPr>
            <a:stCxn id="15" idx="1"/>
            <a:endCxn id="30" idx="0"/>
          </p:cNvCxnSpPr>
          <p:nvPr/>
        </p:nvCxnSpPr>
        <p:spPr>
          <a:xfrm rot="10800000" flipV="1">
            <a:off x="1772199" y="5201416"/>
            <a:ext cx="1577792" cy="14230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15" idx="3"/>
            <a:endCxn id="31" idx="0"/>
          </p:cNvCxnSpPr>
          <p:nvPr/>
        </p:nvCxnSpPr>
        <p:spPr>
          <a:xfrm>
            <a:off x="5188856" y="5201416"/>
            <a:ext cx="2242997" cy="157005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" idx="3"/>
            <a:endCxn id="25" idx="1"/>
          </p:cNvCxnSpPr>
          <p:nvPr/>
        </p:nvCxnSpPr>
        <p:spPr>
          <a:xfrm flipV="1">
            <a:off x="4903003" y="2185581"/>
            <a:ext cx="2210644" cy="161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" idx="2"/>
            <a:endCxn id="14" idx="0"/>
          </p:cNvCxnSpPr>
          <p:nvPr/>
        </p:nvCxnSpPr>
        <p:spPr>
          <a:xfrm>
            <a:off x="4251252" y="2469546"/>
            <a:ext cx="16547" cy="1543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3" idx="2"/>
            <a:endCxn id="44" idx="0"/>
          </p:cNvCxnSpPr>
          <p:nvPr/>
        </p:nvCxnSpPr>
        <p:spPr>
          <a:xfrm flipH="1">
            <a:off x="4251825" y="1126126"/>
            <a:ext cx="2135" cy="1343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" idx="2"/>
            <a:endCxn id="35" idx="0"/>
          </p:cNvCxnSpPr>
          <p:nvPr/>
        </p:nvCxnSpPr>
        <p:spPr>
          <a:xfrm>
            <a:off x="4249471" y="320902"/>
            <a:ext cx="5416" cy="134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endCxn id="14" idx="3"/>
          </p:cNvCxnSpPr>
          <p:nvPr/>
        </p:nvCxnSpPr>
        <p:spPr>
          <a:xfrm rot="10800000" flipV="1">
            <a:off x="5698188" y="2316384"/>
            <a:ext cx="1363944" cy="438275"/>
          </a:xfrm>
          <a:prstGeom prst="bentConnector3">
            <a:avLst>
              <a:gd name="adj1" fmla="val -522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4" idx="2"/>
            <a:endCxn id="5" idx="0"/>
          </p:cNvCxnSpPr>
          <p:nvPr/>
        </p:nvCxnSpPr>
        <p:spPr>
          <a:xfrm>
            <a:off x="4267799" y="2885465"/>
            <a:ext cx="2083" cy="1333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5" idx="2"/>
            <a:endCxn id="32" idx="0"/>
          </p:cNvCxnSpPr>
          <p:nvPr/>
        </p:nvCxnSpPr>
        <p:spPr>
          <a:xfrm flipH="1">
            <a:off x="4258656" y="3280417"/>
            <a:ext cx="11226" cy="1343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32" idx="2"/>
            <a:endCxn id="55" idx="0"/>
          </p:cNvCxnSpPr>
          <p:nvPr/>
        </p:nvCxnSpPr>
        <p:spPr>
          <a:xfrm>
            <a:off x="4258656" y="3845636"/>
            <a:ext cx="304" cy="1301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6" idx="2"/>
            <a:endCxn id="15" idx="0"/>
          </p:cNvCxnSpPr>
          <p:nvPr/>
        </p:nvCxnSpPr>
        <p:spPr>
          <a:xfrm flipH="1">
            <a:off x="4269424" y="4917573"/>
            <a:ext cx="5046" cy="153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39" idx="2"/>
            <a:endCxn id="7" idx="0"/>
          </p:cNvCxnSpPr>
          <p:nvPr/>
        </p:nvCxnSpPr>
        <p:spPr>
          <a:xfrm flipH="1">
            <a:off x="1766425" y="6003185"/>
            <a:ext cx="9360" cy="1403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7" idx="2"/>
            <a:endCxn id="19" idx="0"/>
          </p:cNvCxnSpPr>
          <p:nvPr/>
        </p:nvCxnSpPr>
        <p:spPr>
          <a:xfrm>
            <a:off x="1766425" y="6405100"/>
            <a:ext cx="8767" cy="132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31" idx="2"/>
            <a:endCxn id="17" idx="0"/>
          </p:cNvCxnSpPr>
          <p:nvPr/>
        </p:nvCxnSpPr>
        <p:spPr>
          <a:xfrm flipH="1">
            <a:off x="7428679" y="5620031"/>
            <a:ext cx="3174" cy="1688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17" idx="2"/>
            <a:endCxn id="20" idx="0"/>
          </p:cNvCxnSpPr>
          <p:nvPr/>
        </p:nvCxnSpPr>
        <p:spPr>
          <a:xfrm flipH="1">
            <a:off x="7427156" y="6050465"/>
            <a:ext cx="1523" cy="1585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240050" y="2397529"/>
            <a:ext cx="387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sp>
        <p:nvSpPr>
          <p:cNvPr id="79" name="TextBox 78"/>
          <p:cNvSpPr txBox="1"/>
          <p:nvPr/>
        </p:nvSpPr>
        <p:spPr>
          <a:xfrm>
            <a:off x="4819166" y="1968616"/>
            <a:ext cx="3691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NO</a:t>
            </a:r>
            <a:endParaRPr lang="en-US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2753822" y="455224"/>
            <a:ext cx="3002129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Review by clinical engagement (CE) team</a:t>
            </a:r>
            <a:endParaRPr lang="en-US" sz="1100" dirty="0"/>
          </a:p>
        </p:txBody>
      </p:sp>
      <p:sp>
        <p:nvSpPr>
          <p:cNvPr id="39" name="TextBox 38"/>
          <p:cNvSpPr txBox="1"/>
          <p:nvPr/>
        </p:nvSpPr>
        <p:spPr>
          <a:xfrm>
            <a:off x="958887" y="5741575"/>
            <a:ext cx="1633795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Add item to work plan</a:t>
            </a:r>
            <a:endParaRPr lang="en-US" sz="1100" dirty="0"/>
          </a:p>
        </p:txBody>
      </p:sp>
      <p:sp>
        <p:nvSpPr>
          <p:cNvPr id="44" name="Diamond 43"/>
          <p:cNvSpPr/>
          <p:nvPr/>
        </p:nvSpPr>
        <p:spPr>
          <a:xfrm>
            <a:off x="3362010" y="1260451"/>
            <a:ext cx="1779629" cy="535712"/>
          </a:xfrm>
          <a:prstGeom prst="diamond">
            <a:avLst/>
          </a:prstGeom>
          <a:solidFill>
            <a:srgbClr val="B9CDE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rgbClr val="000000"/>
                </a:solidFill>
              </a:rPr>
              <a:t>Decision to proceed?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257565" y="1736430"/>
            <a:ext cx="387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sp>
        <p:nvSpPr>
          <p:cNvPr id="47" name="TextBox 46"/>
          <p:cNvSpPr txBox="1"/>
          <p:nvPr/>
        </p:nvSpPr>
        <p:spPr>
          <a:xfrm>
            <a:off x="5094243" y="1299927"/>
            <a:ext cx="3691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NO</a:t>
            </a:r>
            <a:endParaRPr lang="en-US" sz="1050" dirty="0"/>
          </a:p>
        </p:txBody>
      </p:sp>
      <p:cxnSp>
        <p:nvCxnSpPr>
          <p:cNvPr id="49" name="Straight Arrow Connector 48"/>
          <p:cNvCxnSpPr>
            <a:stCxn id="44" idx="3"/>
            <a:endCxn id="51" idx="1"/>
          </p:cNvCxnSpPr>
          <p:nvPr/>
        </p:nvCxnSpPr>
        <p:spPr>
          <a:xfrm flipV="1">
            <a:off x="5141639" y="1505370"/>
            <a:ext cx="2153792" cy="229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295431" y="1374565"/>
            <a:ext cx="635899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STOP</a:t>
            </a:r>
            <a:endParaRPr lang="en-US" sz="1100" dirty="0"/>
          </a:p>
        </p:txBody>
      </p:sp>
      <p:cxnSp>
        <p:nvCxnSpPr>
          <p:cNvPr id="24" name="Elbow Connector 23"/>
          <p:cNvCxnSpPr>
            <a:stCxn id="32" idx="1"/>
            <a:endCxn id="14" idx="1"/>
          </p:cNvCxnSpPr>
          <p:nvPr/>
        </p:nvCxnSpPr>
        <p:spPr>
          <a:xfrm rot="10800000" flipH="1">
            <a:off x="2827605" y="2754661"/>
            <a:ext cx="9803" cy="875533"/>
          </a:xfrm>
          <a:prstGeom prst="bentConnector3">
            <a:avLst>
              <a:gd name="adj1" fmla="val -8396532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Diamond 54"/>
          <p:cNvSpPr/>
          <p:nvPr/>
        </p:nvSpPr>
        <p:spPr>
          <a:xfrm>
            <a:off x="3369145" y="3975775"/>
            <a:ext cx="1779629" cy="535712"/>
          </a:xfrm>
          <a:prstGeom prst="diamond">
            <a:avLst/>
          </a:prstGeom>
          <a:solidFill>
            <a:srgbClr val="B9CDE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rgbClr val="000000"/>
                </a:solidFill>
              </a:rPr>
              <a:t>Decision to escalate?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15552" y="4028680"/>
            <a:ext cx="3691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NO</a:t>
            </a:r>
            <a:endParaRPr lang="en-US" sz="1050" dirty="0"/>
          </a:p>
        </p:txBody>
      </p:sp>
      <p:cxnSp>
        <p:nvCxnSpPr>
          <p:cNvPr id="59" name="Straight Arrow Connector 58"/>
          <p:cNvCxnSpPr>
            <a:stCxn id="55" idx="3"/>
            <a:endCxn id="60" idx="1"/>
          </p:cNvCxnSpPr>
          <p:nvPr/>
        </p:nvCxnSpPr>
        <p:spPr>
          <a:xfrm flipV="1">
            <a:off x="5148774" y="4226989"/>
            <a:ext cx="2167632" cy="166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316406" y="4096184"/>
            <a:ext cx="614924" cy="261610"/>
          </a:xfrm>
          <a:prstGeom prst="rect">
            <a:avLst/>
          </a:prstGeom>
          <a:solidFill>
            <a:srgbClr val="B9CDE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STOP</a:t>
            </a:r>
            <a:endParaRPr lang="en-US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4716016" y="4323198"/>
            <a:ext cx="387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YES</a:t>
            </a:r>
            <a:endParaRPr lang="en-US" sz="1050" dirty="0"/>
          </a:p>
        </p:txBody>
      </p:sp>
      <p:cxnSp>
        <p:nvCxnSpPr>
          <p:cNvPr id="63" name="Straight Arrow Connector 62"/>
          <p:cNvCxnSpPr>
            <a:stCxn id="35" idx="2"/>
            <a:endCxn id="13" idx="0"/>
          </p:cNvCxnSpPr>
          <p:nvPr/>
        </p:nvCxnSpPr>
        <p:spPr>
          <a:xfrm flipH="1">
            <a:off x="4253960" y="716834"/>
            <a:ext cx="927" cy="1476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44" idx="2"/>
            <a:endCxn id="2" idx="0"/>
          </p:cNvCxnSpPr>
          <p:nvPr/>
        </p:nvCxnSpPr>
        <p:spPr>
          <a:xfrm flipH="1">
            <a:off x="4251252" y="1796163"/>
            <a:ext cx="573" cy="1376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5" idx="2"/>
            <a:endCxn id="6" idx="0"/>
          </p:cNvCxnSpPr>
          <p:nvPr/>
        </p:nvCxnSpPr>
        <p:spPr>
          <a:xfrm>
            <a:off x="4258960" y="4511487"/>
            <a:ext cx="15510" cy="1444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30" idx="2"/>
            <a:endCxn id="39" idx="0"/>
          </p:cNvCxnSpPr>
          <p:nvPr/>
        </p:nvCxnSpPr>
        <p:spPr>
          <a:xfrm>
            <a:off x="1772199" y="5605334"/>
            <a:ext cx="3586" cy="1362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ight Arrow 65"/>
          <p:cNvSpPr/>
          <p:nvPr/>
        </p:nvSpPr>
        <p:spPr>
          <a:xfrm rot="5400000">
            <a:off x="-1801374" y="1905139"/>
            <a:ext cx="4041723" cy="43595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INTERNATIONAL REQUIREMENTS</a:t>
            </a:r>
            <a:endParaRPr lang="en-US" sz="1400" dirty="0"/>
          </a:p>
        </p:txBody>
      </p:sp>
      <p:sp>
        <p:nvSpPr>
          <p:cNvPr id="71" name="Right Arrow 70"/>
          <p:cNvSpPr/>
          <p:nvPr/>
        </p:nvSpPr>
        <p:spPr>
          <a:xfrm rot="5400000">
            <a:off x="-333129" y="4507048"/>
            <a:ext cx="1105232" cy="435955"/>
          </a:xfrm>
          <a:prstGeom prst="right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DECISION</a:t>
            </a:r>
            <a:endParaRPr lang="en-US" sz="1200" dirty="0"/>
          </a:p>
        </p:txBody>
      </p:sp>
      <p:sp>
        <p:nvSpPr>
          <p:cNvPr id="72" name="Right Arrow 71"/>
          <p:cNvSpPr/>
          <p:nvPr/>
        </p:nvSpPr>
        <p:spPr>
          <a:xfrm rot="5400000">
            <a:off x="-505950" y="5819207"/>
            <a:ext cx="1450869" cy="435955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ACTION</a:t>
            </a:r>
            <a:endParaRPr 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4710528" y="6255258"/>
            <a:ext cx="1591940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/>
              <a:t>“Customer guidance</a:t>
            </a:r>
          </a:p>
          <a:p>
            <a:pPr algn="ctr"/>
            <a:r>
              <a:rPr lang="en-US" sz="1050" dirty="0" smtClean="0"/>
              <a:t> for requesting changes</a:t>
            </a:r>
          </a:p>
          <a:p>
            <a:pPr algn="ctr"/>
            <a:r>
              <a:rPr lang="en-US" sz="1050" dirty="0" smtClean="0"/>
              <a:t> to SNOMED CT “</a:t>
            </a:r>
            <a:endParaRPr lang="en-US" sz="1050" dirty="0"/>
          </a:p>
        </p:txBody>
      </p:sp>
      <p:cxnSp>
        <p:nvCxnSpPr>
          <p:cNvPr id="94" name="Elbow Connector 93"/>
          <p:cNvCxnSpPr>
            <a:stCxn id="20" idx="2"/>
          </p:cNvCxnSpPr>
          <p:nvPr/>
        </p:nvCxnSpPr>
        <p:spPr>
          <a:xfrm rot="5400000">
            <a:off x="6788343" y="5984725"/>
            <a:ext cx="152938" cy="112468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561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updates</a:t>
            </a:r>
          </a:p>
          <a:p>
            <a:r>
              <a:rPr lang="en-US" dirty="0" smtClean="0"/>
              <a:t>Promote discussion</a:t>
            </a:r>
          </a:p>
          <a:p>
            <a:r>
              <a:rPr lang="en-US" dirty="0" smtClean="0"/>
              <a:t>Gain feedback and ideas</a:t>
            </a:r>
          </a:p>
          <a:p>
            <a:endParaRPr lang="en-US" dirty="0" smtClean="0"/>
          </a:p>
          <a:p>
            <a:pPr marL="129541" indent="0">
              <a:buNone/>
            </a:pPr>
            <a:r>
              <a:rPr lang="en-US" dirty="0" smtClean="0"/>
              <a:t>In other words </a:t>
            </a:r>
            <a:r>
              <a:rPr lang="en-US" dirty="0" smtClean="0">
                <a:solidFill>
                  <a:srgbClr val="FF0000"/>
                </a:solidFill>
              </a:rPr>
              <a:t>“INTERACTIVE”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the session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78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63188"/>
            <a:ext cx="8229600" cy="4658007"/>
          </a:xfrm>
        </p:spPr>
        <p:txBody>
          <a:bodyPr/>
          <a:lstStyle/>
          <a:p>
            <a:r>
              <a:rPr lang="en-US" dirty="0"/>
              <a:t>Clinical portal</a:t>
            </a:r>
          </a:p>
          <a:p>
            <a:r>
              <a:rPr lang="en-US" dirty="0" smtClean="0"/>
              <a:t>Introducing the clinical engagement team</a:t>
            </a:r>
          </a:p>
          <a:p>
            <a:r>
              <a:rPr lang="en-US" dirty="0"/>
              <a:t>Overview of clinical engagement strategy</a:t>
            </a:r>
          </a:p>
          <a:p>
            <a:r>
              <a:rPr lang="en-US" dirty="0" smtClean="0"/>
              <a:t>Overview of clinical groups</a:t>
            </a:r>
          </a:p>
          <a:p>
            <a:r>
              <a:rPr lang="en-US" dirty="0" smtClean="0"/>
              <a:t>Progress with Clinical Reference Groups (CRG’s)</a:t>
            </a:r>
          </a:p>
          <a:p>
            <a:r>
              <a:rPr lang="en-US" dirty="0" smtClean="0"/>
              <a:t>Managing clinical requirements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for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613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Portal</a:t>
            </a:r>
            <a:endParaRPr lang="en-US" dirty="0"/>
          </a:p>
        </p:txBody>
      </p:sp>
      <p:pic>
        <p:nvPicPr>
          <p:cNvPr id="4" name="Picture 3" descr="Screen Shot 2018-04-05 at 23.15.33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42" y="1359647"/>
            <a:ext cx="6882801" cy="5423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2588" y="234862"/>
            <a:ext cx="6977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https://</a:t>
            </a:r>
            <a:r>
              <a:rPr lang="en-US" sz="1800" dirty="0" err="1">
                <a:solidFill>
                  <a:srgbClr val="0000FF"/>
                </a:solidFill>
              </a:rPr>
              <a:t>confluence.ihtsdotools.org</a:t>
            </a:r>
            <a:r>
              <a:rPr lang="en-US" sz="1800" dirty="0">
                <a:solidFill>
                  <a:srgbClr val="0000FF"/>
                </a:solidFill>
              </a:rPr>
              <a:t>/display/CP/</a:t>
            </a:r>
            <a:r>
              <a:rPr lang="en-US" sz="1800" dirty="0" err="1">
                <a:solidFill>
                  <a:srgbClr val="0000FF"/>
                </a:solidFill>
              </a:rPr>
              <a:t>Clinical+Engagement</a:t>
            </a:r>
            <a:endParaRPr lang="en-US" sz="1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004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CE strategy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44235" y="3795059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Screen Shot 2018-04-05 at 23.20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155" y="1555365"/>
            <a:ext cx="6777844" cy="509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392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sldNum" idx="4294967295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-US" sz="11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xfrm>
            <a:off x="457200" y="473477"/>
            <a:ext cx="6592042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Trebuchet MS"/>
              <a:buNone/>
            </a:pPr>
            <a:r>
              <a:rPr lang="en-US" sz="3200" b="0" i="0" u="none" strike="noStrike" cap="none">
                <a:solidFill>
                  <a:srgbClr val="21218A"/>
                </a:solidFill>
                <a:latin typeface="Trebuchet MS"/>
                <a:ea typeface="Trebuchet MS"/>
                <a:cs typeface="Trebuchet MS"/>
                <a:sym typeface="Trebuchet MS"/>
              </a:rPr>
              <a:t>Vision of Clinical Engagement</a:t>
            </a:r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156801" y="1652530"/>
            <a:ext cx="5535115" cy="1333040"/>
          </a:xfrm>
          <a:prstGeom prst="rect">
            <a:avLst/>
          </a:prstGeom>
          <a:solidFill>
            <a:srgbClr val="D0D0F4"/>
          </a:solidFill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129541" marR="0" lvl="0" indent="-25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To ensure that all activities of the </a:t>
            </a:r>
            <a:r>
              <a:rPr lang="en-US" sz="2400" b="0" i="0" u="none" strike="noStrike" cap="none" dirty="0" smtClean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SNOMED International </a:t>
            </a: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are influenced by global clinical communities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3014856" y="4715219"/>
            <a:ext cx="5671944" cy="1421175"/>
          </a:xfrm>
          <a:prstGeom prst="rect">
            <a:avLst/>
          </a:prstGeom>
          <a:solidFill>
            <a:srgbClr val="D0D0F4"/>
          </a:solidFill>
          <a:ln w="2857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marL="129541" marR="0" lvl="0" indent="-254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r>
              <a:rPr lang="en-US" sz="2400" b="0" i="0" u="none" strike="noStrike" cap="none" dirty="0" smtClean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SNOMED International’s </a:t>
            </a:r>
            <a:r>
              <a:rPr lang="en-US" sz="24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culture has a progressive and sustainable approach to engaging clinicians </a:t>
            </a:r>
          </a:p>
        </p:txBody>
      </p:sp>
      <p:pic>
        <p:nvPicPr>
          <p:cNvPr id="153" name="Shape 1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85932" y="1388642"/>
            <a:ext cx="3032981" cy="2569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Shape 1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678" y="4056908"/>
            <a:ext cx="2909178" cy="21887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712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sldNum" idx="4294967295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n-US" sz="11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457200" y="1269236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endParaRPr sz="1800" b="0" i="0" u="none" strike="noStrike" cap="none" dirty="0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Raising the profile of clinical engagement within the </a:t>
            </a:r>
            <a:r>
              <a:rPr lang="en-US" sz="1800" b="0" i="0" u="none" strike="noStrike" cap="none" dirty="0" smtClean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organization</a:t>
            </a:r>
            <a:endParaRPr lang="en-US" sz="1800" b="0" i="0" u="none" strike="noStrike" cap="none" dirty="0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Consistency of approach across the regions of the world in terms of clinical engagement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Clinical engagement encompasses all healthcare professional groups globally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Consistent and timely communication with National Release Centers and all relevant stakeholders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Foster and encourage a culture of open engagement and discussion between clinicians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Continuous leverage of experience and shared learning across the regions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Assuring the quality and clinical relevance of </a:t>
            </a:r>
            <a:r>
              <a:rPr lang="en-US" sz="1800" b="0" i="0" u="none" strike="noStrike" cap="none" dirty="0" smtClean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SNOMED International </a:t>
            </a:r>
            <a:r>
              <a:rPr lang="en-US" sz="1800" b="0" i="0" u="none" strike="noStrike" cap="none" dirty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rPr>
              <a:t>products and services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endParaRPr sz="1800" b="0" i="0" u="none" strike="noStrike" cap="none" dirty="0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2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 sz="2800" b="0" i="0" u="none" strike="noStrike" cap="none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Principles</a:t>
            </a:r>
          </a:p>
        </p:txBody>
      </p:sp>
    </p:spTree>
    <p:extLst>
      <p:ext uri="{BB962C8B-B14F-4D97-AF65-F5344CB8AC3E}">
        <p14:creationId xmlns:p14="http://schemas.microsoft.com/office/powerpoint/2010/main" val="187960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sldNum" idx="4294967295"/>
          </p:nvPr>
        </p:nvSpPr>
        <p:spPr>
          <a:xfrm>
            <a:off x="6553200" y="6429396"/>
            <a:ext cx="2133599" cy="29207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en-US" sz="11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1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Raise the profile of SNOMED CT for clinicians locally/nationally/globally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Identify and support local/regional/national/global health care professional ambassadors/SMEs for SNOMED CT 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Identify and gather use case examples from clinical and research perspectives to demonstrate benefits of using SNOMED CT 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Increase the access to relevant SNOMED CT educational materials for healthcare professionals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Identify key clinical requirements/priorities/trends to inform </a:t>
            </a:r>
            <a:r>
              <a:rPr lang="en-US" sz="1800" b="0" i="0" u="none" strike="noStrike" cap="none" dirty="0" smtClean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SNOMED International </a:t>
            </a:r>
            <a:r>
              <a:rPr lang="en-US" sz="18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products and services</a:t>
            </a:r>
          </a:p>
          <a:p>
            <a:pPr marL="342900" marR="0" lvl="1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Demonstrate high value clinical decision support capabilities of SNOMED CT</a:t>
            </a:r>
          </a:p>
          <a:p>
            <a:pPr marL="342900" marR="0" lvl="1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Char char="▪"/>
            </a:pPr>
            <a:r>
              <a:rPr lang="en-US" sz="1800" b="0" i="0" u="none" strike="noStrike" cap="none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Identify clinically focused interoperability opportunities to enhance SNOMED CT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endParaRPr sz="1600" b="0" i="0" u="none" strike="noStrike" cap="none" dirty="0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1" indent="-215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100000"/>
              <a:buFont typeface="Arial"/>
              <a:buNone/>
            </a:pPr>
            <a:endParaRPr sz="1600" b="0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9541" marR="0" lvl="0" indent="-2541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55B0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rgbClr val="0055B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374572" y="572877"/>
            <a:ext cx="7525564" cy="6494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218A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Clinical engagement goals/objectives to support </a:t>
            </a:r>
            <a:r>
              <a:rPr lang="en-US" sz="2400" b="0" i="0" u="none" strike="noStrike" cap="none" dirty="0" smtClean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SNOMED International </a:t>
            </a:r>
            <a:r>
              <a:rPr lang="en-US" sz="2400" b="0" i="0" u="none" strike="noStrike" cap="none" dirty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strategic direction</a:t>
            </a:r>
          </a:p>
        </p:txBody>
      </p:sp>
    </p:spTree>
    <p:extLst>
      <p:ext uri="{BB962C8B-B14F-4D97-AF65-F5344CB8AC3E}">
        <p14:creationId xmlns:p14="http://schemas.microsoft.com/office/powerpoint/2010/main" val="3897935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513836"/>
            <a:ext cx="6591900" cy="507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Clinical </a:t>
            </a:r>
            <a:r>
              <a:rPr lang="en-US" dirty="0" smtClean="0"/>
              <a:t>Engagement</a:t>
            </a:r>
            <a:endParaRPr lang="en-US" dirty="0"/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495974"/>
            <a:ext cx="8377636" cy="50988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5297039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deck simple SI copy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deck simple SI copy.potx</Template>
  <TotalTime>508</TotalTime>
  <Words>1163</Words>
  <Application>Microsoft Macintosh PowerPoint</Application>
  <PresentationFormat>On-screen Show (4:3)</PresentationFormat>
  <Paragraphs>189</Paragraphs>
  <Slides>19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Slide deck simple SI copy</vt:lpstr>
      <vt:lpstr>Clinical Engagement &amp; Reference Groups– moving forward</vt:lpstr>
      <vt:lpstr>Purpose of the session</vt:lpstr>
      <vt:lpstr>Topics for discussion</vt:lpstr>
      <vt:lpstr>Clinical Portal</vt:lpstr>
      <vt:lpstr>Overview of CE strategy</vt:lpstr>
      <vt:lpstr>Vision of Clinical Engagement</vt:lpstr>
      <vt:lpstr>Principles</vt:lpstr>
      <vt:lpstr>Clinical engagement goals/objectives to support SNOMED International strategic direction</vt:lpstr>
      <vt:lpstr>Clinical Engagement</vt:lpstr>
      <vt:lpstr>Summary of Key Activities for 2018</vt:lpstr>
      <vt:lpstr>Clinical Engagement and clinical groups</vt:lpstr>
      <vt:lpstr>Clinical directory link</vt:lpstr>
      <vt:lpstr>Drivers for change</vt:lpstr>
      <vt:lpstr>Clinical Reference Groups (CRG)  - principles</vt:lpstr>
      <vt:lpstr>Clinical Reference Groups (in practice)</vt:lpstr>
      <vt:lpstr>Clinical groups model</vt:lpstr>
      <vt:lpstr>Clinical groups – progress update</vt:lpstr>
      <vt:lpstr>Engagement</vt:lpstr>
      <vt:lpstr>PowerPoint Presentation</vt:lpstr>
    </vt:vector>
  </TitlesOfParts>
  <Manager/>
  <Company>SNOMED International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Ian Green</cp:lastModifiedBy>
  <cp:revision>33</cp:revision>
  <dcterms:modified xsi:type="dcterms:W3CDTF">2018-04-08T08:37:59Z</dcterms:modified>
  <cp:category/>
</cp:coreProperties>
</file>