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4" r:id="rId15"/>
    <p:sldId id="272" r:id="rId16"/>
    <p:sldId id="273" r:id="rId17"/>
    <p:sldId id="282" r:id="rId18"/>
    <p:sldId id="276" r:id="rId19"/>
    <p:sldId id="278" r:id="rId20"/>
    <p:sldId id="279" r:id="rId21"/>
    <p:sldId id="280" r:id="rId22"/>
    <p:sldId id="281" r:id="rId23"/>
    <p:sldId id="284" r:id="rId24"/>
    <p:sldId id="285" r:id="rId25"/>
    <p:sldId id="289" r:id="rId26"/>
    <p:sldId id="290" r:id="rId2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98"/>
    <p:restoredTop sz="94679"/>
  </p:normalViewPr>
  <p:slideViewPr>
    <p:cSldViewPr snapToGrid="0" snapToObjects="1">
      <p:cViewPr varScale="1">
        <p:scale>
          <a:sx n="216" d="100"/>
          <a:sy n="216" d="100"/>
        </p:scale>
        <p:origin x="1016" y="192"/>
      </p:cViewPr>
      <p:guideLst/>
    </p:cSldViewPr>
  </p:slideViewPr>
  <p:notesTextViewPr>
    <p:cViewPr>
      <p:scale>
        <a:sx n="1" d="1"/>
        <a:sy n="1" d="1"/>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143000" y="685800"/>
            <a:ext cx="4572000" cy="3429000"/>
          </a:xfrm>
          <a:prstGeom prst="rect">
            <a:avLst/>
          </a:prstGeom>
        </p:spPr>
        <p:txBody>
          <a:bodyPr/>
          <a:lstStyle/>
          <a:p>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Title Text</a:t>
            </a:r>
          </a:p>
        </p:txBody>
      </p:sp>
      <p:sp>
        <p:nvSpPr>
          <p:cNvPr id="12" name="Body Level One…"/>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2" name="Title Text"/>
          <p:cNvSpPr txBox="1">
            <a:spLocks noGrp="1"/>
          </p:cNvSpPr>
          <p:nvPr>
            <p:ph type="title"/>
          </p:nvPr>
        </p:nvSpPr>
        <p:spPr>
          <a:prstGeom prst="rect">
            <a:avLst/>
          </a:prstGeom>
        </p:spPr>
        <p:txBody>
          <a:bodyPr/>
          <a:lstStyle/>
          <a:p>
            <a:r>
              <a:t>Title Text</a:t>
            </a:r>
          </a:p>
        </p:txBody>
      </p:sp>
      <p:sp>
        <p:nvSpPr>
          <p:cNvPr id="93"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1" name="Title Text"/>
          <p:cNvSpPr txBox="1">
            <a:spLocks noGrp="1"/>
          </p:cNvSpPr>
          <p:nvPr>
            <p:ph type="title"/>
          </p:nvPr>
        </p:nvSpPr>
        <p:spPr>
          <a:xfrm>
            <a:off x="8724900" y="365125"/>
            <a:ext cx="2628900" cy="5811838"/>
          </a:xfrm>
          <a:prstGeom prst="rect">
            <a:avLst/>
          </a:prstGeom>
        </p:spPr>
        <p:txBody>
          <a:bodyPr/>
          <a:lstStyle/>
          <a:p>
            <a:r>
              <a:t>Title Text</a:t>
            </a:r>
          </a:p>
        </p:txBody>
      </p:sp>
      <p:sp>
        <p:nvSpPr>
          <p:cNvPr id="102" name="Body Level One…"/>
          <p:cNvSpPr txBox="1">
            <a:spLocks noGrp="1"/>
          </p:cNvSpPr>
          <p:nvPr>
            <p:ph type="body" idx="1"/>
          </p:nvPr>
        </p:nvSpPr>
        <p:spPr>
          <a:xfrm>
            <a:off x="838200" y="365125"/>
            <a:ext cx="7734300" cy="58118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Title Text"/>
          <p:cNvSpPr txBox="1">
            <a:spLocks noGrp="1"/>
          </p:cNvSpPr>
          <p:nvPr>
            <p:ph type="title"/>
          </p:nvPr>
        </p:nvSpPr>
        <p:spPr>
          <a:prstGeom prst="rect">
            <a:avLst/>
          </a:prstGeom>
        </p:spPr>
        <p:txBody>
          <a:bodyPr/>
          <a:lstStyle/>
          <a:p>
            <a:r>
              <a:t>Title Text</a:t>
            </a:r>
          </a:p>
        </p:txBody>
      </p:sp>
      <p:sp>
        <p:nvSpPr>
          <p:cNvPr id="2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Title Text"/>
          <p:cNvSpPr txBox="1">
            <a:spLocks noGrp="1"/>
          </p:cNvSpPr>
          <p:nvPr>
            <p:ph type="title"/>
          </p:nvPr>
        </p:nvSpPr>
        <p:spPr>
          <a:xfrm>
            <a:off x="831850" y="1709738"/>
            <a:ext cx="10515600" cy="2852737"/>
          </a:xfrm>
          <a:prstGeom prst="rect">
            <a:avLst/>
          </a:prstGeom>
        </p:spPr>
        <p:txBody>
          <a:bodyPr anchor="b"/>
          <a:lstStyle>
            <a:lvl1pPr>
              <a:defRPr sz="6000"/>
            </a:lvl1pPr>
          </a:lstStyle>
          <a:p>
            <a:r>
              <a:t>Title Text</a:t>
            </a:r>
          </a:p>
        </p:txBody>
      </p:sp>
      <p:sp>
        <p:nvSpPr>
          <p:cNvPr id="30" name="Body Level One…"/>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Title Text"/>
          <p:cNvSpPr txBox="1">
            <a:spLocks noGrp="1"/>
          </p:cNvSpPr>
          <p:nvPr>
            <p:ph type="title"/>
          </p:nvPr>
        </p:nvSpPr>
        <p:spPr>
          <a:xfrm>
            <a:off x="839787" y="365125"/>
            <a:ext cx="10515601" cy="1325563"/>
          </a:xfrm>
          <a:prstGeom prst="rect">
            <a:avLst/>
          </a:prstGeom>
        </p:spPr>
        <p:txBody>
          <a:bodyPr/>
          <a:lstStyle/>
          <a:p>
            <a:r>
              <a:t>Title Text</a:t>
            </a:r>
          </a:p>
        </p:txBody>
      </p:sp>
      <p:sp>
        <p:nvSpPr>
          <p:cNvPr id="48" name="Body Level One…"/>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Text Placeholder 4"/>
          <p:cNvSpPr>
            <a:spLocks noGrp="1"/>
          </p:cNvSpPr>
          <p:nvPr>
            <p:ph type="body" sz="quarter" idx="13"/>
          </p:nvPr>
        </p:nvSpPr>
        <p:spPr>
          <a:xfrm>
            <a:off x="6172200" y="1681163"/>
            <a:ext cx="5183188" cy="823913"/>
          </a:xfrm>
          <a:prstGeom prst="rect">
            <a:avLst/>
          </a:prstGeom>
        </p:spPr>
        <p:txBody>
          <a:bodyPr anchor="b"/>
          <a:lstStyle/>
          <a:p>
            <a:pPr marL="0" indent="0">
              <a:buSzTx/>
              <a:buFontTx/>
              <a:buNone/>
              <a:defRPr sz="2400" b="1"/>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73" name="Body Level One…"/>
          <p:cNvSpPr txBox="1">
            <a:spLocks noGrp="1"/>
          </p:cNvSpPr>
          <p:nvPr>
            <p:ph type="body" sz="half" idx="1"/>
          </p:nvPr>
        </p:nvSpPr>
        <p:spPr>
          <a:xfrm>
            <a:off x="5183187" y="987425"/>
            <a:ext cx="6172201"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74" name="Text Placeholder 3"/>
          <p:cNvSpPr>
            <a:spLocks noGrp="1"/>
          </p:cNvSpPr>
          <p:nvPr>
            <p:ph type="body" sz="quarter" idx="13"/>
          </p:nvPr>
        </p:nvSpPr>
        <p:spPr>
          <a:xfrm>
            <a:off x="839787" y="2057400"/>
            <a:ext cx="3932239" cy="3811588"/>
          </a:xfrm>
          <a:prstGeom prst="rect">
            <a:avLst/>
          </a:prstGeom>
        </p:spPr>
        <p:txBody>
          <a:bodyPr/>
          <a:lstStyle/>
          <a:p>
            <a:pPr marL="0" indent="0">
              <a:buSzTx/>
              <a:buFontTx/>
              <a:buNone/>
              <a:defRPr sz="1600"/>
            </a:pPr>
            <a:endParaRP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83" name="Picture Placeholder 2"/>
          <p:cNvSpPr>
            <a:spLocks noGrp="1"/>
          </p:cNvSpPr>
          <p:nvPr>
            <p:ph type="pic" sz="half" idx="13"/>
          </p:nvPr>
        </p:nvSpPr>
        <p:spPr>
          <a:xfrm>
            <a:off x="5183187" y="987425"/>
            <a:ext cx="6172201" cy="4873625"/>
          </a:xfrm>
          <a:prstGeom prst="rect">
            <a:avLst/>
          </a:prstGeom>
        </p:spPr>
        <p:txBody>
          <a:bodyPr lIns="91439" rIns="91439">
            <a:noAutofit/>
          </a:bodyPr>
          <a:lstStyle/>
          <a:p>
            <a:endParaRPr/>
          </a:p>
        </p:txBody>
      </p:sp>
      <p:sp>
        <p:nvSpPr>
          <p:cNvPr id="84" name="Body Level One…"/>
          <p:cNvSpPr txBox="1">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p>
            <a:r>
              <a:t>Title Text</a:t>
            </a:r>
          </a:p>
        </p:txBody>
      </p:sp>
      <p:sp>
        <p:nvSpPr>
          <p:cNvPr id="3" name="Body Level One…"/>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095176" y="6404292"/>
            <a:ext cx="258624"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itle 1"/>
          <p:cNvSpPr txBox="1">
            <a:spLocks noGrp="1"/>
          </p:cNvSpPr>
          <p:nvPr>
            <p:ph type="title"/>
          </p:nvPr>
        </p:nvSpPr>
        <p:spPr>
          <a:xfrm>
            <a:off x="838200" y="365125"/>
            <a:ext cx="10515600" cy="1325563"/>
          </a:xfrm>
          <a:prstGeom prst="rect">
            <a:avLst/>
          </a:prstGeom>
        </p:spPr>
        <p:txBody>
          <a:bodyPr/>
          <a:lstStyle/>
          <a:p>
            <a:r>
              <a:t>Reactive arthritis, postinfectious arthritis, Reiter disease</a:t>
            </a:r>
          </a:p>
        </p:txBody>
      </p:sp>
      <p:sp>
        <p:nvSpPr>
          <p:cNvPr id="113" name="Content Placeholder 2"/>
          <p:cNvSpPr txBox="1">
            <a:spLocks noGrp="1"/>
          </p:cNvSpPr>
          <p:nvPr>
            <p:ph type="body" idx="1"/>
          </p:nvPr>
        </p:nvSpPr>
        <p:spPr>
          <a:xfrm>
            <a:off x="838200" y="1825625"/>
            <a:ext cx="10515600" cy="4351338"/>
          </a:xfrm>
          <a:prstGeom prst="rect">
            <a:avLst/>
          </a:prstGeom>
        </p:spPr>
        <p:txBody>
          <a:bodyPr/>
          <a:lstStyle/>
          <a:p>
            <a:r>
              <a:t>Reference: article from UpToDate titled Reactive arthritis</a:t>
            </a:r>
          </a:p>
          <a:p>
            <a:pPr marL="685800" lvl="1" indent="-228600">
              <a:spcBef>
                <a:spcPts val="500"/>
              </a:spcBef>
              <a:defRPr sz="2400" b="1"/>
            </a:pPr>
            <a:r>
              <a:t>Literature review current through: </a:t>
            </a:r>
            <a:r>
              <a:rPr b="0"/>
              <a:t>Nov 2017. | </a:t>
            </a:r>
            <a:r>
              <a:t>This topic last updated: </a:t>
            </a:r>
            <a:r>
              <a:rPr b="0"/>
              <a:t>Jul 21, 2016”.</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itle 2"/>
          <p:cNvSpPr txBox="1">
            <a:spLocks noGrp="1"/>
          </p:cNvSpPr>
          <p:nvPr>
            <p:ph type="title"/>
          </p:nvPr>
        </p:nvSpPr>
        <p:spPr>
          <a:xfrm>
            <a:off x="838200" y="365125"/>
            <a:ext cx="10515600" cy="1325563"/>
          </a:xfrm>
          <a:prstGeom prst="rect">
            <a:avLst/>
          </a:prstGeom>
        </p:spPr>
        <p:txBody>
          <a:bodyPr/>
          <a:lstStyle/>
          <a:p>
            <a:r>
              <a:t>Post-infective arthritis</a:t>
            </a:r>
          </a:p>
        </p:txBody>
      </p:sp>
      <p:pic>
        <p:nvPicPr>
          <p:cNvPr id="139" name="Content Placeholder 4" descr="Content Placeholder 4"/>
          <p:cNvPicPr>
            <a:picLocks noChangeAspect="1"/>
          </p:cNvPicPr>
          <p:nvPr/>
        </p:nvPicPr>
        <p:blipFill>
          <a:blip r:embed="rId2">
            <a:extLst/>
          </a:blip>
          <a:stretch>
            <a:fillRect/>
          </a:stretch>
        </p:blipFill>
        <p:spPr>
          <a:xfrm>
            <a:off x="877359" y="1825625"/>
            <a:ext cx="10437281" cy="4351338"/>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Title 1"/>
          <p:cNvSpPr txBox="1">
            <a:spLocks noGrp="1"/>
          </p:cNvSpPr>
          <p:nvPr>
            <p:ph type="title"/>
          </p:nvPr>
        </p:nvSpPr>
        <p:spPr>
          <a:xfrm>
            <a:off x="838200" y="365125"/>
            <a:ext cx="10515600" cy="1325563"/>
          </a:xfrm>
          <a:prstGeom prst="rect">
            <a:avLst/>
          </a:prstGeom>
        </p:spPr>
        <p:txBody>
          <a:bodyPr/>
          <a:lstStyle/>
          <a:p>
            <a:r>
              <a:t>Spondyloarthritis</a:t>
            </a:r>
          </a:p>
        </p:txBody>
      </p:sp>
      <p:pic>
        <p:nvPicPr>
          <p:cNvPr id="142" name="Content Placeholder 3" descr="Content Placeholder 3"/>
          <p:cNvPicPr>
            <a:picLocks noChangeAspect="1"/>
          </p:cNvPicPr>
          <p:nvPr/>
        </p:nvPicPr>
        <p:blipFill>
          <a:blip r:embed="rId2">
            <a:extLst/>
          </a:blip>
          <a:stretch>
            <a:fillRect/>
          </a:stretch>
        </p:blipFill>
        <p:spPr>
          <a:xfrm>
            <a:off x="776056" y="2032673"/>
            <a:ext cx="10515601" cy="2658859"/>
          </a:xfrm>
          <a:prstGeom prst="rect">
            <a:avLst/>
          </a:prstGeom>
          <a:ln w="12700">
            <a:miter lim="400000"/>
          </a:ln>
        </p:spPr>
      </p:pic>
      <p:sp>
        <p:nvSpPr>
          <p:cNvPr id="143" name="TextBox 4"/>
          <p:cNvSpPr txBox="1"/>
          <p:nvPr/>
        </p:nvSpPr>
        <p:spPr>
          <a:xfrm>
            <a:off x="1349406" y="5726095"/>
            <a:ext cx="10253710" cy="739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400"/>
            </a:lvl1pPr>
          </a:lstStyle>
          <a:p>
            <a:r>
              <a:t>Spondyloarthritis is an umbrella term for inflammatory diseases that involve both the joints and the entheses (the sites where the ligaments and tendons attach to the bones). The most common of these diseases is ankylosing spondylitis. Others include reactive arthritis, psoriatic arthritis and enteropathic arthritis, which is associated with the inflammatory bowel disease.</a:t>
            </a:r>
          </a:p>
        </p:txBody>
      </p:sp>
      <p:pic>
        <p:nvPicPr>
          <p:cNvPr id="144" name="Picture 5" descr="Picture 5"/>
          <p:cNvPicPr>
            <a:picLocks noChangeAspect="1"/>
          </p:cNvPicPr>
          <p:nvPr/>
        </p:nvPicPr>
        <p:blipFill>
          <a:blip r:embed="rId3">
            <a:extLst/>
          </a:blip>
          <a:stretch>
            <a:fillRect/>
          </a:stretch>
        </p:blipFill>
        <p:spPr>
          <a:xfrm>
            <a:off x="1120406" y="4793781"/>
            <a:ext cx="2476190" cy="866668"/>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itle 1"/>
          <p:cNvSpPr txBox="1">
            <a:spLocks noGrp="1"/>
          </p:cNvSpPr>
          <p:nvPr>
            <p:ph type="title"/>
          </p:nvPr>
        </p:nvSpPr>
        <p:spPr>
          <a:xfrm>
            <a:off x="838200" y="365125"/>
            <a:ext cx="10515600" cy="1325563"/>
          </a:xfrm>
          <a:prstGeom prst="rect">
            <a:avLst/>
          </a:prstGeom>
        </p:spPr>
        <p:txBody>
          <a:bodyPr/>
          <a:lstStyle/>
          <a:p>
            <a:r>
              <a:t>Classification of Spondyloarthits</a:t>
            </a:r>
          </a:p>
        </p:txBody>
      </p:sp>
      <p:sp>
        <p:nvSpPr>
          <p:cNvPr id="147" name="Content Placeholder 2"/>
          <p:cNvSpPr txBox="1">
            <a:spLocks noGrp="1"/>
          </p:cNvSpPr>
          <p:nvPr>
            <p:ph type="body" idx="1"/>
          </p:nvPr>
        </p:nvSpPr>
        <p:spPr>
          <a:xfrm>
            <a:off x="838200" y="1825625"/>
            <a:ext cx="10515600" cy="4351338"/>
          </a:xfrm>
          <a:prstGeom prst="rect">
            <a:avLst/>
          </a:prstGeom>
        </p:spPr>
        <p:txBody>
          <a:bodyPr/>
          <a:lstStyle/>
          <a:p>
            <a:r>
              <a:t>Spondyloarthritis</a:t>
            </a:r>
          </a:p>
          <a:p>
            <a:pPr marL="685800" lvl="1" indent="-228600">
              <a:spcBef>
                <a:spcPts val="500"/>
              </a:spcBef>
              <a:defRPr sz="2400"/>
            </a:pPr>
            <a:r>
              <a:t>Axial Spondyloarthritis (predominate involvement of the spine)</a:t>
            </a:r>
          </a:p>
          <a:p>
            <a:pPr marL="1143000" lvl="2" indent="-228600">
              <a:spcBef>
                <a:spcPts val="500"/>
              </a:spcBef>
              <a:defRPr sz="2000"/>
            </a:pPr>
            <a:r>
              <a:t>Ankylosing spondylitis</a:t>
            </a:r>
          </a:p>
          <a:p>
            <a:pPr marL="1143000" lvl="2" indent="-228600">
              <a:spcBef>
                <a:spcPts val="500"/>
              </a:spcBef>
              <a:defRPr sz="2000"/>
            </a:pPr>
            <a:r>
              <a:t>Non-radiographic axial spondyloarthritis</a:t>
            </a:r>
          </a:p>
          <a:p>
            <a:pPr marL="685800" lvl="1" indent="-228600">
              <a:spcBef>
                <a:spcPts val="500"/>
              </a:spcBef>
              <a:defRPr sz="2400"/>
            </a:pPr>
            <a:r>
              <a:t>Peripheral spondyloarthritis (predominate involvement of the peripheral joints)</a:t>
            </a:r>
          </a:p>
          <a:p>
            <a:pPr marL="1143000" lvl="2" indent="-228600">
              <a:spcBef>
                <a:spcPts val="500"/>
              </a:spcBef>
              <a:defRPr sz="2000"/>
            </a:pPr>
            <a:r>
              <a:t>Reactive arthritis</a:t>
            </a:r>
          </a:p>
          <a:p>
            <a:pPr marL="1143000" lvl="2" indent="-228600">
              <a:spcBef>
                <a:spcPts val="500"/>
              </a:spcBef>
              <a:defRPr sz="2000"/>
            </a:pPr>
            <a:r>
              <a:t>Psoriatic arthritis</a:t>
            </a:r>
          </a:p>
          <a:p>
            <a:pPr marL="1143000" lvl="2" indent="-228600">
              <a:spcBef>
                <a:spcPts val="500"/>
              </a:spcBef>
              <a:defRPr sz="2000"/>
            </a:pPr>
            <a:r>
              <a:t>Peripheral spondyloarthritis related to inflammatory bowel disease</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itle 1"/>
          <p:cNvSpPr txBox="1">
            <a:spLocks noGrp="1"/>
          </p:cNvSpPr>
          <p:nvPr>
            <p:ph type="title"/>
          </p:nvPr>
        </p:nvSpPr>
        <p:spPr>
          <a:xfrm>
            <a:off x="838200" y="365125"/>
            <a:ext cx="10515600" cy="1325563"/>
          </a:xfrm>
          <a:prstGeom prst="rect">
            <a:avLst/>
          </a:prstGeom>
        </p:spPr>
        <p:txBody>
          <a:bodyPr/>
          <a:lstStyle/>
          <a:p>
            <a:r>
              <a:t>Reactive arthritis</a:t>
            </a:r>
          </a:p>
        </p:txBody>
      </p:sp>
      <p:sp>
        <p:nvSpPr>
          <p:cNvPr id="150" name="Content Placeholder 2"/>
          <p:cNvSpPr txBox="1">
            <a:spLocks noGrp="1"/>
          </p:cNvSpPr>
          <p:nvPr>
            <p:ph type="body" idx="1"/>
          </p:nvPr>
        </p:nvSpPr>
        <p:spPr>
          <a:xfrm>
            <a:off x="838200" y="1825625"/>
            <a:ext cx="10515600" cy="4351338"/>
          </a:xfrm>
          <a:prstGeom prst="rect">
            <a:avLst/>
          </a:prstGeom>
        </p:spPr>
        <p:txBody>
          <a:bodyPr/>
          <a:lstStyle/>
          <a:p>
            <a:r>
              <a:t>Reactive arthritis is therefore considered to be a peripheral spondyloarthritis due to an antecedent or co-occurrent infection</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Title"/>
          <p:cNvSpPr txBox="1">
            <a:spLocks noGrp="1"/>
          </p:cNvSpPr>
          <p:nvPr>
            <p:ph type="title"/>
          </p:nvPr>
        </p:nvSpPr>
        <p:spPr>
          <a:prstGeom prst="rect">
            <a:avLst/>
          </a:prstGeom>
        </p:spPr>
        <p:txBody>
          <a:bodyPr/>
          <a:lstStyle/>
          <a:p>
            <a:r>
              <a:rPr lang="en-US" dirty="0" err="1"/>
              <a:t>Spondyloarthritis</a:t>
            </a:r>
            <a:endParaRPr dirty="0"/>
          </a:p>
        </p:txBody>
      </p:sp>
      <p:pic>
        <p:nvPicPr>
          <p:cNvPr id="174" name="2018-01-04_15-13-48.jpg" descr="2018-01-04_15-13-48.jpg"/>
          <p:cNvPicPr>
            <a:picLocks noChangeAspect="1"/>
          </p:cNvPicPr>
          <p:nvPr/>
        </p:nvPicPr>
        <p:blipFill>
          <a:blip r:embed="rId2">
            <a:extLst/>
          </a:blip>
          <a:stretch>
            <a:fillRect/>
          </a:stretch>
        </p:blipFill>
        <p:spPr>
          <a:xfrm>
            <a:off x="838200" y="2290653"/>
            <a:ext cx="10515600" cy="2233209"/>
          </a:xfrm>
          <a:prstGeom prst="rect">
            <a:avLst/>
          </a:prstGeom>
          <a:ln w="12700">
            <a:miter lim="400000"/>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Title"/>
          <p:cNvSpPr txBox="1">
            <a:spLocks noGrp="1"/>
          </p:cNvSpPr>
          <p:nvPr>
            <p:ph type="title"/>
          </p:nvPr>
        </p:nvSpPr>
        <p:spPr>
          <a:prstGeom prst="rect">
            <a:avLst/>
          </a:prstGeom>
        </p:spPr>
        <p:txBody>
          <a:bodyPr/>
          <a:lstStyle/>
          <a:p>
            <a:r>
              <a:rPr lang="en-US" dirty="0"/>
              <a:t>Peripheral </a:t>
            </a:r>
            <a:r>
              <a:rPr lang="en-US" dirty="0" err="1"/>
              <a:t>spondyloarthritis</a:t>
            </a:r>
            <a:endParaRPr dirty="0"/>
          </a:p>
        </p:txBody>
      </p:sp>
      <p:pic>
        <p:nvPicPr>
          <p:cNvPr id="166" name="2018-01-04_15-12-19.jpg" descr="2018-01-04_15-12-19.jpg"/>
          <p:cNvPicPr>
            <a:picLocks noChangeAspect="1"/>
          </p:cNvPicPr>
          <p:nvPr/>
        </p:nvPicPr>
        <p:blipFill>
          <a:blip r:embed="rId2">
            <a:extLst/>
          </a:blip>
          <a:stretch>
            <a:fillRect/>
          </a:stretch>
        </p:blipFill>
        <p:spPr>
          <a:xfrm>
            <a:off x="838200" y="2048756"/>
            <a:ext cx="10742234" cy="2338674"/>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Title"/>
          <p:cNvSpPr txBox="1">
            <a:spLocks noGrp="1"/>
          </p:cNvSpPr>
          <p:nvPr>
            <p:ph type="title"/>
          </p:nvPr>
        </p:nvSpPr>
        <p:spPr>
          <a:prstGeom prst="rect">
            <a:avLst/>
          </a:prstGeom>
        </p:spPr>
        <p:txBody>
          <a:bodyPr/>
          <a:lstStyle/>
          <a:p>
            <a:r>
              <a:rPr lang="en-US" dirty="0"/>
              <a:t>Axial </a:t>
            </a:r>
            <a:r>
              <a:rPr lang="en-US" dirty="0" err="1"/>
              <a:t>spondyloarthritis</a:t>
            </a:r>
            <a:endParaRPr dirty="0"/>
          </a:p>
        </p:txBody>
      </p:sp>
      <p:pic>
        <p:nvPicPr>
          <p:cNvPr id="170" name="2018-01-04_15-13-07.jpg" descr="2018-01-04_15-13-07.jpg"/>
          <p:cNvPicPr>
            <a:picLocks noChangeAspect="1"/>
          </p:cNvPicPr>
          <p:nvPr/>
        </p:nvPicPr>
        <p:blipFill>
          <a:blip r:embed="rId2">
            <a:extLst/>
          </a:blip>
          <a:stretch>
            <a:fillRect/>
          </a:stretch>
        </p:blipFill>
        <p:spPr>
          <a:xfrm>
            <a:off x="838201" y="2150398"/>
            <a:ext cx="10515600" cy="2256472"/>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Title"/>
          <p:cNvSpPr txBox="1">
            <a:spLocks noGrp="1"/>
          </p:cNvSpPr>
          <p:nvPr>
            <p:ph type="title"/>
          </p:nvPr>
        </p:nvSpPr>
        <p:spPr>
          <a:prstGeom prst="rect">
            <a:avLst/>
          </a:prstGeom>
        </p:spPr>
        <p:txBody>
          <a:bodyPr/>
          <a:lstStyle/>
          <a:p>
            <a:r>
              <a:rPr lang="en-US" dirty="0"/>
              <a:t>Reactive arthritis</a:t>
            </a:r>
            <a:endParaRPr dirty="0"/>
          </a:p>
        </p:txBody>
      </p:sp>
      <p:pic>
        <p:nvPicPr>
          <p:cNvPr id="206" name="2018-01-04_16-11-12.jpg" descr="2018-01-04_16-11-12.jpg"/>
          <p:cNvPicPr>
            <a:picLocks noChangeAspect="1"/>
          </p:cNvPicPr>
          <p:nvPr/>
        </p:nvPicPr>
        <p:blipFill>
          <a:blip r:embed="rId2">
            <a:extLst/>
          </a:blip>
          <a:stretch>
            <a:fillRect/>
          </a:stretch>
        </p:blipFill>
        <p:spPr>
          <a:xfrm>
            <a:off x="838200" y="1784555"/>
            <a:ext cx="11120284" cy="3753096"/>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Title"/>
          <p:cNvSpPr txBox="1">
            <a:spLocks noGrp="1"/>
          </p:cNvSpPr>
          <p:nvPr>
            <p:ph type="title"/>
          </p:nvPr>
        </p:nvSpPr>
        <p:spPr>
          <a:prstGeom prst="rect">
            <a:avLst/>
          </a:prstGeom>
        </p:spPr>
        <p:txBody>
          <a:bodyPr/>
          <a:lstStyle/>
          <a:p>
            <a:r>
              <a:rPr lang="en-US" dirty="0"/>
              <a:t>Ankylosing spondylitis </a:t>
            </a:r>
            <a:endParaRPr dirty="0"/>
          </a:p>
        </p:txBody>
      </p:sp>
      <p:pic>
        <p:nvPicPr>
          <p:cNvPr id="182" name="2018-01-04_15-27-20.jpg" descr="2018-01-04_15-27-20.jpg"/>
          <p:cNvPicPr>
            <a:picLocks noChangeAspect="1"/>
          </p:cNvPicPr>
          <p:nvPr/>
        </p:nvPicPr>
        <p:blipFill>
          <a:blip r:embed="rId2">
            <a:extLst/>
          </a:blip>
          <a:stretch>
            <a:fillRect/>
          </a:stretch>
        </p:blipFill>
        <p:spPr>
          <a:xfrm>
            <a:off x="838200" y="1754362"/>
            <a:ext cx="9612075" cy="3914918"/>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Title"/>
          <p:cNvSpPr txBox="1">
            <a:spLocks noGrp="1"/>
          </p:cNvSpPr>
          <p:nvPr>
            <p:ph type="title"/>
          </p:nvPr>
        </p:nvSpPr>
        <p:spPr>
          <a:prstGeom prst="rect">
            <a:avLst/>
          </a:prstGeom>
        </p:spPr>
        <p:txBody>
          <a:bodyPr/>
          <a:lstStyle/>
          <a:p>
            <a:r>
              <a:rPr lang="en-US" dirty="0"/>
              <a:t>Non-radiographic axial spondylitis</a:t>
            </a:r>
            <a:endParaRPr dirty="0"/>
          </a:p>
        </p:txBody>
      </p:sp>
      <p:pic>
        <p:nvPicPr>
          <p:cNvPr id="190" name="2018-01-04_15-28-15.jpg" descr="2018-01-04_15-28-15.jpg"/>
          <p:cNvPicPr>
            <a:picLocks noChangeAspect="1"/>
          </p:cNvPicPr>
          <p:nvPr/>
        </p:nvPicPr>
        <p:blipFill>
          <a:blip r:embed="rId2">
            <a:extLst/>
          </a:blip>
          <a:stretch>
            <a:fillRect/>
          </a:stretch>
        </p:blipFill>
        <p:spPr>
          <a:xfrm>
            <a:off x="838200" y="2096114"/>
            <a:ext cx="10799209" cy="2936035"/>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Title 1"/>
          <p:cNvSpPr txBox="1">
            <a:spLocks noGrp="1"/>
          </p:cNvSpPr>
          <p:nvPr>
            <p:ph type="title"/>
          </p:nvPr>
        </p:nvSpPr>
        <p:spPr>
          <a:xfrm>
            <a:off x="838200" y="365125"/>
            <a:ext cx="10515600" cy="1325563"/>
          </a:xfrm>
          <a:prstGeom prst="rect">
            <a:avLst/>
          </a:prstGeom>
        </p:spPr>
        <p:txBody>
          <a:bodyPr/>
          <a:lstStyle/>
          <a:p>
            <a:r>
              <a:t>Reactive vs. postinfectious arthritis - 1</a:t>
            </a:r>
          </a:p>
        </p:txBody>
      </p:sp>
      <p:sp>
        <p:nvSpPr>
          <p:cNvPr id="116" name="Content Placeholder 2"/>
          <p:cNvSpPr txBox="1">
            <a:spLocks noGrp="1"/>
          </p:cNvSpPr>
          <p:nvPr>
            <p:ph type="body" idx="1"/>
          </p:nvPr>
        </p:nvSpPr>
        <p:spPr>
          <a:xfrm>
            <a:off x="838200" y="1825625"/>
            <a:ext cx="10515600" cy="4351338"/>
          </a:xfrm>
          <a:prstGeom prst="rect">
            <a:avLst/>
          </a:prstGeom>
        </p:spPr>
        <p:txBody>
          <a:bodyPr/>
          <a:lstStyle/>
          <a:p>
            <a:pPr>
              <a:lnSpc>
                <a:spcPct val="72000"/>
              </a:lnSpc>
              <a:defRPr sz="2500"/>
            </a:pPr>
            <a:r>
              <a:t>Reactive arthritis is conventionally defined as an arthritis that arises following an infection, although the pathogens cannot be cultured from the affected joints. It is generally regarded as a form of spondyloarthritis.</a:t>
            </a:r>
          </a:p>
          <a:p>
            <a:pPr>
              <a:lnSpc>
                <a:spcPct val="72000"/>
              </a:lnSpc>
              <a:defRPr sz="2500"/>
            </a:pPr>
            <a:r>
              <a:t>Reactive arthritis has been defined by consensus as a form of arthritis that is associated with a </a:t>
            </a:r>
            <a:r>
              <a:rPr b="1" u="sng"/>
              <a:t>coexisting or recent antecedent</a:t>
            </a:r>
            <a:r>
              <a:t> extraarticular infection.</a:t>
            </a:r>
          </a:p>
          <a:p>
            <a:pPr>
              <a:lnSpc>
                <a:spcPct val="72000"/>
              </a:lnSpc>
              <a:defRPr sz="2500"/>
            </a:pPr>
            <a:r>
              <a:t>Only certain enteric and genitourinary pathogens are conventionally accepted as capable of causing reactive arthritis. These include </a:t>
            </a:r>
            <a:r>
              <a:rPr i="1"/>
              <a:t>Chlamydiatrachomatis</a:t>
            </a:r>
            <a:r>
              <a:t>, </a:t>
            </a:r>
            <a:r>
              <a:rPr i="1"/>
              <a:t>Yersinia</a:t>
            </a:r>
            <a:r>
              <a:t>, </a:t>
            </a:r>
            <a:r>
              <a:rPr i="1"/>
              <a:t>Salmonella</a:t>
            </a:r>
            <a:r>
              <a:t>, </a:t>
            </a:r>
            <a:r>
              <a:rPr i="1"/>
              <a:t>Shigella</a:t>
            </a:r>
            <a:r>
              <a:t>, </a:t>
            </a:r>
            <a:r>
              <a:rPr i="1"/>
              <a:t>Campylobacter</a:t>
            </a:r>
            <a:r>
              <a:t>, </a:t>
            </a:r>
            <a:r>
              <a:rPr i="1"/>
              <a:t>Clostridium difficile</a:t>
            </a:r>
            <a:r>
              <a:t>, and </a:t>
            </a:r>
            <a:r>
              <a:rPr i="1"/>
              <a:t>Chlamydia pneumoniae</a:t>
            </a:r>
            <a:r>
              <a:t>.</a:t>
            </a:r>
          </a:p>
          <a:p>
            <a:pPr>
              <a:lnSpc>
                <a:spcPct val="72000"/>
              </a:lnSpc>
              <a:defRPr sz="2500" b="1"/>
            </a:pPr>
            <a:r>
              <a:t>Various other bacterial and viral infections have been suggested as triggers for postinfectious arthritis but they are by convention not considered as “reactive arthritis.”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Title"/>
          <p:cNvSpPr txBox="1">
            <a:spLocks noGrp="1"/>
          </p:cNvSpPr>
          <p:nvPr>
            <p:ph type="title"/>
          </p:nvPr>
        </p:nvSpPr>
        <p:spPr>
          <a:prstGeom prst="rect">
            <a:avLst/>
          </a:prstGeom>
        </p:spPr>
        <p:txBody>
          <a:bodyPr/>
          <a:lstStyle/>
          <a:p>
            <a:r>
              <a:rPr lang="en-US" dirty="0"/>
              <a:t>Reactive arthritis co-occurrent with </a:t>
            </a:r>
            <a:r>
              <a:rPr lang="en-US" dirty="0" err="1"/>
              <a:t>extrarticular</a:t>
            </a:r>
            <a:r>
              <a:rPr lang="en-US" dirty="0"/>
              <a:t> manifestations</a:t>
            </a:r>
            <a:endParaRPr dirty="0"/>
          </a:p>
        </p:txBody>
      </p:sp>
      <p:pic>
        <p:nvPicPr>
          <p:cNvPr id="194" name="2018-01-04_16-10-06.jpg" descr="2018-01-04_16-10-06.jpg"/>
          <p:cNvPicPr>
            <a:picLocks noChangeAspect="1"/>
          </p:cNvPicPr>
          <p:nvPr/>
        </p:nvPicPr>
        <p:blipFill>
          <a:blip r:embed="rId2">
            <a:extLst/>
          </a:blip>
          <a:stretch>
            <a:fillRect/>
          </a:stretch>
        </p:blipFill>
        <p:spPr>
          <a:xfrm>
            <a:off x="838200" y="2327050"/>
            <a:ext cx="10234181" cy="2622509"/>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Title"/>
          <p:cNvSpPr txBox="1">
            <a:spLocks noGrp="1"/>
          </p:cNvSpPr>
          <p:nvPr>
            <p:ph type="title"/>
          </p:nvPr>
        </p:nvSpPr>
        <p:spPr>
          <a:prstGeom prst="rect">
            <a:avLst/>
          </a:prstGeom>
        </p:spPr>
        <p:txBody>
          <a:bodyPr/>
          <a:lstStyle/>
          <a:p>
            <a:r>
              <a:rPr lang="en-US" dirty="0" err="1"/>
              <a:t>Spondyloarthritis</a:t>
            </a:r>
            <a:r>
              <a:rPr lang="en-US" dirty="0"/>
              <a:t> co-occurrent with inflammatory bowel disease</a:t>
            </a:r>
            <a:endParaRPr dirty="0"/>
          </a:p>
        </p:txBody>
      </p:sp>
      <p:pic>
        <p:nvPicPr>
          <p:cNvPr id="2" name="Picture 1">
            <a:extLst>
              <a:ext uri="{FF2B5EF4-FFF2-40B4-BE49-F238E27FC236}">
                <a16:creationId xmlns:a16="http://schemas.microsoft.com/office/drawing/2014/main" id="{01CA1358-3A50-C340-BACD-CEF2CEEA099B}"/>
              </a:ext>
            </a:extLst>
          </p:cNvPr>
          <p:cNvPicPr>
            <a:picLocks noChangeAspect="1"/>
          </p:cNvPicPr>
          <p:nvPr/>
        </p:nvPicPr>
        <p:blipFill>
          <a:blip r:embed="rId2"/>
          <a:stretch>
            <a:fillRect/>
          </a:stretch>
        </p:blipFill>
        <p:spPr>
          <a:xfrm>
            <a:off x="838200" y="2201250"/>
            <a:ext cx="10326614" cy="3049176"/>
          </a:xfrm>
          <a:prstGeom prst="rect">
            <a:avLst/>
          </a:prstGeom>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Title"/>
          <p:cNvSpPr txBox="1">
            <a:spLocks noGrp="1"/>
          </p:cNvSpPr>
          <p:nvPr>
            <p:ph type="title"/>
          </p:nvPr>
        </p:nvSpPr>
        <p:spPr>
          <a:prstGeom prst="rect">
            <a:avLst/>
          </a:prstGeom>
        </p:spPr>
        <p:txBody>
          <a:bodyPr/>
          <a:lstStyle/>
          <a:p>
            <a:r>
              <a:rPr lang="en-US" dirty="0"/>
              <a:t>Psoriatic arthritis</a:t>
            </a:r>
            <a:endParaRPr dirty="0"/>
          </a:p>
        </p:txBody>
      </p:sp>
      <p:pic>
        <p:nvPicPr>
          <p:cNvPr id="202" name="2018-01-04_16-10-46.jpg" descr="2018-01-04_16-10-46.jpg"/>
          <p:cNvPicPr>
            <a:picLocks noChangeAspect="1"/>
          </p:cNvPicPr>
          <p:nvPr/>
        </p:nvPicPr>
        <p:blipFill>
          <a:blip r:embed="rId2">
            <a:extLst/>
          </a:blip>
          <a:stretch>
            <a:fillRect/>
          </a:stretch>
        </p:blipFill>
        <p:spPr>
          <a:xfrm>
            <a:off x="838200" y="2144170"/>
            <a:ext cx="10740663" cy="2752295"/>
          </a:xfrm>
          <a:prstGeom prst="rect">
            <a:avLst/>
          </a:prstGeom>
          <a:ln w="12700">
            <a:miter lim="400000"/>
          </a:ln>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Title"/>
          <p:cNvSpPr txBox="1">
            <a:spLocks noGrp="1"/>
          </p:cNvSpPr>
          <p:nvPr>
            <p:ph type="title"/>
          </p:nvPr>
        </p:nvSpPr>
        <p:spPr>
          <a:prstGeom prst="rect">
            <a:avLst/>
          </a:prstGeom>
        </p:spPr>
        <p:txBody>
          <a:bodyPr/>
          <a:lstStyle/>
          <a:p>
            <a:r>
              <a:rPr lang="en-US" dirty="0"/>
              <a:t>Reiter disease</a:t>
            </a:r>
            <a:endParaRPr dirty="0"/>
          </a:p>
        </p:txBody>
      </p:sp>
      <p:pic>
        <p:nvPicPr>
          <p:cNvPr id="214" name="2018-01-04_16-22-38.jpg" descr="2018-01-04_16-22-38.jpg"/>
          <p:cNvPicPr>
            <a:picLocks noChangeAspect="1"/>
          </p:cNvPicPr>
          <p:nvPr/>
        </p:nvPicPr>
        <p:blipFill>
          <a:blip r:embed="rId2">
            <a:extLst/>
          </a:blip>
          <a:stretch>
            <a:fillRect/>
          </a:stretch>
        </p:blipFill>
        <p:spPr>
          <a:xfrm>
            <a:off x="838200" y="1849079"/>
            <a:ext cx="9948816" cy="4834890"/>
          </a:xfrm>
          <a:prstGeom prst="rect">
            <a:avLst/>
          </a:prstGeom>
          <a:ln w="12700">
            <a:miter lim="400000"/>
          </a:ln>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Title"/>
          <p:cNvSpPr txBox="1">
            <a:spLocks noGrp="1"/>
          </p:cNvSpPr>
          <p:nvPr>
            <p:ph type="title"/>
          </p:nvPr>
        </p:nvSpPr>
        <p:spPr>
          <a:prstGeom prst="rect">
            <a:avLst/>
          </a:prstGeom>
        </p:spPr>
        <p:txBody>
          <a:bodyPr/>
          <a:lstStyle/>
          <a:p>
            <a:r>
              <a:rPr lang="en-US" dirty="0"/>
              <a:t>Reiter’s urethritis</a:t>
            </a:r>
            <a:endParaRPr dirty="0"/>
          </a:p>
        </p:txBody>
      </p:sp>
      <p:pic>
        <p:nvPicPr>
          <p:cNvPr id="218" name="2018-01-04_16-23-02.jpg" descr="2018-01-04_16-23-02.jpg"/>
          <p:cNvPicPr>
            <a:picLocks noChangeAspect="1"/>
          </p:cNvPicPr>
          <p:nvPr/>
        </p:nvPicPr>
        <p:blipFill>
          <a:blip r:embed="rId2">
            <a:extLst/>
          </a:blip>
          <a:stretch>
            <a:fillRect/>
          </a:stretch>
        </p:blipFill>
        <p:spPr>
          <a:xfrm>
            <a:off x="838200" y="1993367"/>
            <a:ext cx="10310703" cy="3705409"/>
          </a:xfrm>
          <a:prstGeom prst="rect">
            <a:avLst/>
          </a:prstGeom>
          <a:ln w="12700">
            <a:miter lim="400000"/>
          </a:ln>
        </p:spPr>
      </p:pic>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Title"/>
          <p:cNvSpPr txBox="1">
            <a:spLocks noGrp="1"/>
          </p:cNvSpPr>
          <p:nvPr>
            <p:ph type="title"/>
          </p:nvPr>
        </p:nvSpPr>
        <p:spPr>
          <a:prstGeom prst="rect">
            <a:avLst/>
          </a:prstGeom>
        </p:spPr>
        <p:txBody>
          <a:bodyPr/>
          <a:lstStyle/>
          <a:p>
            <a:r>
              <a:rPr lang="en-US" dirty="0" err="1"/>
              <a:t>Spondyloarthritis</a:t>
            </a:r>
            <a:r>
              <a:rPr lang="en-US" dirty="0"/>
              <a:t> hierarchy</a:t>
            </a:r>
            <a:endParaRPr dirty="0"/>
          </a:p>
        </p:txBody>
      </p:sp>
      <p:pic>
        <p:nvPicPr>
          <p:cNvPr id="2" name="Picture 1">
            <a:extLst>
              <a:ext uri="{FF2B5EF4-FFF2-40B4-BE49-F238E27FC236}">
                <a16:creationId xmlns:a16="http://schemas.microsoft.com/office/drawing/2014/main" id="{E9755059-8A69-7B40-9A70-E523A351223A}"/>
              </a:ext>
            </a:extLst>
          </p:cNvPr>
          <p:cNvPicPr>
            <a:picLocks noChangeAspect="1"/>
          </p:cNvPicPr>
          <p:nvPr/>
        </p:nvPicPr>
        <p:blipFill>
          <a:blip r:embed="rId2"/>
          <a:stretch>
            <a:fillRect/>
          </a:stretch>
        </p:blipFill>
        <p:spPr>
          <a:xfrm>
            <a:off x="2925055" y="1852520"/>
            <a:ext cx="6235700" cy="3695700"/>
          </a:xfrm>
          <a:prstGeom prst="rect">
            <a:avLst/>
          </a:prstGeom>
        </p:spPr>
      </p:pic>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Title 1"/>
          <p:cNvSpPr txBox="1">
            <a:spLocks noGrp="1"/>
          </p:cNvSpPr>
          <p:nvPr>
            <p:ph type="title"/>
          </p:nvPr>
        </p:nvSpPr>
        <p:spPr>
          <a:xfrm>
            <a:off x="838200" y="365125"/>
            <a:ext cx="10515600" cy="1325563"/>
          </a:xfrm>
          <a:prstGeom prst="rect">
            <a:avLst/>
          </a:prstGeom>
        </p:spPr>
        <p:txBody>
          <a:bodyPr/>
          <a:lstStyle/>
          <a:p>
            <a:r>
              <a:t>Final analysis</a:t>
            </a:r>
          </a:p>
        </p:txBody>
      </p:sp>
      <p:sp>
        <p:nvSpPr>
          <p:cNvPr id="237" name="Content Placeholder 2"/>
          <p:cNvSpPr txBox="1">
            <a:spLocks noGrp="1"/>
          </p:cNvSpPr>
          <p:nvPr>
            <p:ph type="body" idx="1"/>
          </p:nvPr>
        </p:nvSpPr>
        <p:spPr>
          <a:xfrm>
            <a:off x="838200" y="1825625"/>
            <a:ext cx="10515600" cy="4351338"/>
          </a:xfrm>
          <a:prstGeom prst="rect">
            <a:avLst/>
          </a:prstGeom>
        </p:spPr>
        <p:txBody>
          <a:bodyPr/>
          <a:lstStyle/>
          <a:p>
            <a:r>
              <a:t>Proposal addresses difference between Reactive arthritis, Reiter disease and Postinfectious arthritis</a:t>
            </a:r>
          </a:p>
          <a:p>
            <a:r>
              <a:t>Model reorganizes hierarchy based on current view of spondyloarthritides</a:t>
            </a:r>
          </a:p>
          <a:p>
            <a:r>
              <a:t>Model enables specifying extraarticular manifestations as part of a syndrome of which reactive arthritis is a part by using simple co-occurrence pattern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itle 1"/>
          <p:cNvSpPr txBox="1">
            <a:spLocks noGrp="1"/>
          </p:cNvSpPr>
          <p:nvPr>
            <p:ph type="title"/>
          </p:nvPr>
        </p:nvSpPr>
        <p:spPr>
          <a:xfrm>
            <a:off x="838200" y="365125"/>
            <a:ext cx="10515600" cy="1325563"/>
          </a:xfrm>
          <a:prstGeom prst="rect">
            <a:avLst/>
          </a:prstGeom>
        </p:spPr>
        <p:txBody>
          <a:bodyPr/>
          <a:lstStyle/>
          <a:p>
            <a:r>
              <a:t>Reactive vs. postinfectious arthritis -2</a:t>
            </a:r>
          </a:p>
        </p:txBody>
      </p:sp>
      <p:sp>
        <p:nvSpPr>
          <p:cNvPr id="119" name="Content Placeholder 2"/>
          <p:cNvSpPr txBox="1">
            <a:spLocks noGrp="1"/>
          </p:cNvSpPr>
          <p:nvPr>
            <p:ph type="body" idx="1"/>
          </p:nvPr>
        </p:nvSpPr>
        <p:spPr>
          <a:xfrm>
            <a:off x="838200" y="1825625"/>
            <a:ext cx="10515600" cy="4351338"/>
          </a:xfrm>
          <a:prstGeom prst="rect">
            <a:avLst/>
          </a:prstGeom>
        </p:spPr>
        <p:txBody>
          <a:bodyPr/>
          <a:lstStyle/>
          <a:p>
            <a:pPr>
              <a:defRPr b="1"/>
            </a:pPr>
            <a:r>
              <a:t>Antecedent or concomitant infection </a:t>
            </a:r>
            <a:r>
              <a:rPr b="0"/>
              <a:t>— Laboratory tests, such as stool cultures to test for </a:t>
            </a:r>
            <a:r>
              <a:rPr b="0" i="1"/>
              <a:t>Salmonella</a:t>
            </a:r>
            <a:r>
              <a:rPr b="0"/>
              <a:t>, </a:t>
            </a:r>
            <a:r>
              <a:rPr b="0" i="1"/>
              <a:t>Shigella</a:t>
            </a:r>
            <a:r>
              <a:rPr b="0"/>
              <a:t>, </a:t>
            </a:r>
            <a:r>
              <a:rPr b="0" i="1"/>
              <a:t>Campylobacter</a:t>
            </a:r>
            <a:r>
              <a:rPr b="0"/>
              <a:t>, and </a:t>
            </a:r>
            <a:r>
              <a:rPr b="0" i="1"/>
              <a:t>Yersinia</a:t>
            </a:r>
            <a:r>
              <a:rPr b="0"/>
              <a:t>, can sometimes confirm a</a:t>
            </a:r>
            <a:r>
              <a:t> preceding or concomitant infection with one of the pathogens that classically induce reactive arthritis.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1"/>
          <p:cNvSpPr txBox="1">
            <a:spLocks noGrp="1"/>
          </p:cNvSpPr>
          <p:nvPr>
            <p:ph type="title"/>
          </p:nvPr>
        </p:nvSpPr>
        <p:spPr>
          <a:xfrm>
            <a:off x="838200" y="365125"/>
            <a:ext cx="10515600" cy="1325563"/>
          </a:xfrm>
          <a:prstGeom prst="rect">
            <a:avLst/>
          </a:prstGeom>
        </p:spPr>
        <p:txBody>
          <a:bodyPr/>
          <a:lstStyle/>
          <a:p>
            <a:r>
              <a:t>Reactive vs. postinfectious arthritis -3</a:t>
            </a:r>
          </a:p>
        </p:txBody>
      </p:sp>
      <p:sp>
        <p:nvSpPr>
          <p:cNvPr id="122" name="Content Placeholder 2"/>
          <p:cNvSpPr txBox="1">
            <a:spLocks noGrp="1"/>
          </p:cNvSpPr>
          <p:nvPr>
            <p:ph type="body" idx="1"/>
          </p:nvPr>
        </p:nvSpPr>
        <p:spPr>
          <a:xfrm>
            <a:off x="838200" y="1825625"/>
            <a:ext cx="10515600" cy="4351338"/>
          </a:xfrm>
          <a:prstGeom prst="rect">
            <a:avLst/>
          </a:prstGeom>
        </p:spPr>
        <p:txBody>
          <a:bodyPr/>
          <a:lstStyle>
            <a:lvl1pPr>
              <a:defRPr b="1"/>
            </a:lvl1pPr>
          </a:lstStyle>
          <a:p>
            <a:r>
              <a:t>An arthritis is conventionally considered to be a reactive arthritis only if it includes a combination of oligoarthritis of peripheral joints, most often with asymmetric involvement of the lower extremity, enthesitis, dactylitis, or inflammatory back pain.</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itle 1"/>
          <p:cNvSpPr txBox="1">
            <a:spLocks noGrp="1"/>
          </p:cNvSpPr>
          <p:nvPr>
            <p:ph type="title"/>
          </p:nvPr>
        </p:nvSpPr>
        <p:spPr>
          <a:xfrm>
            <a:off x="838200" y="365125"/>
            <a:ext cx="10515600" cy="1325563"/>
          </a:xfrm>
          <a:prstGeom prst="rect">
            <a:avLst/>
          </a:prstGeom>
        </p:spPr>
        <p:txBody>
          <a:bodyPr/>
          <a:lstStyle/>
          <a:p>
            <a:r>
              <a:t>Reactive vs. postinfectious arthritis -4</a:t>
            </a:r>
          </a:p>
        </p:txBody>
      </p:sp>
      <p:sp>
        <p:nvSpPr>
          <p:cNvPr id="125" name="Content Placeholder 2"/>
          <p:cNvSpPr txBox="1">
            <a:spLocks noGrp="1"/>
          </p:cNvSpPr>
          <p:nvPr>
            <p:ph type="body" idx="1"/>
          </p:nvPr>
        </p:nvSpPr>
        <p:spPr>
          <a:xfrm>
            <a:off x="838200" y="1825625"/>
            <a:ext cx="10515600" cy="4351338"/>
          </a:xfrm>
          <a:prstGeom prst="rect">
            <a:avLst/>
          </a:prstGeom>
        </p:spPr>
        <p:txBody>
          <a:bodyPr/>
          <a:lstStyle>
            <a:lvl1pPr>
              <a:defRPr b="1"/>
            </a:lvl1pPr>
          </a:lstStyle>
          <a:p>
            <a:r>
              <a:t>Arthritis is a common manifestation in patients with acute rheumatic fever (ARF) following streptococcal pharyngitis. These patients typically lack features common to the spondyloarthritides (eg, enthesitis), and this condition is generally not considered to be a form of reactive arthritis.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itle 1"/>
          <p:cNvSpPr txBox="1">
            <a:spLocks noGrp="1"/>
          </p:cNvSpPr>
          <p:nvPr>
            <p:ph type="title"/>
          </p:nvPr>
        </p:nvSpPr>
        <p:spPr>
          <a:xfrm>
            <a:off x="838200" y="365125"/>
            <a:ext cx="10515600" cy="1325563"/>
          </a:xfrm>
          <a:prstGeom prst="rect">
            <a:avLst/>
          </a:prstGeom>
        </p:spPr>
        <p:txBody>
          <a:bodyPr/>
          <a:lstStyle/>
          <a:p>
            <a:r>
              <a:t>Summary/conclusions - Reactive vs. postinfectious arthritis </a:t>
            </a:r>
          </a:p>
        </p:txBody>
      </p:sp>
      <p:sp>
        <p:nvSpPr>
          <p:cNvPr id="128" name="Content Placeholder 2"/>
          <p:cNvSpPr txBox="1">
            <a:spLocks noGrp="1"/>
          </p:cNvSpPr>
          <p:nvPr>
            <p:ph type="body" idx="1"/>
          </p:nvPr>
        </p:nvSpPr>
        <p:spPr>
          <a:xfrm>
            <a:off x="838200" y="1825625"/>
            <a:ext cx="10515600" cy="4351338"/>
          </a:xfrm>
          <a:prstGeom prst="rect">
            <a:avLst/>
          </a:prstGeom>
        </p:spPr>
        <p:txBody>
          <a:bodyPr/>
          <a:lstStyle/>
          <a:p>
            <a:r>
              <a:t>Reactive arthritis and postinfectious arthritis are not the same and not related by a parent-child relationship because:</a:t>
            </a:r>
          </a:p>
          <a:p>
            <a:pPr marL="685800" lvl="1" indent="-228600">
              <a:spcBef>
                <a:spcPts val="500"/>
              </a:spcBef>
              <a:defRPr sz="2400"/>
            </a:pPr>
            <a:r>
              <a:t>Reactive arthritis can start during or after an infection</a:t>
            </a:r>
          </a:p>
          <a:p>
            <a:pPr marL="685800" lvl="1" indent="-228600">
              <a:spcBef>
                <a:spcPts val="500"/>
              </a:spcBef>
              <a:defRPr sz="2400"/>
            </a:pPr>
            <a:r>
              <a:t>Reactive arthritis may be associated with dactylitis, enthesitis and inflammatory back pain but not all features may be present at (e.g. only 20-90% of patients with reave arthritis present with enthesitis).</a:t>
            </a:r>
          </a:p>
          <a:p>
            <a:pPr marL="685800" lvl="1" indent="-228600">
              <a:spcBef>
                <a:spcPts val="500"/>
              </a:spcBef>
              <a:defRPr sz="2400"/>
            </a:pPr>
            <a:r>
              <a:t>Reactive arthritis is considered a kind of spondyloarthrits</a:t>
            </a:r>
          </a:p>
          <a:p>
            <a:pPr marL="685800" lvl="1" indent="-228600">
              <a:spcBef>
                <a:spcPts val="500"/>
              </a:spcBef>
              <a:defRPr sz="2400"/>
            </a:pPr>
            <a:r>
              <a:t>Reactive arthritis is usually associated with the following organisms: </a:t>
            </a:r>
            <a:r>
              <a:rPr i="1"/>
              <a:t>Chlamydiatrachomatis</a:t>
            </a:r>
            <a:r>
              <a:t>, </a:t>
            </a:r>
            <a:r>
              <a:rPr i="1"/>
              <a:t>Yersinia</a:t>
            </a:r>
            <a:r>
              <a:t>, </a:t>
            </a:r>
            <a:r>
              <a:rPr i="1"/>
              <a:t>Salmonella</a:t>
            </a:r>
            <a:r>
              <a:t>, </a:t>
            </a:r>
            <a:r>
              <a:rPr i="1"/>
              <a:t>Shigella</a:t>
            </a:r>
            <a:r>
              <a:t>, </a:t>
            </a:r>
            <a:r>
              <a:rPr i="1"/>
              <a:t>Campylobacter</a:t>
            </a:r>
            <a:r>
              <a:t>, </a:t>
            </a:r>
            <a:r>
              <a:rPr i="1"/>
              <a:t>Clostridium difficile</a:t>
            </a:r>
            <a:r>
              <a:t>, and </a:t>
            </a:r>
            <a:r>
              <a:rPr i="1"/>
              <a:t>Chlamydia pneumoniae</a:t>
            </a:r>
            <a:r>
              <a: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Title 1"/>
          <p:cNvSpPr txBox="1">
            <a:spLocks noGrp="1"/>
          </p:cNvSpPr>
          <p:nvPr>
            <p:ph type="title"/>
          </p:nvPr>
        </p:nvSpPr>
        <p:spPr>
          <a:xfrm>
            <a:off x="838200" y="365125"/>
            <a:ext cx="10515600" cy="1325563"/>
          </a:xfrm>
          <a:prstGeom prst="rect">
            <a:avLst/>
          </a:prstGeom>
        </p:spPr>
        <p:txBody>
          <a:bodyPr/>
          <a:lstStyle/>
          <a:p>
            <a:r>
              <a:t>Reactive arthritis vs. Reiter syndrome</a:t>
            </a:r>
          </a:p>
        </p:txBody>
      </p:sp>
      <p:sp>
        <p:nvSpPr>
          <p:cNvPr id="131" name="Content Placeholder 2"/>
          <p:cNvSpPr txBox="1">
            <a:spLocks noGrp="1"/>
          </p:cNvSpPr>
          <p:nvPr>
            <p:ph type="body" idx="1"/>
          </p:nvPr>
        </p:nvSpPr>
        <p:spPr>
          <a:xfrm>
            <a:off x="838200" y="1825625"/>
            <a:ext cx="10515600" cy="4351338"/>
          </a:xfrm>
          <a:prstGeom prst="rect">
            <a:avLst/>
          </a:prstGeom>
        </p:spPr>
        <p:txBody>
          <a:bodyPr/>
          <a:lstStyle/>
          <a:p>
            <a:pPr>
              <a:lnSpc>
                <a:spcPct val="72000"/>
              </a:lnSpc>
              <a:defRPr sz="2500" b="1"/>
            </a:pPr>
            <a:r>
              <a:t>The term “reactive arthritis” has sometimes been used historically to refer to the clinical triad of postinfectious arthritis, urethritis, and conjunctivitis, which was formerly called Reiter syndrome</a:t>
            </a:r>
            <a:r>
              <a:rPr b="0"/>
              <a:t>. However, these patients represent only a subset of patients with reactive arthritis.</a:t>
            </a:r>
          </a:p>
          <a:p>
            <a:pPr>
              <a:lnSpc>
                <a:spcPct val="72000"/>
              </a:lnSpc>
              <a:defRPr sz="2500"/>
            </a:pPr>
            <a:r>
              <a:t>Reasons that the classical triad was </a:t>
            </a:r>
            <a:r>
              <a:rPr b="1" u="sng"/>
              <a:t>formerly</a:t>
            </a:r>
            <a:r>
              <a:t> called Reiter syndrome.</a:t>
            </a:r>
          </a:p>
          <a:p>
            <a:pPr marL="685800" lvl="1" indent="-228600">
              <a:lnSpc>
                <a:spcPct val="72000"/>
              </a:lnSpc>
              <a:spcBef>
                <a:spcPts val="500"/>
              </a:spcBef>
              <a:defRPr sz="2200"/>
            </a:pPr>
            <a:r>
              <a:t>The presence of the extraarticular manifestations present in the syndrome described by Reiter is inconstant.</a:t>
            </a:r>
          </a:p>
          <a:p>
            <a:pPr marL="685800" lvl="1" indent="-228600">
              <a:lnSpc>
                <a:spcPct val="72000"/>
              </a:lnSpc>
              <a:spcBef>
                <a:spcPts val="500"/>
              </a:spcBef>
              <a:defRPr sz="2200"/>
            </a:pPr>
            <a:r>
              <a:t>The classic symptoms attributed to Reiter were actually reported before Reiter’s description.</a:t>
            </a:r>
          </a:p>
          <a:p>
            <a:pPr marL="685800" lvl="1" indent="-228600">
              <a:lnSpc>
                <a:spcPct val="72000"/>
              </a:lnSpc>
              <a:spcBef>
                <a:spcPts val="500"/>
              </a:spcBef>
              <a:defRPr sz="2200"/>
            </a:pPr>
            <a:r>
              <a:t>A proposal to remove Reiter’s name from the syndrome and which was widely supported by professional medical societies and patient advocacy groups related to the discovery that Hans Reiter was a war criminal.</a:t>
            </a:r>
          </a:p>
          <a:p>
            <a:pPr>
              <a:lnSpc>
                <a:spcPct val="72000"/>
              </a:lnSpc>
              <a:defRPr sz="2500"/>
            </a:pPr>
            <a:r>
              <a:t>Reiter syndrome be retained as a synonym both for reactive arthritis and for the classic triad for retrieval purposes.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itle 3"/>
          <p:cNvSpPr txBox="1">
            <a:spLocks noGrp="1"/>
          </p:cNvSpPr>
          <p:nvPr>
            <p:ph type="title"/>
          </p:nvPr>
        </p:nvSpPr>
        <p:spPr>
          <a:xfrm>
            <a:off x="838200" y="365125"/>
            <a:ext cx="10515600" cy="1325563"/>
          </a:xfrm>
          <a:prstGeom prst="rect">
            <a:avLst/>
          </a:prstGeom>
        </p:spPr>
        <p:txBody>
          <a:bodyPr/>
          <a:lstStyle/>
          <a:p>
            <a:r>
              <a:t>Proposed models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 name="Picture 1" descr="Picture 1"/>
          <p:cNvPicPr>
            <a:picLocks noChangeAspect="1"/>
          </p:cNvPicPr>
          <p:nvPr/>
        </p:nvPicPr>
        <p:blipFill>
          <a:blip r:embed="rId2">
            <a:extLst/>
          </a:blip>
          <a:stretch>
            <a:fillRect/>
          </a:stretch>
        </p:blipFill>
        <p:spPr>
          <a:xfrm>
            <a:off x="0" y="1475758"/>
            <a:ext cx="12192000" cy="3906482"/>
          </a:xfrm>
          <a:prstGeom prst="rect">
            <a:avLst/>
          </a:prstGeom>
          <a:ln w="12700">
            <a:miter lim="400000"/>
          </a:ln>
        </p:spPr>
      </p:pic>
      <p:sp>
        <p:nvSpPr>
          <p:cNvPr id="136" name="Title 2"/>
          <p:cNvSpPr txBox="1">
            <a:spLocks noGrp="1"/>
          </p:cNvSpPr>
          <p:nvPr>
            <p:ph type="title"/>
          </p:nvPr>
        </p:nvSpPr>
        <p:spPr>
          <a:xfrm>
            <a:off x="838200" y="365124"/>
            <a:ext cx="10515600" cy="1037549"/>
          </a:xfrm>
          <a:prstGeom prst="rect">
            <a:avLst/>
          </a:prstGeom>
        </p:spPr>
        <p:txBody>
          <a:bodyPr/>
          <a:lstStyle/>
          <a:p>
            <a:r>
              <a:t>Infective arthritis</a:t>
            </a:r>
          </a:p>
        </p:txBody>
      </p:sp>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33</TotalTime>
  <Words>525</Words>
  <Application>Microsoft Macintosh PowerPoint</Application>
  <PresentationFormat>Widescreen</PresentationFormat>
  <Paragraphs>59</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Calibri Light</vt:lpstr>
      <vt:lpstr>Office Theme</vt:lpstr>
      <vt:lpstr>Reactive arthritis, postinfectious arthritis, Reiter disease</vt:lpstr>
      <vt:lpstr>Reactive vs. postinfectious arthritis - 1</vt:lpstr>
      <vt:lpstr>Reactive vs. postinfectious arthritis -2</vt:lpstr>
      <vt:lpstr>Reactive vs. postinfectious arthritis -3</vt:lpstr>
      <vt:lpstr>Reactive vs. postinfectious arthritis -4</vt:lpstr>
      <vt:lpstr>Summary/conclusions - Reactive vs. postinfectious arthritis </vt:lpstr>
      <vt:lpstr>Reactive arthritis vs. Reiter syndrome</vt:lpstr>
      <vt:lpstr>Proposed models</vt:lpstr>
      <vt:lpstr>Infective arthritis</vt:lpstr>
      <vt:lpstr>Post-infective arthritis</vt:lpstr>
      <vt:lpstr>Spondyloarthritis</vt:lpstr>
      <vt:lpstr>Classification of Spondyloarthits</vt:lpstr>
      <vt:lpstr>Reactive arthritis</vt:lpstr>
      <vt:lpstr>Spondyloarthritis</vt:lpstr>
      <vt:lpstr>Peripheral spondyloarthritis</vt:lpstr>
      <vt:lpstr>Axial spondyloarthritis</vt:lpstr>
      <vt:lpstr>Reactive arthritis</vt:lpstr>
      <vt:lpstr>Ankylosing spondylitis </vt:lpstr>
      <vt:lpstr>Non-radiographic axial spondylitis</vt:lpstr>
      <vt:lpstr>Reactive arthritis co-occurrent with extrarticular manifestations</vt:lpstr>
      <vt:lpstr>Spondyloarthritis co-occurrent with inflammatory bowel disease</vt:lpstr>
      <vt:lpstr>Psoriatic arthritis</vt:lpstr>
      <vt:lpstr>Reiter disease</vt:lpstr>
      <vt:lpstr>Reiter’s urethritis</vt:lpstr>
      <vt:lpstr>Spondyloarthritis hierarchy</vt:lpstr>
      <vt:lpstr>Final analysis</vt:lpstr>
    </vt:vector>
  </TitlesOfParts>
  <LinksUpToDate>false</LinksUpToDate>
  <SharedDoc>false</SharedDoc>
  <HyperlinksChanged>false</HyperlinksChanged>
  <AppVersion>16.0008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Reactive arthritis, postinfectious arthritis, Reiter disease</dc:title>
  <cp:lastModifiedBy>Bruce J. Goldberg</cp:lastModifiedBy>
  <cp:revision>3</cp:revision>
  <dcterms:modified xsi:type="dcterms:W3CDTF">2018-01-05T03:12:40Z</dcterms:modified>
</cp:coreProperties>
</file>