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59" r:id="rId6"/>
    <p:sldId id="260" r:id="rId7"/>
    <p:sldId id="263"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7" autoAdjust="0"/>
    <p:restoredTop sz="94660"/>
  </p:normalViewPr>
  <p:slideViewPr>
    <p:cSldViewPr snapToGrid="0">
      <p:cViewPr varScale="1">
        <p:scale>
          <a:sx n="127" d="100"/>
          <a:sy n="127" d="100"/>
        </p:scale>
        <p:origin x="208" y="10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5A096EF-1BA1-41AC-BDEA-3B317B05EC5F}"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3561069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A096EF-1BA1-41AC-BDEA-3B317B05EC5F}"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1930507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A096EF-1BA1-41AC-BDEA-3B317B05EC5F}"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680466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A096EF-1BA1-41AC-BDEA-3B317B05EC5F}"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275730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5A096EF-1BA1-41AC-BDEA-3B317B05EC5F}"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4074468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5A096EF-1BA1-41AC-BDEA-3B317B05EC5F}"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1286003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5A096EF-1BA1-41AC-BDEA-3B317B05EC5F}" type="datetimeFigureOut">
              <a:rPr lang="en-US" smtClean="0"/>
              <a:t>3/29/17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1131611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5A096EF-1BA1-41AC-BDEA-3B317B05EC5F}" type="datetimeFigureOut">
              <a:rPr lang="en-US" smtClean="0"/>
              <a:t>3/29/17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2243511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A096EF-1BA1-41AC-BDEA-3B317B05EC5F}" type="datetimeFigureOut">
              <a:rPr lang="en-US" smtClean="0"/>
              <a:t>3/29/17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1654594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A096EF-1BA1-41AC-BDEA-3B317B05EC5F}"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1142022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A096EF-1BA1-41AC-BDEA-3B317B05EC5F}"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38B9D-C8D8-40B7-BC94-802AFC83254E}" type="slidenum">
              <a:rPr lang="en-US" smtClean="0"/>
              <a:t>‹#›</a:t>
            </a:fld>
            <a:endParaRPr lang="en-US"/>
          </a:p>
        </p:txBody>
      </p:sp>
    </p:spTree>
    <p:extLst>
      <p:ext uri="{BB962C8B-B14F-4D97-AF65-F5344CB8AC3E}">
        <p14:creationId xmlns:p14="http://schemas.microsoft.com/office/powerpoint/2010/main" val="23586580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A096EF-1BA1-41AC-BDEA-3B317B05EC5F}" type="datetimeFigureOut">
              <a:rPr lang="en-US" smtClean="0"/>
              <a:t>3/29/17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838B9D-C8D8-40B7-BC94-802AFC83254E}" type="slidenum">
              <a:rPr lang="en-US" smtClean="0"/>
              <a:t>‹#›</a:t>
            </a:fld>
            <a:endParaRPr lang="en-US"/>
          </a:p>
        </p:txBody>
      </p:sp>
    </p:spTree>
    <p:extLst>
      <p:ext uri="{BB962C8B-B14F-4D97-AF65-F5344CB8AC3E}">
        <p14:creationId xmlns:p14="http://schemas.microsoft.com/office/powerpoint/2010/main" val="30149611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5" Type="http://schemas.openxmlformats.org/officeDocument/2006/relationships/image" Target="../media/image4.emf"/><Relationship Id="rId6" Type="http://schemas.openxmlformats.org/officeDocument/2006/relationships/image" Target="../media/image5.emf"/><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Hypersensitivity dispositions as clinical findings</a:t>
            </a:r>
          </a:p>
        </p:txBody>
      </p:sp>
    </p:spTree>
    <p:extLst>
      <p:ext uri="{BB962C8B-B14F-4D97-AF65-F5344CB8AC3E}">
        <p14:creationId xmlns:p14="http://schemas.microsoft.com/office/powerpoint/2010/main" val="1962793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Hypersensitivity/allergic/pseudoallergic dispositions</a:t>
            </a:r>
          </a:p>
        </p:txBody>
      </p:sp>
      <p:sp>
        <p:nvSpPr>
          <p:cNvPr id="3" name="Content Placeholder 2"/>
          <p:cNvSpPr>
            <a:spLocks noGrp="1"/>
          </p:cNvSpPr>
          <p:nvPr>
            <p:ph idx="1"/>
          </p:nvPr>
        </p:nvSpPr>
        <p:spPr/>
        <p:txBody>
          <a:bodyPr/>
          <a:lstStyle/>
          <a:p>
            <a:r>
              <a:rPr lang="en-US" dirty="0"/>
              <a:t>May be considered as findings about potential adverse conditions such as diseases, structures, processes</a:t>
            </a:r>
          </a:p>
        </p:txBody>
      </p:sp>
    </p:spTree>
    <p:extLst>
      <p:ext uri="{BB962C8B-B14F-4D97-AF65-F5344CB8AC3E}">
        <p14:creationId xmlns:p14="http://schemas.microsoft.com/office/powerpoint/2010/main" val="1702326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proposed changes</a:t>
            </a:r>
          </a:p>
        </p:txBody>
      </p:sp>
      <p:sp>
        <p:nvSpPr>
          <p:cNvPr id="3" name="Content Placeholder 2"/>
          <p:cNvSpPr>
            <a:spLocks noGrp="1"/>
          </p:cNvSpPr>
          <p:nvPr>
            <p:ph idx="1"/>
          </p:nvPr>
        </p:nvSpPr>
        <p:spPr/>
        <p:txBody>
          <a:bodyPr>
            <a:normAutofit/>
          </a:bodyPr>
          <a:lstStyle/>
          <a:p>
            <a:r>
              <a:rPr lang="en-US" dirty="0"/>
              <a:t>Move hypersensitivity/allergy/pseudoallergy condition under clinical finding.</a:t>
            </a:r>
          </a:p>
          <a:p>
            <a:r>
              <a:rPr lang="en-US" dirty="0"/>
              <a:t>Make all of the above conditions primitive</a:t>
            </a:r>
          </a:p>
          <a:p>
            <a:r>
              <a:rPr lang="en-US" dirty="0"/>
              <a:t>Move 420134006 |Propensity to adverse reactions (disorder)|under clinical finding</a:t>
            </a:r>
          </a:p>
          <a:p>
            <a:r>
              <a:rPr lang="en-US" dirty="0"/>
              <a:t>The condition classes would have only 3 asserted subhierarchies:</a:t>
            </a:r>
          </a:p>
          <a:p>
            <a:pPr lvl="1"/>
            <a:r>
              <a:rPr lang="en-US" dirty="0"/>
              <a:t>Hypersensitivity/allergic/</a:t>
            </a:r>
            <a:r>
              <a:rPr lang="en-US" dirty="0" err="1"/>
              <a:t>pseduoallergic</a:t>
            </a:r>
            <a:r>
              <a:rPr lang="en-US" dirty="0"/>
              <a:t> disease</a:t>
            </a:r>
          </a:p>
          <a:p>
            <a:pPr lvl="1"/>
            <a:r>
              <a:rPr lang="en-US" dirty="0"/>
              <a:t>Hypersensitivity/allergic/pseudoallergic disposition</a:t>
            </a:r>
          </a:p>
          <a:p>
            <a:pPr lvl="1"/>
            <a:r>
              <a:rPr lang="en-US" dirty="0"/>
              <a:t>Hypersensitivity/allergic/pseudoallergic reaction</a:t>
            </a:r>
          </a:p>
          <a:p>
            <a:pPr lvl="1"/>
            <a:endParaRPr lang="en-US" dirty="0"/>
          </a:p>
          <a:p>
            <a:endParaRPr lang="en-US" dirty="0"/>
          </a:p>
        </p:txBody>
      </p:sp>
    </p:spTree>
    <p:extLst>
      <p:ext uri="{BB962C8B-B14F-4D97-AF65-F5344CB8AC3E}">
        <p14:creationId xmlns:p14="http://schemas.microsoft.com/office/powerpoint/2010/main" val="773035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Hypersensitivity/allergic/pseudoallergic diseases</a:t>
            </a:r>
          </a:p>
        </p:txBody>
      </p:sp>
      <p:sp>
        <p:nvSpPr>
          <p:cNvPr id="3" name="Content Placeholder 2"/>
          <p:cNvSpPr>
            <a:spLocks noGrp="1"/>
          </p:cNvSpPr>
          <p:nvPr>
            <p:ph idx="1"/>
          </p:nvPr>
        </p:nvSpPr>
        <p:spPr/>
        <p:txBody>
          <a:bodyPr>
            <a:normAutofit fontScale="77500" lnSpcReduction="20000"/>
          </a:bodyPr>
          <a:lstStyle/>
          <a:p>
            <a:r>
              <a:rPr lang="en-US" dirty="0"/>
              <a:t>Model: </a:t>
            </a:r>
          </a:p>
          <a:p>
            <a:pPr lvl="1"/>
            <a:r>
              <a:rPr lang="en-US" dirty="0"/>
              <a:t>Due to pathological process (i.e. due to allergic reaction)</a:t>
            </a:r>
          </a:p>
          <a:p>
            <a:r>
              <a:rPr lang="en-US" dirty="0"/>
              <a:t>Example:</a:t>
            </a:r>
          </a:p>
          <a:p>
            <a:pPr lvl="1"/>
            <a:r>
              <a:rPr lang="en-US" dirty="0"/>
              <a:t>Allergic rhinitis (disorder)</a:t>
            </a:r>
          </a:p>
          <a:p>
            <a:pPr lvl="2"/>
            <a:r>
              <a:rPr lang="en-US" dirty="0" err="1"/>
              <a:t>isA</a:t>
            </a:r>
            <a:r>
              <a:rPr lang="en-US" dirty="0"/>
              <a:t> disease (disorder)</a:t>
            </a:r>
          </a:p>
          <a:p>
            <a:pPr lvl="2"/>
            <a:r>
              <a:rPr lang="en-US" dirty="0" err="1"/>
              <a:t>isA</a:t>
            </a:r>
            <a:r>
              <a:rPr lang="en-US" dirty="0"/>
              <a:t> Allergic condition (finding)</a:t>
            </a:r>
          </a:p>
          <a:p>
            <a:pPr lvl="3"/>
            <a:r>
              <a:rPr lang="en-US" dirty="0"/>
              <a:t>due to type 1 hypersensitivity response (disorder)</a:t>
            </a:r>
          </a:p>
          <a:p>
            <a:pPr lvl="3"/>
            <a:r>
              <a:rPr lang="en-US" dirty="0"/>
              <a:t>RG {finding site structure of mucous membrane of nose (body structure)+ associated morphology inflammation}</a:t>
            </a:r>
          </a:p>
          <a:p>
            <a:r>
              <a:rPr lang="en-US" dirty="0"/>
              <a:t>Fully define these as a disease due to allergic reaction or a specific subtype of allergic reaction {caused by substance x}</a:t>
            </a:r>
          </a:p>
          <a:p>
            <a:pPr lvl="1"/>
            <a:r>
              <a:rPr lang="en-US" dirty="0"/>
              <a:t>The above is how allergic diseases were defined at the onset and several existing examples currently in SNOMED still use this model</a:t>
            </a:r>
          </a:p>
          <a:p>
            <a:r>
              <a:rPr lang="en-US" dirty="0"/>
              <a:t>This removes the uncertainty around these being either dispositions or reactions but as a specific temporal relationship is not mentioned, it leaves open the possibility that the causative allergic reaction is either still present at the time of the manifestation or that it has resolved.  </a:t>
            </a:r>
          </a:p>
        </p:txBody>
      </p:sp>
    </p:spTree>
    <p:extLst>
      <p:ext uri="{BB962C8B-B14F-4D97-AF65-F5344CB8AC3E}">
        <p14:creationId xmlns:p14="http://schemas.microsoft.com/office/powerpoint/2010/main" val="2606441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Hypersensitivity/allergic/pseudoallergic dispositions</a:t>
            </a:r>
          </a:p>
        </p:txBody>
      </p:sp>
      <p:sp>
        <p:nvSpPr>
          <p:cNvPr id="3" name="Content Placeholder 2"/>
          <p:cNvSpPr>
            <a:spLocks noGrp="1"/>
          </p:cNvSpPr>
          <p:nvPr>
            <p:ph idx="1"/>
          </p:nvPr>
        </p:nvSpPr>
        <p:spPr/>
        <p:txBody>
          <a:bodyPr>
            <a:normAutofit fontScale="92500" lnSpcReduction="20000"/>
          </a:bodyPr>
          <a:lstStyle/>
          <a:p>
            <a:r>
              <a:rPr lang="en-US" dirty="0"/>
              <a:t>Model:</a:t>
            </a:r>
          </a:p>
          <a:p>
            <a:pPr lvl="1"/>
            <a:r>
              <a:rPr lang="en-US" dirty="0"/>
              <a:t>Has realization pathological process i.e. allergic process (or allergic reaction process?)</a:t>
            </a:r>
          </a:p>
          <a:p>
            <a:r>
              <a:rPr lang="en-US" dirty="0"/>
              <a:t>Model these as propensity to adverse reactions has realization allergic process</a:t>
            </a:r>
          </a:p>
          <a:p>
            <a:pPr lvl="1"/>
            <a:r>
              <a:rPr lang="en-US" dirty="0"/>
              <a:t> The current range for has realization is 719982003 |Process (qualifier value)|</a:t>
            </a:r>
          </a:p>
          <a:p>
            <a:pPr lvl="1"/>
            <a:r>
              <a:rPr lang="en-US" dirty="0"/>
              <a:t>Move 308489006 |Pathological process (qualifier value)|under 719982003 |Process (qualifier value)|</a:t>
            </a:r>
          </a:p>
          <a:p>
            <a:pPr lvl="1"/>
            <a:r>
              <a:rPr lang="en-US" dirty="0"/>
              <a:t>Add causative agent substance and its appropriate descendants to a role group with has realization allergic process to indicate that the allergen causes the realization of the disposition and not the disposition itself.</a:t>
            </a:r>
          </a:p>
          <a:p>
            <a:pPr lvl="1"/>
            <a:r>
              <a:rPr lang="en-US" dirty="0"/>
              <a:t>Example Allergy to penicillin</a:t>
            </a:r>
          </a:p>
          <a:p>
            <a:pPr lvl="2"/>
            <a:r>
              <a:rPr lang="en-US" dirty="0" err="1"/>
              <a:t>isA</a:t>
            </a:r>
            <a:r>
              <a:rPr lang="en-US" dirty="0"/>
              <a:t> propensity to adverse reactions (finding)</a:t>
            </a:r>
          </a:p>
          <a:p>
            <a:pPr lvl="2"/>
            <a:r>
              <a:rPr lang="en-US" dirty="0" err="1"/>
              <a:t>isA</a:t>
            </a:r>
            <a:r>
              <a:rPr lang="en-US" dirty="0"/>
              <a:t> allergic condition (finding)</a:t>
            </a:r>
          </a:p>
          <a:p>
            <a:pPr lvl="3"/>
            <a:r>
              <a:rPr lang="en-US" dirty="0"/>
              <a:t>RG {has realization allergic process (or allergic reaction process ?) + causative agent penicillin}</a:t>
            </a:r>
          </a:p>
          <a:p>
            <a:pPr lvl="3"/>
            <a:endParaRPr lang="en-US" dirty="0"/>
          </a:p>
          <a:p>
            <a:pPr lvl="1"/>
            <a:endParaRPr lang="en-US" dirty="0"/>
          </a:p>
        </p:txBody>
      </p:sp>
    </p:spTree>
    <p:extLst>
      <p:ext uri="{BB962C8B-B14F-4D97-AF65-F5344CB8AC3E}">
        <p14:creationId xmlns:p14="http://schemas.microsoft.com/office/powerpoint/2010/main" val="2008284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Hypersensitivity/allergic/pseudoallergic reactions</a:t>
            </a:r>
          </a:p>
        </p:txBody>
      </p:sp>
      <p:sp>
        <p:nvSpPr>
          <p:cNvPr id="3" name="Content Placeholder 2"/>
          <p:cNvSpPr>
            <a:spLocks noGrp="1"/>
          </p:cNvSpPr>
          <p:nvPr>
            <p:ph idx="1"/>
          </p:nvPr>
        </p:nvSpPr>
        <p:spPr/>
        <p:txBody>
          <a:bodyPr/>
          <a:lstStyle/>
          <a:p>
            <a:r>
              <a:rPr lang="en-US" dirty="0"/>
              <a:t>Model:</a:t>
            </a:r>
          </a:p>
          <a:p>
            <a:pPr lvl="1"/>
            <a:r>
              <a:rPr lang="en-US" dirty="0"/>
              <a:t>Pathological process allergic (or allergic reaction?) process</a:t>
            </a:r>
          </a:p>
          <a:p>
            <a:r>
              <a:rPr lang="en-US" dirty="0"/>
              <a:t>Model as adverse reaction pathological process allergic process {caused by substance x}</a:t>
            </a:r>
          </a:p>
          <a:p>
            <a:pPr lvl="1"/>
            <a:r>
              <a:rPr lang="en-US" dirty="0"/>
              <a:t>Example</a:t>
            </a:r>
          </a:p>
          <a:p>
            <a:pPr lvl="2"/>
            <a:r>
              <a:rPr lang="en-US" dirty="0"/>
              <a:t>Allergic reaction to penicillin</a:t>
            </a:r>
          </a:p>
          <a:p>
            <a:pPr lvl="3"/>
            <a:r>
              <a:rPr lang="en-US" dirty="0" err="1"/>
              <a:t>isA</a:t>
            </a:r>
            <a:r>
              <a:rPr lang="en-US" dirty="0"/>
              <a:t> adverse reaction (disorder)</a:t>
            </a:r>
          </a:p>
          <a:p>
            <a:pPr lvl="3"/>
            <a:r>
              <a:rPr lang="en-US" dirty="0" err="1"/>
              <a:t>isA</a:t>
            </a:r>
            <a:r>
              <a:rPr lang="en-US" dirty="0"/>
              <a:t> allergic condition (finding)</a:t>
            </a:r>
          </a:p>
          <a:p>
            <a:pPr lvl="4"/>
            <a:r>
              <a:rPr lang="en-US" dirty="0"/>
              <a:t>Pathological process allergic process (or allergic reaction process ?)</a:t>
            </a:r>
          </a:p>
          <a:p>
            <a:pPr lvl="4"/>
            <a:endParaRPr lang="en-US" dirty="0"/>
          </a:p>
        </p:txBody>
      </p:sp>
    </p:spTree>
    <p:extLst>
      <p:ext uri="{BB962C8B-B14F-4D97-AF65-F5344CB8AC3E}">
        <p14:creationId xmlns:p14="http://schemas.microsoft.com/office/powerpoint/2010/main" val="411207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hypersensitivity/allergy hierarchies</a:t>
            </a:r>
          </a:p>
        </p:txBody>
      </p:sp>
      <p:pic>
        <p:nvPicPr>
          <p:cNvPr id="4" name="Content Placeholder 3"/>
          <p:cNvPicPr>
            <a:picLocks noGrp="1" noChangeAspect="1"/>
          </p:cNvPicPr>
          <p:nvPr>
            <p:ph idx="1"/>
          </p:nvPr>
        </p:nvPicPr>
        <p:blipFill>
          <a:blip r:embed="rId2"/>
          <a:stretch>
            <a:fillRect/>
          </a:stretch>
        </p:blipFill>
        <p:spPr>
          <a:xfrm>
            <a:off x="838200" y="2214644"/>
            <a:ext cx="2645893" cy="2005758"/>
          </a:xfrm>
          <a:prstGeom prst="rect">
            <a:avLst/>
          </a:prstGeom>
        </p:spPr>
      </p:pic>
      <p:pic>
        <p:nvPicPr>
          <p:cNvPr id="5" name="Picture 4"/>
          <p:cNvPicPr>
            <a:picLocks noChangeAspect="1"/>
          </p:cNvPicPr>
          <p:nvPr/>
        </p:nvPicPr>
        <p:blipFill>
          <a:blip r:embed="rId3"/>
          <a:stretch>
            <a:fillRect/>
          </a:stretch>
        </p:blipFill>
        <p:spPr>
          <a:xfrm>
            <a:off x="3484093" y="2214644"/>
            <a:ext cx="2145244" cy="1358900"/>
          </a:xfrm>
          <a:prstGeom prst="rect">
            <a:avLst/>
          </a:prstGeom>
        </p:spPr>
      </p:pic>
      <p:pic>
        <p:nvPicPr>
          <p:cNvPr id="6" name="Picture 5"/>
          <p:cNvPicPr>
            <a:picLocks noChangeAspect="1"/>
          </p:cNvPicPr>
          <p:nvPr/>
        </p:nvPicPr>
        <p:blipFill>
          <a:blip r:embed="rId4"/>
          <a:stretch>
            <a:fillRect/>
          </a:stretch>
        </p:blipFill>
        <p:spPr>
          <a:xfrm>
            <a:off x="5738974" y="2214644"/>
            <a:ext cx="3681188" cy="1409700"/>
          </a:xfrm>
          <a:prstGeom prst="rect">
            <a:avLst/>
          </a:prstGeom>
        </p:spPr>
      </p:pic>
      <p:pic>
        <p:nvPicPr>
          <p:cNvPr id="7" name="Picture 6"/>
          <p:cNvPicPr>
            <a:picLocks noChangeAspect="1"/>
          </p:cNvPicPr>
          <p:nvPr/>
        </p:nvPicPr>
        <p:blipFill>
          <a:blip r:embed="rId5"/>
          <a:stretch>
            <a:fillRect/>
          </a:stretch>
        </p:blipFill>
        <p:spPr>
          <a:xfrm>
            <a:off x="3484093" y="4148300"/>
            <a:ext cx="2691075" cy="1371600"/>
          </a:xfrm>
          <a:prstGeom prst="rect">
            <a:avLst/>
          </a:prstGeom>
        </p:spPr>
      </p:pic>
      <p:pic>
        <p:nvPicPr>
          <p:cNvPr id="8" name="Picture 7"/>
          <p:cNvPicPr>
            <a:picLocks noChangeAspect="1"/>
          </p:cNvPicPr>
          <p:nvPr/>
        </p:nvPicPr>
        <p:blipFill>
          <a:blip r:embed="rId6"/>
          <a:stretch>
            <a:fillRect/>
          </a:stretch>
        </p:blipFill>
        <p:spPr>
          <a:xfrm>
            <a:off x="5777055" y="4053503"/>
            <a:ext cx="3605026" cy="2501900"/>
          </a:xfrm>
          <a:prstGeom prst="rect">
            <a:avLst/>
          </a:prstGeom>
        </p:spPr>
      </p:pic>
      <p:sp>
        <p:nvSpPr>
          <p:cNvPr id="9" name="TextBox 8"/>
          <p:cNvSpPr txBox="1"/>
          <p:nvPr/>
        </p:nvSpPr>
        <p:spPr>
          <a:xfrm>
            <a:off x="2096221" y="6094656"/>
            <a:ext cx="1510350" cy="276999"/>
          </a:xfrm>
          <a:prstGeom prst="rect">
            <a:avLst/>
          </a:prstGeom>
          <a:noFill/>
        </p:spPr>
        <p:txBody>
          <a:bodyPr wrap="none" rtlCol="0">
            <a:spAutoFit/>
          </a:bodyPr>
          <a:lstStyle/>
          <a:p>
            <a:r>
              <a:rPr lang="en-US" sz="1200" dirty="0"/>
              <a:t>Should all be findings</a:t>
            </a:r>
          </a:p>
        </p:txBody>
      </p:sp>
      <p:cxnSp>
        <p:nvCxnSpPr>
          <p:cNvPr id="11" name="Straight Arrow Connector 10"/>
          <p:cNvCxnSpPr>
            <a:stCxn id="9" idx="0"/>
          </p:cNvCxnSpPr>
          <p:nvPr/>
        </p:nvCxnSpPr>
        <p:spPr>
          <a:xfrm flipV="1">
            <a:off x="2851396" y="4795158"/>
            <a:ext cx="839760" cy="12994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4909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Pseudoallergy</a:t>
            </a:r>
          </a:p>
        </p:txBody>
      </p:sp>
      <p:pic>
        <p:nvPicPr>
          <p:cNvPr id="4" name="Content Placeholder 3"/>
          <p:cNvPicPr>
            <a:picLocks noGrp="1" noChangeAspect="1"/>
          </p:cNvPicPr>
          <p:nvPr>
            <p:ph idx="1"/>
          </p:nvPr>
        </p:nvPicPr>
        <p:blipFill>
          <a:blip r:embed="rId2"/>
          <a:stretch>
            <a:fillRect/>
          </a:stretch>
        </p:blipFill>
        <p:spPr>
          <a:xfrm>
            <a:off x="838200" y="2678682"/>
            <a:ext cx="10515600" cy="2645223"/>
          </a:xfrm>
          <a:prstGeom prst="rect">
            <a:avLst/>
          </a:prstGeom>
        </p:spPr>
      </p:pic>
    </p:spTree>
    <p:extLst>
      <p:ext uri="{BB962C8B-B14F-4D97-AF65-F5344CB8AC3E}">
        <p14:creationId xmlns:p14="http://schemas.microsoft.com/office/powerpoint/2010/main" val="3909608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Hypersensitivity/allergy/pseudoallergy models - summary</a:t>
            </a:r>
            <a:endParaRPr lang="en-US" dirty="0"/>
          </a:p>
        </p:txBody>
      </p:sp>
      <p:sp>
        <p:nvSpPr>
          <p:cNvPr id="3" name="Content Placeholder 2"/>
          <p:cNvSpPr>
            <a:spLocks noGrp="1"/>
          </p:cNvSpPr>
          <p:nvPr>
            <p:ph idx="1"/>
          </p:nvPr>
        </p:nvSpPr>
        <p:spPr>
          <a:xfrm>
            <a:off x="838200" y="1825624"/>
            <a:ext cx="10515600" cy="4514885"/>
          </a:xfrm>
        </p:spPr>
        <p:txBody>
          <a:bodyPr>
            <a:normAutofit lnSpcReduction="10000"/>
          </a:bodyPr>
          <a:lstStyle/>
          <a:p>
            <a:r>
              <a:rPr lang="en-US" dirty="0" smtClean="0"/>
              <a:t>Hypersensitivity/allergy/pseudoallergy condition (finding)</a:t>
            </a:r>
          </a:p>
          <a:p>
            <a:pPr lvl="1"/>
            <a:r>
              <a:rPr lang="en-US" dirty="0" smtClean="0"/>
              <a:t>Primitive groupers for hypersensitivity/allergy/pseudoallergy diseases, dispositions and reactions (processes)</a:t>
            </a:r>
          </a:p>
          <a:p>
            <a:r>
              <a:rPr lang="en-US" dirty="0" smtClean="0"/>
              <a:t>Hypersensitivity/allergy/pseudoallergy disease (disorder)</a:t>
            </a:r>
          </a:p>
          <a:p>
            <a:pPr lvl="1"/>
            <a:r>
              <a:rPr lang="en-US" dirty="0" smtClean="0"/>
              <a:t>Disorder due to allergic reaction</a:t>
            </a:r>
          </a:p>
          <a:p>
            <a:r>
              <a:rPr lang="en-US" dirty="0"/>
              <a:t>Hypersensitivity/allergy/pseudoallergy </a:t>
            </a:r>
            <a:r>
              <a:rPr lang="en-US" dirty="0" smtClean="0"/>
              <a:t>disposition (finding)</a:t>
            </a:r>
          </a:p>
          <a:p>
            <a:pPr lvl="1"/>
            <a:r>
              <a:rPr lang="en-US" dirty="0" smtClean="0"/>
              <a:t>Propensity to adverse reactions has realization hypersensitivity/allergy/pseudoallergy process</a:t>
            </a:r>
          </a:p>
          <a:p>
            <a:r>
              <a:rPr lang="en-US" dirty="0" smtClean="0"/>
              <a:t>Hypersensitivity/allergy/pseudoallergy reaction (disorder)</a:t>
            </a:r>
          </a:p>
          <a:p>
            <a:pPr lvl="1"/>
            <a:r>
              <a:rPr lang="en-US" dirty="0" smtClean="0"/>
              <a:t>Adverse reaction pathological process hypersensitivity/allergy/pseudoallergy </a:t>
            </a:r>
            <a:r>
              <a:rPr lang="en-US" dirty="0"/>
              <a:t>process</a:t>
            </a:r>
          </a:p>
          <a:p>
            <a:pPr lvl="1"/>
            <a:endParaRPr lang="en-US" dirty="0" smtClean="0"/>
          </a:p>
          <a:p>
            <a:pPr lvl="1"/>
            <a:endParaRPr lang="en-US" dirty="0"/>
          </a:p>
          <a:p>
            <a:pPr lvl="1"/>
            <a:endParaRPr lang="en-US" dirty="0" smtClean="0"/>
          </a:p>
          <a:p>
            <a:endParaRPr lang="en-US" dirty="0"/>
          </a:p>
        </p:txBody>
      </p:sp>
    </p:spTree>
    <p:extLst>
      <p:ext uri="{BB962C8B-B14F-4D97-AF65-F5344CB8AC3E}">
        <p14:creationId xmlns:p14="http://schemas.microsoft.com/office/powerpoint/2010/main" val="10228791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330</TotalTime>
  <Words>471</Words>
  <Application>Microsoft Macintosh PowerPoint</Application>
  <PresentationFormat>Widescreen</PresentationFormat>
  <Paragraphs>57</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Calibri</vt:lpstr>
      <vt:lpstr>Calibri Light</vt:lpstr>
      <vt:lpstr>Arial</vt:lpstr>
      <vt:lpstr>Office Theme</vt:lpstr>
      <vt:lpstr>Hypersensitivity dispositions as clinical findings</vt:lpstr>
      <vt:lpstr>Hypersensitivity/allergic/pseudoallergic dispositions</vt:lpstr>
      <vt:lpstr>Summary of proposed changes</vt:lpstr>
      <vt:lpstr>Hypersensitivity/allergic/pseudoallergic diseases</vt:lpstr>
      <vt:lpstr>Hypersensitivity/allergic/pseudoallergic dispositions</vt:lpstr>
      <vt:lpstr>Hypersensitivity/allergic/pseudoallergic reactions</vt:lpstr>
      <vt:lpstr>Summary of hypersensitivity/allergy hierarchies</vt:lpstr>
      <vt:lpstr>Pseudoallergy</vt:lpstr>
      <vt:lpstr>Hypersensitivity/allergy/pseudoallergy models - summary</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J. Goldberg</cp:lastModifiedBy>
  <cp:revision>15</cp:revision>
  <dcterms:created xsi:type="dcterms:W3CDTF">2017-03-09T20:31:23Z</dcterms:created>
  <dcterms:modified xsi:type="dcterms:W3CDTF">2017-03-29T21:40:10Z</dcterms:modified>
</cp:coreProperties>
</file>