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10"/>
  </p:notesMasterIdLst>
  <p:sldIdLst>
    <p:sldId id="258" r:id="rId2"/>
    <p:sldId id="263" r:id="rId3"/>
    <p:sldId id="264" r:id="rId4"/>
    <p:sldId id="265" r:id="rId5"/>
    <p:sldId id="269" r:id="rId6"/>
    <p:sldId id="270" r:id="rId7"/>
    <p:sldId id="267" r:id="rId8"/>
    <p:sldId id="268" r:id="rId9"/>
  </p:sldIdLst>
  <p:sldSz cx="9144000" cy="6858000" type="screen4x3"/>
  <p:notesSz cx="9144000" cy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78" autoAdjust="0"/>
    <p:restoredTop sz="94757" autoAdjust="0"/>
  </p:normalViewPr>
  <p:slideViewPr>
    <p:cSldViewPr snapToGrid="0" snapToObjects="1">
      <p:cViewPr varScale="1">
        <p:scale>
          <a:sx n="85" d="100"/>
          <a:sy n="85" d="100"/>
        </p:scale>
        <p:origin x="-1096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5179483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2857500" y="514350"/>
            <a:ext cx="3429000" cy="25717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5179483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76294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hape 13"/>
          <p:cNvCxnSpPr/>
          <p:nvPr/>
        </p:nvCxnSpPr>
        <p:spPr>
          <a:xfrm>
            <a:off x="0" y="1613266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2143116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85800" y="3895402"/>
            <a:ext cx="6400799" cy="14695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sz="2400" b="0" i="0" u="none" strike="noStrike" cap="none" baseline="0">
                <a:solidFill>
                  <a:srgbClr val="0070C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pic>
        <p:nvPicPr>
          <p:cNvPr id="3" name="Picture 2" descr="delivering_snomed_tagline_CMYK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5" y="5722818"/>
            <a:ext cx="2426053" cy="10339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81006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184400"/>
            <a:ext cx="7772400" cy="1362075"/>
          </a:xfrm>
        </p:spPr>
        <p:txBody>
          <a:bodyPr anchor="t"/>
          <a:lstStyle>
            <a:lvl1pPr algn="l">
              <a:defRPr sz="4000" b="0" i="0" cap="none">
                <a:latin typeface="Museo 500"/>
                <a:cs typeface="Museo 500"/>
              </a:defRPr>
            </a:lvl1pPr>
          </a:lstStyle>
          <a:p>
            <a:r>
              <a:rPr lang="en-US" smtClean="0"/>
              <a:t>Click to edit Master title style</a:t>
            </a:r>
            <a:endParaRPr lang="da-DK" dirty="0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484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ison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1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8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59204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610448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7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13" cy="7207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892621"/>
            <a:ext cx="5111750" cy="52335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 b="0" i="0">
                <a:latin typeface="Museo 300"/>
                <a:cs typeface="Museo 300"/>
              </a:defRPr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597" y="1428736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288" y="883418"/>
            <a:ext cx="5486399" cy="39029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71167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 descr="snomed-brand-RGB-small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260" y="158738"/>
            <a:ext cx="1063614" cy="1063614"/>
          </a:xfrm>
          <a:prstGeom prst="rect">
            <a:avLst/>
          </a:prstGeom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80" r:id="rId2"/>
    <p:sldLayoutId id="2147483679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500"/>
          <a:ea typeface="Arial"/>
          <a:cs typeface="Museo 5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300"/>
          <a:ea typeface="Arial"/>
          <a:cs typeface="Museo 3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snomed.org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Genomics </a:t>
            </a:r>
            <a:r>
              <a:rPr lang="en-GB" dirty="0" smtClean="0"/>
              <a:t>update </a:t>
            </a:r>
            <a:r>
              <a:rPr lang="mr-IN" dirty="0" smtClean="0"/>
              <a:t>–</a:t>
            </a:r>
            <a:r>
              <a:rPr lang="en-GB" dirty="0" smtClean="0"/>
              <a:t> </a:t>
            </a:r>
            <a:r>
              <a:rPr lang="en-GB" dirty="0" smtClean="0"/>
              <a:t>Editorial AG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April 2017, Business Meeting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Ian Green</a:t>
            </a:r>
          </a:p>
          <a:p>
            <a:r>
              <a:rPr lang="en-US" sz="2000" dirty="0" smtClean="0"/>
              <a:t>Clinical Engagement and Education Business Manager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907970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62388"/>
            <a:ext cx="8229600" cy="4658007"/>
          </a:xfrm>
        </p:spPr>
        <p:txBody>
          <a:bodyPr/>
          <a:lstStyle/>
          <a:p>
            <a:r>
              <a:rPr lang="en-US" dirty="0" smtClean="0"/>
              <a:t>Strategy</a:t>
            </a:r>
          </a:p>
          <a:p>
            <a:pPr lvl="1"/>
            <a:r>
              <a:rPr lang="en-US" dirty="0" smtClean="0"/>
              <a:t>Work undertaken by Genome One (part of the </a:t>
            </a:r>
            <a:r>
              <a:rPr lang="en-US" dirty="0" err="1" smtClean="0"/>
              <a:t>Garvan</a:t>
            </a:r>
            <a:r>
              <a:rPr lang="en-US" dirty="0" smtClean="0"/>
              <a:t> Institute)</a:t>
            </a:r>
          </a:p>
          <a:p>
            <a:pPr lvl="1"/>
            <a:r>
              <a:rPr lang="en-US" dirty="0" smtClean="0"/>
              <a:t>Work underway</a:t>
            </a:r>
          </a:p>
          <a:p>
            <a:pPr lvl="1"/>
            <a:r>
              <a:rPr lang="en-US" dirty="0" smtClean="0"/>
              <a:t>Completion date </a:t>
            </a:r>
            <a:r>
              <a:rPr lang="mr-IN" dirty="0" smtClean="0"/>
              <a:t>–</a:t>
            </a:r>
            <a:r>
              <a:rPr lang="en-US" dirty="0" smtClean="0"/>
              <a:t> 17</a:t>
            </a:r>
            <a:r>
              <a:rPr lang="en-US" baseline="30000" dirty="0" smtClean="0"/>
              <a:t>th</a:t>
            </a:r>
            <a:r>
              <a:rPr lang="en-US" dirty="0" smtClean="0"/>
              <a:t>, March 2017</a:t>
            </a:r>
            <a:endParaRPr lang="en-US" dirty="0"/>
          </a:p>
          <a:p>
            <a:r>
              <a:rPr lang="en-US" dirty="0" smtClean="0"/>
              <a:t>Subject Matter Expert (SME) group</a:t>
            </a:r>
          </a:p>
          <a:p>
            <a:pPr lvl="1"/>
            <a:r>
              <a:rPr lang="en-US" dirty="0" smtClean="0"/>
              <a:t>First meeting after the April conference </a:t>
            </a:r>
            <a:r>
              <a:rPr lang="mr-IN" dirty="0" smtClean="0"/>
              <a:t>–</a:t>
            </a:r>
            <a:r>
              <a:rPr lang="en-US" dirty="0" smtClean="0"/>
              <a:t> 28</a:t>
            </a:r>
            <a:r>
              <a:rPr lang="en-US" baseline="30000" dirty="0" smtClean="0"/>
              <a:t>th</a:t>
            </a:r>
            <a:r>
              <a:rPr lang="en-US" dirty="0" smtClean="0"/>
              <a:t>, April 2017</a:t>
            </a:r>
          </a:p>
          <a:p>
            <a:pPr lvl="1"/>
            <a:r>
              <a:rPr lang="en-US" dirty="0" smtClean="0"/>
              <a:t>Genomics experts from different perspectives</a:t>
            </a:r>
          </a:p>
          <a:p>
            <a:pPr lvl="1"/>
            <a:r>
              <a:rPr lang="en-US" dirty="0" smtClean="0"/>
              <a:t>Advise on taking the strategy forward</a:t>
            </a:r>
          </a:p>
          <a:p>
            <a:pPr lvl="1"/>
            <a:r>
              <a:rPr lang="en-US" dirty="0" smtClean="0"/>
              <a:t>Development of the genomics roadmap</a:t>
            </a:r>
            <a:endParaRPr lang="en-US" dirty="0"/>
          </a:p>
          <a:p>
            <a:r>
              <a:rPr lang="en-US" dirty="0" smtClean="0"/>
              <a:t>Roadmap</a:t>
            </a:r>
          </a:p>
          <a:p>
            <a:pPr lvl="1"/>
            <a:r>
              <a:rPr lang="en-US" dirty="0" smtClean="0"/>
              <a:t>Work plan based on the strategy</a:t>
            </a:r>
          </a:p>
          <a:p>
            <a:pPr lvl="1"/>
            <a:r>
              <a:rPr lang="en-US" dirty="0" smtClean="0"/>
              <a:t>Envisage 3-5 year plan</a:t>
            </a:r>
          </a:p>
          <a:p>
            <a:pPr lvl="1"/>
            <a:r>
              <a:rPr lang="en-US" dirty="0" smtClean="0"/>
              <a:t>Identification of the work that needs to be completed</a:t>
            </a:r>
          </a:p>
          <a:p>
            <a:pPr lvl="1"/>
            <a:r>
              <a:rPr lang="en-US" dirty="0" smtClean="0"/>
              <a:t>Prioritization of the work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019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Power point deck, covering:</a:t>
            </a:r>
          </a:p>
          <a:p>
            <a:pPr lvl="1"/>
            <a:r>
              <a:rPr lang="en-GB" sz="1800" dirty="0" smtClean="0"/>
              <a:t>Vision </a:t>
            </a:r>
            <a:r>
              <a:rPr lang="en-GB" sz="1800" dirty="0"/>
              <a:t>for SNOMED CT and Genomics</a:t>
            </a:r>
          </a:p>
          <a:p>
            <a:pPr lvl="1"/>
            <a:r>
              <a:rPr lang="en-GB" sz="1800" dirty="0"/>
              <a:t>Genomics landscape, with particular reference to the use of terminology</a:t>
            </a:r>
          </a:p>
          <a:p>
            <a:pPr lvl="1"/>
            <a:r>
              <a:rPr lang="en-GB" sz="1800" dirty="0"/>
              <a:t>Identification of the key genomics institutions globally</a:t>
            </a:r>
          </a:p>
          <a:p>
            <a:pPr lvl="1"/>
            <a:r>
              <a:rPr lang="en-GB" sz="1800" dirty="0"/>
              <a:t>Identification of the high level requirements for the genomics communities in terms of interoperability and clinical terminology (links to EHR data)</a:t>
            </a:r>
          </a:p>
          <a:p>
            <a:pPr lvl="1"/>
            <a:r>
              <a:rPr lang="en-GB" sz="1800" dirty="0"/>
              <a:t>Proposals for key genomics collaboration partners</a:t>
            </a:r>
          </a:p>
          <a:p>
            <a:pPr lvl="1"/>
            <a:r>
              <a:rPr lang="en-GB" sz="1800" dirty="0"/>
              <a:t>Identification of content themes which need to be reflected in SNOMED CT to meet the requirements of the genomics community</a:t>
            </a:r>
          </a:p>
          <a:p>
            <a:pPr lvl="1"/>
            <a:r>
              <a:rPr lang="en-GB" sz="1800" dirty="0"/>
              <a:t>A proposed schedule for the IHTSDO to achieve its strategic aims in relation to genomics</a:t>
            </a:r>
          </a:p>
          <a:p>
            <a:pPr lvl="1"/>
            <a:r>
              <a:rPr lang="en-GB" sz="1800" dirty="0"/>
              <a:t>How the genomics strategy meets the strategic aims of the clinical and genomics communities by addressing economic considerations of future treatment schedules, and addressing the management of population </a:t>
            </a:r>
            <a:r>
              <a:rPr lang="en-GB" sz="1800" dirty="0" smtClean="0"/>
              <a:t>health</a:t>
            </a:r>
            <a:endParaRPr lang="en-GB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64068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15 member group</a:t>
            </a:r>
          </a:p>
          <a:p>
            <a:r>
              <a:rPr lang="en-US" dirty="0" smtClean="0"/>
              <a:t>Chair </a:t>
            </a:r>
            <a:r>
              <a:rPr lang="mr-IN" dirty="0" smtClean="0"/>
              <a:t>–</a:t>
            </a:r>
            <a:r>
              <a:rPr lang="en-US" dirty="0" smtClean="0"/>
              <a:t> Charles </a:t>
            </a:r>
            <a:r>
              <a:rPr lang="en-US" dirty="0" err="1" smtClean="0"/>
              <a:t>Gutteridge</a:t>
            </a:r>
            <a:r>
              <a:rPr lang="en-US" dirty="0" smtClean="0"/>
              <a:t> (Clinical Lead, EMEA)</a:t>
            </a:r>
          </a:p>
          <a:p>
            <a:r>
              <a:rPr lang="en-US" dirty="0" smtClean="0"/>
              <a:t>Membership</a:t>
            </a:r>
          </a:p>
          <a:p>
            <a:pPr lvl="1"/>
            <a:r>
              <a:rPr lang="en-US" dirty="0" smtClean="0"/>
              <a:t>International databases/perspectives</a:t>
            </a:r>
          </a:p>
          <a:p>
            <a:pPr lvl="1"/>
            <a:r>
              <a:rPr lang="en-US" dirty="0" err="1" smtClean="0"/>
              <a:t>Pharmacogenetics</a:t>
            </a:r>
            <a:endParaRPr lang="en-US" dirty="0" smtClean="0"/>
          </a:p>
          <a:p>
            <a:pPr lvl="1"/>
            <a:r>
              <a:rPr lang="en-US" dirty="0" smtClean="0"/>
              <a:t>National genomics </a:t>
            </a:r>
            <a:r>
              <a:rPr lang="en-US" dirty="0" err="1" smtClean="0"/>
              <a:t>programmes</a:t>
            </a:r>
            <a:endParaRPr lang="en-US" dirty="0" smtClean="0"/>
          </a:p>
          <a:p>
            <a:pPr lvl="1"/>
            <a:r>
              <a:rPr lang="en-US" dirty="0" smtClean="0"/>
              <a:t>Genomics clinicians</a:t>
            </a:r>
          </a:p>
          <a:p>
            <a:r>
              <a:rPr lang="en-US" dirty="0" smtClean="0"/>
              <a:t>Aim</a:t>
            </a:r>
          </a:p>
          <a:p>
            <a:pPr lvl="1"/>
            <a:r>
              <a:rPr lang="en-US" dirty="0" smtClean="0"/>
              <a:t>Advise on moving the Genomics work forwards</a:t>
            </a:r>
          </a:p>
          <a:p>
            <a:pPr lvl="1"/>
            <a:r>
              <a:rPr lang="en-US" dirty="0" smtClean="0"/>
              <a:t>Review of Genomics strategy</a:t>
            </a:r>
          </a:p>
          <a:p>
            <a:pPr lvl="1"/>
            <a:r>
              <a:rPr lang="en-US" dirty="0" smtClean="0"/>
              <a:t>Development of genomics work plan</a:t>
            </a:r>
          </a:p>
          <a:p>
            <a:pPr lvl="1"/>
            <a:r>
              <a:rPr lang="en-US" dirty="0" smtClean="0"/>
              <a:t>Identification of genomics SNOMED CT pilot sites</a:t>
            </a:r>
          </a:p>
          <a:p>
            <a:pPr lvl="1"/>
            <a:r>
              <a:rPr lang="en-US" dirty="0" smtClean="0"/>
              <a:t>Identification of partner organizations for genomics projects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SME group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0067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Timescale Q3 2017</a:t>
            </a:r>
          </a:p>
          <a:p>
            <a:r>
              <a:rPr lang="en-US" dirty="0" smtClean="0"/>
              <a:t>Discussion on possible sites will be undertaken by SME group</a:t>
            </a:r>
          </a:p>
          <a:p>
            <a:r>
              <a:rPr lang="en-US" dirty="0"/>
              <a:t>P</a:t>
            </a:r>
            <a:r>
              <a:rPr lang="en-US" dirty="0" smtClean="0"/>
              <a:t>roposal for pilot site(s) will be submitted to Management Board for final approval</a:t>
            </a:r>
          </a:p>
          <a:p>
            <a:r>
              <a:rPr lang="en-US" dirty="0" smtClean="0"/>
              <a:t>Pilot(s) will run for 6-12 months dependent on specifics of the implementations</a:t>
            </a:r>
          </a:p>
          <a:p>
            <a:r>
              <a:rPr lang="en-US" dirty="0" smtClean="0"/>
              <a:t>Will cover the use of SNOMED CT, and its interactions with other genomics classifications/terminologies</a:t>
            </a:r>
          </a:p>
          <a:p>
            <a:r>
              <a:rPr lang="en-US" dirty="0" smtClean="0"/>
              <a:t>Detailed report will be published on completion of the pilot(s), to encourage wider debate with SNOMED CT and Genomics communities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Pilot sites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56095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Established mid 2017</a:t>
            </a:r>
          </a:p>
          <a:p>
            <a:r>
              <a:rPr lang="en-US" dirty="0" smtClean="0"/>
              <a:t>Confluence based site</a:t>
            </a:r>
          </a:p>
          <a:p>
            <a:r>
              <a:rPr lang="en-US" dirty="0" smtClean="0"/>
              <a:t>Support discussions related to Genomics</a:t>
            </a:r>
          </a:p>
          <a:p>
            <a:r>
              <a:rPr lang="en-US" dirty="0" smtClean="0"/>
              <a:t>Sharing of documentation/use cases/requirements</a:t>
            </a:r>
          </a:p>
          <a:p>
            <a:r>
              <a:rPr lang="en-US" dirty="0" smtClean="0"/>
              <a:t>Open to all individuals with a interest in genomics (will look to include vendors as part of the discussions)</a:t>
            </a:r>
          </a:p>
          <a:p>
            <a:r>
              <a:rPr lang="en-US" dirty="0" smtClean="0"/>
              <a:t>Notification of the group will be posted via </a:t>
            </a:r>
            <a:r>
              <a:rPr lang="en-US" dirty="0" err="1" smtClean="0">
                <a:hlinkClick r:id="rId2"/>
              </a:rPr>
              <a:t>www.snomed.org</a:t>
            </a:r>
            <a:r>
              <a:rPr lang="en-US" dirty="0" smtClean="0"/>
              <a:t> website, and through targeted communications to specific organizations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Genomics Virtual Clinical Group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08613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86741" indent="-457200">
              <a:buFont typeface="+mj-lt"/>
              <a:buAutoNum type="arabicPeriod"/>
            </a:pPr>
            <a:r>
              <a:rPr lang="en-US" dirty="0" smtClean="0"/>
              <a:t>Requires access by the genomics community of EHR data</a:t>
            </a:r>
          </a:p>
          <a:p>
            <a:pPr marL="586741" indent="-457200">
              <a:buFont typeface="+mj-lt"/>
              <a:buAutoNum type="arabicPeriod"/>
            </a:pPr>
            <a:r>
              <a:rPr lang="en-US" dirty="0" smtClean="0"/>
              <a:t>EHR data will need to incorporate genomics information</a:t>
            </a:r>
          </a:p>
          <a:p>
            <a:pPr marL="586741" indent="-457200">
              <a:buFont typeface="+mj-lt"/>
              <a:buAutoNum type="arabicPeriod"/>
            </a:pPr>
            <a:r>
              <a:rPr lang="en-US" dirty="0" smtClean="0"/>
              <a:t>The genomics community will need to share data between organizations and EHR systems, requiring the development of agreed standards, and the interoperability challenges this raises</a:t>
            </a:r>
          </a:p>
          <a:p>
            <a:pPr marL="586741" indent="-457200">
              <a:buFont typeface="+mj-lt"/>
              <a:buAutoNum type="arabicPeriod"/>
            </a:pPr>
            <a:r>
              <a:rPr lang="en-US" dirty="0" smtClean="0"/>
              <a:t>The potential for new definitions and classification of disease types is likely to snowball very quickly</a:t>
            </a:r>
          </a:p>
          <a:p>
            <a:pPr marL="586741" indent="-457200">
              <a:buFont typeface="+mj-lt"/>
              <a:buAutoNum type="arabicPeriod"/>
            </a:pPr>
            <a:r>
              <a:rPr lang="en-US" dirty="0" smtClean="0"/>
              <a:t>Precision Medicine, will look to incorporate genomics data into clinical practice. Work is currently underway in a number of countries through national </a:t>
            </a:r>
            <a:r>
              <a:rPr lang="en-US" dirty="0" err="1" smtClean="0"/>
              <a:t>programmes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view of genomics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9173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86128"/>
            <a:ext cx="8229600" cy="4658007"/>
          </a:xfrm>
        </p:spPr>
        <p:txBody>
          <a:bodyPr/>
          <a:lstStyle/>
          <a:p>
            <a:r>
              <a:rPr lang="en-US" dirty="0" smtClean="0"/>
              <a:t>Genomics community uses a number of different terminologies/databases/classifications</a:t>
            </a:r>
          </a:p>
          <a:p>
            <a:r>
              <a:rPr lang="en-US" dirty="0" smtClean="0"/>
              <a:t>Genomics community currently defines disorder using ICD-9CM/10 (limited usage only)</a:t>
            </a:r>
          </a:p>
          <a:p>
            <a:r>
              <a:rPr lang="en-US" dirty="0" smtClean="0"/>
              <a:t>New definitions and descriptions of diseases will need to be included in SNOMED CT</a:t>
            </a:r>
          </a:p>
          <a:p>
            <a:r>
              <a:rPr lang="en-US" dirty="0" smtClean="0"/>
              <a:t>Keeping up with the changes originating from genomics developments</a:t>
            </a:r>
          </a:p>
          <a:p>
            <a:r>
              <a:rPr lang="en-US" dirty="0" smtClean="0"/>
              <a:t>Linking to external genomics classifications/terminologies</a:t>
            </a:r>
          </a:p>
          <a:p>
            <a:pPr lvl="1"/>
            <a:r>
              <a:rPr lang="en-US" dirty="0" smtClean="0"/>
              <a:t>Phenotypes (HPO, and other phenotype classifications)</a:t>
            </a:r>
          </a:p>
          <a:p>
            <a:pPr lvl="1"/>
            <a:r>
              <a:rPr lang="en-US" dirty="0" smtClean="0"/>
              <a:t>Genotypes </a:t>
            </a:r>
          </a:p>
          <a:p>
            <a:r>
              <a:rPr lang="en-US" dirty="0" smtClean="0"/>
              <a:t>Specification of requirements for new derivatives to support interoperability (maps, linkage tables, subsets)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5780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lide deck simple SI (1)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 deck simple SI (1).potx</Template>
  <TotalTime>750</TotalTime>
  <Words>605</Words>
  <Application>Microsoft Macintosh PowerPoint</Application>
  <PresentationFormat>On-screen Show (4:3)</PresentationFormat>
  <Paragraphs>71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Slide deck simple SI (1)</vt:lpstr>
      <vt:lpstr>Genomics update – Editorial AG April 2017, Business Meeting</vt:lpstr>
      <vt:lpstr>Time lines</vt:lpstr>
      <vt:lpstr>Strategy</vt:lpstr>
      <vt:lpstr>SME group</vt:lpstr>
      <vt:lpstr>Pilot sites</vt:lpstr>
      <vt:lpstr>Genomics Virtual Clinical Group</vt:lpstr>
      <vt:lpstr>Future view of genomics</vt:lpstr>
      <vt:lpstr>Challenges</vt:lpstr>
    </vt:vector>
  </TitlesOfParts>
  <Manager/>
  <Company>SNOMED International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Ian Green</cp:lastModifiedBy>
  <cp:revision>37</cp:revision>
  <dcterms:modified xsi:type="dcterms:W3CDTF">2017-04-25T08:23:18Z</dcterms:modified>
  <cp:category/>
</cp:coreProperties>
</file>