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1"/>
  </p:notesMasterIdLst>
  <p:sldIdLst>
    <p:sldId id="258" r:id="rId2"/>
    <p:sldId id="263" r:id="rId3"/>
    <p:sldId id="264" r:id="rId4"/>
    <p:sldId id="265" r:id="rId5"/>
    <p:sldId id="270" r:id="rId6"/>
    <p:sldId id="266" r:id="rId7"/>
    <p:sldId id="267" r:id="rId8"/>
    <p:sldId id="268" r:id="rId9"/>
    <p:sldId id="269" r:id="rId10"/>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78" autoAdjust="0"/>
    <p:restoredTop sz="94757" autoAdjust="0"/>
  </p:normalViewPr>
  <p:slideViewPr>
    <p:cSldViewPr snapToGrid="0" snapToObjects="1">
      <p:cViewPr varScale="1">
        <p:scale>
          <a:sx n="105" d="100"/>
          <a:sy n="105" d="100"/>
        </p:scale>
        <p:origin x="-118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US" smtClean="0"/>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ature.com/gim/journal/v15/n10/full/gim2013102a.html" TargetMode="External"/><Relationship Id="rId3" Type="http://schemas.openxmlformats.org/officeDocument/2006/relationships/hyperlink" Target="http://library.ahima.org/doc?oid=107793%23.V_1e06OZNp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Genomics </a:t>
            </a:r>
            <a:r>
              <a:rPr lang="mr-IN" dirty="0" smtClean="0"/>
              <a:t>–</a:t>
            </a:r>
            <a:r>
              <a:rPr lang="en-US" dirty="0" smtClean="0"/>
              <a:t> the way forward</a:t>
            </a:r>
            <a:endParaRPr lang="en-US" dirty="0"/>
          </a:p>
        </p:txBody>
      </p:sp>
      <p:sp>
        <p:nvSpPr>
          <p:cNvPr id="3" name="Subtitle 2"/>
          <p:cNvSpPr>
            <a:spLocks noGrp="1"/>
          </p:cNvSpPr>
          <p:nvPr>
            <p:ph type="subTitle" idx="1"/>
          </p:nvPr>
        </p:nvSpPr>
        <p:spPr/>
        <p:txBody>
          <a:bodyPr/>
          <a:lstStyle/>
          <a:p>
            <a:r>
              <a:rPr lang="en-US" dirty="0" smtClean="0"/>
              <a:t>Ian Green</a:t>
            </a:r>
          </a:p>
          <a:p>
            <a:r>
              <a:rPr lang="en-US" sz="2000" dirty="0" smtClean="0"/>
              <a:t>Clinical Engagement and Education Business Manager</a:t>
            </a:r>
            <a:endParaRPr lang="en-US" sz="2000" dirty="0"/>
          </a:p>
        </p:txBody>
      </p:sp>
    </p:spTree>
    <p:extLst>
      <p:ext uri="{BB962C8B-B14F-4D97-AF65-F5344CB8AC3E}">
        <p14:creationId xmlns:p14="http://schemas.microsoft.com/office/powerpoint/2010/main" val="179079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Strategy</a:t>
            </a:r>
          </a:p>
          <a:p>
            <a:pPr lvl="1"/>
            <a:r>
              <a:rPr lang="en-US" dirty="0" smtClean="0"/>
              <a:t>Work undertaken by Genome One (part of the </a:t>
            </a:r>
            <a:r>
              <a:rPr lang="en-US" dirty="0" err="1" smtClean="0"/>
              <a:t>Garvan</a:t>
            </a:r>
            <a:r>
              <a:rPr lang="en-US" dirty="0" smtClean="0"/>
              <a:t> Institute)</a:t>
            </a:r>
          </a:p>
          <a:p>
            <a:pPr lvl="1"/>
            <a:r>
              <a:rPr lang="en-US" dirty="0" smtClean="0"/>
              <a:t>Work underway</a:t>
            </a:r>
          </a:p>
          <a:p>
            <a:pPr lvl="1"/>
            <a:r>
              <a:rPr lang="en-US" dirty="0" smtClean="0"/>
              <a:t>Completion date </a:t>
            </a:r>
            <a:r>
              <a:rPr lang="mr-IN" dirty="0" smtClean="0"/>
              <a:t>–</a:t>
            </a:r>
            <a:r>
              <a:rPr lang="en-US" dirty="0" smtClean="0"/>
              <a:t> 17</a:t>
            </a:r>
            <a:r>
              <a:rPr lang="en-US" baseline="30000" dirty="0" smtClean="0"/>
              <a:t>th</a:t>
            </a:r>
            <a:r>
              <a:rPr lang="en-US" dirty="0" smtClean="0"/>
              <a:t>, March 2017</a:t>
            </a:r>
            <a:endParaRPr lang="en-US" dirty="0"/>
          </a:p>
          <a:p>
            <a:r>
              <a:rPr lang="en-US" dirty="0" smtClean="0"/>
              <a:t>SME group</a:t>
            </a:r>
          </a:p>
          <a:p>
            <a:pPr lvl="1"/>
            <a:r>
              <a:rPr lang="en-US" dirty="0" smtClean="0"/>
              <a:t>First meeting after the April conference </a:t>
            </a:r>
            <a:r>
              <a:rPr lang="mr-IN" dirty="0" smtClean="0"/>
              <a:t>–</a:t>
            </a:r>
            <a:r>
              <a:rPr lang="en-US" dirty="0" smtClean="0"/>
              <a:t> 28</a:t>
            </a:r>
            <a:r>
              <a:rPr lang="en-US" baseline="30000" dirty="0" smtClean="0"/>
              <a:t>th</a:t>
            </a:r>
            <a:r>
              <a:rPr lang="en-US" dirty="0" smtClean="0"/>
              <a:t>, April 2017</a:t>
            </a:r>
          </a:p>
          <a:p>
            <a:pPr lvl="1"/>
            <a:r>
              <a:rPr lang="en-US" dirty="0" smtClean="0"/>
              <a:t>Genomics experts from different perspectives</a:t>
            </a:r>
          </a:p>
          <a:p>
            <a:pPr lvl="1"/>
            <a:r>
              <a:rPr lang="en-US" dirty="0" smtClean="0"/>
              <a:t>Advise on taking the strategy forward</a:t>
            </a:r>
          </a:p>
          <a:p>
            <a:pPr lvl="1"/>
            <a:r>
              <a:rPr lang="en-US" dirty="0" smtClean="0"/>
              <a:t>Development of the genomics roadmap</a:t>
            </a:r>
            <a:endParaRPr lang="en-US" dirty="0"/>
          </a:p>
          <a:p>
            <a:r>
              <a:rPr lang="en-US" dirty="0" smtClean="0"/>
              <a:t>Roadmap</a:t>
            </a:r>
          </a:p>
          <a:p>
            <a:pPr lvl="1"/>
            <a:r>
              <a:rPr lang="en-US" dirty="0" smtClean="0"/>
              <a:t>Work plan based on the strategy</a:t>
            </a:r>
          </a:p>
          <a:p>
            <a:pPr lvl="1"/>
            <a:r>
              <a:rPr lang="en-US" dirty="0" smtClean="0"/>
              <a:t>Envisage 3-5 year plan</a:t>
            </a:r>
          </a:p>
          <a:p>
            <a:pPr lvl="1"/>
            <a:r>
              <a:rPr lang="en-US" dirty="0" smtClean="0"/>
              <a:t>Identification of the work that needs to be completed</a:t>
            </a:r>
          </a:p>
          <a:p>
            <a:pPr lvl="1"/>
            <a:r>
              <a:rPr lang="en-US" dirty="0" smtClean="0"/>
              <a:t>Prioritization of the work</a:t>
            </a:r>
            <a:endParaRPr lang="en-US" dirty="0"/>
          </a:p>
        </p:txBody>
      </p:sp>
      <p:sp>
        <p:nvSpPr>
          <p:cNvPr id="3" name="Title 2"/>
          <p:cNvSpPr>
            <a:spLocks noGrp="1"/>
          </p:cNvSpPr>
          <p:nvPr>
            <p:ph type="title"/>
          </p:nvPr>
        </p:nvSpPr>
        <p:spPr/>
        <p:txBody>
          <a:bodyPr/>
          <a:lstStyle/>
          <a:p>
            <a:r>
              <a:rPr lang="en-US" dirty="0" smtClean="0"/>
              <a:t>Time lines</a:t>
            </a:r>
            <a:endParaRPr lang="en-US" dirty="0"/>
          </a:p>
        </p:txBody>
      </p:sp>
    </p:spTree>
    <p:extLst>
      <p:ext uri="{BB962C8B-B14F-4D97-AF65-F5344CB8AC3E}">
        <p14:creationId xmlns:p14="http://schemas.microsoft.com/office/powerpoint/2010/main" val="100101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Power point deck, covering:</a:t>
            </a:r>
          </a:p>
          <a:p>
            <a:pPr lvl="1"/>
            <a:r>
              <a:rPr lang="en-GB" sz="1800" dirty="0" smtClean="0"/>
              <a:t>Vision </a:t>
            </a:r>
            <a:r>
              <a:rPr lang="en-GB" sz="1800" dirty="0"/>
              <a:t>for SNOMED CT and Genomics</a:t>
            </a:r>
          </a:p>
          <a:p>
            <a:pPr lvl="1"/>
            <a:r>
              <a:rPr lang="en-GB" sz="1800" dirty="0"/>
              <a:t>Genomics landscape, with particular reference to the use of terminology</a:t>
            </a:r>
          </a:p>
          <a:p>
            <a:pPr lvl="1"/>
            <a:r>
              <a:rPr lang="en-GB" sz="1800" dirty="0"/>
              <a:t>Identification of the key genomics institutions globally</a:t>
            </a:r>
          </a:p>
          <a:p>
            <a:pPr lvl="1"/>
            <a:r>
              <a:rPr lang="en-GB" sz="1800" dirty="0"/>
              <a:t>Identification of the high level requirements for the genomics communities in terms of interoperability and clinical terminology (links to EHR data)</a:t>
            </a:r>
          </a:p>
          <a:p>
            <a:pPr lvl="1"/>
            <a:r>
              <a:rPr lang="en-GB" sz="1800" dirty="0"/>
              <a:t>Proposals for key genomics collaboration partners</a:t>
            </a:r>
          </a:p>
          <a:p>
            <a:pPr lvl="1"/>
            <a:r>
              <a:rPr lang="en-GB" sz="1800" dirty="0"/>
              <a:t>Identification of content themes which need to be reflected in SNOMED CT to meet the requirements of the genomics community</a:t>
            </a:r>
          </a:p>
          <a:p>
            <a:pPr lvl="1"/>
            <a:r>
              <a:rPr lang="en-GB" sz="1800" dirty="0"/>
              <a:t>A proposed schedule for the IHTSDO to achieve its strategic aims in relation to genomics</a:t>
            </a:r>
          </a:p>
          <a:p>
            <a:pPr lvl="1"/>
            <a:r>
              <a:rPr lang="en-GB" sz="1800" dirty="0"/>
              <a:t>How the genomics strategy meets the strategic aims of the clinical and genomics communities by addressing economic considerations of future treatment schedules, and addressing the management of population </a:t>
            </a:r>
            <a:r>
              <a:rPr lang="en-GB" sz="1800" dirty="0" smtClean="0"/>
              <a:t>health</a:t>
            </a:r>
            <a:endParaRPr lang="en-GB" sz="1800" dirty="0"/>
          </a:p>
        </p:txBody>
      </p:sp>
      <p:sp>
        <p:nvSpPr>
          <p:cNvPr id="3" name="Title 2"/>
          <p:cNvSpPr>
            <a:spLocks noGrp="1"/>
          </p:cNvSpPr>
          <p:nvPr>
            <p:ph type="title"/>
          </p:nvPr>
        </p:nvSpPr>
        <p:spPr/>
        <p:txBody>
          <a:bodyPr/>
          <a:lstStyle/>
          <a:p>
            <a:r>
              <a:rPr lang="en-US" dirty="0" smtClean="0"/>
              <a:t>Strategy</a:t>
            </a:r>
            <a:endParaRPr lang="en-US" dirty="0"/>
          </a:p>
        </p:txBody>
      </p:sp>
    </p:spTree>
    <p:extLst>
      <p:ext uri="{BB962C8B-B14F-4D97-AF65-F5344CB8AC3E}">
        <p14:creationId xmlns:p14="http://schemas.microsoft.com/office/powerpoint/2010/main" val="3636406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12 member group</a:t>
            </a:r>
          </a:p>
          <a:p>
            <a:r>
              <a:rPr lang="en-US" dirty="0" smtClean="0"/>
              <a:t>Chair </a:t>
            </a:r>
            <a:r>
              <a:rPr lang="mr-IN" dirty="0" smtClean="0"/>
              <a:t>–</a:t>
            </a:r>
            <a:r>
              <a:rPr lang="en-US" dirty="0" smtClean="0"/>
              <a:t> Charles </a:t>
            </a:r>
            <a:r>
              <a:rPr lang="en-US" dirty="0" err="1" smtClean="0"/>
              <a:t>Gutteridge</a:t>
            </a:r>
            <a:endParaRPr lang="en-US" dirty="0" smtClean="0"/>
          </a:p>
          <a:p>
            <a:r>
              <a:rPr lang="en-US" dirty="0" smtClean="0"/>
              <a:t>Membership</a:t>
            </a:r>
          </a:p>
          <a:p>
            <a:pPr lvl="1"/>
            <a:r>
              <a:rPr lang="en-US" dirty="0" smtClean="0"/>
              <a:t>International databases/perspectives</a:t>
            </a:r>
          </a:p>
          <a:p>
            <a:pPr lvl="1"/>
            <a:r>
              <a:rPr lang="en-US" dirty="0" err="1" smtClean="0"/>
              <a:t>Pharmacogenetics</a:t>
            </a:r>
            <a:endParaRPr lang="en-US" dirty="0" smtClean="0"/>
          </a:p>
          <a:p>
            <a:pPr lvl="1"/>
            <a:r>
              <a:rPr lang="en-US" dirty="0" smtClean="0"/>
              <a:t>National genomics </a:t>
            </a:r>
            <a:r>
              <a:rPr lang="en-US" dirty="0" err="1" smtClean="0"/>
              <a:t>programmes</a:t>
            </a:r>
            <a:endParaRPr lang="en-US" dirty="0" smtClean="0"/>
          </a:p>
          <a:p>
            <a:pPr lvl="1"/>
            <a:r>
              <a:rPr lang="en-US" dirty="0" smtClean="0"/>
              <a:t>Genomics clinicians</a:t>
            </a:r>
          </a:p>
          <a:p>
            <a:r>
              <a:rPr lang="en-US" dirty="0" smtClean="0"/>
              <a:t>Aim</a:t>
            </a:r>
          </a:p>
          <a:p>
            <a:pPr lvl="1"/>
            <a:r>
              <a:rPr lang="en-US" dirty="0" smtClean="0"/>
              <a:t>Advise on moving the Genomics work forwards</a:t>
            </a:r>
          </a:p>
          <a:p>
            <a:pPr lvl="1"/>
            <a:r>
              <a:rPr lang="en-US" dirty="0" smtClean="0"/>
              <a:t>Review of Genomics strategy</a:t>
            </a:r>
          </a:p>
          <a:p>
            <a:pPr lvl="1"/>
            <a:r>
              <a:rPr lang="en-US" dirty="0" smtClean="0"/>
              <a:t>Development of genomics work plan</a:t>
            </a:r>
          </a:p>
          <a:p>
            <a:pPr lvl="1"/>
            <a:r>
              <a:rPr lang="en-US" dirty="0" smtClean="0"/>
              <a:t>Identification of genomics SNOMED CT pilot sites</a:t>
            </a:r>
          </a:p>
          <a:p>
            <a:pPr lvl="1"/>
            <a:r>
              <a:rPr lang="en-US" dirty="0" smtClean="0"/>
              <a:t>Identification of partner organizations for genomics projects</a:t>
            </a:r>
            <a:endParaRPr lang="en-US" dirty="0"/>
          </a:p>
        </p:txBody>
      </p:sp>
      <p:sp>
        <p:nvSpPr>
          <p:cNvPr id="3" name="Title 2"/>
          <p:cNvSpPr>
            <a:spLocks noGrp="1"/>
          </p:cNvSpPr>
          <p:nvPr>
            <p:ph type="title"/>
          </p:nvPr>
        </p:nvSpPr>
        <p:spPr/>
        <p:txBody>
          <a:bodyPr/>
          <a:lstStyle/>
          <a:p>
            <a:r>
              <a:rPr lang="en-US" dirty="0" smtClean="0"/>
              <a:t>SME group</a:t>
            </a:r>
            <a:endParaRPr lang="en-US" dirty="0"/>
          </a:p>
        </p:txBody>
      </p:sp>
    </p:spTree>
    <p:extLst>
      <p:ext uri="{BB962C8B-B14F-4D97-AF65-F5344CB8AC3E}">
        <p14:creationId xmlns:p14="http://schemas.microsoft.com/office/powerpoint/2010/main" val="620067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it?</a:t>
            </a:r>
          </a:p>
          <a:p>
            <a:pPr lvl="1"/>
            <a:r>
              <a:rPr lang="en-US" dirty="0" smtClean="0"/>
              <a:t>Precision </a:t>
            </a:r>
            <a:r>
              <a:rPr lang="en-US" dirty="0"/>
              <a:t>medicine is "an emerging approach for disease treatment and prevention that takes into account individual variability in genes, environment, and lifestyle for each person</a:t>
            </a:r>
            <a:r>
              <a:rPr lang="en-US" dirty="0" smtClean="0"/>
              <a:t>.”</a:t>
            </a:r>
          </a:p>
          <a:p>
            <a:r>
              <a:rPr lang="en-US" dirty="0" smtClean="0"/>
              <a:t>Why?</a:t>
            </a:r>
          </a:p>
          <a:p>
            <a:pPr lvl="1"/>
            <a:r>
              <a:rPr lang="en-US" dirty="0" smtClean="0"/>
              <a:t>This will become “Genomics in action”</a:t>
            </a:r>
          </a:p>
          <a:p>
            <a:pPr lvl="1"/>
            <a:r>
              <a:rPr lang="en-US" dirty="0" smtClean="0"/>
              <a:t>Number of projects/developments already underway</a:t>
            </a:r>
          </a:p>
          <a:p>
            <a:pPr lvl="2"/>
            <a:r>
              <a:rPr lang="en-US" dirty="0" smtClean="0"/>
              <a:t>US </a:t>
            </a:r>
            <a:r>
              <a:rPr lang="mr-IN" dirty="0" smtClean="0"/>
              <a:t>–</a:t>
            </a:r>
            <a:r>
              <a:rPr lang="en-US" dirty="0" smtClean="0"/>
              <a:t> </a:t>
            </a:r>
            <a:r>
              <a:rPr lang="en-US" dirty="0"/>
              <a:t>$215 million </a:t>
            </a:r>
            <a:r>
              <a:rPr lang="en-US" dirty="0" smtClean="0"/>
              <a:t>investment in 2016</a:t>
            </a:r>
          </a:p>
          <a:p>
            <a:pPr lvl="2"/>
            <a:r>
              <a:rPr lang="en-US" dirty="0" smtClean="0"/>
              <a:t>UK </a:t>
            </a:r>
            <a:r>
              <a:rPr lang="mr-IN" dirty="0" smtClean="0"/>
              <a:t>–</a:t>
            </a:r>
            <a:r>
              <a:rPr lang="en-US" dirty="0" smtClean="0"/>
              <a:t> 100,000 genome project</a:t>
            </a:r>
          </a:p>
          <a:p>
            <a:pPr lvl="2"/>
            <a:r>
              <a:rPr lang="en-US" dirty="0" smtClean="0"/>
              <a:t>Australia </a:t>
            </a:r>
            <a:r>
              <a:rPr lang="mr-IN" dirty="0" smtClean="0"/>
              <a:t>–</a:t>
            </a:r>
            <a:r>
              <a:rPr lang="en-US" dirty="0" smtClean="0"/>
              <a:t> number of territory developments linked at a national level</a:t>
            </a:r>
          </a:p>
          <a:p>
            <a:r>
              <a:rPr lang="en-US" dirty="0" smtClean="0"/>
              <a:t>Development of a document detailing at a high level how SNOMED CT can support the development and implementation of precision medicine</a:t>
            </a:r>
            <a:endParaRPr lang="en-US" dirty="0"/>
          </a:p>
        </p:txBody>
      </p:sp>
      <p:sp>
        <p:nvSpPr>
          <p:cNvPr id="3" name="Title 2"/>
          <p:cNvSpPr>
            <a:spLocks noGrp="1"/>
          </p:cNvSpPr>
          <p:nvPr>
            <p:ph type="title"/>
          </p:nvPr>
        </p:nvSpPr>
        <p:spPr/>
        <p:txBody>
          <a:bodyPr/>
          <a:lstStyle/>
          <a:p>
            <a:r>
              <a:rPr lang="en-US" dirty="0" smtClean="0"/>
              <a:t>Precision medicine</a:t>
            </a:r>
            <a:endParaRPr lang="en-US" dirty="0"/>
          </a:p>
        </p:txBody>
      </p:sp>
    </p:spTree>
    <p:extLst>
      <p:ext uri="{BB962C8B-B14F-4D97-AF65-F5344CB8AC3E}">
        <p14:creationId xmlns:p14="http://schemas.microsoft.com/office/powerpoint/2010/main" val="2351277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t>
            </a:r>
            <a:r>
              <a:rPr lang="en-US" sz="2000" dirty="0"/>
              <a:t>EHRs represent a necessary component to the realization of genomic </a:t>
            </a:r>
            <a:r>
              <a:rPr lang="en-US" sz="2000" dirty="0" smtClean="0"/>
              <a:t>medicine”</a:t>
            </a:r>
          </a:p>
          <a:p>
            <a:pPr marL="129541" indent="0" algn="r">
              <a:buNone/>
            </a:pPr>
            <a:r>
              <a:rPr lang="en-US" sz="1400" u="sng" dirty="0">
                <a:hlinkClick r:id="rId2"/>
              </a:rPr>
              <a:t>http://www.nature.com/gim/journal/v15/n10/full/</a:t>
            </a:r>
            <a:r>
              <a:rPr lang="en-US" sz="1400" u="sng" dirty="0" smtClean="0">
                <a:hlinkClick r:id="rId2"/>
              </a:rPr>
              <a:t>gim2013102a.html</a:t>
            </a:r>
            <a:endParaRPr lang="en-US" sz="1400" u="sng" dirty="0" smtClean="0"/>
          </a:p>
          <a:p>
            <a:r>
              <a:rPr lang="en-US" sz="2000" dirty="0"/>
              <a:t>"The major challenges the industry faces in integrating genomic data with EHR systems can be broken down into five </a:t>
            </a:r>
            <a:r>
              <a:rPr lang="en-US" sz="2000" dirty="0" smtClean="0"/>
              <a:t>categories. </a:t>
            </a:r>
            <a:r>
              <a:rPr lang="en-US" sz="2000" dirty="0"/>
              <a:t>From the volume of data and the number of people, standardization of practices, and policies and privacy issues, to the actual storage and indexing of data that requires humans to garner actionable information, the challenges are big but not insurmountable</a:t>
            </a:r>
            <a:r>
              <a:rPr lang="en-US" sz="2000" dirty="0" smtClean="0"/>
              <a:t>. We’re </a:t>
            </a:r>
            <a:r>
              <a:rPr lang="en-US" sz="2000" dirty="0"/>
              <a:t>counting on </a:t>
            </a:r>
            <a:r>
              <a:rPr lang="en-US" sz="2000" dirty="0" smtClean="0"/>
              <a:t>standardization”</a:t>
            </a:r>
          </a:p>
          <a:p>
            <a:pPr marL="929641" lvl="2" indent="0" algn="r">
              <a:buNone/>
            </a:pPr>
            <a:r>
              <a:rPr lang="en-US" sz="1400" dirty="0">
                <a:hlinkClick r:id="rId3"/>
              </a:rPr>
              <a:t>http://library.ahima.org/doc?oid=107793#.</a:t>
            </a:r>
            <a:r>
              <a:rPr lang="en-US" sz="1400" dirty="0" smtClean="0">
                <a:hlinkClick r:id="rId3"/>
              </a:rPr>
              <a:t>V_1e06OZNp8</a:t>
            </a:r>
            <a:endParaRPr lang="en-US" sz="1400" dirty="0" smtClean="0"/>
          </a:p>
          <a:p>
            <a:endParaRPr lang="en-US" dirty="0"/>
          </a:p>
        </p:txBody>
      </p:sp>
      <p:sp>
        <p:nvSpPr>
          <p:cNvPr id="3" name="Title 2"/>
          <p:cNvSpPr>
            <a:spLocks noGrp="1"/>
          </p:cNvSpPr>
          <p:nvPr>
            <p:ph type="title"/>
          </p:nvPr>
        </p:nvSpPr>
        <p:spPr>
          <a:xfrm>
            <a:off x="145141" y="714356"/>
            <a:ext cx="7740952" cy="507995"/>
          </a:xfrm>
        </p:spPr>
        <p:txBody>
          <a:bodyPr/>
          <a:lstStyle/>
          <a:p>
            <a:r>
              <a:rPr lang="en-US" dirty="0" smtClean="0"/>
              <a:t>Helpful thoughts from the Genomics community</a:t>
            </a:r>
            <a:endParaRPr lang="en-US" dirty="0"/>
          </a:p>
        </p:txBody>
      </p:sp>
    </p:spTree>
    <p:extLst>
      <p:ext uri="{BB962C8B-B14F-4D97-AF65-F5344CB8AC3E}">
        <p14:creationId xmlns:p14="http://schemas.microsoft.com/office/powerpoint/2010/main" val="2770985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86741" indent="-457200">
              <a:buFont typeface="+mj-lt"/>
              <a:buAutoNum type="arabicPeriod"/>
            </a:pPr>
            <a:r>
              <a:rPr lang="en-US" dirty="0" smtClean="0"/>
              <a:t>Requires access by the genomics community of EHR data</a:t>
            </a:r>
          </a:p>
          <a:p>
            <a:pPr marL="586741" indent="-457200">
              <a:buFont typeface="+mj-lt"/>
              <a:buAutoNum type="arabicPeriod"/>
            </a:pPr>
            <a:r>
              <a:rPr lang="en-US" dirty="0" smtClean="0"/>
              <a:t>EHR data will need to incorporate genomics information</a:t>
            </a:r>
          </a:p>
          <a:p>
            <a:pPr marL="586741" indent="-457200">
              <a:buFont typeface="+mj-lt"/>
              <a:buAutoNum type="arabicPeriod"/>
            </a:pPr>
            <a:r>
              <a:rPr lang="en-US" dirty="0" smtClean="0"/>
              <a:t>The genomics community will need to share data between </a:t>
            </a:r>
            <a:r>
              <a:rPr lang="en-US" dirty="0" err="1" smtClean="0"/>
              <a:t>organisations</a:t>
            </a:r>
            <a:r>
              <a:rPr lang="en-US" dirty="0" smtClean="0"/>
              <a:t> and EHR systems, requiring the development of agreed standards, and the interoperability challenges this raises</a:t>
            </a:r>
          </a:p>
          <a:p>
            <a:pPr marL="586741" indent="-457200">
              <a:buFont typeface="+mj-lt"/>
              <a:buAutoNum type="arabicPeriod"/>
            </a:pPr>
            <a:r>
              <a:rPr lang="en-US" dirty="0" smtClean="0"/>
              <a:t>The potential for new definitions and classification of disease types is likely to snowball very quickly</a:t>
            </a:r>
            <a:endParaRPr lang="en-US" dirty="0"/>
          </a:p>
        </p:txBody>
      </p:sp>
      <p:sp>
        <p:nvSpPr>
          <p:cNvPr id="3" name="Title 2"/>
          <p:cNvSpPr>
            <a:spLocks noGrp="1"/>
          </p:cNvSpPr>
          <p:nvPr>
            <p:ph type="title"/>
          </p:nvPr>
        </p:nvSpPr>
        <p:spPr/>
        <p:txBody>
          <a:bodyPr/>
          <a:lstStyle/>
          <a:p>
            <a:r>
              <a:rPr lang="en-US" dirty="0" smtClean="0"/>
              <a:t>Future of genomics</a:t>
            </a:r>
            <a:endParaRPr lang="en-US" dirty="0"/>
          </a:p>
        </p:txBody>
      </p:sp>
    </p:spTree>
    <p:extLst>
      <p:ext uri="{BB962C8B-B14F-4D97-AF65-F5344CB8AC3E}">
        <p14:creationId xmlns:p14="http://schemas.microsoft.com/office/powerpoint/2010/main" val="3319173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Genomics community currently defines disorder using ICD-9CM/10 (limited usage only)</a:t>
            </a:r>
          </a:p>
          <a:p>
            <a:r>
              <a:rPr lang="en-US" dirty="0" smtClean="0"/>
              <a:t>New definitions and descriptions of diseases will be included in SNOMED CT</a:t>
            </a:r>
          </a:p>
          <a:p>
            <a:r>
              <a:rPr lang="en-US" dirty="0" smtClean="0"/>
              <a:t>Keeping up with the changes originating from genomics developments</a:t>
            </a:r>
          </a:p>
          <a:p>
            <a:r>
              <a:rPr lang="en-US" dirty="0" smtClean="0"/>
              <a:t>Linking to external genomics classifications/terminologies</a:t>
            </a:r>
          </a:p>
          <a:p>
            <a:pPr lvl="1"/>
            <a:r>
              <a:rPr lang="en-US" dirty="0" smtClean="0"/>
              <a:t>Phenotypes (HPO, and other phenotype classifications)</a:t>
            </a:r>
          </a:p>
          <a:p>
            <a:pPr lvl="1"/>
            <a:r>
              <a:rPr lang="en-US" dirty="0" smtClean="0"/>
              <a:t>Genotypes ?????</a:t>
            </a:r>
          </a:p>
          <a:p>
            <a:r>
              <a:rPr lang="en-US" dirty="0" smtClean="0"/>
              <a:t>Specification of requirements for new derivatives to support interoperability (maps, linkage tables, subsets)</a:t>
            </a:r>
          </a:p>
          <a:p>
            <a:r>
              <a:rPr lang="en-US" dirty="0" smtClean="0"/>
              <a:t>Development of concept definitions requiring attribute values from external sources</a:t>
            </a:r>
            <a:endParaRPr lang="en-US" dirty="0"/>
          </a:p>
        </p:txBody>
      </p:sp>
      <p:sp>
        <p:nvSpPr>
          <p:cNvPr id="3" name="Title 2"/>
          <p:cNvSpPr>
            <a:spLocks noGrp="1"/>
          </p:cNvSpPr>
          <p:nvPr>
            <p:ph type="title"/>
          </p:nvPr>
        </p:nvSpPr>
        <p:spPr/>
        <p:txBody>
          <a:bodyPr/>
          <a:lstStyle/>
          <a:p>
            <a:r>
              <a:rPr lang="en-US" dirty="0" smtClean="0"/>
              <a:t>Challenges</a:t>
            </a:r>
            <a:endParaRPr lang="en-US" dirty="0"/>
          </a:p>
        </p:txBody>
      </p:sp>
    </p:spTree>
    <p:extLst>
      <p:ext uri="{BB962C8B-B14F-4D97-AF65-F5344CB8AC3E}">
        <p14:creationId xmlns:p14="http://schemas.microsoft.com/office/powerpoint/2010/main" val="811578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Discussion</a:t>
            </a:r>
            <a:endParaRPr lang="en-US" dirty="0"/>
          </a:p>
        </p:txBody>
      </p:sp>
      <p:pic>
        <p:nvPicPr>
          <p:cNvPr id="4" name="Picture 3" descr="group-1825510_128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19" y="1360809"/>
            <a:ext cx="6253237" cy="4167197"/>
          </a:xfrm>
          <a:prstGeom prst="rect">
            <a:avLst/>
          </a:prstGeom>
        </p:spPr>
      </p:pic>
    </p:spTree>
    <p:extLst>
      <p:ext uri="{BB962C8B-B14F-4D97-AF65-F5344CB8AC3E}">
        <p14:creationId xmlns:p14="http://schemas.microsoft.com/office/powerpoint/2010/main" val="1712142429"/>
      </p:ext>
    </p:extLst>
  </p:cSld>
  <p:clrMapOvr>
    <a:masterClrMapping/>
  </p:clrMapOvr>
</p:sld>
</file>

<file path=ppt/theme/theme1.xml><?xml version="1.0" encoding="utf-8"?>
<a:theme xmlns:a="http://schemas.openxmlformats.org/drawingml/2006/main" name="Slide deck simple SI (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deck simple SI (1).potx</Template>
  <TotalTime>503</TotalTime>
  <Words>639</Words>
  <Application>Microsoft Macintosh PowerPoint</Application>
  <PresentationFormat>On-screen Show (4:3)</PresentationFormat>
  <Paragraphs>72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Slide deck simple SI (1)</vt:lpstr>
      <vt:lpstr>Genomics – the way forward</vt:lpstr>
      <vt:lpstr>Time lines</vt:lpstr>
      <vt:lpstr>Strategy</vt:lpstr>
      <vt:lpstr>SME group</vt:lpstr>
      <vt:lpstr>Precision medicine</vt:lpstr>
      <vt:lpstr>Helpful thoughts from the Genomics community</vt:lpstr>
      <vt:lpstr>Future of genomics</vt:lpstr>
      <vt:lpstr>Challenges</vt:lpstr>
      <vt:lpstr>Discussion</vt:lpstr>
    </vt:vector>
  </TitlesOfParts>
  <Manager/>
  <Company>SNOMED International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Ian Green</cp:lastModifiedBy>
  <cp:revision>31</cp:revision>
  <dcterms:modified xsi:type="dcterms:W3CDTF">2017-01-13T14:05:57Z</dcterms:modified>
  <cp:category/>
</cp:coreProperties>
</file>