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1903E-6E96-4340-89CC-34142D94DDEA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A0C9C-AFA6-4EAA-894A-889139325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819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1903E-6E96-4340-89CC-34142D94DDEA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A0C9C-AFA6-4EAA-894A-889139325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271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1903E-6E96-4340-89CC-34142D94DDEA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A0C9C-AFA6-4EAA-894A-889139325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157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1903E-6E96-4340-89CC-34142D94DDEA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A0C9C-AFA6-4EAA-894A-889139325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706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1903E-6E96-4340-89CC-34142D94DDEA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A0C9C-AFA6-4EAA-894A-889139325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437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1903E-6E96-4340-89CC-34142D94DDEA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A0C9C-AFA6-4EAA-894A-889139325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815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1903E-6E96-4340-89CC-34142D94DDEA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A0C9C-AFA6-4EAA-894A-889139325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268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1903E-6E96-4340-89CC-34142D94DDEA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A0C9C-AFA6-4EAA-894A-889139325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252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1903E-6E96-4340-89CC-34142D94DDEA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A0C9C-AFA6-4EAA-894A-889139325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779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1903E-6E96-4340-89CC-34142D94DDEA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A0C9C-AFA6-4EAA-894A-889139325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790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1903E-6E96-4340-89CC-34142D94DDEA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A0C9C-AFA6-4EAA-894A-889139325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205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1903E-6E96-4340-89CC-34142D94DDEA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A0C9C-AFA6-4EAA-894A-889139325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143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Arthritides</a:t>
            </a:r>
            <a:r>
              <a:rPr lang="en-US" dirty="0"/>
              <a:t> represented both as joint inflammation and multisystem disorders</a:t>
            </a:r>
          </a:p>
        </p:txBody>
      </p:sp>
    </p:spTree>
    <p:extLst>
      <p:ext uri="{BB962C8B-B14F-4D97-AF65-F5344CB8AC3E}">
        <p14:creationId xmlns:p14="http://schemas.microsoft.com/office/powerpoint/2010/main" val="2210250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Certain </a:t>
            </a:r>
            <a:r>
              <a:rPr lang="en-US" dirty="0" err="1"/>
              <a:t>arthritides</a:t>
            </a:r>
            <a:r>
              <a:rPr lang="en-US" dirty="0"/>
              <a:t> that are part of multisystem disorders that include arthritis as the predominate feature may refer to the entire multisystem disorder or specifically to the arthritis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Examples</a:t>
            </a:r>
          </a:p>
          <a:p>
            <a:pPr lvl="2"/>
            <a:r>
              <a:rPr lang="en-US" dirty="0"/>
              <a:t>Rheumatoid arthritis</a:t>
            </a:r>
          </a:p>
          <a:p>
            <a:pPr lvl="2"/>
            <a:r>
              <a:rPr lang="en-US" dirty="0"/>
              <a:t>Reactive arthritis (previously called Reiter disease)</a:t>
            </a:r>
          </a:p>
          <a:p>
            <a:pPr marL="914400" lvl="2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2671472" y="3062575"/>
            <a:ext cx="5985966" cy="1877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Rheumatoid arthritis </a:t>
            </a:r>
            <a:r>
              <a:rPr lang="en-US" sz="1600" u="sng" dirty="0">
                <a:solidFill>
                  <a:srgbClr val="FF0000"/>
                </a:solidFill>
              </a:rPr>
              <a:t>is a systemic inflammatory disease</a:t>
            </a:r>
            <a:r>
              <a:rPr lang="en-US" sz="1600" u="sng" dirty="0"/>
              <a:t> </a:t>
            </a:r>
            <a:r>
              <a:rPr lang="en-US" sz="1600" dirty="0"/>
              <a:t>that can involve other tissues and organs as well as synovial joints. </a:t>
            </a:r>
            <a:r>
              <a:rPr lang="en-US" sz="1600" dirty="0">
                <a:solidFill>
                  <a:srgbClr val="FF0000"/>
                </a:solidFill>
              </a:rPr>
              <a:t>Rheumatoid arthritis </a:t>
            </a:r>
            <a:r>
              <a:rPr lang="en-US" sz="1600" u="sng" dirty="0">
                <a:solidFill>
                  <a:srgbClr val="FF0000"/>
                </a:solidFill>
              </a:rPr>
              <a:t>is an inflammation of synovial tissue </a:t>
            </a:r>
            <a:r>
              <a:rPr lang="en-US" sz="1600" dirty="0">
                <a:solidFill>
                  <a:srgbClr val="FF0000"/>
                </a:solidFill>
              </a:rPr>
              <a:t>with symmetric involvement of peripheral joints</a:t>
            </a:r>
            <a:r>
              <a:rPr lang="en-US" sz="1600" dirty="0"/>
              <a:t>, hand, feet, and wrists being most commonly affected. Rheumatoid arthritis can also affect non-articular muscular structures such as tendons, ligaments, and fascia.</a:t>
            </a:r>
          </a:p>
          <a:p>
            <a:r>
              <a:rPr lang="en-US" sz="1000" dirty="0" err="1"/>
              <a:t>Cojocaru</a:t>
            </a:r>
            <a:r>
              <a:rPr lang="en-US" sz="1000" dirty="0"/>
              <a:t> M, </a:t>
            </a:r>
            <a:r>
              <a:rPr lang="en-US" sz="1000" dirty="0" err="1"/>
              <a:t>Cojocaru</a:t>
            </a:r>
            <a:r>
              <a:rPr lang="en-US" sz="1000" dirty="0"/>
              <a:t> IM, </a:t>
            </a:r>
            <a:r>
              <a:rPr lang="en-US" sz="1000" dirty="0" err="1"/>
              <a:t>Silosi</a:t>
            </a:r>
            <a:r>
              <a:rPr lang="en-US" sz="1000" dirty="0"/>
              <a:t> I, </a:t>
            </a:r>
            <a:r>
              <a:rPr lang="en-US" sz="1000" dirty="0" err="1"/>
              <a:t>Vrabie</a:t>
            </a:r>
            <a:r>
              <a:rPr lang="en-US" sz="1000" dirty="0"/>
              <a:t> CD, </a:t>
            </a:r>
            <a:r>
              <a:rPr lang="en-US" sz="1000" dirty="0" err="1"/>
              <a:t>Tanasescu</a:t>
            </a:r>
            <a:r>
              <a:rPr lang="en-US" sz="1000" dirty="0"/>
              <a:t> R. Extra-articular Manifestations in Rheumatoid Arthritis. </a:t>
            </a:r>
            <a:r>
              <a:rPr lang="en-US" sz="1000" dirty="0" err="1"/>
              <a:t>Mædica</a:t>
            </a:r>
            <a:r>
              <a:rPr lang="en-US" sz="1000" dirty="0"/>
              <a:t>. 2010;5(4):286-291.</a:t>
            </a:r>
          </a:p>
        </p:txBody>
      </p:sp>
    </p:spTree>
    <p:extLst>
      <p:ext uri="{BB962C8B-B14F-4D97-AF65-F5344CB8AC3E}">
        <p14:creationId xmlns:p14="http://schemas.microsoft.com/office/powerpoint/2010/main" val="358347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cases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There is a requirement to describe extraarticular manifestations of multisystem disorders that include arthritis but which are currently represented only as the arthritis</a:t>
            </a:r>
          </a:p>
          <a:p>
            <a:pPr lvl="1"/>
            <a:r>
              <a:rPr lang="en-US" dirty="0"/>
              <a:t>Example </a:t>
            </a:r>
          </a:p>
          <a:p>
            <a:pPr lvl="2"/>
            <a:r>
              <a:rPr lang="en-US" dirty="0"/>
              <a:t>193250002 |Myopathy due to rheumatoid arthritis (disorder)|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Many examples from ICD-10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259" y="2285999"/>
            <a:ext cx="4199929" cy="3890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413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193250002 |Myopathy due to rheumatoid arthritis (disorder)|</a:t>
            </a:r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449" y="2057400"/>
            <a:ext cx="6128811" cy="1685628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If 193250002 |Myopathy due to rheumatoid arthritis (disorder)|were to be defined using |due to|=|69896004 Rheumatoid arthritis (disorder)it would mean the muscle inflammation is due to joint inflammation.</a:t>
            </a:r>
          </a:p>
          <a:p>
            <a:r>
              <a:rPr lang="en-US" dirty="0"/>
              <a:t>Currently 193250002 |Myopathy due to rheumatoid arthritis (disorder)|is primitive with no defining attributes except finding site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927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Multisystem arthritic disorders are composed of the arthritis and extraarticular manifestations</a:t>
            </a:r>
          </a:p>
          <a:p>
            <a:r>
              <a:rPr lang="en-US" dirty="0"/>
              <a:t>Create a top level primitive (under disease) called Extraarticular rheumatoid arthritis (disorder)</a:t>
            </a:r>
          </a:p>
          <a:p>
            <a:r>
              <a:rPr lang="en-US" dirty="0"/>
              <a:t>Define Extraarticular manifestations of rheumatoid arthritis as subtypes of </a:t>
            </a:r>
            <a:r>
              <a:rPr lang="en-US" dirty="0"/>
              <a:t>Extraarticular rheumatoid arthritis (disorder)</a:t>
            </a:r>
          </a:p>
          <a:p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96000" y="1934295"/>
            <a:ext cx="5181600" cy="371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628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Extraarticular rheumatoid arthritis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827814"/>
            <a:ext cx="10515600" cy="234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952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Rheumatoid myocarditis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1773641"/>
            <a:ext cx="10364098" cy="3097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539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Rheumatoid myocarditis with rheumatoid arthritis of left hand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93681"/>
            <a:ext cx="9873364" cy="4379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200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302</Words>
  <Application>Microsoft Office PowerPoint</Application>
  <PresentationFormat>Widescreen</PresentationFormat>
  <Paragraphs>29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Arthritides represented both as joint inflammation and multisystem disorders</vt:lpstr>
      <vt:lpstr>Issue</vt:lpstr>
      <vt:lpstr>Use cases</vt:lpstr>
      <vt:lpstr>193250002 |Myopathy due to rheumatoid arthritis (disorder)|</vt:lpstr>
      <vt:lpstr>Proposal</vt:lpstr>
      <vt:lpstr>Extraarticular rheumatoid arthritis</vt:lpstr>
      <vt:lpstr>Rheumatoid myocarditis</vt:lpstr>
      <vt:lpstr>Rheumatoid myocarditis with rheumatoid arthritis of left hand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J. Goldberg</dc:creator>
  <cp:lastModifiedBy>Bruce J. Goldberg</cp:lastModifiedBy>
  <cp:revision>18</cp:revision>
  <dcterms:created xsi:type="dcterms:W3CDTF">2017-08-08T20:50:15Z</dcterms:created>
  <dcterms:modified xsi:type="dcterms:W3CDTF">2017-08-22T20:22:10Z</dcterms:modified>
</cp:coreProperties>
</file>