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7" r:id="rId2"/>
    <p:sldId id="256" r:id="rId3"/>
    <p:sldId id="258" r:id="rId4"/>
    <p:sldId id="259" r:id="rId5"/>
    <p:sldId id="260" r:id="rId6"/>
    <p:sldId id="261" r:id="rId7"/>
    <p:sldId id="262" r:id="rId8"/>
    <p:sldId id="263" r:id="rId9"/>
    <p:sldId id="266" r:id="rId10"/>
    <p:sldId id="267" r:id="rId11"/>
    <p:sldId id="268"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8" r:id="rId27"/>
    <p:sldId id="284" r:id="rId28"/>
    <p:sldId id="285" r:id="rId29"/>
    <p:sldId id="286" r:id="rId30"/>
    <p:sldId id="287" r:id="rId31"/>
    <p:sldId id="264" r:id="rId32"/>
    <p:sldId id="265" r:id="rId33"/>
    <p:sldId id="289" r:id="rId34"/>
    <p:sldId id="290" r:id="rId35"/>
    <p:sldId id="291" r:id="rId36"/>
    <p:sldId id="292" r:id="rId37"/>
    <p:sldId id="293"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75" autoAdjust="0"/>
    <p:restoredTop sz="94660"/>
  </p:normalViewPr>
  <p:slideViewPr>
    <p:cSldViewPr snapToGrid="0">
      <p:cViewPr varScale="1">
        <p:scale>
          <a:sx n="137" d="100"/>
          <a:sy n="137" d="100"/>
        </p:scale>
        <p:origin x="224" y="856"/>
      </p:cViewPr>
      <p:guideLst/>
    </p:cSldViewPr>
  </p:slideViewPr>
  <p:notesTextViewPr>
    <p:cViewPr>
      <p:scale>
        <a:sx n="1" d="1"/>
        <a:sy n="1" d="1"/>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99644-94B4-7946-B2AA-BA22D761B365}" type="datetimeFigureOut">
              <a:rPr lang="en-US" smtClean="0"/>
              <a:t>10/24/17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52D13C-09D8-CF44-963F-2FD9BA805767}" type="slidenum">
              <a:rPr lang="en-US" smtClean="0"/>
              <a:t>‹#›</a:t>
            </a:fld>
            <a:endParaRPr lang="en-US"/>
          </a:p>
        </p:txBody>
      </p:sp>
    </p:spTree>
    <p:extLst>
      <p:ext uri="{BB962C8B-B14F-4D97-AF65-F5344CB8AC3E}">
        <p14:creationId xmlns:p14="http://schemas.microsoft.com/office/powerpoint/2010/main" val="1231059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2BF445-B1D4-4557-B79E-20B507E299E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9592CAC7-D488-4F8A-A633-B5B2025531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B7CA8B69-6BC3-43A8-827C-58A850F50F40}"/>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5" name="Footer Placeholder 4">
            <a:extLst>
              <a:ext uri="{FF2B5EF4-FFF2-40B4-BE49-F238E27FC236}">
                <a16:creationId xmlns="" xmlns:a16="http://schemas.microsoft.com/office/drawing/2014/main" id="{0CAFA844-60B8-42A1-AD13-8C29BB3E9A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4DA75B7-9388-4EB0-A903-9CB358D6AFDD}"/>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60557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5EC4637-F82A-4E3C-AD52-2DB68AE0D23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FE6C045D-4433-4C80-8DFD-AA3D0AF90A4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7623CDA0-8C00-4B91-866F-D7A0A3A253FF}"/>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5" name="Footer Placeholder 4">
            <a:extLst>
              <a:ext uri="{FF2B5EF4-FFF2-40B4-BE49-F238E27FC236}">
                <a16:creationId xmlns="" xmlns:a16="http://schemas.microsoft.com/office/drawing/2014/main" id="{81268146-CD37-45B9-827D-B942298173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CAE9F4B8-88F0-4F04-8413-C98ABFAECF07}"/>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3526950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F04CCFCC-B3CE-440B-B434-C039118822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D0555541-DA1B-4E75-8A69-1565EAE2ADA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6F8E3BA3-8DA1-4426-975A-5E5F2D3206F2}"/>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5" name="Footer Placeholder 4">
            <a:extLst>
              <a:ext uri="{FF2B5EF4-FFF2-40B4-BE49-F238E27FC236}">
                <a16:creationId xmlns="" xmlns:a16="http://schemas.microsoft.com/office/drawing/2014/main" id="{DE31F0AE-009B-415C-95F8-E4C9BDC08D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5FFAD92-D7AA-4D21-B2E5-8E2BB8B5E24F}"/>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3244754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6307B54-9EA9-41FE-897B-3906444B07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CB8211C0-A7DB-40D1-A308-1498585DFCC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C8D8054-E312-41A8-8496-7B5514966D0F}"/>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5" name="Footer Placeholder 4">
            <a:extLst>
              <a:ext uri="{FF2B5EF4-FFF2-40B4-BE49-F238E27FC236}">
                <a16:creationId xmlns="" xmlns:a16="http://schemas.microsoft.com/office/drawing/2014/main" id="{51D2166C-5DF3-45A6-947A-CE4F38DF49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1865145-B1D0-4156-B715-0011438DDBA6}"/>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1771448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A603C78-A707-4B30-95BE-B4D6DEC789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57E4980D-9A49-4F7B-B6E2-1FE3E58E69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9CF4D20B-7617-4355-B7AE-215343B47B0A}"/>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5" name="Footer Placeholder 4">
            <a:extLst>
              <a:ext uri="{FF2B5EF4-FFF2-40B4-BE49-F238E27FC236}">
                <a16:creationId xmlns="" xmlns:a16="http://schemas.microsoft.com/office/drawing/2014/main" id="{CEC4A60B-8D83-4E8B-AD18-792B03FE23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F545DA1-F510-49F6-94AD-122B8B2DF829}"/>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484771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056C2E-C918-4367-BB0C-A1334B9FB7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FFF85C0E-5FC4-4FAE-8811-918AC2D09E4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5785911-5ACB-44EA-A937-9CD582C4998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786EF17E-E71B-417C-805B-034DDE4D89EA}"/>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6" name="Footer Placeholder 5">
            <a:extLst>
              <a:ext uri="{FF2B5EF4-FFF2-40B4-BE49-F238E27FC236}">
                <a16:creationId xmlns="" xmlns:a16="http://schemas.microsoft.com/office/drawing/2014/main" id="{4BB21896-5C3D-4E30-9F6E-528E65633B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E6D2F8FD-013C-45D3-9F22-A8CA18E8F6FC}"/>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3076867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ED721FD-1B53-4F3B-8C4C-853C66232A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736373BB-E33D-4752-A053-C5C78FE153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AA11E6B2-281D-42B9-ADEB-8FC3E6A58E1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E09C1EAC-0BFD-4E3D-80AF-961E7D423C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42F304C9-5BB4-463B-9C54-4866153C9BD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B9CE2DF5-CD8D-41F0-AFF9-71EC479F3C49}"/>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8" name="Footer Placeholder 7">
            <a:extLst>
              <a:ext uri="{FF2B5EF4-FFF2-40B4-BE49-F238E27FC236}">
                <a16:creationId xmlns="" xmlns:a16="http://schemas.microsoft.com/office/drawing/2014/main" id="{1EE4EF0B-1325-4C5B-AB0B-E6B3C68DF55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7CC6EA37-8DED-4A17-9C43-D1978A4B1615}"/>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3418691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8AEE69-6CE8-49F6-BE2C-0DDD69FBEB0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FC4F1A5C-4437-47E5-846D-7CA70004EB83}"/>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4" name="Footer Placeholder 3">
            <a:extLst>
              <a:ext uri="{FF2B5EF4-FFF2-40B4-BE49-F238E27FC236}">
                <a16:creationId xmlns="" xmlns:a16="http://schemas.microsoft.com/office/drawing/2014/main" id="{0376B599-4ECD-4334-80ED-25FF4661B10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789C480A-A059-4B90-839A-90C395A6D9D4}"/>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2819751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6F2AF32E-9E97-45A5-A2D3-7A2E8FA6C84B}"/>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3" name="Footer Placeholder 2">
            <a:extLst>
              <a:ext uri="{FF2B5EF4-FFF2-40B4-BE49-F238E27FC236}">
                <a16:creationId xmlns="" xmlns:a16="http://schemas.microsoft.com/office/drawing/2014/main" id="{383C1D93-62CE-41AF-8F5E-BE14CF4369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835BDD0D-43BF-4A2F-A736-8F501CEBE2EF}"/>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610266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B62943-F403-4DE4-B2C7-D00C5F9562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38C3DFFD-2EBF-4582-A821-0C25B37622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2B664578-F6B2-4A5B-B15D-1F183367E1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09398D55-F90E-4F6A-B1A1-24B744BD717D}"/>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6" name="Footer Placeholder 5">
            <a:extLst>
              <a:ext uri="{FF2B5EF4-FFF2-40B4-BE49-F238E27FC236}">
                <a16:creationId xmlns="" xmlns:a16="http://schemas.microsoft.com/office/drawing/2014/main" id="{23897E25-5872-4038-BF9B-2796895F31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3C6DAE75-1622-4808-9A0C-6A212DCACFC2}"/>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1602895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469AB99-18C3-4AB0-BFB1-7DC6472FB3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9E165692-091F-44C4-A354-B40FEE9513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F1F6B5E4-85E2-4B0A-B84A-20897654E6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64334622-BB5A-41B7-B5D5-6E05AC5816E3}"/>
              </a:ext>
            </a:extLst>
          </p:cNvPr>
          <p:cNvSpPr>
            <a:spLocks noGrp="1"/>
          </p:cNvSpPr>
          <p:nvPr>
            <p:ph type="dt" sz="half" idx="10"/>
          </p:nvPr>
        </p:nvSpPr>
        <p:spPr/>
        <p:txBody>
          <a:bodyPr/>
          <a:lstStyle/>
          <a:p>
            <a:fld id="{DD15FAB2-1462-4EBE-8815-79E5F0CC539E}" type="datetimeFigureOut">
              <a:rPr lang="en-US" smtClean="0"/>
              <a:t>10/24/17</a:t>
            </a:fld>
            <a:endParaRPr lang="en-US"/>
          </a:p>
        </p:txBody>
      </p:sp>
      <p:sp>
        <p:nvSpPr>
          <p:cNvPr id="6" name="Footer Placeholder 5">
            <a:extLst>
              <a:ext uri="{FF2B5EF4-FFF2-40B4-BE49-F238E27FC236}">
                <a16:creationId xmlns="" xmlns:a16="http://schemas.microsoft.com/office/drawing/2014/main" id="{A749EEB9-3D2C-4CF3-BE47-C3A6BF6991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FD312216-1A28-4A57-974C-FA47307A8E73}"/>
              </a:ext>
            </a:extLst>
          </p:cNvPr>
          <p:cNvSpPr>
            <a:spLocks noGrp="1"/>
          </p:cNvSpPr>
          <p:nvPr>
            <p:ph type="sldNum" sz="quarter" idx="12"/>
          </p:nvPr>
        </p:nvSpPr>
        <p:spPr/>
        <p:txBody>
          <a:bodyPr/>
          <a:lstStyle/>
          <a:p>
            <a:fld id="{DBB89831-B952-4C8A-AA59-9EA76E5C6186}" type="slidenum">
              <a:rPr lang="en-US" smtClean="0"/>
              <a:t>‹#›</a:t>
            </a:fld>
            <a:endParaRPr lang="en-US"/>
          </a:p>
        </p:txBody>
      </p:sp>
    </p:spTree>
    <p:extLst>
      <p:ext uri="{BB962C8B-B14F-4D97-AF65-F5344CB8AC3E}">
        <p14:creationId xmlns:p14="http://schemas.microsoft.com/office/powerpoint/2010/main" val="15994312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8525A97A-3F0B-4139-A9D0-C94F30CE05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C868C6CA-08BF-4022-9BC8-7A7CD70FF3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A2B35C3-D7B8-4943-A638-87EFD05F3D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15FAB2-1462-4EBE-8815-79E5F0CC539E}" type="datetimeFigureOut">
              <a:rPr lang="en-US" smtClean="0"/>
              <a:t>10/24/17</a:t>
            </a:fld>
            <a:endParaRPr lang="en-US"/>
          </a:p>
        </p:txBody>
      </p:sp>
      <p:sp>
        <p:nvSpPr>
          <p:cNvPr id="5" name="Footer Placeholder 4">
            <a:extLst>
              <a:ext uri="{FF2B5EF4-FFF2-40B4-BE49-F238E27FC236}">
                <a16:creationId xmlns="" xmlns:a16="http://schemas.microsoft.com/office/drawing/2014/main" id="{78C88F00-D259-4AD9-A51B-CCA1330D1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E11E2291-44E6-4ACE-9763-5B72828002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89831-B952-4C8A-AA59-9EA76E5C6186}" type="slidenum">
              <a:rPr lang="en-US" smtClean="0"/>
              <a:t>‹#›</a:t>
            </a:fld>
            <a:endParaRPr lang="en-US"/>
          </a:p>
        </p:txBody>
      </p:sp>
    </p:spTree>
    <p:extLst>
      <p:ext uri="{BB962C8B-B14F-4D97-AF65-F5344CB8AC3E}">
        <p14:creationId xmlns:p14="http://schemas.microsoft.com/office/powerpoint/2010/main" val="1012761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64F6CE7E-1210-469E-B965-F611E6273A8D}"/>
              </a:ext>
            </a:extLst>
          </p:cNvPr>
          <p:cNvSpPr>
            <a:spLocks noGrp="1"/>
          </p:cNvSpPr>
          <p:nvPr>
            <p:ph type="ctrTitle"/>
          </p:nvPr>
        </p:nvSpPr>
        <p:spPr/>
        <p:txBody>
          <a:bodyPr/>
          <a:lstStyle/>
          <a:p>
            <a:r>
              <a:rPr lang="en-US" dirty="0"/>
              <a:t>Allergy Topics</a:t>
            </a:r>
          </a:p>
        </p:txBody>
      </p:sp>
    </p:spTree>
    <p:extLst>
      <p:ext uri="{BB962C8B-B14F-4D97-AF65-F5344CB8AC3E}">
        <p14:creationId xmlns:p14="http://schemas.microsoft.com/office/powerpoint/2010/main" val="4285792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AA2541-087B-4C79-A1D6-2E8B688DBC1A}"/>
              </a:ext>
            </a:extLst>
          </p:cNvPr>
          <p:cNvSpPr>
            <a:spLocks noGrp="1"/>
          </p:cNvSpPr>
          <p:nvPr>
            <p:ph type="title"/>
          </p:nvPr>
        </p:nvSpPr>
        <p:spPr/>
        <p:txBody>
          <a:bodyPr/>
          <a:lstStyle/>
          <a:p>
            <a:pPr algn="ctr"/>
            <a:r>
              <a:rPr lang="en-US" dirty="0"/>
              <a:t>Modeling of allergic disorders 1</a:t>
            </a:r>
          </a:p>
        </p:txBody>
      </p:sp>
      <p:sp>
        <p:nvSpPr>
          <p:cNvPr id="5" name="TextBox 4">
            <a:extLst>
              <a:ext uri="{FF2B5EF4-FFF2-40B4-BE49-F238E27FC236}">
                <a16:creationId xmlns="" xmlns:a16="http://schemas.microsoft.com/office/drawing/2014/main" id="{CB3DE26F-0F40-4722-8325-60E9E72BE6FF}"/>
              </a:ext>
            </a:extLst>
          </p:cNvPr>
          <p:cNvSpPr txBox="1"/>
          <p:nvPr/>
        </p:nvSpPr>
        <p:spPr>
          <a:xfrm>
            <a:off x="1653278" y="6396335"/>
            <a:ext cx="9599854" cy="461665"/>
          </a:xfrm>
          <a:prstGeom prst="rect">
            <a:avLst/>
          </a:prstGeom>
          <a:noFill/>
        </p:spPr>
        <p:txBody>
          <a:bodyPr wrap="square" rtlCol="0">
            <a:spAutoFit/>
          </a:bodyPr>
          <a:lstStyle/>
          <a:p>
            <a:r>
              <a:rPr lang="en-US" sz="1200" dirty="0"/>
              <a:t>*Allergic dispositions and allergic condition (which is a </a:t>
            </a:r>
            <a:r>
              <a:rPr lang="en-US" sz="1200" dirty="0" err="1"/>
              <a:t>supertype</a:t>
            </a:r>
            <a:r>
              <a:rPr lang="en-US" sz="1200" dirty="0"/>
              <a:t> of allergic disposition) are not subtypes of Disorder of immune function because they are not defined by pathological processes and they are clinical findings rather than disorders</a:t>
            </a:r>
          </a:p>
        </p:txBody>
      </p:sp>
      <p:pic>
        <p:nvPicPr>
          <p:cNvPr id="8" name="Content Placeholder 7">
            <a:extLst>
              <a:ext uri="{FF2B5EF4-FFF2-40B4-BE49-F238E27FC236}">
                <a16:creationId xmlns="" xmlns:a16="http://schemas.microsoft.com/office/drawing/2014/main" id="{18B187A6-0EEC-4F67-BCBF-56746C854D0D}"/>
              </a:ext>
            </a:extLst>
          </p:cNvPr>
          <p:cNvPicPr>
            <a:picLocks noGrp="1" noChangeAspect="1"/>
          </p:cNvPicPr>
          <p:nvPr>
            <p:ph idx="1"/>
          </p:nvPr>
        </p:nvPicPr>
        <p:blipFill>
          <a:blip r:embed="rId2"/>
          <a:stretch>
            <a:fillRect/>
          </a:stretch>
        </p:blipFill>
        <p:spPr>
          <a:xfrm>
            <a:off x="2416713" y="1825625"/>
            <a:ext cx="7358573" cy="4351338"/>
          </a:xfrm>
          <a:prstGeom prst="rect">
            <a:avLst/>
          </a:prstGeom>
        </p:spPr>
      </p:pic>
    </p:spTree>
    <p:extLst>
      <p:ext uri="{BB962C8B-B14F-4D97-AF65-F5344CB8AC3E}">
        <p14:creationId xmlns:p14="http://schemas.microsoft.com/office/powerpoint/2010/main" val="2086089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7B8D4F-D1F3-44D7-813D-1D362926C713}"/>
              </a:ext>
            </a:extLst>
          </p:cNvPr>
          <p:cNvSpPr>
            <a:spLocks noGrp="1"/>
          </p:cNvSpPr>
          <p:nvPr>
            <p:ph type="title"/>
          </p:nvPr>
        </p:nvSpPr>
        <p:spPr/>
        <p:txBody>
          <a:bodyPr/>
          <a:lstStyle/>
          <a:p>
            <a:r>
              <a:rPr lang="en-US" dirty="0"/>
              <a:t>Modeling of allergic disorders 2</a:t>
            </a:r>
          </a:p>
        </p:txBody>
      </p:sp>
      <p:pic>
        <p:nvPicPr>
          <p:cNvPr id="7" name="Content Placeholder 6">
            <a:extLst>
              <a:ext uri="{FF2B5EF4-FFF2-40B4-BE49-F238E27FC236}">
                <a16:creationId xmlns="" xmlns:a16="http://schemas.microsoft.com/office/drawing/2014/main" id="{2E72D98C-E94C-4901-855E-5E1AB4F4989B}"/>
              </a:ext>
            </a:extLst>
          </p:cNvPr>
          <p:cNvPicPr>
            <a:picLocks noGrp="1" noChangeAspect="1"/>
          </p:cNvPicPr>
          <p:nvPr>
            <p:ph idx="1"/>
          </p:nvPr>
        </p:nvPicPr>
        <p:blipFill>
          <a:blip r:embed="rId2"/>
          <a:stretch>
            <a:fillRect/>
          </a:stretch>
        </p:blipFill>
        <p:spPr>
          <a:xfrm>
            <a:off x="3857905" y="2639389"/>
            <a:ext cx="4476190" cy="2723809"/>
          </a:xfrm>
          <a:prstGeom prst="rect">
            <a:avLst/>
          </a:prstGeom>
        </p:spPr>
      </p:pic>
      <p:sp>
        <p:nvSpPr>
          <p:cNvPr id="8" name="TextBox 7">
            <a:extLst>
              <a:ext uri="{FF2B5EF4-FFF2-40B4-BE49-F238E27FC236}">
                <a16:creationId xmlns="" xmlns:a16="http://schemas.microsoft.com/office/drawing/2014/main" id="{3F83423F-6ABD-43D9-91E2-106EF249B7C5}"/>
              </a:ext>
            </a:extLst>
          </p:cNvPr>
          <p:cNvSpPr txBox="1"/>
          <p:nvPr/>
        </p:nvSpPr>
        <p:spPr>
          <a:xfrm>
            <a:off x="493382" y="6004122"/>
            <a:ext cx="10291411" cy="523220"/>
          </a:xfrm>
          <a:prstGeom prst="rect">
            <a:avLst/>
          </a:prstGeom>
          <a:noFill/>
        </p:spPr>
        <p:txBody>
          <a:bodyPr wrap="square" rtlCol="0">
            <a:spAutoFit/>
          </a:bodyPr>
          <a:lstStyle/>
          <a:p>
            <a:r>
              <a:rPr lang="en-US" sz="1400" dirty="0"/>
              <a:t>*Orange highlighted concepts will need to be remodeled to include pathological process = allergic process in order to classify under Disorder of immune function</a:t>
            </a:r>
          </a:p>
        </p:txBody>
      </p:sp>
    </p:spTree>
    <p:extLst>
      <p:ext uri="{BB962C8B-B14F-4D97-AF65-F5344CB8AC3E}">
        <p14:creationId xmlns:p14="http://schemas.microsoft.com/office/powerpoint/2010/main" val="3408103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t>Pseudoallergy</a:t>
            </a:r>
            <a:endParaRPr lang="en-US" dirty="0"/>
          </a:p>
        </p:txBody>
      </p:sp>
    </p:spTree>
    <p:extLst>
      <p:ext uri="{BB962C8B-B14F-4D97-AF65-F5344CB8AC3E}">
        <p14:creationId xmlns:p14="http://schemas.microsoft.com/office/powerpoint/2010/main" val="2303322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Pseudoallergy</a:t>
            </a:r>
            <a:endParaRPr lang="en-US" dirty="0"/>
          </a:p>
        </p:txBody>
      </p:sp>
      <p:pic>
        <p:nvPicPr>
          <p:cNvPr id="4" name="Content Placeholder 3"/>
          <p:cNvPicPr>
            <a:picLocks noGrp="1" noChangeAspect="1"/>
          </p:cNvPicPr>
          <p:nvPr>
            <p:ph idx="1"/>
          </p:nvPr>
        </p:nvPicPr>
        <p:blipFill>
          <a:blip r:embed="rId2"/>
          <a:stretch>
            <a:fillRect/>
          </a:stretch>
        </p:blipFill>
        <p:spPr>
          <a:xfrm>
            <a:off x="1857905" y="3484159"/>
            <a:ext cx="8476190" cy="2066667"/>
          </a:xfrm>
          <a:prstGeom prst="rect">
            <a:avLst/>
          </a:prstGeom>
        </p:spPr>
      </p:pic>
      <p:pic>
        <p:nvPicPr>
          <p:cNvPr id="6" name="Picture 5">
            <a:extLst>
              <a:ext uri="{FF2B5EF4-FFF2-40B4-BE49-F238E27FC236}">
                <a16:creationId xmlns="" xmlns:a16="http://schemas.microsoft.com/office/drawing/2014/main" id="{CAFE8C0C-6AF0-4E83-825E-20E0DEEAA451}"/>
              </a:ext>
            </a:extLst>
          </p:cNvPr>
          <p:cNvPicPr>
            <a:picLocks noChangeAspect="1"/>
          </p:cNvPicPr>
          <p:nvPr/>
        </p:nvPicPr>
        <p:blipFill>
          <a:blip r:embed="rId3"/>
          <a:stretch>
            <a:fillRect/>
          </a:stretch>
        </p:blipFill>
        <p:spPr>
          <a:xfrm>
            <a:off x="5665588" y="1910848"/>
            <a:ext cx="4924676" cy="1007320"/>
          </a:xfrm>
          <a:prstGeom prst="rect">
            <a:avLst/>
          </a:prstGeom>
        </p:spPr>
      </p:pic>
      <p:pic>
        <p:nvPicPr>
          <p:cNvPr id="7" name="Picture 6">
            <a:extLst>
              <a:ext uri="{FF2B5EF4-FFF2-40B4-BE49-F238E27FC236}">
                <a16:creationId xmlns="" xmlns:a16="http://schemas.microsoft.com/office/drawing/2014/main" id="{DDE6EFE1-306B-48FF-8A12-B33343F3FC64}"/>
              </a:ext>
            </a:extLst>
          </p:cNvPr>
          <p:cNvPicPr>
            <a:picLocks noChangeAspect="1"/>
          </p:cNvPicPr>
          <p:nvPr/>
        </p:nvPicPr>
        <p:blipFill>
          <a:blip r:embed="rId4"/>
          <a:stretch>
            <a:fillRect/>
          </a:stretch>
        </p:blipFill>
        <p:spPr>
          <a:xfrm>
            <a:off x="838200" y="1910848"/>
            <a:ext cx="4827388" cy="941340"/>
          </a:xfrm>
          <a:prstGeom prst="rect">
            <a:avLst/>
          </a:prstGeom>
        </p:spPr>
      </p:pic>
    </p:spTree>
    <p:extLst>
      <p:ext uri="{BB962C8B-B14F-4D97-AF65-F5344CB8AC3E}">
        <p14:creationId xmlns:p14="http://schemas.microsoft.com/office/powerpoint/2010/main" val="4152159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WAO view of hypersensitivity</a:t>
            </a:r>
          </a:p>
        </p:txBody>
      </p:sp>
      <p:pic>
        <p:nvPicPr>
          <p:cNvPr id="4" name="Content Placeholder 3"/>
          <p:cNvPicPr>
            <a:picLocks noGrp="1" noChangeAspect="1"/>
          </p:cNvPicPr>
          <p:nvPr>
            <p:ph idx="1"/>
          </p:nvPr>
        </p:nvPicPr>
        <p:blipFill>
          <a:blip r:embed="rId2"/>
          <a:stretch>
            <a:fillRect/>
          </a:stretch>
        </p:blipFill>
        <p:spPr>
          <a:xfrm>
            <a:off x="838200" y="1919097"/>
            <a:ext cx="7847619" cy="4295238"/>
          </a:xfrm>
          <a:prstGeom prst="rect">
            <a:avLst/>
          </a:prstGeom>
        </p:spPr>
      </p:pic>
      <p:sp>
        <p:nvSpPr>
          <p:cNvPr id="5" name="TextBox 4"/>
          <p:cNvSpPr txBox="1"/>
          <p:nvPr/>
        </p:nvSpPr>
        <p:spPr>
          <a:xfrm>
            <a:off x="8685819" y="3317185"/>
            <a:ext cx="2667981" cy="2462213"/>
          </a:xfrm>
          <a:prstGeom prst="rect">
            <a:avLst/>
          </a:prstGeom>
          <a:noFill/>
        </p:spPr>
        <p:txBody>
          <a:bodyPr wrap="square" rtlCol="0">
            <a:spAutoFit/>
          </a:bodyPr>
          <a:lstStyle/>
          <a:p>
            <a:r>
              <a:rPr lang="en-US" sz="1400" dirty="0"/>
              <a:t>We propose to use the term nonallergic hypersensitivity</a:t>
            </a:r>
          </a:p>
          <a:p>
            <a:r>
              <a:rPr lang="en-US" sz="1400" dirty="0"/>
              <a:t>when immunologic mechanisms cannot be proven, as</a:t>
            </a:r>
          </a:p>
          <a:p>
            <a:r>
              <a:rPr lang="en-US" sz="1400" dirty="0"/>
              <a:t>in hypersensitivity to aspirin (84). The term ‘‘</a:t>
            </a:r>
            <a:r>
              <a:rPr lang="en-US" sz="1400" dirty="0" err="1"/>
              <a:t>pseudoallergy</a:t>
            </a:r>
            <a:r>
              <a:rPr lang="en-US" sz="1400" dirty="0"/>
              <a:t>’’,</a:t>
            </a:r>
          </a:p>
          <a:p>
            <a:r>
              <a:rPr lang="en-US" sz="1400" dirty="0"/>
              <a:t>introduced many years ago (22) and still</a:t>
            </a:r>
          </a:p>
          <a:p>
            <a:r>
              <a:rPr lang="en-US" sz="1400" dirty="0"/>
              <a:t>occasionally used in some European countries, should</a:t>
            </a:r>
          </a:p>
          <a:p>
            <a:r>
              <a:rPr lang="en-US" sz="1400" dirty="0"/>
              <a:t>be abandoned.</a:t>
            </a:r>
          </a:p>
        </p:txBody>
      </p:sp>
      <p:sp>
        <p:nvSpPr>
          <p:cNvPr id="3" name="TextBox 2"/>
          <p:cNvSpPr txBox="1"/>
          <p:nvPr/>
        </p:nvSpPr>
        <p:spPr>
          <a:xfrm flipH="1">
            <a:off x="1799018" y="6341440"/>
            <a:ext cx="7990934" cy="400110"/>
          </a:xfrm>
          <a:prstGeom prst="rect">
            <a:avLst/>
          </a:prstGeom>
          <a:noFill/>
        </p:spPr>
        <p:txBody>
          <a:bodyPr wrap="square" rtlCol="0">
            <a:spAutoFit/>
          </a:bodyPr>
          <a:lstStyle/>
          <a:p>
            <a:r>
              <a:rPr lang="en-US" sz="1000" dirty="0"/>
              <a:t>*Hypersensitivity causes objectively reproducible symptoms or signs, initiated by exposure to a defined stimulus at a dose tolerated by normal subjects.</a:t>
            </a:r>
          </a:p>
        </p:txBody>
      </p:sp>
      <p:sp>
        <p:nvSpPr>
          <p:cNvPr id="6" name="TextBox 5"/>
          <p:cNvSpPr txBox="1"/>
          <p:nvPr/>
        </p:nvSpPr>
        <p:spPr>
          <a:xfrm>
            <a:off x="5125673" y="2134605"/>
            <a:ext cx="251992" cy="246221"/>
          </a:xfrm>
          <a:prstGeom prst="rect">
            <a:avLst/>
          </a:prstGeom>
          <a:noFill/>
        </p:spPr>
        <p:txBody>
          <a:bodyPr wrap="none" rtlCol="0">
            <a:spAutoFit/>
          </a:bodyPr>
          <a:lstStyle/>
          <a:p>
            <a:r>
              <a:rPr lang="en-US" sz="1000" dirty="0"/>
              <a:t>X</a:t>
            </a:r>
          </a:p>
        </p:txBody>
      </p:sp>
    </p:spTree>
    <p:extLst>
      <p:ext uri="{BB962C8B-B14F-4D97-AF65-F5344CB8AC3E}">
        <p14:creationId xmlns:p14="http://schemas.microsoft.com/office/powerpoint/2010/main" val="3390462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WAO definition of hypersensitivity</a:t>
            </a:r>
          </a:p>
        </p:txBody>
      </p:sp>
      <p:sp>
        <p:nvSpPr>
          <p:cNvPr id="3" name="Content Placeholder 2"/>
          <p:cNvSpPr>
            <a:spLocks noGrp="1"/>
          </p:cNvSpPr>
          <p:nvPr>
            <p:ph idx="1"/>
          </p:nvPr>
        </p:nvSpPr>
        <p:spPr/>
        <p:txBody>
          <a:bodyPr/>
          <a:lstStyle/>
          <a:p>
            <a:r>
              <a:rPr lang="en-US" dirty="0"/>
              <a:t>Hypersensitivity causes objectively reproducible symptoms or signs, initiated by exposure to a defined stimulus at a dose tolerated by normal subjects.</a:t>
            </a:r>
          </a:p>
          <a:p>
            <a:endParaRPr lang="en-US" dirty="0"/>
          </a:p>
          <a:p>
            <a:endParaRPr lang="en-US" dirty="0"/>
          </a:p>
        </p:txBody>
      </p:sp>
    </p:spTree>
    <p:extLst>
      <p:ext uri="{BB962C8B-B14F-4D97-AF65-F5344CB8AC3E}">
        <p14:creationId xmlns:p14="http://schemas.microsoft.com/office/powerpoint/2010/main" val="172174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revision of hypersensitivity pathological process hierarchy</a:t>
            </a:r>
          </a:p>
        </p:txBody>
      </p:sp>
      <p:pic>
        <p:nvPicPr>
          <p:cNvPr id="4" name="Content Placeholder 3"/>
          <p:cNvPicPr>
            <a:picLocks noGrp="1" noChangeAspect="1"/>
          </p:cNvPicPr>
          <p:nvPr>
            <p:ph idx="1"/>
          </p:nvPr>
        </p:nvPicPr>
        <p:blipFill>
          <a:blip r:embed="rId2"/>
          <a:stretch>
            <a:fillRect/>
          </a:stretch>
        </p:blipFill>
        <p:spPr>
          <a:xfrm>
            <a:off x="4229333" y="3620341"/>
            <a:ext cx="3733333" cy="761905"/>
          </a:xfrm>
          <a:prstGeom prst="rect">
            <a:avLst/>
          </a:prstGeom>
        </p:spPr>
      </p:pic>
    </p:spTree>
    <p:extLst>
      <p:ext uri="{BB962C8B-B14F-4D97-AF65-F5344CB8AC3E}">
        <p14:creationId xmlns:p14="http://schemas.microsoft.com/office/powerpoint/2010/main" val="2765707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Revised model for nonallergic hypersensitivity </a:t>
            </a:r>
          </a:p>
        </p:txBody>
      </p:sp>
      <p:pic>
        <p:nvPicPr>
          <p:cNvPr id="4" name="Content Placeholder 3"/>
          <p:cNvPicPr>
            <a:picLocks noGrp="1" noChangeAspect="1"/>
          </p:cNvPicPr>
          <p:nvPr>
            <p:ph idx="1"/>
          </p:nvPr>
        </p:nvPicPr>
        <p:blipFill>
          <a:blip r:embed="rId2"/>
          <a:stretch>
            <a:fillRect/>
          </a:stretch>
        </p:blipFill>
        <p:spPr>
          <a:xfrm>
            <a:off x="838200" y="2718630"/>
            <a:ext cx="10515600" cy="2565328"/>
          </a:xfrm>
          <a:prstGeom prst="rect">
            <a:avLst/>
          </a:prstGeom>
        </p:spPr>
      </p:pic>
    </p:spTree>
    <p:extLst>
      <p:ext uri="{BB962C8B-B14F-4D97-AF65-F5344CB8AC3E}">
        <p14:creationId xmlns:p14="http://schemas.microsoft.com/office/powerpoint/2010/main" val="35740394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Possible revision of nonallergic hypersensitivity pathological processes to include specific subtypes</a:t>
            </a:r>
          </a:p>
        </p:txBody>
      </p:sp>
      <p:pic>
        <p:nvPicPr>
          <p:cNvPr id="4" name="Content Placeholder 3"/>
          <p:cNvPicPr>
            <a:picLocks noGrp="1" noChangeAspect="1"/>
          </p:cNvPicPr>
          <p:nvPr>
            <p:ph idx="1"/>
          </p:nvPr>
        </p:nvPicPr>
        <p:blipFill>
          <a:blip r:embed="rId2"/>
          <a:stretch>
            <a:fillRect/>
          </a:stretch>
        </p:blipFill>
        <p:spPr>
          <a:xfrm>
            <a:off x="4548381" y="2972722"/>
            <a:ext cx="3095238" cy="2057143"/>
          </a:xfrm>
          <a:prstGeom prst="rect">
            <a:avLst/>
          </a:prstGeom>
        </p:spPr>
      </p:pic>
    </p:spTree>
    <p:extLst>
      <p:ext uri="{BB962C8B-B14F-4D97-AF65-F5344CB8AC3E}">
        <p14:creationId xmlns:p14="http://schemas.microsoft.com/office/powerpoint/2010/main" val="1236715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Example of nonallergic hypersensitivity with more specific nonallergic hypersensitivity pathological process 1</a:t>
            </a:r>
          </a:p>
        </p:txBody>
      </p:sp>
      <p:pic>
        <p:nvPicPr>
          <p:cNvPr id="4" name="Content Placeholder 3"/>
          <p:cNvPicPr>
            <a:picLocks noGrp="1" noChangeAspect="1"/>
          </p:cNvPicPr>
          <p:nvPr>
            <p:ph idx="1"/>
          </p:nvPr>
        </p:nvPicPr>
        <p:blipFill>
          <a:blip r:embed="rId2"/>
          <a:stretch>
            <a:fillRect/>
          </a:stretch>
        </p:blipFill>
        <p:spPr>
          <a:xfrm>
            <a:off x="838200" y="2683110"/>
            <a:ext cx="10515600" cy="2636368"/>
          </a:xfrm>
          <a:prstGeom prst="rect">
            <a:avLst/>
          </a:prstGeom>
        </p:spPr>
      </p:pic>
    </p:spTree>
    <p:extLst>
      <p:ext uri="{BB962C8B-B14F-4D97-AF65-F5344CB8AC3E}">
        <p14:creationId xmlns:p14="http://schemas.microsoft.com/office/powerpoint/2010/main" val="1731766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D46EEAEF-3750-495B-8A0E-36C5BBB9268F}"/>
              </a:ext>
            </a:extLst>
          </p:cNvPr>
          <p:cNvSpPr>
            <a:spLocks noGrp="1"/>
          </p:cNvSpPr>
          <p:nvPr>
            <p:ph type="title"/>
          </p:nvPr>
        </p:nvSpPr>
        <p:spPr/>
        <p:txBody>
          <a:bodyPr/>
          <a:lstStyle/>
          <a:p>
            <a:endParaRPr lang="en-US"/>
          </a:p>
        </p:txBody>
      </p:sp>
      <p:sp>
        <p:nvSpPr>
          <p:cNvPr id="5" name="Content Placeholder 4">
            <a:extLst>
              <a:ext uri="{FF2B5EF4-FFF2-40B4-BE49-F238E27FC236}">
                <a16:creationId xmlns="" xmlns:a16="http://schemas.microsoft.com/office/drawing/2014/main" id="{97698D72-F020-4D5E-A183-0D3D17A89878}"/>
              </a:ext>
            </a:extLst>
          </p:cNvPr>
          <p:cNvSpPr>
            <a:spLocks noGrp="1"/>
          </p:cNvSpPr>
          <p:nvPr>
            <p:ph idx="1"/>
          </p:nvPr>
        </p:nvSpPr>
        <p:spPr/>
        <p:txBody>
          <a:bodyPr/>
          <a:lstStyle/>
          <a:p>
            <a:r>
              <a:rPr lang="en-US" dirty="0"/>
              <a:t>Briefing paper</a:t>
            </a:r>
          </a:p>
          <a:p>
            <a:r>
              <a:rPr lang="en-US" dirty="0"/>
              <a:t>Remodel of 414029004 |Disorder of immune function (disorder)|</a:t>
            </a:r>
          </a:p>
          <a:p>
            <a:r>
              <a:rPr lang="en-US" dirty="0"/>
              <a:t>Replacing “</a:t>
            </a:r>
            <a:r>
              <a:rPr lang="en-US" dirty="0" err="1"/>
              <a:t>Psedudoallergy</a:t>
            </a:r>
            <a:r>
              <a:rPr lang="en-US" dirty="0"/>
              <a:t>” with “Nonallergic hypersensitivity”</a:t>
            </a:r>
          </a:p>
          <a:p>
            <a:r>
              <a:rPr lang="en-US" dirty="0"/>
              <a:t>Revised allergy project deliverables</a:t>
            </a:r>
          </a:p>
          <a:p>
            <a:r>
              <a:rPr lang="en-US" dirty="0"/>
              <a:t>Modeling contact dermatitis</a:t>
            </a:r>
          </a:p>
          <a:p>
            <a:pPr lvl="1"/>
            <a:endParaRPr lang="en-US" dirty="0"/>
          </a:p>
        </p:txBody>
      </p:sp>
    </p:spTree>
    <p:extLst>
      <p:ext uri="{BB962C8B-B14F-4D97-AF65-F5344CB8AC3E}">
        <p14:creationId xmlns:p14="http://schemas.microsoft.com/office/powerpoint/2010/main" val="2214871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Example of nonallergic hypersensitivity with more specific nonallergic hypersensitivity pathological process 2</a:t>
            </a:r>
          </a:p>
        </p:txBody>
      </p:sp>
      <p:pic>
        <p:nvPicPr>
          <p:cNvPr id="5" name="Content Placeholder 4"/>
          <p:cNvPicPr>
            <a:picLocks noGrp="1" noChangeAspect="1"/>
          </p:cNvPicPr>
          <p:nvPr>
            <p:ph idx="1"/>
          </p:nvPr>
        </p:nvPicPr>
        <p:blipFill>
          <a:blip r:embed="rId2"/>
          <a:stretch>
            <a:fillRect/>
          </a:stretch>
        </p:blipFill>
        <p:spPr>
          <a:xfrm>
            <a:off x="838200" y="2711290"/>
            <a:ext cx="10515600" cy="2580007"/>
          </a:xfrm>
          <a:prstGeom prst="rect">
            <a:avLst/>
          </a:prstGeom>
        </p:spPr>
      </p:pic>
    </p:spTree>
    <p:extLst>
      <p:ext uri="{BB962C8B-B14F-4D97-AF65-F5344CB8AC3E}">
        <p14:creationId xmlns:p14="http://schemas.microsoft.com/office/powerpoint/2010/main" val="7026454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Example of nonallergic hypersensitivity with more specific nonallergic hypersensitivity pathological process 3</a:t>
            </a:r>
          </a:p>
        </p:txBody>
      </p:sp>
      <p:pic>
        <p:nvPicPr>
          <p:cNvPr id="6" name="Content Placeholder 5"/>
          <p:cNvPicPr>
            <a:picLocks noGrp="1" noChangeAspect="1"/>
          </p:cNvPicPr>
          <p:nvPr>
            <p:ph idx="1"/>
          </p:nvPr>
        </p:nvPicPr>
        <p:blipFill>
          <a:blip r:embed="rId2"/>
          <a:stretch>
            <a:fillRect/>
          </a:stretch>
        </p:blipFill>
        <p:spPr>
          <a:xfrm>
            <a:off x="838200" y="2542871"/>
            <a:ext cx="10515600" cy="2916845"/>
          </a:xfrm>
          <a:prstGeom prst="rect">
            <a:avLst/>
          </a:prstGeom>
        </p:spPr>
      </p:pic>
    </p:spTree>
    <p:extLst>
      <p:ext uri="{BB962C8B-B14F-4D97-AF65-F5344CB8AC3E}">
        <p14:creationId xmlns:p14="http://schemas.microsoft.com/office/powerpoint/2010/main" val="1996958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WAO position on nonallergic hypersensitivity</a:t>
            </a:r>
          </a:p>
        </p:txBody>
      </p:sp>
      <p:sp>
        <p:nvSpPr>
          <p:cNvPr id="3" name="Content Placeholder 2"/>
          <p:cNvSpPr>
            <a:spLocks noGrp="1"/>
          </p:cNvSpPr>
          <p:nvPr>
            <p:ph idx="1"/>
          </p:nvPr>
        </p:nvSpPr>
        <p:spPr/>
        <p:txBody>
          <a:bodyPr/>
          <a:lstStyle/>
          <a:p>
            <a:r>
              <a:rPr lang="en-US" dirty="0"/>
              <a:t>The term ‘‘nonallergic hypersensitivity’’ embraces many different disorders. However, it is not within the remit of this group to classify these entities.</a:t>
            </a:r>
          </a:p>
          <a:p>
            <a:endParaRPr lang="en-US" dirty="0"/>
          </a:p>
          <a:p>
            <a:endParaRPr lang="en-US" dirty="0"/>
          </a:p>
        </p:txBody>
      </p:sp>
      <p:pic>
        <p:nvPicPr>
          <p:cNvPr id="4" name="Picture 3"/>
          <p:cNvPicPr>
            <a:picLocks noChangeAspect="1"/>
          </p:cNvPicPr>
          <p:nvPr/>
        </p:nvPicPr>
        <p:blipFill>
          <a:blip r:embed="rId2"/>
          <a:stretch>
            <a:fillRect/>
          </a:stretch>
        </p:blipFill>
        <p:spPr>
          <a:xfrm>
            <a:off x="988283" y="3843630"/>
            <a:ext cx="9580952" cy="2333333"/>
          </a:xfrm>
          <a:prstGeom prst="rect">
            <a:avLst/>
          </a:prstGeom>
        </p:spPr>
      </p:pic>
    </p:spTree>
    <p:extLst>
      <p:ext uri="{BB962C8B-B14F-4D97-AF65-F5344CB8AC3E}">
        <p14:creationId xmlns:p14="http://schemas.microsoft.com/office/powerpoint/2010/main" val="29912644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Remaining questions</a:t>
            </a:r>
          </a:p>
        </p:txBody>
      </p:sp>
      <p:sp>
        <p:nvSpPr>
          <p:cNvPr id="3" name="Content Placeholder 2"/>
          <p:cNvSpPr>
            <a:spLocks noGrp="1"/>
          </p:cNvSpPr>
          <p:nvPr>
            <p:ph idx="1"/>
          </p:nvPr>
        </p:nvSpPr>
        <p:spPr/>
        <p:txBody>
          <a:bodyPr/>
          <a:lstStyle/>
          <a:p>
            <a:r>
              <a:rPr lang="en-US" dirty="0"/>
              <a:t>WAO definition of hypersensitivity would seem to include intolerance</a:t>
            </a:r>
          </a:p>
          <a:p>
            <a:r>
              <a:rPr lang="en-US" dirty="0"/>
              <a:t>Should “</a:t>
            </a:r>
            <a:r>
              <a:rPr lang="en-US" dirty="0" err="1"/>
              <a:t>Pseudoallergy</a:t>
            </a:r>
            <a:r>
              <a:rPr lang="en-US" dirty="0"/>
              <a:t>” just be replaced with “Nonallergic hypersensitivity” in the FSN or is there a subtle difference in what is implied by </a:t>
            </a:r>
            <a:r>
              <a:rPr lang="en-US" dirty="0" err="1"/>
              <a:t>Pseudoallergy</a:t>
            </a:r>
            <a:r>
              <a:rPr lang="en-US" dirty="0"/>
              <a:t> and Nonallergic hypersensitivity that would require retiring the former and replacing with the latter</a:t>
            </a:r>
          </a:p>
          <a:p>
            <a:pPr lvl="1"/>
            <a:r>
              <a:rPr lang="en-US" dirty="0"/>
              <a:t>The allergy/hypersensitivity CRG felt that </a:t>
            </a:r>
            <a:r>
              <a:rPr lang="en-US" dirty="0" err="1"/>
              <a:t>Pseudoallergy</a:t>
            </a:r>
            <a:r>
              <a:rPr lang="en-US" dirty="0"/>
              <a:t> might imply signs and symptoms resembling allergy caused by non-immunologic release of vasoactive mediators form mast cells and basophils.</a:t>
            </a:r>
          </a:p>
        </p:txBody>
      </p:sp>
    </p:spTree>
    <p:extLst>
      <p:ext uri="{BB962C8B-B14F-4D97-AF65-F5344CB8AC3E}">
        <p14:creationId xmlns:p14="http://schemas.microsoft.com/office/powerpoint/2010/main" val="24691976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9DFA49B-0911-4D29-A041-3C1948CBC28B}"/>
              </a:ext>
            </a:extLst>
          </p:cNvPr>
          <p:cNvSpPr>
            <a:spLocks noGrp="1"/>
          </p:cNvSpPr>
          <p:nvPr>
            <p:ph type="title"/>
          </p:nvPr>
        </p:nvSpPr>
        <p:spPr/>
        <p:txBody>
          <a:bodyPr>
            <a:normAutofit fontScale="90000"/>
          </a:bodyPr>
          <a:lstStyle/>
          <a:p>
            <a:r>
              <a:rPr lang="en-US" dirty="0"/>
              <a:t/>
            </a:r>
            <a:br>
              <a:rPr lang="en-US" dirty="0"/>
            </a:br>
            <a:r>
              <a:rPr lang="en-US" dirty="0"/>
              <a:t>Allergy project - revised deliverables for January 2018</a:t>
            </a:r>
            <a:br>
              <a:rPr lang="en-US" dirty="0"/>
            </a:br>
            <a:endParaRPr lang="en-US" dirty="0"/>
          </a:p>
        </p:txBody>
      </p:sp>
      <p:sp>
        <p:nvSpPr>
          <p:cNvPr id="3" name="Content Placeholder 2">
            <a:extLst>
              <a:ext uri="{FF2B5EF4-FFF2-40B4-BE49-F238E27FC236}">
                <a16:creationId xmlns="" xmlns:a16="http://schemas.microsoft.com/office/drawing/2014/main" id="{294627D1-350D-4DCE-8FA6-18F50C6CF70C}"/>
              </a:ext>
            </a:extLst>
          </p:cNvPr>
          <p:cNvSpPr>
            <a:spLocks noGrp="1"/>
          </p:cNvSpPr>
          <p:nvPr>
            <p:ph idx="1"/>
          </p:nvPr>
        </p:nvSpPr>
        <p:spPr/>
        <p:txBody>
          <a:bodyPr/>
          <a:lstStyle/>
          <a:p>
            <a:r>
              <a:rPr lang="en-US" dirty="0"/>
              <a:t>OVERVIEW</a:t>
            </a:r>
          </a:p>
          <a:p>
            <a:pPr lvl="1"/>
            <a:r>
              <a:rPr lang="en-US" dirty="0"/>
              <a:t>The deliverable for allergy project in 2018 January release has to be revised because the tooling development for template based batch change has been rescheduled. There are some known issues in Allergy/</a:t>
            </a:r>
            <a:r>
              <a:rPr lang="en-US" dirty="0" err="1"/>
              <a:t>Pseudoallergy</a:t>
            </a:r>
            <a:r>
              <a:rPr lang="en-US" dirty="0"/>
              <a:t>/Reaction to substances.  Addressing these issues will improve the quality and prepare for the batch change in future.</a:t>
            </a:r>
          </a:p>
          <a:p>
            <a:r>
              <a:rPr lang="en-US" dirty="0"/>
              <a:t>GOALS</a:t>
            </a:r>
          </a:p>
          <a:p>
            <a:pPr lvl="1"/>
            <a:r>
              <a:rPr lang="en-US" dirty="0"/>
              <a:t>Address known issues to improve content quality</a:t>
            </a:r>
          </a:p>
          <a:p>
            <a:pPr lvl="1"/>
            <a:r>
              <a:rPr lang="en-US" dirty="0"/>
              <a:t>Ensure consistent modeling to prepare for batch changes in future</a:t>
            </a:r>
          </a:p>
        </p:txBody>
      </p:sp>
    </p:spTree>
    <p:extLst>
      <p:ext uri="{BB962C8B-B14F-4D97-AF65-F5344CB8AC3E}">
        <p14:creationId xmlns:p14="http://schemas.microsoft.com/office/powerpoint/2010/main" val="8754764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C951D69-88F8-4F9A-AD21-72699BA1916E}"/>
              </a:ext>
            </a:extLst>
          </p:cNvPr>
          <p:cNvSpPr>
            <a:spLocks noGrp="1"/>
          </p:cNvSpPr>
          <p:nvPr>
            <p:ph type="title"/>
          </p:nvPr>
        </p:nvSpPr>
        <p:spPr/>
        <p:txBody>
          <a:bodyPr/>
          <a:lstStyle/>
          <a:p>
            <a:r>
              <a:rPr lang="en-US" dirty="0"/>
              <a:t>SPECIFICATIONS</a:t>
            </a:r>
          </a:p>
        </p:txBody>
      </p:sp>
    </p:spTree>
    <p:extLst>
      <p:ext uri="{BB962C8B-B14F-4D97-AF65-F5344CB8AC3E}">
        <p14:creationId xmlns:p14="http://schemas.microsoft.com/office/powerpoint/2010/main" val="14875771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Review </a:t>
            </a:r>
            <a:r>
              <a:rPr lang="en-US" dirty="0"/>
              <a:t>concepts that have more than one inferred causative agent  (Scope: 218 concepts) </a:t>
            </a:r>
            <a:br>
              <a:rPr lang="en-US" dirty="0"/>
            </a:br>
            <a:endParaRPr lang="en-US" dirty="0"/>
          </a:p>
        </p:txBody>
      </p:sp>
      <p:sp>
        <p:nvSpPr>
          <p:cNvPr id="3" name="Content Placeholder 2"/>
          <p:cNvSpPr>
            <a:spLocks noGrp="1"/>
          </p:cNvSpPr>
          <p:nvPr>
            <p:ph idx="1"/>
          </p:nvPr>
        </p:nvSpPr>
        <p:spPr/>
        <p:txBody>
          <a:bodyPr/>
          <a:lstStyle/>
          <a:p>
            <a:r>
              <a:rPr lang="en-US" dirty="0"/>
              <a:t>Task 1: Editorial decision on whether allergy to role of a product </a:t>
            </a:r>
            <a:r>
              <a:rPr lang="en-US" dirty="0" smtClean="0"/>
              <a:t>and whether allergy to a role combined with a structure (e.g. sulfite based food preservative) is valid.</a:t>
            </a:r>
            <a:endParaRPr lang="en-US" dirty="0"/>
          </a:p>
          <a:p>
            <a:r>
              <a:rPr lang="en-US" dirty="0"/>
              <a:t>Task 2: Editorial decision on whether allergy to a body system is valid.</a:t>
            </a:r>
          </a:p>
          <a:p>
            <a:r>
              <a:rPr lang="en-US" dirty="0"/>
              <a:t>Task 3: Identify substances, e.g. protein of x organism, to replace organisms in allergy model. </a:t>
            </a:r>
          </a:p>
          <a:p>
            <a:r>
              <a:rPr lang="en-US" dirty="0"/>
              <a:t>Task 4: Develop and approve concept model for allergy to </a:t>
            </a:r>
            <a:r>
              <a:rPr lang="en-US" dirty="0" smtClean="0"/>
              <a:t>products</a:t>
            </a:r>
          </a:p>
          <a:p>
            <a:r>
              <a:rPr lang="en-US" dirty="0" smtClean="0"/>
              <a:t>Task 5: Changes </a:t>
            </a:r>
            <a:r>
              <a:rPr lang="en-US" dirty="0"/>
              <a:t>in the drug and substance hierarchies (no resource for 2018 January release)</a:t>
            </a:r>
          </a:p>
          <a:p>
            <a:endParaRPr lang="en-US" dirty="0"/>
          </a:p>
        </p:txBody>
      </p:sp>
    </p:spTree>
    <p:extLst>
      <p:ext uri="{BB962C8B-B14F-4D97-AF65-F5344CB8AC3E}">
        <p14:creationId xmlns:p14="http://schemas.microsoft.com/office/powerpoint/2010/main" val="494573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E70D53-83F5-4470-87DD-93ADEC52669C}"/>
              </a:ext>
            </a:extLst>
          </p:cNvPr>
          <p:cNvSpPr>
            <a:spLocks noGrp="1"/>
          </p:cNvSpPr>
          <p:nvPr>
            <p:ph type="title"/>
          </p:nvPr>
        </p:nvSpPr>
        <p:spPr>
          <a:xfrm>
            <a:off x="838200" y="365125"/>
            <a:ext cx="10515600" cy="941161"/>
          </a:xfrm>
        </p:spPr>
        <p:txBody>
          <a:bodyPr/>
          <a:lstStyle/>
          <a:p>
            <a:r>
              <a:rPr lang="en-US" dirty="0"/>
              <a:t>Allergy to compounds</a:t>
            </a:r>
          </a:p>
        </p:txBody>
      </p:sp>
      <p:pic>
        <p:nvPicPr>
          <p:cNvPr id="4" name="Content Placeholder 3">
            <a:extLst>
              <a:ext uri="{FF2B5EF4-FFF2-40B4-BE49-F238E27FC236}">
                <a16:creationId xmlns="" xmlns:a16="http://schemas.microsoft.com/office/drawing/2014/main" id="{D55EFF1D-8DE2-4E12-9027-A93117553249}"/>
              </a:ext>
            </a:extLst>
          </p:cNvPr>
          <p:cNvPicPr>
            <a:picLocks noGrp="1" noChangeAspect="1"/>
          </p:cNvPicPr>
          <p:nvPr>
            <p:ph idx="1"/>
          </p:nvPr>
        </p:nvPicPr>
        <p:blipFill>
          <a:blip r:embed="rId2"/>
          <a:stretch>
            <a:fillRect/>
          </a:stretch>
        </p:blipFill>
        <p:spPr>
          <a:xfrm>
            <a:off x="838200" y="3339449"/>
            <a:ext cx="10515600" cy="1886396"/>
          </a:xfrm>
          <a:prstGeom prst="rect">
            <a:avLst/>
          </a:prstGeom>
        </p:spPr>
      </p:pic>
      <p:sp>
        <p:nvSpPr>
          <p:cNvPr id="5" name="Rectangle 4"/>
          <p:cNvSpPr/>
          <p:nvPr/>
        </p:nvSpPr>
        <p:spPr>
          <a:xfrm>
            <a:off x="838200" y="1376739"/>
            <a:ext cx="10515600" cy="1508105"/>
          </a:xfrm>
          <a:prstGeom prst="rect">
            <a:avLst/>
          </a:prstGeom>
        </p:spPr>
        <p:txBody>
          <a:bodyPr wrap="square">
            <a:spAutoFit/>
          </a:bodyPr>
          <a:lstStyle/>
          <a:p>
            <a:pPr>
              <a:buSzPts val="1500"/>
              <a:buFont typeface="Arial" charset="0"/>
              <a:buChar char="•"/>
            </a:pPr>
            <a:r>
              <a:rPr lang="en-US" sz="2000" dirty="0">
                <a:solidFill>
                  <a:srgbClr val="000000"/>
                </a:solidFill>
                <a:latin typeface="Calibri" charset="0"/>
              </a:rPr>
              <a:t>Review concepts that they have been modeled by compound of substance.  (Scope: 5 concepts) </a:t>
            </a:r>
            <a:r>
              <a:rPr lang="en-US" dirty="0" smtClean="0">
                <a:solidFill>
                  <a:srgbClr val="000000"/>
                </a:solidFill>
                <a:latin typeface="Calibri" charset="0"/>
              </a:rPr>
              <a:t>The </a:t>
            </a:r>
            <a:r>
              <a:rPr lang="en-US" dirty="0">
                <a:solidFill>
                  <a:srgbClr val="000000"/>
                </a:solidFill>
                <a:latin typeface="Calibri" charset="0"/>
              </a:rPr>
              <a:t>concepts in disorder hierarchy are not specified as allergy to substance compounds except Iodine compounds allergy. However, there is an inactive concept Iodine allergy (disorder) which is replaced by Iodine compounds allergy. </a:t>
            </a:r>
          </a:p>
          <a:p>
            <a:pPr>
              <a:buSzPts val="1300"/>
              <a:buFont typeface="Arial" charset="0"/>
              <a:buChar char="•"/>
            </a:pPr>
            <a:r>
              <a:rPr lang="en-US" dirty="0">
                <a:solidFill>
                  <a:srgbClr val="000000"/>
                </a:solidFill>
                <a:latin typeface="Calibri" charset="0"/>
              </a:rPr>
              <a:t>Task: Develop editorial guide for concept modeling for these concepts.</a:t>
            </a:r>
          </a:p>
        </p:txBody>
      </p:sp>
    </p:spTree>
    <p:extLst>
      <p:ext uri="{BB962C8B-B14F-4D97-AF65-F5344CB8AC3E}">
        <p14:creationId xmlns:p14="http://schemas.microsoft.com/office/powerpoint/2010/main" val="40575810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57A08E-BC56-4336-A856-F38C1574FC66}"/>
              </a:ext>
            </a:extLst>
          </p:cNvPr>
          <p:cNvSpPr>
            <a:spLocks noGrp="1"/>
          </p:cNvSpPr>
          <p:nvPr>
            <p:ph type="title"/>
          </p:nvPr>
        </p:nvSpPr>
        <p:spPr/>
        <p:txBody>
          <a:bodyPr/>
          <a:lstStyle/>
          <a:p>
            <a:r>
              <a:rPr lang="en-US" dirty="0"/>
              <a:t>Allergy to products</a:t>
            </a:r>
          </a:p>
        </p:txBody>
      </p:sp>
      <p:graphicFrame>
        <p:nvGraphicFramePr>
          <p:cNvPr id="4" name="Content Placeholder 3">
            <a:extLst>
              <a:ext uri="{FF2B5EF4-FFF2-40B4-BE49-F238E27FC236}">
                <a16:creationId xmlns="" xmlns:a16="http://schemas.microsoft.com/office/drawing/2014/main" id="{883DFAA3-5CDB-44C8-9A27-7B8649CA404F}"/>
              </a:ext>
            </a:extLst>
          </p:cNvPr>
          <p:cNvGraphicFramePr>
            <a:graphicFrameLocks noGrp="1"/>
          </p:cNvGraphicFramePr>
          <p:nvPr>
            <p:ph idx="1"/>
            <p:extLst>
              <p:ext uri="{D42A27DB-BD31-4B8C-83A1-F6EECF244321}">
                <p14:modId xmlns:p14="http://schemas.microsoft.com/office/powerpoint/2010/main" val="1916464714"/>
              </p:ext>
            </p:extLst>
          </p:nvPr>
        </p:nvGraphicFramePr>
        <p:xfrm>
          <a:off x="838200" y="4195732"/>
          <a:ext cx="9187442" cy="2381430"/>
        </p:xfrm>
        <a:graphic>
          <a:graphicData uri="http://schemas.openxmlformats.org/drawingml/2006/table">
            <a:tbl>
              <a:tblPr>
                <a:tableStyleId>{5C22544A-7EE6-4342-B048-85BDC9FD1C3A}</a:tableStyleId>
              </a:tblPr>
              <a:tblGrid>
                <a:gridCol w="754062">
                  <a:extLst>
                    <a:ext uri="{9D8B030D-6E8A-4147-A177-3AD203B41FA5}">
                      <a16:colId xmlns="" xmlns:a16="http://schemas.microsoft.com/office/drawing/2014/main" val="2805919505"/>
                    </a:ext>
                  </a:extLst>
                </a:gridCol>
                <a:gridCol w="8433380">
                  <a:extLst>
                    <a:ext uri="{9D8B030D-6E8A-4147-A177-3AD203B41FA5}">
                      <a16:colId xmlns="" xmlns:a16="http://schemas.microsoft.com/office/drawing/2014/main" val="1633926675"/>
                    </a:ext>
                  </a:extLst>
                </a:gridCol>
              </a:tblGrid>
              <a:tr h="238143">
                <a:tc>
                  <a:txBody>
                    <a:bodyPr/>
                    <a:lstStyle/>
                    <a:p>
                      <a:pPr algn="r" fontAlgn="b"/>
                      <a:r>
                        <a:rPr lang="en-US" sz="1200" b="1" u="none" strike="noStrike" dirty="0">
                          <a:effectLst/>
                        </a:rPr>
                        <a:t>id</a:t>
                      </a:r>
                      <a:endParaRPr lang="en-US"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b="1" u="none" strike="noStrike" dirty="0" err="1">
                          <a:effectLst/>
                        </a:rPr>
                        <a:t>fsn</a:t>
                      </a:r>
                      <a:endParaRPr lang="en-US" sz="12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1690333117"/>
                  </a:ext>
                </a:extLst>
              </a:tr>
              <a:tr h="238143">
                <a:tc>
                  <a:txBody>
                    <a:bodyPr/>
                    <a:lstStyle/>
                    <a:p>
                      <a:pPr algn="r" fontAlgn="b"/>
                      <a:r>
                        <a:rPr lang="en-US" sz="1200" u="none" strike="noStrike">
                          <a:effectLst/>
                        </a:rPr>
                        <a:t>294162002</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Allergy to </a:t>
                      </a:r>
                      <a:r>
                        <a:rPr lang="en-US" sz="1200" u="none" strike="noStrike" dirty="0">
                          <a:effectLst/>
                          <a:highlight>
                            <a:srgbClr val="FFFF00"/>
                          </a:highlight>
                        </a:rPr>
                        <a:t>inhaled</a:t>
                      </a:r>
                      <a:r>
                        <a:rPr lang="en-US" sz="1200" u="none" strike="noStrike" dirty="0">
                          <a:effectLst/>
                        </a:rPr>
                        <a:t> corticosteroids (disorder)</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2510865114"/>
                  </a:ext>
                </a:extLst>
              </a:tr>
              <a:tr h="238143">
                <a:tc>
                  <a:txBody>
                    <a:bodyPr/>
                    <a:lstStyle/>
                    <a:p>
                      <a:pPr algn="r" fontAlgn="b"/>
                      <a:r>
                        <a:rPr lang="en-US" sz="1200" u="none" strike="noStrike" dirty="0">
                          <a:effectLst/>
                        </a:rPr>
                        <a:t>294300002</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Peritoneal dialysis </a:t>
                      </a:r>
                      <a:r>
                        <a:rPr lang="en-US" sz="1200" u="none" strike="noStrike" dirty="0">
                          <a:effectLst/>
                          <a:highlight>
                            <a:srgbClr val="FFFF00"/>
                          </a:highlight>
                        </a:rPr>
                        <a:t>solution</a:t>
                      </a:r>
                      <a:r>
                        <a:rPr lang="en-US" sz="1200" u="none" strike="noStrike" dirty="0">
                          <a:effectLst/>
                        </a:rPr>
                        <a:t> allergy (disorder)</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447177986"/>
                  </a:ext>
                </a:extLst>
              </a:tr>
              <a:tr h="238143">
                <a:tc>
                  <a:txBody>
                    <a:bodyPr/>
                    <a:lstStyle/>
                    <a:p>
                      <a:pPr algn="r" fontAlgn="b"/>
                      <a:r>
                        <a:rPr lang="en-US" sz="1200" u="none" strike="noStrike">
                          <a:effectLst/>
                        </a:rPr>
                        <a:t>294302005</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Hemofiltration </a:t>
                      </a:r>
                      <a:r>
                        <a:rPr lang="en-US" sz="1200" u="none" strike="noStrike" dirty="0">
                          <a:effectLst/>
                          <a:highlight>
                            <a:srgbClr val="FFFF00"/>
                          </a:highlight>
                        </a:rPr>
                        <a:t>solution</a:t>
                      </a:r>
                      <a:r>
                        <a:rPr lang="en-US" sz="1200" u="none" strike="noStrike" dirty="0">
                          <a:effectLst/>
                        </a:rPr>
                        <a:t> allergy (disorder)</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1628987666"/>
                  </a:ext>
                </a:extLst>
              </a:tr>
              <a:tr h="238143">
                <a:tc>
                  <a:txBody>
                    <a:bodyPr/>
                    <a:lstStyle/>
                    <a:p>
                      <a:pPr algn="r" fontAlgn="b"/>
                      <a:r>
                        <a:rPr lang="en-US" sz="1200" u="none" strike="noStrike">
                          <a:effectLst/>
                        </a:rPr>
                        <a:t>294304006</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Cardioplegia </a:t>
                      </a:r>
                      <a:r>
                        <a:rPr lang="en-US" sz="1200" u="none" strike="noStrike" dirty="0">
                          <a:effectLst/>
                          <a:highlight>
                            <a:srgbClr val="FFFF00"/>
                          </a:highlight>
                        </a:rPr>
                        <a:t>solution</a:t>
                      </a:r>
                      <a:r>
                        <a:rPr lang="en-US" sz="1200" u="none" strike="noStrike" dirty="0">
                          <a:effectLst/>
                        </a:rPr>
                        <a:t> allergy (disorder)</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2029301447"/>
                  </a:ext>
                </a:extLst>
              </a:tr>
              <a:tr h="238143">
                <a:tc>
                  <a:txBody>
                    <a:bodyPr/>
                    <a:lstStyle/>
                    <a:p>
                      <a:pPr algn="r" fontAlgn="b"/>
                      <a:r>
                        <a:rPr lang="en-US" sz="1200" u="none" strike="noStrike">
                          <a:effectLst/>
                        </a:rPr>
                        <a:t>294852006</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Plasma protein </a:t>
                      </a:r>
                      <a:r>
                        <a:rPr lang="en-US" sz="1200" u="none" strike="noStrike" dirty="0">
                          <a:effectLst/>
                          <a:highlight>
                            <a:srgbClr val="FFFF00"/>
                          </a:highlight>
                        </a:rPr>
                        <a:t>solution</a:t>
                      </a:r>
                      <a:r>
                        <a:rPr lang="en-US" sz="1200" u="none" strike="noStrike" dirty="0">
                          <a:effectLst/>
                        </a:rPr>
                        <a:t> allergy (disorder)</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3279293129"/>
                  </a:ext>
                </a:extLst>
              </a:tr>
              <a:tr h="238143">
                <a:tc>
                  <a:txBody>
                    <a:bodyPr/>
                    <a:lstStyle/>
                    <a:p>
                      <a:pPr algn="r" fontAlgn="b"/>
                      <a:r>
                        <a:rPr lang="en-US" sz="1200" u="none" strike="noStrike">
                          <a:effectLst/>
                        </a:rPr>
                        <a:t>294854007</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Albumin </a:t>
                      </a:r>
                      <a:r>
                        <a:rPr lang="en-US" sz="1200" u="none" strike="noStrike" dirty="0">
                          <a:effectLst/>
                          <a:highlight>
                            <a:srgbClr val="FFFF00"/>
                          </a:highlight>
                        </a:rPr>
                        <a:t>solution </a:t>
                      </a:r>
                      <a:r>
                        <a:rPr lang="en-US" sz="1200" u="none" strike="noStrike" dirty="0">
                          <a:effectLst/>
                        </a:rPr>
                        <a:t>allergy (disorder)</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1096140048"/>
                  </a:ext>
                </a:extLst>
              </a:tr>
              <a:tr h="238143">
                <a:tc>
                  <a:txBody>
                    <a:bodyPr/>
                    <a:lstStyle/>
                    <a:p>
                      <a:pPr algn="r" fontAlgn="b"/>
                      <a:r>
                        <a:rPr lang="en-US" sz="1200" u="none" strike="noStrike">
                          <a:effectLst/>
                        </a:rPr>
                        <a:t>402386006</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it-IT" sz="1200" u="none" strike="noStrike" dirty="0">
                          <a:effectLst/>
                        </a:rPr>
                        <a:t>Allergic urticaria due to </a:t>
                      </a:r>
                      <a:r>
                        <a:rPr lang="it-IT" sz="1200" u="none" strike="noStrike" dirty="0">
                          <a:effectLst/>
                          <a:highlight>
                            <a:srgbClr val="FFFF00"/>
                          </a:highlight>
                        </a:rPr>
                        <a:t>inhaled</a:t>
                      </a:r>
                      <a:r>
                        <a:rPr lang="it-IT" sz="1200" u="none" strike="noStrike" dirty="0">
                          <a:effectLst/>
                        </a:rPr>
                        <a:t> allergen (disorder)</a:t>
                      </a:r>
                      <a:endParaRPr lang="it-IT"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1860425654"/>
                  </a:ext>
                </a:extLst>
              </a:tr>
              <a:tr h="238143">
                <a:tc>
                  <a:txBody>
                    <a:bodyPr/>
                    <a:lstStyle/>
                    <a:p>
                      <a:pPr algn="r" fontAlgn="b"/>
                      <a:r>
                        <a:rPr lang="en-US" sz="1200" u="none" strike="noStrike">
                          <a:effectLst/>
                        </a:rPr>
                        <a:t>419081001</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Pharmaceutical </a:t>
                      </a:r>
                      <a:r>
                        <a:rPr lang="en-US" sz="1200" u="none" strike="noStrike" dirty="0">
                          <a:effectLst/>
                          <a:highlight>
                            <a:srgbClr val="FFFF00"/>
                          </a:highlight>
                        </a:rPr>
                        <a:t>fluid or solution </a:t>
                      </a:r>
                      <a:r>
                        <a:rPr lang="en-US" sz="1200" u="none" strike="noStrike" dirty="0">
                          <a:effectLst/>
                        </a:rPr>
                        <a:t>allergy (disorder)</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4198162138"/>
                  </a:ext>
                </a:extLst>
              </a:tr>
              <a:tr h="238143">
                <a:tc>
                  <a:txBody>
                    <a:bodyPr/>
                    <a:lstStyle/>
                    <a:p>
                      <a:pPr algn="r" fontAlgn="b"/>
                      <a:r>
                        <a:rPr lang="en-US" sz="1200" u="none" strike="noStrike" dirty="0">
                          <a:effectLst/>
                        </a:rPr>
                        <a:t>294409000</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Chlorinated </a:t>
                      </a:r>
                      <a:r>
                        <a:rPr lang="en-US" sz="1200" u="none" strike="noStrike" dirty="0">
                          <a:effectLst/>
                          <a:highlight>
                            <a:srgbClr val="FFFF00"/>
                          </a:highlight>
                        </a:rPr>
                        <a:t>solutions</a:t>
                      </a:r>
                      <a:r>
                        <a:rPr lang="en-US" sz="1200" u="none" strike="noStrike" dirty="0">
                          <a:effectLst/>
                        </a:rPr>
                        <a:t> allergy (disorder)</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1901887602"/>
                  </a:ext>
                </a:extLst>
              </a:tr>
            </a:tbl>
          </a:graphicData>
        </a:graphic>
      </p:graphicFrame>
      <p:sp>
        <p:nvSpPr>
          <p:cNvPr id="3" name="Rectangle 2"/>
          <p:cNvSpPr/>
          <p:nvPr/>
        </p:nvSpPr>
        <p:spPr>
          <a:xfrm>
            <a:off x="838200" y="1723398"/>
            <a:ext cx="9187442" cy="2369880"/>
          </a:xfrm>
          <a:prstGeom prst="rect">
            <a:avLst/>
          </a:prstGeom>
        </p:spPr>
        <p:txBody>
          <a:bodyPr wrap="square">
            <a:spAutoFit/>
          </a:bodyPr>
          <a:lstStyle/>
          <a:p>
            <a:pPr marL="342900" indent="-342900">
              <a:buSzPts val="1500"/>
              <a:buFont typeface="Arial" charset="0"/>
              <a:buChar char="•"/>
            </a:pPr>
            <a:r>
              <a:rPr lang="en-US" dirty="0">
                <a:solidFill>
                  <a:srgbClr val="000000"/>
                </a:solidFill>
                <a:latin typeface="Calibri" charset="0"/>
              </a:rPr>
              <a:t>Review concepts </a:t>
            </a:r>
            <a:r>
              <a:rPr lang="en-US" dirty="0" smtClean="0">
                <a:solidFill>
                  <a:srgbClr val="000000"/>
                </a:solidFill>
                <a:latin typeface="Calibri" charset="0"/>
              </a:rPr>
              <a:t>with descriptions containing </a:t>
            </a:r>
            <a:r>
              <a:rPr lang="en-US" dirty="0">
                <a:solidFill>
                  <a:srgbClr val="000000"/>
                </a:solidFill>
                <a:latin typeface="Calibri" charset="0"/>
              </a:rPr>
              <a:t>any word </a:t>
            </a:r>
            <a:r>
              <a:rPr lang="en-US" dirty="0" smtClean="0">
                <a:solidFill>
                  <a:srgbClr val="000000"/>
                </a:solidFill>
                <a:latin typeface="Calibri" charset="0"/>
              </a:rPr>
              <a:t>suggesting a </a:t>
            </a:r>
            <a:r>
              <a:rPr lang="en-US" dirty="0">
                <a:solidFill>
                  <a:srgbClr val="000000"/>
                </a:solidFill>
                <a:latin typeface="Calibri" charset="0"/>
              </a:rPr>
              <a:t>dose form, such as “Topical”,  “Rectal”, “Inhaled”,  “Inhalation”, “Solution”  (Scope of review: 9 </a:t>
            </a:r>
            <a:r>
              <a:rPr lang="en-US" dirty="0" smtClean="0">
                <a:solidFill>
                  <a:srgbClr val="000000"/>
                </a:solidFill>
                <a:latin typeface="Calibri" charset="0"/>
              </a:rPr>
              <a:t>concepts)</a:t>
            </a:r>
          </a:p>
          <a:p>
            <a:pPr marL="800100" lvl="1" indent="-342900">
              <a:buSzPts val="1500"/>
              <a:buFont typeface="Arial" charset="0"/>
              <a:buChar char="•"/>
            </a:pPr>
            <a:r>
              <a:rPr lang="en-US" sz="1600" dirty="0" smtClean="0">
                <a:solidFill>
                  <a:srgbClr val="000000"/>
                </a:solidFill>
                <a:latin typeface="Calibri" charset="0"/>
              </a:rPr>
              <a:t>The </a:t>
            </a:r>
            <a:r>
              <a:rPr lang="en-US" sz="1600" dirty="0">
                <a:solidFill>
                  <a:srgbClr val="000000"/>
                </a:solidFill>
                <a:latin typeface="Calibri" charset="0"/>
              </a:rPr>
              <a:t>modeling of these concepts depend on substance of product, e.g. dialysis </a:t>
            </a:r>
            <a:r>
              <a:rPr lang="en-US" sz="1600" dirty="0" smtClean="0">
                <a:solidFill>
                  <a:srgbClr val="000000"/>
                </a:solidFill>
                <a:latin typeface="Calibri" charset="0"/>
              </a:rPr>
              <a:t>fluid.</a:t>
            </a:r>
          </a:p>
          <a:p>
            <a:pPr marL="800100" lvl="1" indent="-342900">
              <a:buSzPts val="1500"/>
              <a:buFont typeface="Arial" charset="0"/>
              <a:buChar char="•"/>
            </a:pPr>
            <a:r>
              <a:rPr lang="en-US" sz="1600" dirty="0" smtClean="0">
                <a:solidFill>
                  <a:srgbClr val="000000"/>
                </a:solidFill>
                <a:latin typeface="Calibri" charset="0"/>
              </a:rPr>
              <a:t>These </a:t>
            </a:r>
            <a:r>
              <a:rPr lang="en-US" sz="1600" dirty="0">
                <a:solidFill>
                  <a:srgbClr val="000000"/>
                </a:solidFill>
                <a:latin typeface="Calibri" charset="0"/>
              </a:rPr>
              <a:t>disorders should be modeled by products instead of </a:t>
            </a:r>
            <a:r>
              <a:rPr lang="en-US" sz="1600" dirty="0" smtClean="0">
                <a:solidFill>
                  <a:srgbClr val="000000"/>
                </a:solidFill>
                <a:latin typeface="Calibri" charset="0"/>
              </a:rPr>
              <a:t>substances.</a:t>
            </a:r>
          </a:p>
          <a:p>
            <a:pPr marL="800100" lvl="1" indent="-342900">
              <a:buSzPts val="1500"/>
              <a:buFont typeface="Arial" charset="0"/>
              <a:buChar char="•"/>
            </a:pPr>
            <a:r>
              <a:rPr lang="en-US" sz="1600" dirty="0">
                <a:solidFill>
                  <a:srgbClr val="000000"/>
                </a:solidFill>
                <a:latin typeface="Calibri" charset="0"/>
              </a:rPr>
              <a:t>T</a:t>
            </a:r>
            <a:r>
              <a:rPr lang="en-US" sz="1600" dirty="0" smtClean="0">
                <a:solidFill>
                  <a:srgbClr val="000000"/>
                </a:solidFill>
                <a:latin typeface="Calibri" charset="0"/>
              </a:rPr>
              <a:t>he </a:t>
            </a:r>
            <a:r>
              <a:rPr lang="en-US" sz="1600" dirty="0">
                <a:solidFill>
                  <a:srgbClr val="000000"/>
                </a:solidFill>
                <a:latin typeface="Calibri" charset="0"/>
              </a:rPr>
              <a:t>concept model for hypersensitivity to products </a:t>
            </a:r>
            <a:r>
              <a:rPr lang="en-US" sz="1600" dirty="0" smtClean="0">
                <a:solidFill>
                  <a:srgbClr val="000000"/>
                </a:solidFill>
                <a:latin typeface="Calibri" charset="0"/>
              </a:rPr>
              <a:t>needs </a:t>
            </a:r>
            <a:r>
              <a:rPr lang="en-US" sz="1600" dirty="0">
                <a:solidFill>
                  <a:srgbClr val="000000"/>
                </a:solidFill>
                <a:latin typeface="Calibri" charset="0"/>
              </a:rPr>
              <a:t>to be developed and approved </a:t>
            </a:r>
            <a:r>
              <a:rPr lang="en-US" sz="1600" dirty="0" smtClean="0">
                <a:solidFill>
                  <a:srgbClr val="000000"/>
                </a:solidFill>
                <a:latin typeface="Calibri" charset="0"/>
              </a:rPr>
              <a:t>and then changes applied to content.</a:t>
            </a:r>
          </a:p>
          <a:p>
            <a:pPr marL="800100" lvl="1" indent="-342900">
              <a:buSzPts val="1500"/>
              <a:buFont typeface="Arial" charset="0"/>
              <a:buChar char="•"/>
            </a:pPr>
            <a:r>
              <a:rPr lang="en-US" sz="1600" dirty="0" smtClean="0">
                <a:solidFill>
                  <a:srgbClr val="000000"/>
                </a:solidFill>
                <a:latin typeface="Calibri" charset="0"/>
              </a:rPr>
              <a:t>Development of the concept model for allergy to product is dependent upon revision of the product hierarchy based on the new concept model for products</a:t>
            </a:r>
          </a:p>
          <a:p>
            <a:pPr marL="342900" indent="-342900">
              <a:buSzPts val="1500"/>
              <a:buFont typeface="Arial" charset="0"/>
              <a:buChar char="•"/>
            </a:pPr>
            <a:r>
              <a:rPr lang="en-US" sz="1600" dirty="0" smtClean="0">
                <a:solidFill>
                  <a:srgbClr val="000000"/>
                </a:solidFill>
                <a:latin typeface="Calibri" charset="0"/>
              </a:rPr>
              <a:t>Task</a:t>
            </a:r>
            <a:r>
              <a:rPr lang="en-US" sz="1600" dirty="0">
                <a:solidFill>
                  <a:srgbClr val="000000"/>
                </a:solidFill>
                <a:latin typeface="Calibri" charset="0"/>
              </a:rPr>
              <a:t>: Develop and approve concept model for allergy to products.</a:t>
            </a:r>
          </a:p>
        </p:txBody>
      </p:sp>
    </p:spTree>
    <p:extLst>
      <p:ext uri="{BB962C8B-B14F-4D97-AF65-F5344CB8AC3E}">
        <p14:creationId xmlns:p14="http://schemas.microsoft.com/office/powerpoint/2010/main" val="34657937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Allergy to products 2</a:t>
            </a:r>
            <a:endParaRPr lang="en-US" dirty="0"/>
          </a:p>
        </p:txBody>
      </p:sp>
      <p:pic>
        <p:nvPicPr>
          <p:cNvPr id="4" name="Content Placeholder 3"/>
          <p:cNvPicPr>
            <a:picLocks noGrp="1" noChangeAspect="1"/>
          </p:cNvPicPr>
          <p:nvPr>
            <p:ph idx="1"/>
          </p:nvPr>
        </p:nvPicPr>
        <p:blipFill>
          <a:blip r:embed="rId2"/>
          <a:stretch>
            <a:fillRect/>
          </a:stretch>
        </p:blipFill>
        <p:spPr>
          <a:xfrm>
            <a:off x="1887769" y="1825625"/>
            <a:ext cx="8416462" cy="4351338"/>
          </a:xfrm>
          <a:prstGeom prst="rect">
            <a:avLst/>
          </a:prstGeom>
        </p:spPr>
      </p:pic>
    </p:spTree>
    <p:extLst>
      <p:ext uri="{BB962C8B-B14F-4D97-AF65-F5344CB8AC3E}">
        <p14:creationId xmlns:p14="http://schemas.microsoft.com/office/powerpoint/2010/main" val="2062710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4ED93C7-099C-45D7-8002-F5D259E94875}"/>
              </a:ext>
            </a:extLst>
          </p:cNvPr>
          <p:cNvSpPr>
            <a:spLocks noGrp="1"/>
          </p:cNvSpPr>
          <p:nvPr>
            <p:ph type="title"/>
          </p:nvPr>
        </p:nvSpPr>
        <p:spPr/>
        <p:txBody>
          <a:bodyPr/>
          <a:lstStyle/>
          <a:p>
            <a:r>
              <a:rPr lang="en-US" dirty="0"/>
              <a:t>Briefing paper</a:t>
            </a:r>
          </a:p>
        </p:txBody>
      </p:sp>
      <p:sp>
        <p:nvSpPr>
          <p:cNvPr id="3" name="Content Placeholder 2">
            <a:extLst>
              <a:ext uri="{FF2B5EF4-FFF2-40B4-BE49-F238E27FC236}">
                <a16:creationId xmlns="" xmlns:a16="http://schemas.microsoft.com/office/drawing/2014/main" id="{91F7FD7B-6AE3-4C6F-887D-0912E2C859EA}"/>
              </a:ext>
            </a:extLst>
          </p:cNvPr>
          <p:cNvSpPr>
            <a:spLocks noGrp="1"/>
          </p:cNvSpPr>
          <p:nvPr>
            <p:ph idx="1"/>
          </p:nvPr>
        </p:nvSpPr>
        <p:spPr/>
        <p:txBody>
          <a:bodyPr>
            <a:normAutofit fontScale="92500" lnSpcReduction="20000"/>
          </a:bodyPr>
          <a:lstStyle/>
          <a:p>
            <a:r>
              <a:rPr lang="en-US" dirty="0"/>
              <a:t>Summary of proposed changes</a:t>
            </a:r>
          </a:p>
          <a:p>
            <a:pPr lvl="1"/>
            <a:r>
              <a:rPr lang="en-US" dirty="0"/>
              <a:t>Make condition classes (hypersensitivity/allergy/</a:t>
            </a:r>
            <a:r>
              <a:rPr lang="en-US" dirty="0" err="1"/>
              <a:t>pseudoallergy</a:t>
            </a:r>
            <a:r>
              <a:rPr lang="en-US" dirty="0"/>
              <a:t> condition) primitive and assign the appropriate disease, disposition and reaction (process) classes underneath.</a:t>
            </a:r>
          </a:p>
          <a:p>
            <a:pPr lvl="1"/>
            <a:r>
              <a:rPr lang="en-US" dirty="0"/>
              <a:t>Redefine allergic diseases as diseases due to allergic reaction. This represents a reversion to a previous model.</a:t>
            </a:r>
          </a:p>
          <a:p>
            <a:pPr lvl="1"/>
            <a:r>
              <a:rPr lang="en-US" dirty="0"/>
              <a:t>Redefine hypersensitivity dispositions with a has realization relationship to allergic/pseudoallergic process</a:t>
            </a:r>
          </a:p>
          <a:p>
            <a:pPr lvl="1"/>
            <a:r>
              <a:rPr lang="en-US" dirty="0"/>
              <a:t>Move condition and disposition classes (including Propensity to adverse reactions under clinical findings</a:t>
            </a:r>
          </a:p>
          <a:p>
            <a:pPr lvl="1"/>
            <a:r>
              <a:rPr lang="en-US" dirty="0"/>
              <a:t>Rename (or retire and replace) </a:t>
            </a:r>
            <a:r>
              <a:rPr lang="en-US" dirty="0" err="1"/>
              <a:t>Pseudoallergy</a:t>
            </a:r>
            <a:r>
              <a:rPr lang="en-US" dirty="0"/>
              <a:t> concepts with Nonallergic hypersensitivity</a:t>
            </a:r>
          </a:p>
          <a:p>
            <a:pPr lvl="1"/>
            <a:r>
              <a:rPr lang="en-US" dirty="0"/>
              <a:t>Add new pathological process of abnormal immune response as a parent of allergic process and autoimmune and use this to redefine Disorder of immune function (disorder)</a:t>
            </a:r>
          </a:p>
          <a:p>
            <a:endParaRPr lang="en-US" dirty="0"/>
          </a:p>
        </p:txBody>
      </p:sp>
    </p:spTree>
    <p:extLst>
      <p:ext uri="{BB962C8B-B14F-4D97-AF65-F5344CB8AC3E}">
        <p14:creationId xmlns:p14="http://schemas.microsoft.com/office/powerpoint/2010/main" val="37685270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primitive concepts which </a:t>
            </a:r>
            <a:r>
              <a:rPr lang="en-US" dirty="0" smtClean="0"/>
              <a:t>have </a:t>
            </a:r>
            <a:r>
              <a:rPr lang="en-US" dirty="0"/>
              <a:t>causative agent</a:t>
            </a:r>
          </a:p>
        </p:txBody>
      </p:sp>
      <p:sp>
        <p:nvSpPr>
          <p:cNvPr id="3" name="Content Placeholder 2"/>
          <p:cNvSpPr>
            <a:spLocks noGrp="1"/>
          </p:cNvSpPr>
          <p:nvPr>
            <p:ph idx="1"/>
          </p:nvPr>
        </p:nvSpPr>
        <p:spPr>
          <a:xfrm>
            <a:off x="838200" y="1825626"/>
            <a:ext cx="10515600" cy="1701346"/>
          </a:xfrm>
        </p:spPr>
        <p:txBody>
          <a:bodyPr>
            <a:normAutofit/>
          </a:bodyPr>
          <a:lstStyle/>
          <a:p>
            <a:r>
              <a:rPr lang="en-US" sz="2400" dirty="0" smtClean="0"/>
              <a:t>If </a:t>
            </a:r>
            <a:r>
              <a:rPr lang="en-US" sz="2400" dirty="0"/>
              <a:t>possible, they should be fully defined  (Scope: ?116 concepts) </a:t>
            </a:r>
            <a:endParaRPr lang="en-US" sz="2400" dirty="0" smtClean="0"/>
          </a:p>
          <a:p>
            <a:pPr lvl="1"/>
            <a:r>
              <a:rPr lang="en-US" sz="2000" dirty="0"/>
              <a:t>Task 1: Review and identify modeling patterns </a:t>
            </a:r>
          </a:p>
          <a:p>
            <a:pPr lvl="1"/>
            <a:r>
              <a:rPr lang="en-US" sz="2000" dirty="0"/>
              <a:t>Task 2: Develop editorial guide according to patterns</a:t>
            </a:r>
          </a:p>
          <a:p>
            <a:pPr lvl="1"/>
            <a:r>
              <a:rPr lang="en-US" sz="2000" dirty="0"/>
              <a:t>Task 3: Changes in the drug and substance hierarchies (no resource for 2018 January release)</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609453"/>
              </p:ext>
            </p:extLst>
          </p:nvPr>
        </p:nvGraphicFramePr>
        <p:xfrm>
          <a:off x="1360714" y="3638285"/>
          <a:ext cx="9095105" cy="3129280"/>
        </p:xfrm>
        <a:graphic>
          <a:graphicData uri="http://schemas.openxmlformats.org/drawingml/2006/table">
            <a:tbl>
              <a:tblPr>
                <a:tableStyleId>{5C22544A-7EE6-4342-B048-85BDC9FD1C3A}</a:tableStyleId>
              </a:tblPr>
              <a:tblGrid>
                <a:gridCol w="682625"/>
                <a:gridCol w="8412480"/>
              </a:tblGrid>
              <a:tr h="119324">
                <a:tc>
                  <a:txBody>
                    <a:bodyPr/>
                    <a:lstStyle/>
                    <a:p>
                      <a:pPr algn="l" fontAlgn="b"/>
                      <a:r>
                        <a:rPr lang="is-IS" sz="1200" u="none" strike="noStrike">
                          <a:effectLst/>
                        </a:rPr>
                        <a:t>14589007</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Phacoanaphylaxis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fi-FI" sz="1200" u="none" strike="noStrike">
                          <a:effectLst/>
                        </a:rPr>
                        <a:t>14654002</a:t>
                      </a:r>
                      <a:endParaRPr lang="fi-FI"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Localized anaphylaxis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15470004</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Toxic diffuse goiter with acropachy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16623004</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Coffee-workers' lung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18690003</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dirty="0">
                          <a:effectLst/>
                        </a:rPr>
                        <a:t>Farmers' lung (disorder)</a:t>
                      </a:r>
                      <a:endParaRPr lang="en-US" sz="1200" b="0" i="0" u="none" strike="noStrike" dirty="0">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19514005</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Arthritis mutilans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23315001</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Sequoiosis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25847004</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Seborrheic psoriasis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26151008</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Graves' disease with acropachy AND with thyrotoxic crisis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27040004</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Experimental allergic encephalomyelitis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27520001</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Pustular psoriasis of the palms AND/OR soles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28031001</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Cell-mediated immune reaction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28505005</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dirty="0">
                          <a:effectLst/>
                        </a:rPr>
                        <a:t>Acute idiopathic thrombocytopenic purpura (disorder)</a:t>
                      </a:r>
                      <a:endParaRPr lang="en-US" sz="1200" b="0" i="0" u="none" strike="noStrike" dirty="0">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28840001</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Generalized pustular psoriasis, exanthematous type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29268000</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a:effectLst/>
                        </a:rPr>
                        <a:t>Contact hypersensitivity (disorder)</a:t>
                      </a:r>
                      <a:endParaRPr lang="en-US" sz="1200" b="0" i="0" u="none" strike="noStrike">
                        <a:solidFill>
                          <a:srgbClr val="000000"/>
                        </a:solidFill>
                        <a:effectLst/>
                        <a:latin typeface="Calibri" charset="0"/>
                      </a:endParaRPr>
                    </a:p>
                  </a:txBody>
                  <a:tcPr marL="12700" marR="12700" marT="12700" marB="0" anchor="b"/>
                </a:tc>
              </a:tr>
              <a:tr h="119324">
                <a:tc>
                  <a:txBody>
                    <a:bodyPr/>
                    <a:lstStyle/>
                    <a:p>
                      <a:pPr algn="l" fontAlgn="b"/>
                      <a:r>
                        <a:rPr lang="is-IS" sz="1200" u="none" strike="noStrike">
                          <a:effectLst/>
                        </a:rPr>
                        <a:t>30352005</a:t>
                      </a:r>
                      <a:endParaRPr lang="is-IS" sz="1200" b="0" i="0" u="none" strike="noStrike">
                        <a:solidFill>
                          <a:srgbClr val="000000"/>
                        </a:solidFill>
                        <a:effectLst/>
                        <a:latin typeface="Calibri" charset="0"/>
                      </a:endParaRPr>
                    </a:p>
                  </a:txBody>
                  <a:tcPr marL="12700" marR="12700" marT="12700" marB="0" anchor="b"/>
                </a:tc>
                <a:tc>
                  <a:txBody>
                    <a:bodyPr/>
                    <a:lstStyle/>
                    <a:p>
                      <a:pPr algn="l" fontAlgn="b"/>
                      <a:r>
                        <a:rPr lang="en-US" sz="1200" u="none" strike="noStrike" dirty="0">
                          <a:effectLst/>
                        </a:rPr>
                        <a:t>Allergic-infective asthma (disorder)</a:t>
                      </a:r>
                      <a:endParaRPr lang="en-US" sz="1200" b="0" i="0" u="none" strike="noStrike" dirty="0">
                        <a:solidFill>
                          <a:srgbClr val="000000"/>
                        </a:solidFill>
                        <a:effectLst/>
                        <a:latin typeface="Calibri" charset="0"/>
                      </a:endParaRPr>
                    </a:p>
                  </a:txBody>
                  <a:tcPr marL="12700" marR="12700" marT="12700" marB="0" anchor="b"/>
                </a:tc>
              </a:tr>
            </a:tbl>
          </a:graphicData>
        </a:graphic>
      </p:graphicFrame>
      <p:sp>
        <p:nvSpPr>
          <p:cNvPr id="5" name="TextBox 4"/>
          <p:cNvSpPr txBox="1"/>
          <p:nvPr/>
        </p:nvSpPr>
        <p:spPr>
          <a:xfrm>
            <a:off x="6511332" y="3989195"/>
            <a:ext cx="3466681" cy="1754326"/>
          </a:xfrm>
          <a:prstGeom prst="rect">
            <a:avLst/>
          </a:prstGeom>
          <a:noFill/>
        </p:spPr>
        <p:txBody>
          <a:bodyPr wrap="square" rtlCol="0">
            <a:spAutoFit/>
          </a:bodyPr>
          <a:lstStyle/>
          <a:p>
            <a:r>
              <a:rPr lang="en-US" dirty="0" smtClean="0"/>
              <a:t>Sample of affected content reveals several concepts which are not allergies and need to be moved to other hierarchies and several concepts which cannot be fully defined</a:t>
            </a:r>
            <a:endParaRPr lang="en-US" dirty="0"/>
          </a:p>
        </p:txBody>
      </p:sp>
    </p:spTree>
    <p:extLst>
      <p:ext uri="{BB962C8B-B14F-4D97-AF65-F5344CB8AC3E}">
        <p14:creationId xmlns:p14="http://schemas.microsoft.com/office/powerpoint/2010/main" val="8177368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19868FA-A515-4526-A433-746204E6F002}"/>
              </a:ext>
            </a:extLst>
          </p:cNvPr>
          <p:cNvSpPr>
            <a:spLocks noGrp="1"/>
          </p:cNvSpPr>
          <p:nvPr>
            <p:ph type="title"/>
          </p:nvPr>
        </p:nvSpPr>
        <p:spPr/>
        <p:txBody>
          <a:bodyPr/>
          <a:lstStyle/>
          <a:p>
            <a:r>
              <a:rPr lang="en-US" dirty="0" smtClean="0"/>
              <a:t>Modeling of substance groupers by disposition</a:t>
            </a:r>
            <a:endParaRPr lang="en-US" dirty="0"/>
          </a:p>
        </p:txBody>
      </p:sp>
      <p:pic>
        <p:nvPicPr>
          <p:cNvPr id="9" name="Picture 8">
            <a:extLst>
              <a:ext uri="{FF2B5EF4-FFF2-40B4-BE49-F238E27FC236}">
                <a16:creationId xmlns="" xmlns:a16="http://schemas.microsoft.com/office/drawing/2014/main" id="{32332AFA-5BD5-4083-8CAE-3861967B2B5B}"/>
              </a:ext>
            </a:extLst>
          </p:cNvPr>
          <p:cNvPicPr>
            <a:picLocks noChangeAspect="1"/>
          </p:cNvPicPr>
          <p:nvPr/>
        </p:nvPicPr>
        <p:blipFill>
          <a:blip r:embed="rId2"/>
          <a:stretch>
            <a:fillRect/>
          </a:stretch>
        </p:blipFill>
        <p:spPr>
          <a:xfrm>
            <a:off x="838200" y="1800653"/>
            <a:ext cx="10515600" cy="4851817"/>
          </a:xfrm>
          <a:prstGeom prst="rect">
            <a:avLst/>
          </a:prstGeom>
        </p:spPr>
      </p:pic>
    </p:spTree>
    <p:extLst>
      <p:ext uri="{BB962C8B-B14F-4D97-AF65-F5344CB8AC3E}">
        <p14:creationId xmlns:p14="http://schemas.microsoft.com/office/powerpoint/2010/main" val="40378939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7D3E15-E518-446E-B74C-1AF92DC62A88}"/>
              </a:ext>
            </a:extLst>
          </p:cNvPr>
          <p:cNvSpPr>
            <a:spLocks noGrp="1"/>
          </p:cNvSpPr>
          <p:nvPr>
            <p:ph type="title"/>
          </p:nvPr>
        </p:nvSpPr>
        <p:spPr>
          <a:xfrm>
            <a:off x="838198" y="184256"/>
            <a:ext cx="10515600" cy="921064"/>
          </a:xfrm>
        </p:spPr>
        <p:txBody>
          <a:bodyPr/>
          <a:lstStyle/>
          <a:p>
            <a:r>
              <a:rPr lang="en-US" dirty="0" smtClean="0"/>
              <a:t>Modeling allergy to substances</a:t>
            </a:r>
            <a:endParaRPr lang="en-US" dirty="0"/>
          </a:p>
        </p:txBody>
      </p:sp>
      <p:pic>
        <p:nvPicPr>
          <p:cNvPr id="4" name="Content Placeholder 3">
            <a:extLst>
              <a:ext uri="{FF2B5EF4-FFF2-40B4-BE49-F238E27FC236}">
                <a16:creationId xmlns="" xmlns:a16="http://schemas.microsoft.com/office/drawing/2014/main" id="{AE7CFCE0-EE6F-42FD-A415-D3A96B88E09C}"/>
              </a:ext>
            </a:extLst>
          </p:cNvPr>
          <p:cNvPicPr>
            <a:picLocks noGrp="1" noChangeAspect="1"/>
          </p:cNvPicPr>
          <p:nvPr>
            <p:ph idx="1"/>
          </p:nvPr>
        </p:nvPicPr>
        <p:blipFill>
          <a:blip r:embed="rId2"/>
          <a:stretch>
            <a:fillRect/>
          </a:stretch>
        </p:blipFill>
        <p:spPr>
          <a:xfrm>
            <a:off x="838199" y="1271362"/>
            <a:ext cx="8230299" cy="1706853"/>
          </a:xfrm>
          <a:prstGeom prst="rect">
            <a:avLst/>
          </a:prstGeom>
        </p:spPr>
      </p:pic>
      <p:pic>
        <p:nvPicPr>
          <p:cNvPr id="5" name="Picture 4">
            <a:extLst>
              <a:ext uri="{FF2B5EF4-FFF2-40B4-BE49-F238E27FC236}">
                <a16:creationId xmlns="" xmlns:a16="http://schemas.microsoft.com/office/drawing/2014/main" id="{E2FB20A0-21CD-4993-BC02-AB282D879B98}"/>
              </a:ext>
            </a:extLst>
          </p:cNvPr>
          <p:cNvPicPr>
            <a:picLocks noChangeAspect="1"/>
          </p:cNvPicPr>
          <p:nvPr/>
        </p:nvPicPr>
        <p:blipFill>
          <a:blip r:embed="rId3"/>
          <a:stretch>
            <a:fillRect/>
          </a:stretch>
        </p:blipFill>
        <p:spPr>
          <a:xfrm>
            <a:off x="838199" y="2978215"/>
            <a:ext cx="8230299" cy="1895912"/>
          </a:xfrm>
          <a:prstGeom prst="rect">
            <a:avLst/>
          </a:prstGeom>
        </p:spPr>
      </p:pic>
      <p:pic>
        <p:nvPicPr>
          <p:cNvPr id="6" name="Picture 5">
            <a:extLst>
              <a:ext uri="{FF2B5EF4-FFF2-40B4-BE49-F238E27FC236}">
                <a16:creationId xmlns="" xmlns:a16="http://schemas.microsoft.com/office/drawing/2014/main" id="{323D76E9-F56F-45F4-A141-D0863C429295}"/>
              </a:ext>
            </a:extLst>
          </p:cNvPr>
          <p:cNvPicPr>
            <a:picLocks noChangeAspect="1"/>
          </p:cNvPicPr>
          <p:nvPr/>
        </p:nvPicPr>
        <p:blipFill>
          <a:blip r:embed="rId4"/>
          <a:stretch>
            <a:fillRect/>
          </a:stretch>
        </p:blipFill>
        <p:spPr>
          <a:xfrm>
            <a:off x="838198" y="4874127"/>
            <a:ext cx="8230300" cy="1587563"/>
          </a:xfrm>
          <a:prstGeom prst="rect">
            <a:avLst/>
          </a:prstGeom>
        </p:spPr>
      </p:pic>
    </p:spTree>
    <p:extLst>
      <p:ext uri="{BB962C8B-B14F-4D97-AF65-F5344CB8AC3E}">
        <p14:creationId xmlns:p14="http://schemas.microsoft.com/office/powerpoint/2010/main" val="36310814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a:t>
            </a:r>
            <a:r>
              <a:rPr lang="en-US" dirty="0" smtClean="0"/>
              <a:t>otential </a:t>
            </a:r>
            <a:r>
              <a:rPr lang="en-US" dirty="0"/>
              <a:t>impact to allergy content by the new models for substance and product hierarchies</a:t>
            </a:r>
          </a:p>
        </p:txBody>
      </p:sp>
      <p:sp>
        <p:nvSpPr>
          <p:cNvPr id="3" name="Content Placeholder 2"/>
          <p:cNvSpPr>
            <a:spLocks noGrp="1"/>
          </p:cNvSpPr>
          <p:nvPr>
            <p:ph idx="1"/>
          </p:nvPr>
        </p:nvSpPr>
        <p:spPr/>
        <p:txBody>
          <a:bodyPr>
            <a:normAutofit fontScale="92500" lnSpcReduction="20000"/>
          </a:bodyPr>
          <a:lstStyle/>
          <a:p>
            <a:r>
              <a:rPr lang="en-US" dirty="0" smtClean="0"/>
              <a:t>Allergy </a:t>
            </a:r>
            <a:r>
              <a:rPr lang="en-US" dirty="0"/>
              <a:t>to substance </a:t>
            </a:r>
            <a:r>
              <a:rPr lang="en-US" dirty="0" smtClean="0"/>
              <a:t>dispositions</a:t>
            </a:r>
          </a:p>
          <a:p>
            <a:pPr lvl="1"/>
            <a:r>
              <a:rPr lang="en-US" dirty="0" smtClean="0"/>
              <a:t>Should have </a:t>
            </a:r>
            <a:r>
              <a:rPr lang="en-US" dirty="0"/>
              <a:t>minimum impact to allergy </a:t>
            </a:r>
            <a:r>
              <a:rPr lang="en-US" dirty="0" smtClean="0"/>
              <a:t>content.</a:t>
            </a:r>
          </a:p>
          <a:p>
            <a:pPr lvl="1"/>
            <a:r>
              <a:rPr lang="en-US" dirty="0" smtClean="0"/>
              <a:t>The </a:t>
            </a:r>
            <a:r>
              <a:rPr lang="en-US" dirty="0"/>
              <a:t>disposition groupers are fully defined and they will generate hierarchical relationships to individual </a:t>
            </a:r>
            <a:r>
              <a:rPr lang="en-US" dirty="0" smtClean="0"/>
              <a:t>substances similar to current content.</a:t>
            </a:r>
          </a:p>
          <a:p>
            <a:pPr lvl="1"/>
            <a:r>
              <a:rPr lang="en-US" dirty="0" smtClean="0"/>
              <a:t>The </a:t>
            </a:r>
            <a:r>
              <a:rPr lang="en-US" dirty="0"/>
              <a:t>potential impact could be </a:t>
            </a:r>
            <a:r>
              <a:rPr lang="en-US" dirty="0" smtClean="0"/>
              <a:t>that some </a:t>
            </a:r>
            <a:r>
              <a:rPr lang="en-US" dirty="0"/>
              <a:t>grouper concepts that are not dispositions </a:t>
            </a:r>
            <a:r>
              <a:rPr lang="en-US" dirty="0" smtClean="0"/>
              <a:t>will not have </a:t>
            </a:r>
            <a:r>
              <a:rPr lang="en-US" dirty="0"/>
              <a:t>hierarchical relationships in future.</a:t>
            </a:r>
          </a:p>
          <a:p>
            <a:r>
              <a:rPr lang="en-US" dirty="0" smtClean="0"/>
              <a:t>Allergy </a:t>
            </a:r>
            <a:r>
              <a:rPr lang="en-US" dirty="0"/>
              <a:t>to substance modifications - The hierarchical relationships will become </a:t>
            </a:r>
            <a:r>
              <a:rPr lang="en-US" dirty="0" smtClean="0"/>
              <a:t>a flat </a:t>
            </a:r>
            <a:r>
              <a:rPr lang="en-US" dirty="0"/>
              <a:t>list as siblings. Property chain would potentially be needed for modelling allergy to substance modifications, e.g. |Causative agent| o |Is modification of| </a:t>
            </a:r>
            <a:r>
              <a:rPr lang="en-US" dirty="0" err="1"/>
              <a:t>SubObjectPropertyOf</a:t>
            </a:r>
            <a:r>
              <a:rPr lang="en-US" dirty="0"/>
              <a:t> |Causative agent|.</a:t>
            </a:r>
          </a:p>
          <a:p>
            <a:r>
              <a:rPr lang="en-US" dirty="0" smtClean="0"/>
              <a:t>Editorial </a:t>
            </a:r>
            <a:r>
              <a:rPr lang="en-US" dirty="0"/>
              <a:t>guide on choice of Allergy to product containing X vs. Allergy to product containing Only X at MP and MPF levels</a:t>
            </a:r>
          </a:p>
          <a:p>
            <a:r>
              <a:rPr lang="en-US" dirty="0" smtClean="0"/>
              <a:t>Requirement </a:t>
            </a:r>
            <a:r>
              <a:rPr lang="en-US" dirty="0"/>
              <a:t>and solutions for </a:t>
            </a:r>
            <a:r>
              <a:rPr lang="en-US" dirty="0" err="1"/>
              <a:t>subsumptions</a:t>
            </a:r>
            <a:r>
              <a:rPr lang="en-US" dirty="0"/>
              <a:t> between Allergy to substance and Allergy to product</a:t>
            </a:r>
          </a:p>
          <a:p>
            <a:endParaRPr lang="en-US" dirty="0"/>
          </a:p>
        </p:txBody>
      </p:sp>
    </p:spTree>
    <p:extLst>
      <p:ext uri="{BB962C8B-B14F-4D97-AF65-F5344CB8AC3E}">
        <p14:creationId xmlns:p14="http://schemas.microsoft.com/office/powerpoint/2010/main" val="4464137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4352"/>
            <a:ext cx="10515600" cy="1325563"/>
          </a:xfrm>
        </p:spPr>
        <p:txBody>
          <a:bodyPr/>
          <a:lstStyle/>
          <a:p>
            <a:r>
              <a:rPr lang="en-US" dirty="0" smtClean="0"/>
              <a:t>Should Allergen class hierarchy be retired?</a:t>
            </a:r>
            <a:endParaRPr lang="en-US" dirty="0"/>
          </a:p>
        </p:txBody>
      </p:sp>
      <p:sp>
        <p:nvSpPr>
          <p:cNvPr id="3" name="Content Placeholder 2"/>
          <p:cNvSpPr>
            <a:spLocks noGrp="1"/>
          </p:cNvSpPr>
          <p:nvPr>
            <p:ph idx="1"/>
          </p:nvPr>
        </p:nvSpPr>
        <p:spPr>
          <a:xfrm>
            <a:off x="838200" y="1825625"/>
            <a:ext cx="7592367" cy="4351338"/>
          </a:xfrm>
        </p:spPr>
        <p:txBody>
          <a:bodyPr>
            <a:normAutofit fontScale="70000" lnSpcReduction="20000"/>
          </a:bodyPr>
          <a:lstStyle/>
          <a:p>
            <a:r>
              <a:rPr lang="en-US" dirty="0"/>
              <a:t>The subhierarchy for allergen </a:t>
            </a:r>
            <a:r>
              <a:rPr lang="en-US" dirty="0" smtClean="0"/>
              <a:t>class has </a:t>
            </a:r>
            <a:r>
              <a:rPr lang="en-US" dirty="0"/>
              <a:t>not been fully maintained for some years and means that it is inconsistently </a:t>
            </a:r>
            <a:r>
              <a:rPr lang="en-US" dirty="0" smtClean="0"/>
              <a:t>populated.</a:t>
            </a:r>
          </a:p>
          <a:p>
            <a:pPr lvl="1"/>
            <a:r>
              <a:rPr lang="en-US" dirty="0" smtClean="0"/>
              <a:t>Some </a:t>
            </a:r>
            <a:r>
              <a:rPr lang="en-US" dirty="0"/>
              <a:t>substances are included in this hierarchy while substances that have similar allergenic characteristics are </a:t>
            </a:r>
            <a:r>
              <a:rPr lang="en-US" dirty="0" smtClean="0"/>
              <a:t>not.</a:t>
            </a:r>
          </a:p>
          <a:p>
            <a:pPr lvl="1"/>
            <a:r>
              <a:rPr lang="en-US" dirty="0" smtClean="0"/>
              <a:t>It </a:t>
            </a:r>
            <a:r>
              <a:rPr lang="en-US" dirty="0"/>
              <a:t>is also the case that if the hierarchy </a:t>
            </a:r>
            <a:r>
              <a:rPr lang="en-US" dirty="0" smtClean="0"/>
              <a:t>was consistently </a:t>
            </a:r>
            <a:r>
              <a:rPr lang="en-US" dirty="0"/>
              <a:t>populated it would include most of the substance concepts and so makes it value in being able to differentiate allergens and </a:t>
            </a:r>
            <a:r>
              <a:rPr lang="en-US" dirty="0" err="1" smtClean="0"/>
              <a:t>non</a:t>
            </a:r>
            <a:r>
              <a:rPr lang="en-US" dirty="0" err="1"/>
              <a:t>allergens</a:t>
            </a:r>
            <a:r>
              <a:rPr lang="en-US" dirty="0"/>
              <a:t> limited.</a:t>
            </a:r>
          </a:p>
          <a:p>
            <a:r>
              <a:rPr lang="en-US" dirty="0" smtClean="0"/>
              <a:t>One </a:t>
            </a:r>
            <a:r>
              <a:rPr lang="en-US" dirty="0"/>
              <a:t>further issue is that some of the allergen concepts that are included have no association with the substance from which they </a:t>
            </a:r>
            <a:r>
              <a:rPr lang="en-US" dirty="0" smtClean="0"/>
              <a:t>originate.</a:t>
            </a:r>
          </a:p>
          <a:p>
            <a:pPr lvl="1"/>
            <a:r>
              <a:rPr lang="en-US" dirty="0" smtClean="0"/>
              <a:t>For </a:t>
            </a:r>
            <a:r>
              <a:rPr lang="en-US" dirty="0"/>
              <a:t>example all of the flower and weed pollen allergen concepts exist with no association to the plant pollen substances from which originate.</a:t>
            </a:r>
          </a:p>
          <a:p>
            <a:r>
              <a:rPr lang="en-US" dirty="0" smtClean="0"/>
              <a:t>It </a:t>
            </a:r>
            <a:r>
              <a:rPr lang="en-US" dirty="0"/>
              <a:t>is proposed that the concept of Allergen class (substance) and its </a:t>
            </a:r>
            <a:r>
              <a:rPr lang="en-US" dirty="0" smtClean="0"/>
              <a:t>subhierarchy is </a:t>
            </a:r>
            <a:r>
              <a:rPr lang="en-US" dirty="0"/>
              <a:t>retired. </a:t>
            </a:r>
          </a:p>
          <a:p>
            <a:pPr lvl="1"/>
            <a:r>
              <a:rPr lang="en-US" dirty="0" smtClean="0"/>
              <a:t>Concepts </a:t>
            </a:r>
            <a:r>
              <a:rPr lang="en-US" dirty="0"/>
              <a:t>of "allergen" and "pseudo allergen" would be represented as Qualifier values in the new dispositions </a:t>
            </a:r>
            <a:r>
              <a:rPr lang="en-US" dirty="0" smtClean="0"/>
              <a:t>subhierarchy?</a:t>
            </a:r>
            <a:endParaRPr lang="en-US" dirty="0"/>
          </a:p>
          <a:p>
            <a:endParaRPr lang="en-US" dirty="0"/>
          </a:p>
          <a:p>
            <a:endParaRPr lang="en-US" dirty="0"/>
          </a:p>
        </p:txBody>
      </p:sp>
      <p:pic>
        <p:nvPicPr>
          <p:cNvPr id="5" name="Picture 4"/>
          <p:cNvPicPr>
            <a:picLocks noChangeAspect="1"/>
          </p:cNvPicPr>
          <p:nvPr/>
        </p:nvPicPr>
        <p:blipFill>
          <a:blip r:embed="rId2"/>
          <a:stretch>
            <a:fillRect/>
          </a:stretch>
        </p:blipFill>
        <p:spPr>
          <a:xfrm>
            <a:off x="8702898" y="1366576"/>
            <a:ext cx="3287110" cy="5064369"/>
          </a:xfrm>
          <a:prstGeom prst="rect">
            <a:avLst/>
          </a:prstGeom>
        </p:spPr>
      </p:pic>
    </p:spTree>
    <p:extLst>
      <p:ext uri="{BB962C8B-B14F-4D97-AF65-F5344CB8AC3E}">
        <p14:creationId xmlns:p14="http://schemas.microsoft.com/office/powerpoint/2010/main" val="17223817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Should Allergen class hierarchy be retired</a:t>
            </a:r>
            <a:r>
              <a:rPr lang="en-US" dirty="0" smtClean="0"/>
              <a:t>? 2</a:t>
            </a:r>
            <a:endParaRPr lang="en-US" dirty="0"/>
          </a:p>
        </p:txBody>
      </p:sp>
      <p:sp>
        <p:nvSpPr>
          <p:cNvPr id="3" name="Content Placeholder 2"/>
          <p:cNvSpPr>
            <a:spLocks noGrp="1"/>
          </p:cNvSpPr>
          <p:nvPr>
            <p:ph idx="1"/>
          </p:nvPr>
        </p:nvSpPr>
        <p:spPr/>
        <p:txBody>
          <a:bodyPr/>
          <a:lstStyle/>
          <a:p>
            <a:r>
              <a:rPr lang="en-US" dirty="0" smtClean="0"/>
              <a:t>One could conceivably address the issue of what substances to assign under an allergen class hierarchy by restricting the content to substances that are currently the causative agents of allergy concepts.</a:t>
            </a:r>
            <a:endParaRPr lang="en-US" dirty="0"/>
          </a:p>
        </p:txBody>
      </p:sp>
    </p:spTree>
    <p:extLst>
      <p:ext uri="{BB962C8B-B14F-4D97-AF65-F5344CB8AC3E}">
        <p14:creationId xmlns:p14="http://schemas.microsoft.com/office/powerpoint/2010/main" val="14424460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contact dermatitis</a:t>
            </a:r>
            <a:endParaRPr lang="en-US" dirty="0"/>
          </a:p>
        </p:txBody>
      </p:sp>
      <p:sp>
        <p:nvSpPr>
          <p:cNvPr id="3" name="Content Placeholder 2"/>
          <p:cNvSpPr>
            <a:spLocks noGrp="1"/>
          </p:cNvSpPr>
          <p:nvPr>
            <p:ph idx="1"/>
          </p:nvPr>
        </p:nvSpPr>
        <p:spPr>
          <a:xfrm>
            <a:off x="190919" y="1825625"/>
            <a:ext cx="11816861" cy="4351338"/>
          </a:xfrm>
        </p:spPr>
        <p:txBody>
          <a:bodyPr/>
          <a:lstStyle/>
          <a:p>
            <a:r>
              <a:rPr lang="en-US" dirty="0"/>
              <a:t>T</a:t>
            </a:r>
            <a:r>
              <a:rPr lang="en-US" dirty="0" smtClean="0"/>
              <a:t>here </a:t>
            </a:r>
            <a:r>
              <a:rPr lang="en-US" dirty="0"/>
              <a:t>is variability of how </a:t>
            </a:r>
            <a:r>
              <a:rPr lang="en-US" dirty="0" smtClean="0"/>
              <a:t>contact dermatitis caused by specific substances </a:t>
            </a:r>
            <a:r>
              <a:rPr lang="en-US" dirty="0"/>
              <a:t>is managed </a:t>
            </a:r>
            <a:r>
              <a:rPr lang="en-US" dirty="0" smtClean="0"/>
              <a:t>in SNOMED CT as </a:t>
            </a:r>
            <a:r>
              <a:rPr lang="en-US" dirty="0"/>
              <a:t>demonstrated below:</a:t>
            </a:r>
          </a:p>
          <a:p>
            <a:pPr marL="0" indent="0">
              <a:buNone/>
            </a:pPr>
            <a:r>
              <a:rPr lang="en-US" dirty="0"/>
              <a:t/>
            </a:r>
            <a:br>
              <a:rPr lang="en-US" dirty="0"/>
            </a:br>
            <a:endParaRPr lang="en-US" dirty="0"/>
          </a:p>
        </p:txBody>
      </p:sp>
      <p:pic>
        <p:nvPicPr>
          <p:cNvPr id="4" name="Picture 3"/>
          <p:cNvPicPr>
            <a:picLocks noChangeAspect="1"/>
          </p:cNvPicPr>
          <p:nvPr/>
        </p:nvPicPr>
        <p:blipFill>
          <a:blip r:embed="rId2"/>
          <a:stretch>
            <a:fillRect/>
          </a:stretch>
        </p:blipFill>
        <p:spPr>
          <a:xfrm>
            <a:off x="272701" y="2852266"/>
            <a:ext cx="3877268" cy="2131716"/>
          </a:xfrm>
          <a:prstGeom prst="rect">
            <a:avLst/>
          </a:prstGeom>
        </p:spPr>
      </p:pic>
      <p:pic>
        <p:nvPicPr>
          <p:cNvPr id="5" name="Picture 4"/>
          <p:cNvPicPr>
            <a:picLocks noChangeAspect="1"/>
          </p:cNvPicPr>
          <p:nvPr/>
        </p:nvPicPr>
        <p:blipFill>
          <a:blip r:embed="rId3"/>
          <a:stretch>
            <a:fillRect/>
          </a:stretch>
        </p:blipFill>
        <p:spPr>
          <a:xfrm>
            <a:off x="4231752" y="2852266"/>
            <a:ext cx="3847124" cy="2312587"/>
          </a:xfrm>
          <a:prstGeom prst="rect">
            <a:avLst/>
          </a:prstGeom>
        </p:spPr>
      </p:pic>
      <p:pic>
        <p:nvPicPr>
          <p:cNvPr id="6" name="Picture 5"/>
          <p:cNvPicPr>
            <a:picLocks noChangeAspect="1"/>
          </p:cNvPicPr>
          <p:nvPr/>
        </p:nvPicPr>
        <p:blipFill>
          <a:blip r:embed="rId4"/>
          <a:stretch>
            <a:fillRect/>
          </a:stretch>
        </p:blipFill>
        <p:spPr>
          <a:xfrm>
            <a:off x="8190803" y="2852266"/>
            <a:ext cx="3816978" cy="1741347"/>
          </a:xfrm>
          <a:prstGeom prst="rect">
            <a:avLst/>
          </a:prstGeom>
        </p:spPr>
      </p:pic>
    </p:spTree>
    <p:extLst>
      <p:ext uri="{BB962C8B-B14F-4D97-AF65-F5344CB8AC3E}">
        <p14:creationId xmlns:p14="http://schemas.microsoft.com/office/powerpoint/2010/main" val="9722806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model for contact dermatitis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57166" y="1504077"/>
            <a:ext cx="10296634" cy="5097689"/>
          </a:xfrm>
        </p:spPr>
      </p:pic>
      <p:sp>
        <p:nvSpPr>
          <p:cNvPr id="3" name="TextBox 2"/>
          <p:cNvSpPr txBox="1"/>
          <p:nvPr/>
        </p:nvSpPr>
        <p:spPr>
          <a:xfrm>
            <a:off x="6885992" y="5784980"/>
            <a:ext cx="3853543" cy="643812"/>
          </a:xfrm>
          <a:prstGeom prst="rect">
            <a:avLst/>
          </a:prstGeom>
          <a:noFill/>
        </p:spPr>
        <p:txBody>
          <a:bodyPr wrap="square" rtlCol="0">
            <a:spAutoFit/>
          </a:bodyPr>
          <a:lstStyle/>
          <a:p>
            <a:r>
              <a:rPr lang="en-US" dirty="0" smtClean="0">
                <a:solidFill>
                  <a:srgbClr val="FF0000"/>
                </a:solidFill>
              </a:rPr>
              <a:t>Add pathological process to role group with causative agent. </a:t>
            </a:r>
            <a:r>
              <a:rPr lang="en-US" smtClean="0">
                <a:solidFill>
                  <a:srgbClr val="FF0000"/>
                </a:solidFill>
              </a:rPr>
              <a:t>Retest model</a:t>
            </a:r>
            <a:endParaRPr lang="en-US">
              <a:solidFill>
                <a:srgbClr val="FF0000"/>
              </a:solidFill>
            </a:endParaRPr>
          </a:p>
        </p:txBody>
      </p:sp>
    </p:spTree>
    <p:extLst>
      <p:ext uri="{BB962C8B-B14F-4D97-AF65-F5344CB8AC3E}">
        <p14:creationId xmlns:p14="http://schemas.microsoft.com/office/powerpoint/2010/main" val="17289852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6051ADC-F5C0-4DC3-B02B-1456C78AF1A3}"/>
              </a:ext>
            </a:extLst>
          </p:cNvPr>
          <p:cNvSpPr>
            <a:spLocks noGrp="1"/>
          </p:cNvSpPr>
          <p:nvPr>
            <p:ph type="title"/>
          </p:nvPr>
        </p:nvSpPr>
        <p:spPr/>
        <p:txBody>
          <a:bodyPr/>
          <a:lstStyle/>
          <a:p>
            <a:r>
              <a:rPr lang="en-US" b="1" dirty="0"/>
              <a:t>Why changes are critical</a:t>
            </a:r>
            <a:endParaRPr lang="en-US" dirty="0"/>
          </a:p>
        </p:txBody>
      </p:sp>
      <p:sp>
        <p:nvSpPr>
          <p:cNvPr id="3" name="Content Placeholder 2">
            <a:extLst>
              <a:ext uri="{FF2B5EF4-FFF2-40B4-BE49-F238E27FC236}">
                <a16:creationId xmlns="" xmlns:a16="http://schemas.microsoft.com/office/drawing/2014/main" id="{D9BD6474-C7B4-4018-BBB1-739B3905505C}"/>
              </a:ext>
            </a:extLst>
          </p:cNvPr>
          <p:cNvSpPr>
            <a:spLocks noGrp="1"/>
          </p:cNvSpPr>
          <p:nvPr>
            <p:ph idx="1"/>
          </p:nvPr>
        </p:nvSpPr>
        <p:spPr/>
        <p:txBody>
          <a:bodyPr>
            <a:normAutofit fontScale="92500" lnSpcReduction="20000"/>
          </a:bodyPr>
          <a:lstStyle/>
          <a:p>
            <a:r>
              <a:rPr lang="en-US" b="1" dirty="0"/>
              <a:t>The current model has several shortcomings:</a:t>
            </a:r>
          </a:p>
          <a:p>
            <a:pPr lvl="1"/>
            <a:r>
              <a:rPr lang="en-US" b="1" dirty="0"/>
              <a:t>Hypersensitivity condition and its immediate descendants represent a disjunction between dispositions, processes and diseases which themselves are disjunctions between dispositions and processes. As such, they should not be fully defined.</a:t>
            </a:r>
          </a:p>
          <a:p>
            <a:pPr lvl="1"/>
            <a:r>
              <a:rPr lang="en-US" b="1" dirty="0"/>
              <a:t>Defining Hypersensitivity condition and its immediate descendants with a pathological process results in the pathological process being inherited by the disposition class. Pathological processes are not dispositions but rather the realization of dispositions.</a:t>
            </a:r>
          </a:p>
          <a:p>
            <a:pPr lvl="1"/>
            <a:r>
              <a:rPr lang="en-US" b="1" dirty="0"/>
              <a:t>Defining allergy disposition using a role group containing after allergic sensitization + causative agent requires a different and imperfect model to be applied to defining nonallergic hypersensitivity (</a:t>
            </a:r>
            <a:r>
              <a:rPr lang="en-US" b="1" dirty="0" err="1"/>
              <a:t>pseudoallergy</a:t>
            </a:r>
            <a:r>
              <a:rPr lang="en-US" b="1" dirty="0"/>
              <a:t>)  </a:t>
            </a:r>
          </a:p>
          <a:p>
            <a:pPr lvl="1"/>
            <a:r>
              <a:rPr lang="en-US" b="1" dirty="0"/>
              <a:t>The WAO/EAAAI nomenclature as well as the allergy, hypersensitivity, intolerance CRG feels that “</a:t>
            </a:r>
            <a:r>
              <a:rPr lang="en-US" b="1" dirty="0" err="1"/>
              <a:t>pseudoallergy</a:t>
            </a:r>
            <a:r>
              <a:rPr lang="en-US" b="1" dirty="0"/>
              <a:t>” is an obsolete term.</a:t>
            </a:r>
          </a:p>
          <a:p>
            <a:pPr lvl="1"/>
            <a:r>
              <a:rPr lang="en-US" b="1" dirty="0"/>
              <a:t>Redefining Disorder of immune function (disorder) as discussed above will enable allergic diseases and reactions as well as autoimmune diseases to correctly classify as disorders of immune function</a:t>
            </a:r>
          </a:p>
          <a:p>
            <a:pPr lvl="1"/>
            <a:endParaRPr lang="en-US" b="1" dirty="0"/>
          </a:p>
          <a:p>
            <a:endParaRPr lang="en-US" dirty="0"/>
          </a:p>
        </p:txBody>
      </p:sp>
    </p:spTree>
    <p:extLst>
      <p:ext uri="{BB962C8B-B14F-4D97-AF65-F5344CB8AC3E}">
        <p14:creationId xmlns:p14="http://schemas.microsoft.com/office/powerpoint/2010/main" val="3438164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9DF0ED2-CB01-403F-A85B-1E37F670383B}"/>
              </a:ext>
            </a:extLst>
          </p:cNvPr>
          <p:cNvSpPr>
            <a:spLocks noGrp="1"/>
          </p:cNvSpPr>
          <p:nvPr>
            <p:ph type="title"/>
          </p:nvPr>
        </p:nvSpPr>
        <p:spPr/>
        <p:txBody>
          <a:bodyPr/>
          <a:lstStyle/>
          <a:p>
            <a:r>
              <a:rPr lang="en-US" dirty="0"/>
              <a:t>Impact to terminology</a:t>
            </a:r>
          </a:p>
        </p:txBody>
      </p:sp>
      <p:sp>
        <p:nvSpPr>
          <p:cNvPr id="3" name="Content Placeholder 2">
            <a:extLst>
              <a:ext uri="{FF2B5EF4-FFF2-40B4-BE49-F238E27FC236}">
                <a16:creationId xmlns="" xmlns:a16="http://schemas.microsoft.com/office/drawing/2014/main" id="{9E6A13C8-4350-4CAE-9292-4971A76A086F}"/>
              </a:ext>
            </a:extLst>
          </p:cNvPr>
          <p:cNvSpPr>
            <a:spLocks noGrp="1"/>
          </p:cNvSpPr>
          <p:nvPr>
            <p:ph idx="1"/>
          </p:nvPr>
        </p:nvSpPr>
        <p:spPr/>
        <p:txBody>
          <a:bodyPr>
            <a:normAutofit fontScale="85000" lnSpcReduction="20000"/>
          </a:bodyPr>
          <a:lstStyle/>
          <a:p>
            <a:r>
              <a:rPr lang="en-US" dirty="0"/>
              <a:t>Changes to the modeling of hypersensitivity conditions</a:t>
            </a:r>
          </a:p>
          <a:p>
            <a:pPr lvl="1"/>
            <a:r>
              <a:rPr lang="en-US" dirty="0"/>
              <a:t>These are top level classes and will be restricted to only 3 subclasses: diseases, dispositions and reactions (processes).</a:t>
            </a:r>
          </a:p>
          <a:p>
            <a:pPr lvl="1"/>
            <a:r>
              <a:rPr lang="en-US" dirty="0"/>
              <a:t>These changes should not appreciably affect the current terminology</a:t>
            </a:r>
          </a:p>
          <a:p>
            <a:r>
              <a:rPr lang="en-US" dirty="0"/>
              <a:t>Changes to modeling of hypersensitivity dispositions</a:t>
            </a:r>
          </a:p>
          <a:p>
            <a:pPr lvl="1"/>
            <a:r>
              <a:rPr lang="en-US" dirty="0"/>
              <a:t>The changes provide a consistent model for both allergic and nonallergic hypersensitivity. </a:t>
            </a:r>
          </a:p>
          <a:p>
            <a:pPr lvl="1"/>
            <a:r>
              <a:rPr lang="en-US" dirty="0"/>
              <a:t>These hierarchies will still be able to be queried by causative agent.</a:t>
            </a:r>
          </a:p>
          <a:p>
            <a:r>
              <a:rPr lang="en-US" dirty="0"/>
              <a:t>Change of </a:t>
            </a:r>
            <a:r>
              <a:rPr lang="en-US" dirty="0" err="1"/>
              <a:t>Pseudoallergy</a:t>
            </a:r>
            <a:r>
              <a:rPr lang="en-US" dirty="0"/>
              <a:t> to Nonallergic hypersensitivity</a:t>
            </a:r>
          </a:p>
          <a:p>
            <a:pPr lvl="1"/>
            <a:r>
              <a:rPr lang="en-US" dirty="0"/>
              <a:t>TBD</a:t>
            </a:r>
          </a:p>
          <a:p>
            <a:r>
              <a:rPr lang="en-US" dirty="0"/>
              <a:t>Redefining Disorder of immune function will result in moving autoimmune and allergic disorders under a more appropriate grouper.</a:t>
            </a:r>
          </a:p>
          <a:p>
            <a:r>
              <a:rPr lang="en-US" dirty="0"/>
              <a:t>Moving condition and disposition classes under clinical finding</a:t>
            </a:r>
          </a:p>
          <a:p>
            <a:pPr lvl="1"/>
            <a:r>
              <a:rPr lang="en-US" dirty="0"/>
              <a:t>TBD</a:t>
            </a:r>
          </a:p>
          <a:p>
            <a:endParaRPr lang="en-US" dirty="0"/>
          </a:p>
        </p:txBody>
      </p:sp>
    </p:spTree>
    <p:extLst>
      <p:ext uri="{BB962C8B-B14F-4D97-AF65-F5344CB8AC3E}">
        <p14:creationId xmlns:p14="http://schemas.microsoft.com/office/powerpoint/2010/main" val="4213909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6FCB84B-2D20-4D21-9F0C-A38430B91ED6}"/>
              </a:ext>
            </a:extLst>
          </p:cNvPr>
          <p:cNvSpPr>
            <a:spLocks noGrp="1"/>
          </p:cNvSpPr>
          <p:nvPr>
            <p:ph type="title"/>
          </p:nvPr>
        </p:nvSpPr>
        <p:spPr/>
        <p:txBody>
          <a:bodyPr>
            <a:normAutofit fontScale="90000"/>
          </a:bodyPr>
          <a:lstStyle/>
          <a:p>
            <a:r>
              <a:rPr lang="en-US" dirty="0"/>
              <a:t/>
            </a:r>
            <a:br>
              <a:rPr lang="en-US" dirty="0"/>
            </a:br>
            <a:r>
              <a:rPr lang="en-US" dirty="0"/>
              <a:t>Remodel of 414029004 |Disorder of immune function (disorder)|</a:t>
            </a:r>
            <a:br>
              <a:rPr lang="en-US" dirty="0"/>
            </a:br>
            <a:endParaRPr lang="en-US" dirty="0"/>
          </a:p>
        </p:txBody>
      </p:sp>
      <p:sp>
        <p:nvSpPr>
          <p:cNvPr id="3" name="Content Placeholder 2">
            <a:extLst>
              <a:ext uri="{FF2B5EF4-FFF2-40B4-BE49-F238E27FC236}">
                <a16:creationId xmlns="" xmlns:a16="http://schemas.microsoft.com/office/drawing/2014/main" id="{6233EDCF-5B54-418B-A00A-F09C0B6D84C5}"/>
              </a:ext>
            </a:extLst>
          </p:cNvPr>
          <p:cNvSpPr>
            <a:spLocks noGrp="1"/>
          </p:cNvSpPr>
          <p:nvPr>
            <p:ph idx="1"/>
          </p:nvPr>
        </p:nvSpPr>
        <p:spPr/>
        <p:txBody>
          <a:bodyPr/>
          <a:lstStyle/>
          <a:p>
            <a:r>
              <a:rPr lang="en-US" dirty="0"/>
              <a:t>IHTSDO-959 Update of the allergy-hypersensitivity model</a:t>
            </a:r>
          </a:p>
          <a:p>
            <a:pPr lvl="1"/>
            <a:r>
              <a:rPr lang="en-US" dirty="0"/>
              <a:t>Plan to review and update the allergy- hypersensitivity model including the following:</a:t>
            </a:r>
          </a:p>
          <a:p>
            <a:pPr lvl="2"/>
            <a:r>
              <a:rPr lang="en-US" dirty="0"/>
              <a:t>Expanding the pathological process qualifier hierarchy to include abnormal immune response (qualifier value) to subsume autoimmune (qualifier value) and allergic process (qualifier value). </a:t>
            </a:r>
          </a:p>
          <a:p>
            <a:pPr lvl="2"/>
            <a:r>
              <a:rPr lang="en-US" dirty="0"/>
              <a:t>The above would then be used to retire has definitional manifestation immune system finding from Disorder of immune function and would result in allergic condition and autoimmune disease being correctly subsumed by Disorder of immune function.</a:t>
            </a:r>
          </a:p>
        </p:txBody>
      </p:sp>
    </p:spTree>
    <p:extLst>
      <p:ext uri="{BB962C8B-B14F-4D97-AF65-F5344CB8AC3E}">
        <p14:creationId xmlns:p14="http://schemas.microsoft.com/office/powerpoint/2010/main" val="3852682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CDF422-2FAF-40FB-AFCA-3E3338702156}"/>
              </a:ext>
            </a:extLst>
          </p:cNvPr>
          <p:cNvSpPr>
            <a:spLocks noGrp="1"/>
          </p:cNvSpPr>
          <p:nvPr>
            <p:ph type="title"/>
          </p:nvPr>
        </p:nvSpPr>
        <p:spPr/>
        <p:txBody>
          <a:bodyPr/>
          <a:lstStyle/>
          <a:p>
            <a:r>
              <a:rPr lang="en-US" dirty="0"/>
              <a:t>Current model of disorder of immune function</a:t>
            </a:r>
          </a:p>
        </p:txBody>
      </p:sp>
      <p:pic>
        <p:nvPicPr>
          <p:cNvPr id="1026" name="Picture 2" descr="http://browser.ihtsdotools.org/api/svg2pngTemp/8d88260c-50e5-ab26-17f4-a0f208abeb08.png">
            <a:extLst>
              <a:ext uri="{FF2B5EF4-FFF2-40B4-BE49-F238E27FC236}">
                <a16:creationId xmlns="" xmlns:a16="http://schemas.microsoft.com/office/drawing/2014/main" id="{A0D18DD5-55C9-47FA-BDEC-FDDFD4FB0CE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95108" y="1825625"/>
            <a:ext cx="5801783"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050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AFC554B-44E3-4CEC-8029-7CCA277119A3}"/>
              </a:ext>
            </a:extLst>
          </p:cNvPr>
          <p:cNvSpPr>
            <a:spLocks noGrp="1"/>
          </p:cNvSpPr>
          <p:nvPr>
            <p:ph type="title"/>
          </p:nvPr>
        </p:nvSpPr>
        <p:spPr/>
        <p:txBody>
          <a:bodyPr/>
          <a:lstStyle/>
          <a:p>
            <a:r>
              <a:rPr lang="en-US" dirty="0"/>
              <a:t>Proposed changes to model of disorder of immune function</a:t>
            </a:r>
          </a:p>
        </p:txBody>
      </p:sp>
      <p:pic>
        <p:nvPicPr>
          <p:cNvPr id="4" name="Content Placeholder 3">
            <a:extLst>
              <a:ext uri="{FF2B5EF4-FFF2-40B4-BE49-F238E27FC236}">
                <a16:creationId xmlns="" xmlns:a16="http://schemas.microsoft.com/office/drawing/2014/main" id="{2365832B-7007-45BC-8D27-035202869708}"/>
              </a:ext>
            </a:extLst>
          </p:cNvPr>
          <p:cNvPicPr>
            <a:picLocks noGrp="1" noChangeAspect="1"/>
          </p:cNvPicPr>
          <p:nvPr>
            <p:ph idx="1"/>
          </p:nvPr>
        </p:nvPicPr>
        <p:blipFill>
          <a:blip r:embed="rId2"/>
          <a:stretch>
            <a:fillRect/>
          </a:stretch>
        </p:blipFill>
        <p:spPr>
          <a:xfrm>
            <a:off x="4357905" y="2934627"/>
            <a:ext cx="3476190" cy="2133333"/>
          </a:xfrm>
          <a:prstGeom prst="rect">
            <a:avLst/>
          </a:prstGeom>
        </p:spPr>
      </p:pic>
    </p:spTree>
    <p:extLst>
      <p:ext uri="{BB962C8B-B14F-4D97-AF65-F5344CB8AC3E}">
        <p14:creationId xmlns:p14="http://schemas.microsoft.com/office/powerpoint/2010/main" val="248521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BCB7847-BF28-4E04-84B3-2BDF83E2F6E1}"/>
              </a:ext>
            </a:extLst>
          </p:cNvPr>
          <p:cNvSpPr>
            <a:spLocks noGrp="1"/>
          </p:cNvSpPr>
          <p:nvPr>
            <p:ph type="title"/>
          </p:nvPr>
        </p:nvSpPr>
        <p:spPr/>
        <p:txBody>
          <a:bodyPr/>
          <a:lstStyle/>
          <a:p>
            <a:r>
              <a:rPr lang="en-US" dirty="0"/>
              <a:t>Revised disorder of immune function hierarchy</a:t>
            </a:r>
          </a:p>
        </p:txBody>
      </p:sp>
      <p:pic>
        <p:nvPicPr>
          <p:cNvPr id="4" name="Content Placeholder 3">
            <a:extLst>
              <a:ext uri="{FF2B5EF4-FFF2-40B4-BE49-F238E27FC236}">
                <a16:creationId xmlns="" xmlns:a16="http://schemas.microsoft.com/office/drawing/2014/main" id="{79EEF68C-A233-40C5-B6AA-371C0E1A0B15}"/>
              </a:ext>
            </a:extLst>
          </p:cNvPr>
          <p:cNvPicPr>
            <a:picLocks noGrp="1" noChangeAspect="1"/>
          </p:cNvPicPr>
          <p:nvPr>
            <p:ph idx="1"/>
          </p:nvPr>
        </p:nvPicPr>
        <p:blipFill>
          <a:blip r:embed="rId2"/>
          <a:stretch>
            <a:fillRect/>
          </a:stretch>
        </p:blipFill>
        <p:spPr>
          <a:xfrm>
            <a:off x="838200" y="2476476"/>
            <a:ext cx="10515600" cy="3049636"/>
          </a:xfrm>
          <a:prstGeom prst="rect">
            <a:avLst/>
          </a:prstGeom>
        </p:spPr>
      </p:pic>
    </p:spTree>
    <p:extLst>
      <p:ext uri="{BB962C8B-B14F-4D97-AF65-F5344CB8AC3E}">
        <p14:creationId xmlns:p14="http://schemas.microsoft.com/office/powerpoint/2010/main" val="3125189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463</TotalTime>
  <Words>1894</Words>
  <Application>Microsoft Macintosh PowerPoint</Application>
  <PresentationFormat>Widescreen</PresentationFormat>
  <Paragraphs>177</Paragraphs>
  <Slides>37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Calibri Light</vt:lpstr>
      <vt:lpstr>Office Theme</vt:lpstr>
      <vt:lpstr>Allergy Topics</vt:lpstr>
      <vt:lpstr>PowerPoint Presentation</vt:lpstr>
      <vt:lpstr>Briefing paper</vt:lpstr>
      <vt:lpstr>Why changes are critical</vt:lpstr>
      <vt:lpstr>Impact to terminology</vt:lpstr>
      <vt:lpstr> Remodel of 414029004 |Disorder of immune function (disorder)| </vt:lpstr>
      <vt:lpstr>Current model of disorder of immune function</vt:lpstr>
      <vt:lpstr>Proposed changes to model of disorder of immune function</vt:lpstr>
      <vt:lpstr>Revised disorder of immune function hierarchy</vt:lpstr>
      <vt:lpstr>Modeling of allergic disorders 1</vt:lpstr>
      <vt:lpstr>Modeling of allergic disorders 2</vt:lpstr>
      <vt:lpstr>Pseudoallergy</vt:lpstr>
      <vt:lpstr>Pseudoallergy</vt:lpstr>
      <vt:lpstr>WAO view of hypersensitivity</vt:lpstr>
      <vt:lpstr>WAO definition of hypersensitivity</vt:lpstr>
      <vt:lpstr>Proposed revision of hypersensitivity pathological process hierarchy</vt:lpstr>
      <vt:lpstr>Revised model for nonallergic hypersensitivity </vt:lpstr>
      <vt:lpstr>Possible revision of nonallergic hypersensitivity pathological processes to include specific subtypes</vt:lpstr>
      <vt:lpstr>Example of nonallergic hypersensitivity with more specific nonallergic hypersensitivity pathological process 1</vt:lpstr>
      <vt:lpstr>Example of nonallergic hypersensitivity with more specific nonallergic hypersensitivity pathological process 2</vt:lpstr>
      <vt:lpstr>Example of nonallergic hypersensitivity with more specific nonallergic hypersensitivity pathological process 3</vt:lpstr>
      <vt:lpstr>WAO position on nonallergic hypersensitivity</vt:lpstr>
      <vt:lpstr>Remaining questions</vt:lpstr>
      <vt:lpstr> Allergy project - revised deliverables for January 2018 </vt:lpstr>
      <vt:lpstr>SPECIFICATIONS</vt:lpstr>
      <vt:lpstr> Review concepts that have more than one inferred causative agent  (Scope: 218 concepts)  </vt:lpstr>
      <vt:lpstr>Allergy to compounds</vt:lpstr>
      <vt:lpstr>Allergy to products</vt:lpstr>
      <vt:lpstr>Allergy to products 2</vt:lpstr>
      <vt:lpstr>Review primitive concepts which have causative agent</vt:lpstr>
      <vt:lpstr>Modeling of substance groupers by disposition</vt:lpstr>
      <vt:lpstr>Modeling allergy to substances</vt:lpstr>
      <vt:lpstr>Potential impact to allergy content by the new models for substance and product hierarchies</vt:lpstr>
      <vt:lpstr>Should Allergen class hierarchy be retired?</vt:lpstr>
      <vt:lpstr>Should Allergen class hierarchy be retired? 2</vt:lpstr>
      <vt:lpstr>Modeling contact dermatitis</vt:lpstr>
      <vt:lpstr>Proposed model for contact dermatitis</vt:lpstr>
    </vt:vector>
  </TitlesOfParts>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Allergy Topics</dc:title>
  <dc:creator>Bruce J. Goldberg</dc:creator>
  <cp:lastModifiedBy>Bruce J. Goldberg</cp:lastModifiedBy>
  <cp:revision>30</cp:revision>
  <dcterms:created xsi:type="dcterms:W3CDTF">2017-10-02T20:54:08Z</dcterms:created>
  <dcterms:modified xsi:type="dcterms:W3CDTF">2017-10-25T00:46:17Z</dcterms:modified>
</cp:coreProperties>
</file>