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20"/>
  </p:notesMasterIdLst>
  <p:sldIdLst>
    <p:sldId id="258" r:id="rId2"/>
    <p:sldId id="294" r:id="rId3"/>
    <p:sldId id="282" r:id="rId4"/>
    <p:sldId id="265" r:id="rId5"/>
    <p:sldId id="296" r:id="rId6"/>
    <p:sldId id="286" r:id="rId7"/>
    <p:sldId id="287" r:id="rId8"/>
    <p:sldId id="283" r:id="rId9"/>
    <p:sldId id="284" r:id="rId10"/>
    <p:sldId id="298" r:id="rId11"/>
    <p:sldId id="299" r:id="rId12"/>
    <p:sldId id="300" r:id="rId13"/>
    <p:sldId id="301" r:id="rId14"/>
    <p:sldId id="295" r:id="rId15"/>
    <p:sldId id="266" r:id="rId16"/>
    <p:sldId id="297" r:id="rId17"/>
    <p:sldId id="293" r:id="rId18"/>
    <p:sldId id="280" r:id="rId19"/>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BFA6"/>
    <a:srgbClr val="119185"/>
    <a:srgbClr val="44C9BB"/>
    <a:srgbClr val="369F94"/>
    <a:srgbClr val="197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78" autoAdjust="0"/>
    <p:restoredTop sz="83598" autoAdjust="0"/>
  </p:normalViewPr>
  <p:slideViewPr>
    <p:cSldViewPr snapToGrid="0" snapToObjects="1">
      <p:cViewPr varScale="1">
        <p:scale>
          <a:sx n="52" d="100"/>
          <a:sy n="52" d="100"/>
        </p:scale>
        <p:origin x="574"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dirty="0"/>
          </a:p>
        </p:txBody>
      </p:sp>
    </p:spTree>
    <p:extLst>
      <p:ext uri="{BB962C8B-B14F-4D97-AF65-F5344CB8AC3E}">
        <p14:creationId xmlns:p14="http://schemas.microsoft.com/office/powerpoint/2010/main" val="66402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dirty="0"/>
          </a:p>
        </p:txBody>
      </p:sp>
    </p:spTree>
    <p:extLst>
      <p:ext uri="{BB962C8B-B14F-4D97-AF65-F5344CB8AC3E}">
        <p14:creationId xmlns:p14="http://schemas.microsoft.com/office/powerpoint/2010/main" val="3781714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dirty="0"/>
          </a:p>
        </p:txBody>
      </p:sp>
    </p:spTree>
    <p:extLst>
      <p:ext uri="{BB962C8B-B14F-4D97-AF65-F5344CB8AC3E}">
        <p14:creationId xmlns:p14="http://schemas.microsoft.com/office/powerpoint/2010/main" val="514668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dirty="0"/>
          </a:p>
        </p:txBody>
      </p:sp>
    </p:spTree>
    <p:extLst>
      <p:ext uri="{BB962C8B-B14F-4D97-AF65-F5344CB8AC3E}">
        <p14:creationId xmlns:p14="http://schemas.microsoft.com/office/powerpoint/2010/main" val="2658065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dirty="0"/>
          </a:p>
        </p:txBody>
      </p:sp>
    </p:spTree>
    <p:extLst>
      <p:ext uri="{BB962C8B-B14F-4D97-AF65-F5344CB8AC3E}">
        <p14:creationId xmlns:p14="http://schemas.microsoft.com/office/powerpoint/2010/main" val="3912570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US" smtClean="0"/>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drugs@snomed.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mag/SNOMED+CT+OWL2+EL+Logic+Profil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snomed.org/news-articles/position-statement-snomed-ct-pharmaceutical-product-concept-model-and-content-relative-to-international-third-party-standard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Drug and Substance Project Update</a:t>
            </a:r>
            <a:endParaRPr lang="en-US" dirty="0"/>
          </a:p>
        </p:txBody>
      </p:sp>
      <p:sp>
        <p:nvSpPr>
          <p:cNvPr id="3" name="Subtitle 2"/>
          <p:cNvSpPr>
            <a:spLocks noGrp="1"/>
          </p:cNvSpPr>
          <p:nvPr>
            <p:ph type="subTitle" idx="1"/>
          </p:nvPr>
        </p:nvSpPr>
        <p:spPr/>
        <p:txBody>
          <a:bodyPr/>
          <a:lstStyle/>
          <a:p>
            <a:r>
              <a:rPr lang="en-US" dirty="0" smtClean="0"/>
              <a:t>Toni Morrison</a:t>
            </a:r>
          </a:p>
          <a:p>
            <a:r>
              <a:rPr lang="en-US" dirty="0" smtClean="0"/>
              <a:t>Sr. Terminologist</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pPr marL="342900" lvl="1" indent="-213359">
              <a:buClr>
                <a:srgbClr val="0055B0"/>
              </a:buClr>
            </a:pPr>
            <a:r>
              <a:rPr lang="en-US" sz="2400" dirty="0" smtClean="0">
                <a:solidFill>
                  <a:srgbClr val="0055B0"/>
                </a:solidFill>
                <a:latin typeface="Museo 300"/>
                <a:cs typeface="Museo 300"/>
              </a:rPr>
              <a:t>New hierarchies</a:t>
            </a:r>
          </a:p>
          <a:p>
            <a:pPr lvl="1"/>
            <a:r>
              <a:rPr lang="en-US" dirty="0"/>
              <a:t>Number (qualifier value) - descendants only</a:t>
            </a:r>
          </a:p>
          <a:p>
            <a:pPr lvl="2"/>
            <a:r>
              <a:rPr lang="en-US" dirty="0"/>
              <a:t>Existing concepts updated (n ≈ 20)</a:t>
            </a:r>
          </a:p>
          <a:p>
            <a:pPr lvl="2"/>
            <a:r>
              <a:rPr lang="en-US" dirty="0"/>
              <a:t>New concepts created (n ≈ 625)</a:t>
            </a:r>
          </a:p>
          <a:p>
            <a:pPr lvl="1"/>
            <a:r>
              <a:rPr lang="en-US" dirty="0"/>
              <a:t>Unit of presentation (unit of presentation) - root concept and descendants</a:t>
            </a:r>
          </a:p>
          <a:p>
            <a:pPr lvl="2"/>
            <a:r>
              <a:rPr lang="en-US" dirty="0"/>
              <a:t>New concepts created (n ≈ 50)</a:t>
            </a:r>
          </a:p>
          <a:p>
            <a:pPr marL="342900" lvl="1" indent="-213359">
              <a:buClr>
                <a:srgbClr val="0055B0"/>
              </a:buClr>
            </a:pPr>
            <a:r>
              <a:rPr lang="en-US" sz="2400" dirty="0" smtClean="0">
                <a:solidFill>
                  <a:srgbClr val="0055B0"/>
                </a:solidFill>
                <a:latin typeface="Museo 300"/>
                <a:cs typeface="Museo 300"/>
              </a:rPr>
              <a:t>New semantic tags</a:t>
            </a:r>
          </a:p>
          <a:p>
            <a:pPr lvl="1"/>
            <a:r>
              <a:rPr lang="en-US" dirty="0"/>
              <a:t>unit of presentation</a:t>
            </a:r>
          </a:p>
          <a:p>
            <a:pPr lvl="1"/>
            <a:r>
              <a:rPr lang="en-US" dirty="0" smtClean="0"/>
              <a:t>medicinal </a:t>
            </a:r>
            <a:r>
              <a:rPr lang="en-US" dirty="0"/>
              <a:t>product</a:t>
            </a:r>
          </a:p>
          <a:p>
            <a:pPr lvl="1"/>
            <a:r>
              <a:rPr lang="en-US" dirty="0" smtClean="0"/>
              <a:t>medicinal </a:t>
            </a:r>
            <a:r>
              <a:rPr lang="en-US" dirty="0"/>
              <a:t>product form</a:t>
            </a:r>
          </a:p>
          <a:p>
            <a:pPr lvl="1"/>
            <a:r>
              <a:rPr lang="en-US" dirty="0" smtClean="0"/>
              <a:t>clinical </a:t>
            </a:r>
            <a:r>
              <a:rPr lang="en-US" dirty="0"/>
              <a:t>drug</a:t>
            </a:r>
          </a:p>
          <a:p>
            <a:pPr marL="342900" lvl="1" indent="-213359">
              <a:buClr>
                <a:srgbClr val="0055B0"/>
              </a:buClr>
            </a:pPr>
            <a:endParaRPr lang="en-US" sz="2400" dirty="0" smtClean="0">
              <a:solidFill>
                <a:srgbClr val="0055B0"/>
              </a:solidFill>
              <a:latin typeface="Museo 300"/>
              <a:cs typeface="Museo 300"/>
            </a:endParaRPr>
          </a:p>
          <a:p>
            <a:pPr marL="742950" lvl="2" indent="-213359">
              <a:buClr>
                <a:srgbClr val="0055B0"/>
              </a:buClr>
            </a:pPr>
            <a:endParaRPr lang="en-US" sz="2400" dirty="0">
              <a:solidFill>
                <a:srgbClr val="0055B0"/>
              </a:solidFill>
              <a:latin typeface="Museo 300"/>
              <a:cs typeface="Museo 300"/>
            </a:endParaRPr>
          </a:p>
          <a:p>
            <a:pPr marL="342900" lvl="1" indent="-213359">
              <a:buClr>
                <a:srgbClr val="0055B0"/>
              </a:buClr>
            </a:pP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US" dirty="0" smtClean="0"/>
              <a:t>July 2017 </a:t>
            </a:r>
            <a:r>
              <a:rPr lang="en-US" dirty="0"/>
              <a:t>Release </a:t>
            </a:r>
            <a:r>
              <a:rPr lang="en-US" dirty="0" smtClean="0"/>
              <a:t>Content Changes</a:t>
            </a:r>
            <a:endParaRPr lang="en-US" dirty="0"/>
          </a:p>
        </p:txBody>
      </p:sp>
    </p:spTree>
    <p:extLst>
      <p:ext uri="{BB962C8B-B14F-4D97-AF65-F5344CB8AC3E}">
        <p14:creationId xmlns:p14="http://schemas.microsoft.com/office/powerpoint/2010/main" val="4087620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pPr marL="342900" lvl="1" indent="-213359">
              <a:buClr>
                <a:srgbClr val="0055B0"/>
              </a:buClr>
            </a:pPr>
            <a:r>
              <a:rPr lang="en-US" sz="2400" dirty="0" smtClean="0">
                <a:solidFill>
                  <a:srgbClr val="0055B0"/>
                </a:solidFill>
                <a:latin typeface="Museo 300"/>
                <a:cs typeface="Museo 300"/>
              </a:rPr>
              <a:t>New attribute types</a:t>
            </a:r>
          </a:p>
          <a:p>
            <a:pPr lvl="1"/>
            <a:r>
              <a:rPr lang="en-US" dirty="0"/>
              <a:t>Has basis of strength substance</a:t>
            </a:r>
          </a:p>
          <a:p>
            <a:pPr lvl="1"/>
            <a:r>
              <a:rPr lang="en-US" dirty="0"/>
              <a:t>Has presentation strength numerator value</a:t>
            </a:r>
          </a:p>
          <a:p>
            <a:pPr lvl="1"/>
            <a:r>
              <a:rPr lang="en-US" dirty="0"/>
              <a:t>Has presentation strength numerator unit</a:t>
            </a:r>
          </a:p>
          <a:p>
            <a:pPr lvl="1"/>
            <a:r>
              <a:rPr lang="en-US" dirty="0"/>
              <a:t>Has presentation strength denominator value</a:t>
            </a:r>
          </a:p>
          <a:p>
            <a:pPr lvl="1"/>
            <a:r>
              <a:rPr lang="en-US" dirty="0"/>
              <a:t>Has presentation strength denominator unit</a:t>
            </a:r>
          </a:p>
          <a:p>
            <a:pPr marL="342900" lvl="1" indent="-213359">
              <a:buClr>
                <a:srgbClr val="0055B0"/>
              </a:buClr>
            </a:pPr>
            <a:endParaRPr lang="en-US" sz="2400" dirty="0" smtClean="0">
              <a:solidFill>
                <a:srgbClr val="0055B0"/>
              </a:solidFill>
              <a:latin typeface="Museo 300"/>
              <a:cs typeface="Museo 300"/>
            </a:endParaRPr>
          </a:p>
          <a:p>
            <a:pPr marL="342900" lvl="1" indent="-213359">
              <a:buClr>
                <a:srgbClr val="0055B0"/>
              </a:buClr>
            </a:pPr>
            <a:r>
              <a:rPr lang="en-US" sz="2400" dirty="0" smtClean="0">
                <a:solidFill>
                  <a:srgbClr val="0055B0"/>
                </a:solidFill>
                <a:latin typeface="Museo 300"/>
                <a:cs typeface="Museo 300"/>
              </a:rPr>
              <a:t>Attribute type changes</a:t>
            </a:r>
          </a:p>
          <a:p>
            <a:pPr lvl="1"/>
            <a:r>
              <a:rPr lang="en-US" sz="2400" dirty="0"/>
              <a:t>|</a:t>
            </a:r>
            <a:r>
              <a:rPr lang="en-US" dirty="0"/>
              <a:t>Has dose form|</a:t>
            </a:r>
          </a:p>
          <a:p>
            <a:pPr lvl="2"/>
            <a:r>
              <a:rPr lang="en-US" dirty="0"/>
              <a:t>Existing FSN and Preferred Term will be inactivated and replaced with |Has manufactured dose form|</a:t>
            </a:r>
          </a:p>
          <a:p>
            <a:pPr marL="342900" lvl="1" indent="-213359">
              <a:buClr>
                <a:srgbClr val="0055B0"/>
              </a:buClr>
            </a:pPr>
            <a:endParaRPr lang="en-US" sz="2400" dirty="0" smtClean="0">
              <a:solidFill>
                <a:srgbClr val="0055B0"/>
              </a:solidFill>
              <a:latin typeface="Museo 300"/>
              <a:cs typeface="Museo 300"/>
            </a:endParaRPr>
          </a:p>
          <a:p>
            <a:pPr marL="742950" lvl="2" indent="-213359">
              <a:buClr>
                <a:srgbClr val="0055B0"/>
              </a:buClr>
            </a:pPr>
            <a:endParaRPr lang="en-US" sz="2400" dirty="0">
              <a:solidFill>
                <a:srgbClr val="0055B0"/>
              </a:solidFill>
              <a:latin typeface="Museo 300"/>
              <a:cs typeface="Museo 300"/>
            </a:endParaRPr>
          </a:p>
          <a:p>
            <a:pPr marL="342900" lvl="1" indent="-213359">
              <a:buClr>
                <a:srgbClr val="0055B0"/>
              </a:buClr>
            </a:pP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US" dirty="0" smtClean="0"/>
              <a:t>July 2017 </a:t>
            </a:r>
            <a:r>
              <a:rPr lang="en-US" dirty="0"/>
              <a:t>Release </a:t>
            </a:r>
            <a:r>
              <a:rPr lang="en-US" dirty="0" smtClean="0"/>
              <a:t>Content Changes</a:t>
            </a:r>
            <a:endParaRPr lang="en-US" dirty="0"/>
          </a:p>
        </p:txBody>
      </p:sp>
    </p:spTree>
    <p:extLst>
      <p:ext uri="{BB962C8B-B14F-4D97-AF65-F5344CB8AC3E}">
        <p14:creationId xmlns:p14="http://schemas.microsoft.com/office/powerpoint/2010/main" val="3077013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pPr marL="342900" lvl="1" indent="-213359">
              <a:buClr>
                <a:srgbClr val="0055B0"/>
              </a:buClr>
            </a:pPr>
            <a:r>
              <a:rPr lang="en-US" sz="2400" b="1" dirty="0" smtClean="0"/>
              <a:t>Medicinal </a:t>
            </a:r>
            <a:r>
              <a:rPr lang="en-US" sz="2400" b="1" dirty="0"/>
              <a:t>product </a:t>
            </a:r>
            <a:r>
              <a:rPr lang="en-US" sz="2400" b="1" dirty="0" smtClean="0"/>
              <a:t>(MP)</a:t>
            </a:r>
          </a:p>
          <a:p>
            <a:pPr lvl="1"/>
            <a:r>
              <a:rPr lang="en-US" dirty="0"/>
              <a:t>Has </a:t>
            </a:r>
            <a:r>
              <a:rPr lang="en-US" dirty="0"/>
              <a:t>basis of strength substance</a:t>
            </a:r>
          </a:p>
          <a:p>
            <a:pPr lvl="1"/>
            <a:r>
              <a:rPr lang="en-US" dirty="0"/>
              <a:t>Has presentation strength numerator value</a:t>
            </a:r>
          </a:p>
          <a:p>
            <a:pPr lvl="1"/>
            <a:r>
              <a:rPr lang="en-US" dirty="0"/>
              <a:t>Has presentation strength numerator unit</a:t>
            </a:r>
          </a:p>
          <a:p>
            <a:pPr lvl="1"/>
            <a:r>
              <a:rPr lang="en-US" dirty="0"/>
              <a:t>Has presentation strength denominator value</a:t>
            </a:r>
          </a:p>
          <a:p>
            <a:pPr lvl="1"/>
            <a:r>
              <a:rPr lang="en-US" dirty="0"/>
              <a:t>Has presentation strength denominator unit</a:t>
            </a:r>
          </a:p>
          <a:p>
            <a:pPr marL="342900" lvl="1" indent="-213359">
              <a:buClr>
                <a:srgbClr val="0055B0"/>
              </a:buClr>
            </a:pPr>
            <a:endParaRPr lang="en-US" sz="2400" dirty="0" smtClean="0">
              <a:solidFill>
                <a:srgbClr val="0055B0"/>
              </a:solidFill>
              <a:latin typeface="Museo 300"/>
              <a:cs typeface="Museo 300"/>
            </a:endParaRPr>
          </a:p>
          <a:p>
            <a:pPr marL="342900" lvl="1" indent="-213359">
              <a:buClr>
                <a:srgbClr val="0055B0"/>
              </a:buClr>
            </a:pPr>
            <a:r>
              <a:rPr lang="en-US" sz="2400" b="1" dirty="0"/>
              <a:t>M</a:t>
            </a:r>
            <a:r>
              <a:rPr lang="en-US" sz="2400" b="1" dirty="0"/>
              <a:t>edicinal </a:t>
            </a:r>
            <a:r>
              <a:rPr lang="en-US" sz="2400" b="1" dirty="0"/>
              <a:t>product form (VMPF</a:t>
            </a:r>
            <a:r>
              <a:rPr lang="en-US" sz="2400" b="1" dirty="0" smtClean="0"/>
              <a:t>)</a:t>
            </a:r>
          </a:p>
          <a:p>
            <a:pPr lvl="1"/>
            <a:r>
              <a:rPr lang="en-US" dirty="0"/>
              <a:t>|</a:t>
            </a:r>
            <a:r>
              <a:rPr lang="en-US" dirty="0"/>
              <a:t>Has dose form|</a:t>
            </a:r>
          </a:p>
          <a:p>
            <a:pPr lvl="2"/>
            <a:r>
              <a:rPr lang="en-US" dirty="0"/>
              <a:t>Existing FSN and Preferred Term will be inactivated and replaced with |Has manufactured dose form|</a:t>
            </a:r>
          </a:p>
          <a:p>
            <a:pPr marL="342900" lvl="1" indent="-213359">
              <a:buClr>
                <a:srgbClr val="0055B0"/>
              </a:buClr>
            </a:pPr>
            <a:endParaRPr lang="en-US" sz="2400" dirty="0" smtClean="0">
              <a:solidFill>
                <a:srgbClr val="0055B0"/>
              </a:solidFill>
              <a:latin typeface="Museo 300"/>
              <a:cs typeface="Museo 300"/>
            </a:endParaRPr>
          </a:p>
          <a:p>
            <a:pPr marL="742950" lvl="2" indent="-213359">
              <a:buClr>
                <a:srgbClr val="0055B0"/>
              </a:buClr>
            </a:pPr>
            <a:endParaRPr lang="en-US" dirty="0">
              <a:solidFill>
                <a:srgbClr val="0070C0"/>
              </a:solidFill>
            </a:endParaRPr>
          </a:p>
          <a:p>
            <a:pPr marL="342900" lvl="1" indent="-213359">
              <a:buClr>
                <a:srgbClr val="0055B0"/>
              </a:buClr>
            </a:pP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US" dirty="0" smtClean="0"/>
              <a:t>July 2017 </a:t>
            </a:r>
            <a:r>
              <a:rPr lang="en-US" dirty="0"/>
              <a:t>Release </a:t>
            </a:r>
            <a:r>
              <a:rPr lang="en-US" dirty="0" smtClean="0"/>
              <a:t>Content Changes</a:t>
            </a:r>
            <a:endParaRPr lang="en-US" dirty="0"/>
          </a:p>
        </p:txBody>
      </p:sp>
    </p:spTree>
    <p:extLst>
      <p:ext uri="{BB962C8B-B14F-4D97-AF65-F5344CB8AC3E}">
        <p14:creationId xmlns:p14="http://schemas.microsoft.com/office/powerpoint/2010/main" val="21440389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pPr marL="342900" lvl="1" indent="-213359">
              <a:buClr>
                <a:srgbClr val="0055B0"/>
              </a:buClr>
            </a:pPr>
            <a:r>
              <a:rPr lang="en-US" sz="2400" b="1" dirty="0"/>
              <a:t>Virtual clinical drug (VCD</a:t>
            </a:r>
            <a:r>
              <a:rPr lang="en-US" sz="2400" b="1" dirty="0" smtClean="0"/>
              <a:t>)</a:t>
            </a:r>
          </a:p>
          <a:p>
            <a:pPr lvl="1"/>
            <a:r>
              <a:rPr lang="en-US" dirty="0"/>
              <a:t>Descriptions for ≈ 3000 existing concepts representing oral tablets and oral capsules will be updated in accordance with new terming guidelines, including new "virtual clinical drug" semantic tag</a:t>
            </a:r>
          </a:p>
          <a:p>
            <a:pPr lvl="1"/>
            <a:r>
              <a:rPr lang="en-US" dirty="0"/>
              <a:t>Existing stated parents and definition status will be retained</a:t>
            </a:r>
          </a:p>
          <a:p>
            <a:pPr lvl="1"/>
            <a:r>
              <a:rPr lang="en-US" dirty="0"/>
              <a:t>Missing |Has active ingredient| and |Has manufactured dose form| attributes will be added</a:t>
            </a:r>
          </a:p>
          <a:p>
            <a:pPr lvl="1"/>
            <a:r>
              <a:rPr lang="en-US" dirty="0"/>
              <a:t>New |Has basis of strength substance|, |Has presentation strength numerator value|, |Has presentation strength numerator unit|, |Has presentation strength denominator value|, and |Has presentation strength denominator unit| attributes will be added</a:t>
            </a:r>
          </a:p>
          <a:p>
            <a:pPr marL="342900" lvl="1" indent="-213359">
              <a:buClr>
                <a:srgbClr val="0055B0"/>
              </a:buClr>
            </a:pPr>
            <a:endParaRPr lang="en-US" sz="2400" dirty="0" smtClean="0">
              <a:solidFill>
                <a:srgbClr val="0055B0"/>
              </a:solidFill>
              <a:latin typeface="Museo 300"/>
              <a:cs typeface="Museo 300"/>
            </a:endParaRPr>
          </a:p>
          <a:p>
            <a:pPr marL="742950" lvl="2" indent="-213359">
              <a:buClr>
                <a:srgbClr val="0055B0"/>
              </a:buClr>
            </a:pPr>
            <a:endParaRPr lang="en-US" dirty="0">
              <a:solidFill>
                <a:srgbClr val="0070C0"/>
              </a:solidFill>
            </a:endParaRPr>
          </a:p>
          <a:p>
            <a:pPr marL="342900" lvl="1" indent="-213359">
              <a:buClr>
                <a:srgbClr val="0055B0"/>
              </a:buClr>
            </a:pP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US" dirty="0" smtClean="0"/>
              <a:t>July 2017 </a:t>
            </a:r>
            <a:r>
              <a:rPr lang="en-US" dirty="0"/>
              <a:t>Release </a:t>
            </a:r>
            <a:r>
              <a:rPr lang="en-US" dirty="0" smtClean="0"/>
              <a:t>Content Changes</a:t>
            </a:r>
            <a:endParaRPr lang="en-US" dirty="0"/>
          </a:p>
        </p:txBody>
      </p:sp>
    </p:spTree>
    <p:extLst>
      <p:ext uri="{BB962C8B-B14F-4D97-AF65-F5344CB8AC3E}">
        <p14:creationId xmlns:p14="http://schemas.microsoft.com/office/powerpoint/2010/main" val="2931415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Substance Project Update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623356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43339"/>
          </a:xfrm>
          <a:ln>
            <a:solidFill>
              <a:srgbClr val="3366FF"/>
            </a:solidFill>
          </a:ln>
        </p:spPr>
        <p:txBody>
          <a:bodyPr/>
          <a:lstStyle/>
          <a:p>
            <a:pPr marL="622300" indent="-457200"/>
            <a:r>
              <a:rPr lang="en-CA" dirty="0" smtClean="0"/>
              <a:t>Formalize Substance Requirements in SOW, gain resource from NHS Digital to progress those initiatives</a:t>
            </a:r>
          </a:p>
          <a:p>
            <a:pPr lvl="1">
              <a:buClrTx/>
            </a:pPr>
            <a:r>
              <a:rPr lang="en-CA" dirty="0" smtClean="0">
                <a:solidFill>
                  <a:srgbClr val="6ABFA6"/>
                </a:solidFill>
              </a:rPr>
              <a:t>Review documentation </a:t>
            </a:r>
            <a:r>
              <a:rPr lang="en-CA" dirty="0">
                <a:solidFill>
                  <a:srgbClr val="6ABFA6"/>
                </a:solidFill>
              </a:rPr>
              <a:t>of previous Substance </a:t>
            </a:r>
            <a:r>
              <a:rPr lang="en-CA" dirty="0" smtClean="0">
                <a:solidFill>
                  <a:srgbClr val="6ABFA6"/>
                </a:solidFill>
              </a:rPr>
              <a:t>work</a:t>
            </a:r>
          </a:p>
          <a:p>
            <a:pPr lvl="1">
              <a:buClrTx/>
            </a:pPr>
            <a:r>
              <a:rPr lang="en-CA" dirty="0" smtClean="0">
                <a:solidFill>
                  <a:srgbClr val="6ABFA6"/>
                </a:solidFill>
              </a:rPr>
              <a:t>Develop Editorial Guidelines</a:t>
            </a:r>
          </a:p>
          <a:p>
            <a:pPr lvl="1">
              <a:buClrTx/>
            </a:pPr>
            <a:r>
              <a:rPr lang="en-CA" dirty="0" smtClean="0">
                <a:solidFill>
                  <a:srgbClr val="6ABFA6"/>
                </a:solidFill>
              </a:rPr>
              <a:t>Develop Substance project plan and schedule </a:t>
            </a:r>
            <a:r>
              <a:rPr lang="en-CA" dirty="0">
                <a:solidFill>
                  <a:srgbClr val="6ABFA6"/>
                </a:solidFill>
              </a:rPr>
              <a:t>to span the next 2 International </a:t>
            </a:r>
            <a:r>
              <a:rPr lang="en-CA" dirty="0" smtClean="0">
                <a:solidFill>
                  <a:srgbClr val="6ABFA6"/>
                </a:solidFill>
              </a:rPr>
              <a:t>Releases.</a:t>
            </a:r>
          </a:p>
          <a:p>
            <a:pPr marL="622300" indent="-457200"/>
            <a:r>
              <a:rPr lang="en-CA" dirty="0" smtClean="0"/>
              <a:t>Progress CRS </a:t>
            </a:r>
            <a:r>
              <a:rPr lang="en-CA" dirty="0"/>
              <a:t>requested updates per SLA </a:t>
            </a:r>
            <a:r>
              <a:rPr lang="en-CA" dirty="0" smtClean="0"/>
              <a:t>agreement and make corrections </a:t>
            </a:r>
            <a:r>
              <a:rPr lang="en-CA" dirty="0"/>
              <a:t>of errors/omissions identified as result of other work (e.g. drugs, allergies</a:t>
            </a:r>
            <a:r>
              <a:rPr lang="en-CA" dirty="0" smtClean="0"/>
              <a:t>)</a:t>
            </a:r>
          </a:p>
          <a:p>
            <a:pPr marL="565150" lvl="1" indent="0">
              <a:buNone/>
            </a:pPr>
            <a:endParaRPr lang="en-CA" dirty="0" smtClean="0"/>
          </a:p>
          <a:p>
            <a:pPr lvl="1"/>
            <a:endParaRPr lang="en-CA" dirty="0" smtClean="0"/>
          </a:p>
        </p:txBody>
      </p:sp>
      <p:sp>
        <p:nvSpPr>
          <p:cNvPr id="3" name="Title 2"/>
          <p:cNvSpPr>
            <a:spLocks noGrp="1"/>
          </p:cNvSpPr>
          <p:nvPr>
            <p:ph type="title"/>
          </p:nvPr>
        </p:nvSpPr>
        <p:spPr/>
        <p:txBody>
          <a:bodyPr/>
          <a:lstStyle/>
          <a:p>
            <a:r>
              <a:rPr lang="en-CA" dirty="0" smtClean="0"/>
              <a:t>Sept 2016 - March 2017</a:t>
            </a:r>
            <a:br>
              <a:rPr lang="en-CA" dirty="0" smtClean="0"/>
            </a:br>
            <a:r>
              <a:rPr lang="en-CA" dirty="0" smtClean="0"/>
              <a:t>Substances</a:t>
            </a:r>
            <a:endParaRPr lang="en-CA" dirty="0"/>
          </a:p>
        </p:txBody>
      </p:sp>
    </p:spTree>
    <p:extLst>
      <p:ext uri="{BB962C8B-B14F-4D97-AF65-F5344CB8AC3E}">
        <p14:creationId xmlns:p14="http://schemas.microsoft.com/office/powerpoint/2010/main" val="777194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43339"/>
          </a:xfrm>
          <a:ln>
            <a:solidFill>
              <a:srgbClr val="3366FF"/>
            </a:solidFill>
          </a:ln>
        </p:spPr>
        <p:txBody>
          <a:bodyPr/>
          <a:lstStyle/>
          <a:p>
            <a:pPr marL="622300" indent="-457200"/>
            <a:r>
              <a:rPr lang="en-CA" dirty="0" smtClean="0"/>
              <a:t>Modeling </a:t>
            </a:r>
            <a:r>
              <a:rPr lang="en-CA" dirty="0"/>
              <a:t>of Concepts Representing </a:t>
            </a:r>
            <a:r>
              <a:rPr lang="en-CA" dirty="0" smtClean="0"/>
              <a:t>Dispositions and Roles</a:t>
            </a:r>
          </a:p>
          <a:p>
            <a:pPr marL="1022350" lvl="1" indent="-457200"/>
            <a:r>
              <a:rPr lang="en-CA" dirty="0"/>
              <a:t>T</a:t>
            </a:r>
            <a:r>
              <a:rPr lang="en-CA" dirty="0" smtClean="0"/>
              <a:t>esting </a:t>
            </a:r>
            <a:r>
              <a:rPr lang="en-CA" dirty="0"/>
              <a:t>of the changes to improve the representation of dispositions </a:t>
            </a:r>
            <a:r>
              <a:rPr lang="en-CA" dirty="0" smtClean="0"/>
              <a:t>and remodeling of concepts representing roles that cause incorrect </a:t>
            </a:r>
            <a:r>
              <a:rPr lang="en-CA" dirty="0"/>
              <a:t>inferences in the Substance as well as other hierarchies is underway at this time; deployment date </a:t>
            </a:r>
            <a:r>
              <a:rPr lang="en-CA" dirty="0" smtClean="0"/>
              <a:t>forecasted for Jan 2018</a:t>
            </a:r>
          </a:p>
          <a:p>
            <a:pPr lvl="1"/>
            <a:endParaRPr lang="en-CA" dirty="0" smtClean="0"/>
          </a:p>
          <a:p>
            <a:pPr lvl="1"/>
            <a:endParaRPr lang="en-CA" dirty="0" smtClean="0"/>
          </a:p>
        </p:txBody>
      </p:sp>
      <p:sp>
        <p:nvSpPr>
          <p:cNvPr id="3" name="Title 2"/>
          <p:cNvSpPr>
            <a:spLocks noGrp="1"/>
          </p:cNvSpPr>
          <p:nvPr>
            <p:ph type="title"/>
          </p:nvPr>
        </p:nvSpPr>
        <p:spPr/>
        <p:txBody>
          <a:bodyPr/>
          <a:lstStyle/>
          <a:p>
            <a:r>
              <a:rPr lang="en-CA" dirty="0" smtClean="0"/>
              <a:t>Sept 2016 - March 2017</a:t>
            </a:r>
            <a:br>
              <a:rPr lang="en-CA" dirty="0" smtClean="0"/>
            </a:br>
            <a:r>
              <a:rPr lang="en-CA" dirty="0" smtClean="0"/>
              <a:t>Substances</a:t>
            </a:r>
            <a:endParaRPr lang="en-CA" dirty="0"/>
          </a:p>
        </p:txBody>
      </p:sp>
    </p:spTree>
    <p:extLst>
      <p:ext uri="{BB962C8B-B14F-4D97-AF65-F5344CB8AC3E}">
        <p14:creationId xmlns:p14="http://schemas.microsoft.com/office/powerpoint/2010/main" val="1310996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will continue to proceed in building on our accomplishments in the project and well as incorporating lessons learned to make greater gains on improvement and progress</a:t>
            </a:r>
          </a:p>
          <a:p>
            <a:pPr marL="129541" indent="0">
              <a:buNone/>
            </a:pPr>
            <a:endParaRPr lang="en-US" dirty="0" smtClean="0"/>
          </a:p>
          <a:p>
            <a:r>
              <a:rPr lang="en-US" dirty="0"/>
              <a:t>SNOMED International welcomes all opportunities to discuss partnerships in order to advance our drug content and quality for our members and stakeholders</a:t>
            </a:r>
            <a:r>
              <a:rPr lang="en-CA" dirty="0"/>
              <a:t> </a:t>
            </a:r>
            <a:endParaRPr lang="en-US" dirty="0"/>
          </a:p>
        </p:txBody>
      </p:sp>
      <p:sp>
        <p:nvSpPr>
          <p:cNvPr id="3" name="Title 2"/>
          <p:cNvSpPr>
            <a:spLocks noGrp="1"/>
          </p:cNvSpPr>
          <p:nvPr>
            <p:ph type="title"/>
          </p:nvPr>
        </p:nvSpPr>
        <p:spPr/>
        <p:txBody>
          <a:bodyPr/>
          <a:lstStyle/>
          <a:p>
            <a:r>
              <a:rPr lang="en-US" dirty="0" smtClean="0"/>
              <a:t>Closing Remarks</a:t>
            </a:r>
            <a:endParaRPr lang="en-US" dirty="0"/>
          </a:p>
        </p:txBody>
      </p:sp>
    </p:spTree>
    <p:extLst>
      <p:ext uri="{BB962C8B-B14F-4D97-AF65-F5344CB8AC3E}">
        <p14:creationId xmlns:p14="http://schemas.microsoft.com/office/powerpoint/2010/main" val="1873522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57738"/>
            <a:ext cx="8229600" cy="5235129"/>
          </a:xfrm>
        </p:spPr>
        <p:txBody>
          <a:bodyPr/>
          <a:lstStyle/>
          <a:p>
            <a:r>
              <a:rPr lang="en-US" sz="2800" dirty="0" smtClean="0"/>
              <a:t>In order to provide all with solid and clear answers to a complicated topic please direct questions </a:t>
            </a:r>
            <a:r>
              <a:rPr lang="en-US" sz="2800" dirty="0"/>
              <a:t>to </a:t>
            </a:r>
            <a:r>
              <a:rPr lang="en-US" sz="2800" dirty="0" smtClean="0">
                <a:hlinkClick r:id="rId3"/>
              </a:rPr>
              <a:t>drugs@snomed.org</a:t>
            </a:r>
            <a:r>
              <a:rPr lang="en-US" sz="2800" dirty="0" smtClean="0"/>
              <a:t> so that we can provide timely </a:t>
            </a:r>
            <a:r>
              <a:rPr lang="en-US" sz="2800" dirty="0"/>
              <a:t>and comprehensive </a:t>
            </a:r>
            <a:r>
              <a:rPr lang="en-US" sz="2800" dirty="0" smtClean="0"/>
              <a:t>responses that can be shared across AGs and SIGs</a:t>
            </a:r>
          </a:p>
        </p:txBody>
      </p:sp>
      <p:sp>
        <p:nvSpPr>
          <p:cNvPr id="3" name="Title 2"/>
          <p:cNvSpPr>
            <a:spLocks noGrp="1"/>
          </p:cNvSpPr>
          <p:nvPr>
            <p:ph type="title"/>
          </p:nvPr>
        </p:nvSpPr>
        <p:spPr/>
        <p:txBody>
          <a:bodyPr/>
          <a:lstStyle/>
          <a:p>
            <a:r>
              <a:rPr lang="en-CA" dirty="0" smtClean="0"/>
              <a:t>Questions</a:t>
            </a:r>
            <a:endParaRPr lang="en-CA" dirty="0"/>
          </a:p>
        </p:txBody>
      </p:sp>
    </p:spTree>
    <p:extLst>
      <p:ext uri="{BB962C8B-B14F-4D97-AF65-F5344CB8AC3E}">
        <p14:creationId xmlns:p14="http://schemas.microsoft.com/office/powerpoint/2010/main" val="3471992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Drug Project Update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39684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Focus</a:t>
            </a:r>
          </a:p>
          <a:p>
            <a:pPr lvl="1"/>
            <a:r>
              <a:rPr lang="en-US" dirty="0" smtClean="0"/>
              <a:t>On strength and possibilities to change</a:t>
            </a:r>
          </a:p>
          <a:p>
            <a:pPr lvl="1"/>
            <a:r>
              <a:rPr lang="en-US" dirty="0" smtClean="0"/>
              <a:t>Take big but wise steps to minimize impacts</a:t>
            </a:r>
          </a:p>
          <a:p>
            <a:pPr lvl="1"/>
            <a:r>
              <a:rPr lang="en-US" dirty="0" smtClean="0"/>
              <a:t>Develop a faster path to remove adoption, regulation and compliance barriers</a:t>
            </a:r>
          </a:p>
          <a:p>
            <a:r>
              <a:rPr lang="en-US" dirty="0" smtClean="0"/>
              <a:t>Involvement</a:t>
            </a:r>
          </a:p>
          <a:p>
            <a:pPr lvl="1"/>
            <a:r>
              <a:rPr lang="en-US" dirty="0" smtClean="0"/>
              <a:t>Established project group</a:t>
            </a:r>
          </a:p>
          <a:p>
            <a:pPr lvl="2"/>
            <a:r>
              <a:rPr lang="en-US" dirty="0"/>
              <a:t>Request 2 members per country as project group representatives, </a:t>
            </a:r>
            <a:r>
              <a:rPr lang="en-US" sz="1400" dirty="0"/>
              <a:t>(still time to join in contact Toni Morrison TMO@SNOMED.org</a:t>
            </a:r>
            <a:r>
              <a:rPr lang="en-US" dirty="0" smtClean="0"/>
              <a:t>)</a:t>
            </a:r>
          </a:p>
          <a:p>
            <a:pPr lvl="1"/>
            <a:r>
              <a:rPr lang="en-US" dirty="0" smtClean="0"/>
              <a:t>Established working group</a:t>
            </a:r>
          </a:p>
          <a:p>
            <a:pPr lvl="1"/>
            <a:r>
              <a:rPr lang="en-US" dirty="0" smtClean="0"/>
              <a:t>Secured expertise from </a:t>
            </a:r>
            <a:r>
              <a:rPr lang="en-US" dirty="0" err="1" smtClean="0"/>
              <a:t>termMed</a:t>
            </a:r>
            <a:endParaRPr lang="en-US" dirty="0" smtClean="0"/>
          </a:p>
          <a:p>
            <a:pPr lvl="1"/>
            <a:r>
              <a:rPr lang="en-US" dirty="0" smtClean="0"/>
              <a:t>Extend pharmacy expertise</a:t>
            </a:r>
          </a:p>
          <a:p>
            <a:r>
              <a:rPr lang="en-US" dirty="0" smtClean="0"/>
              <a:t>Forge Ahead </a:t>
            </a:r>
          </a:p>
          <a:p>
            <a:endParaRPr lang="en-US" dirty="0" smtClean="0"/>
          </a:p>
          <a:p>
            <a:endParaRPr lang="en-US" dirty="0"/>
          </a:p>
        </p:txBody>
      </p:sp>
      <p:sp>
        <p:nvSpPr>
          <p:cNvPr id="3" name="Title 2"/>
          <p:cNvSpPr>
            <a:spLocks noGrp="1"/>
          </p:cNvSpPr>
          <p:nvPr>
            <p:ph type="title"/>
          </p:nvPr>
        </p:nvSpPr>
        <p:spPr/>
        <p:txBody>
          <a:bodyPr/>
          <a:lstStyle/>
          <a:p>
            <a:r>
              <a:rPr lang="en-US" dirty="0" smtClean="0"/>
              <a:t>Approach</a:t>
            </a:r>
            <a:endParaRPr lang="en-US" dirty="0"/>
          </a:p>
        </p:txBody>
      </p:sp>
    </p:spTree>
    <p:extLst>
      <p:ext uri="{BB962C8B-B14F-4D97-AF65-F5344CB8AC3E}">
        <p14:creationId xmlns:p14="http://schemas.microsoft.com/office/powerpoint/2010/main" val="1033733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5110620"/>
          </a:xfrm>
        </p:spPr>
        <p:txBody>
          <a:bodyPr/>
          <a:lstStyle/>
          <a:p>
            <a:r>
              <a:rPr lang="en-CA" dirty="0" smtClean="0"/>
              <a:t>Agreement on a interim solution for representation of numeric values</a:t>
            </a:r>
          </a:p>
          <a:p>
            <a:pPr lvl="1"/>
            <a:r>
              <a:rPr lang="en-CA" dirty="0"/>
              <a:t>Functionality to support Concrete Domains is being considered by the MAG as part of the wider question of enhancing SNOMED's ability to support Description Logic in general</a:t>
            </a:r>
            <a:r>
              <a:rPr lang="en-CA" dirty="0" smtClean="0"/>
              <a:t>.</a:t>
            </a:r>
          </a:p>
          <a:p>
            <a:pPr lvl="1"/>
            <a:r>
              <a:rPr lang="en-CA" dirty="0"/>
              <a:t>S</a:t>
            </a:r>
            <a:r>
              <a:rPr lang="en-CA" dirty="0" smtClean="0"/>
              <a:t>ub</a:t>
            </a:r>
            <a:r>
              <a:rPr lang="en-CA" dirty="0"/>
              <a:t>-group who have been meeting fortnightly </a:t>
            </a:r>
            <a:r>
              <a:rPr lang="en-CA" dirty="0" smtClean="0"/>
              <a:t>detailed </a:t>
            </a:r>
            <a:r>
              <a:rPr lang="en-CA" dirty="0"/>
              <a:t>here:  </a:t>
            </a:r>
            <a:r>
              <a:rPr lang="en-CA" dirty="0">
                <a:hlinkClick r:id="rId3"/>
              </a:rPr>
              <a:t>https://</a:t>
            </a:r>
            <a:r>
              <a:rPr lang="en-CA" dirty="0" smtClean="0">
                <a:hlinkClick r:id="rId3"/>
              </a:rPr>
              <a:t>confluence.ihtsdotools.org/display/mag/SNOMED+CT+OWL2+EL+Logic+Profile</a:t>
            </a:r>
            <a:endParaRPr lang="en-CA" dirty="0" smtClean="0"/>
          </a:p>
          <a:p>
            <a:r>
              <a:rPr lang="en-CA" dirty="0" smtClean="0"/>
              <a:t>Position Statement relative to International </a:t>
            </a:r>
            <a:r>
              <a:rPr lang="en-CA" dirty="0"/>
              <a:t>Third Party Standards </a:t>
            </a:r>
          </a:p>
          <a:p>
            <a:pPr lvl="1"/>
            <a:r>
              <a:rPr lang="en-CA" dirty="0">
                <a:hlinkClick r:id="rId4"/>
              </a:rPr>
              <a:t>http://www.snomed.org/news-articles/position-statement-snomed-ct-pharmaceutical-product-concept-model-and-content-relative-to-international-third-party-standards</a:t>
            </a:r>
            <a:endParaRPr lang="en-CA" dirty="0"/>
          </a:p>
          <a:p>
            <a:pPr lvl="1"/>
            <a:r>
              <a:rPr lang="en-CA" dirty="0" smtClean="0"/>
              <a:t>Position </a:t>
            </a:r>
            <a:r>
              <a:rPr lang="en-CA" dirty="0"/>
              <a:t>will be revisited every 6 months </a:t>
            </a:r>
            <a:r>
              <a:rPr lang="en-CA" dirty="0" smtClean="0"/>
              <a:t>or as needed as project evolves</a:t>
            </a:r>
            <a:endParaRPr lang="en-CA" dirty="0"/>
          </a:p>
          <a:p>
            <a:pPr lvl="1"/>
            <a:endParaRPr lang="en-CA" dirty="0"/>
          </a:p>
          <a:p>
            <a:pPr lvl="1"/>
            <a:endParaRPr lang="en-CA" dirty="0"/>
          </a:p>
        </p:txBody>
      </p:sp>
      <p:sp>
        <p:nvSpPr>
          <p:cNvPr id="3" name="Title 2"/>
          <p:cNvSpPr>
            <a:spLocks noGrp="1"/>
          </p:cNvSpPr>
          <p:nvPr>
            <p:ph type="title"/>
          </p:nvPr>
        </p:nvSpPr>
        <p:spPr>
          <a:xfrm>
            <a:off x="457200" y="714356"/>
            <a:ext cx="6592043" cy="507995"/>
          </a:xfrm>
        </p:spPr>
        <p:txBody>
          <a:bodyPr/>
          <a:lstStyle/>
          <a:p>
            <a:r>
              <a:rPr lang="en-US" dirty="0" smtClean="0"/>
              <a:t>Progress and Focus</a:t>
            </a:r>
            <a:endParaRPr lang="en-CA" dirty="0"/>
          </a:p>
        </p:txBody>
      </p:sp>
    </p:spTree>
    <p:extLst>
      <p:ext uri="{BB962C8B-B14F-4D97-AF65-F5344CB8AC3E}">
        <p14:creationId xmlns:p14="http://schemas.microsoft.com/office/powerpoint/2010/main" val="1260170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5110620"/>
          </a:xfrm>
        </p:spPr>
        <p:txBody>
          <a:bodyPr/>
          <a:lstStyle/>
          <a:p>
            <a:pPr marL="342900" lvl="1" indent="-213359">
              <a:buClr>
                <a:srgbClr val="0055B0"/>
              </a:buClr>
            </a:pPr>
            <a:r>
              <a:rPr lang="en-US" sz="2400" dirty="0">
                <a:solidFill>
                  <a:srgbClr val="0055B0"/>
                </a:solidFill>
                <a:latin typeface="Museo 300"/>
                <a:cs typeface="Museo 300"/>
              </a:rPr>
              <a:t>National Extension RFP to progress </a:t>
            </a:r>
            <a:r>
              <a:rPr lang="en-US" sz="2400" dirty="0" smtClean="0">
                <a:solidFill>
                  <a:srgbClr val="0055B0"/>
                </a:solidFill>
                <a:latin typeface="Museo 300"/>
                <a:cs typeface="Museo 300"/>
              </a:rPr>
              <a:t>national </a:t>
            </a:r>
            <a:r>
              <a:rPr lang="en-US" sz="2400" dirty="0">
                <a:solidFill>
                  <a:srgbClr val="0055B0"/>
                </a:solidFill>
                <a:latin typeface="Museo 300"/>
                <a:cs typeface="Museo 300"/>
              </a:rPr>
              <a:t>level </a:t>
            </a:r>
            <a:r>
              <a:rPr lang="en-US" sz="2400" dirty="0" smtClean="0">
                <a:solidFill>
                  <a:srgbClr val="0055B0"/>
                </a:solidFill>
                <a:latin typeface="Museo 300"/>
                <a:cs typeface="Museo 300"/>
              </a:rPr>
              <a:t>concept model</a:t>
            </a:r>
          </a:p>
          <a:p>
            <a:pPr lvl="1"/>
            <a:r>
              <a:rPr lang="en-US" dirty="0"/>
              <a:t>Posted April 5, 2017</a:t>
            </a:r>
            <a:endParaRPr lang="en-CA" dirty="0"/>
          </a:p>
          <a:p>
            <a:endParaRPr lang="en-CA" dirty="0" smtClean="0"/>
          </a:p>
          <a:p>
            <a:r>
              <a:rPr lang="en-CA" dirty="0" smtClean="0"/>
              <a:t>Iterative development and documentation of Editorial Guidelines for Terming and Modeling</a:t>
            </a:r>
          </a:p>
          <a:p>
            <a:pPr lvl="1"/>
            <a:r>
              <a:rPr lang="en-CA" dirty="0" smtClean="0"/>
              <a:t>Iteration 3 distributed to PG last week for review and comment</a:t>
            </a:r>
            <a:endParaRPr lang="en-CA" dirty="0"/>
          </a:p>
          <a:p>
            <a:pPr lvl="1"/>
            <a:endParaRPr lang="en-CA" dirty="0"/>
          </a:p>
          <a:p>
            <a:pPr lvl="1"/>
            <a:endParaRPr lang="en-CA" b="1" dirty="0"/>
          </a:p>
        </p:txBody>
      </p:sp>
      <p:sp>
        <p:nvSpPr>
          <p:cNvPr id="3" name="Title 2"/>
          <p:cNvSpPr>
            <a:spLocks noGrp="1"/>
          </p:cNvSpPr>
          <p:nvPr>
            <p:ph type="title"/>
          </p:nvPr>
        </p:nvSpPr>
        <p:spPr>
          <a:xfrm>
            <a:off x="457200" y="714356"/>
            <a:ext cx="6592043" cy="507995"/>
          </a:xfrm>
        </p:spPr>
        <p:txBody>
          <a:bodyPr/>
          <a:lstStyle/>
          <a:p>
            <a:r>
              <a:rPr lang="en-US" dirty="0" smtClean="0"/>
              <a:t>Progress and Focus, cont.</a:t>
            </a:r>
            <a:endParaRPr lang="en-CA" dirty="0"/>
          </a:p>
        </p:txBody>
      </p:sp>
    </p:spTree>
    <p:extLst>
      <p:ext uri="{BB962C8B-B14F-4D97-AF65-F5344CB8AC3E}">
        <p14:creationId xmlns:p14="http://schemas.microsoft.com/office/powerpoint/2010/main" val="3178628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Concept </a:t>
            </a:r>
            <a:r>
              <a:rPr lang="en-US" dirty="0"/>
              <a:t>model will conform to </a:t>
            </a:r>
            <a:r>
              <a:rPr lang="en-US" b="1" dirty="0"/>
              <a:t>description logic principles</a:t>
            </a:r>
            <a:r>
              <a:rPr lang="en-US" dirty="0"/>
              <a:t>, including </a:t>
            </a:r>
            <a:r>
              <a:rPr lang="en-US" b="1" dirty="0"/>
              <a:t>use of the classifier</a:t>
            </a:r>
            <a:r>
              <a:rPr lang="en-US" dirty="0"/>
              <a:t> to organize the concepts in the </a:t>
            </a:r>
            <a:r>
              <a:rPr lang="en-US" dirty="0" smtClean="0"/>
              <a:t>hierarchy</a:t>
            </a:r>
          </a:p>
          <a:p>
            <a:r>
              <a:rPr lang="en-US" dirty="0" smtClean="0"/>
              <a:t>After </a:t>
            </a:r>
            <a:r>
              <a:rPr lang="en-US" dirty="0"/>
              <a:t>classification, the </a:t>
            </a:r>
            <a:r>
              <a:rPr lang="en-US" b="1" dirty="0"/>
              <a:t>top level concepts </a:t>
            </a:r>
            <a:r>
              <a:rPr lang="en-US" dirty="0"/>
              <a:t>in the hierarchy will primarily be </a:t>
            </a:r>
            <a:r>
              <a:rPr lang="en-US" b="1" dirty="0"/>
              <a:t>grouper </a:t>
            </a:r>
            <a:r>
              <a:rPr lang="en-US" b="1" dirty="0" smtClean="0"/>
              <a:t>concepts</a:t>
            </a:r>
          </a:p>
          <a:p>
            <a:r>
              <a:rPr lang="en-US" dirty="0" smtClean="0"/>
              <a:t>Concept </a:t>
            </a:r>
            <a:r>
              <a:rPr lang="en-US" dirty="0"/>
              <a:t>model will </a:t>
            </a:r>
            <a:r>
              <a:rPr lang="en-US" b="1" dirty="0"/>
              <a:t>include attributes </a:t>
            </a:r>
            <a:r>
              <a:rPr lang="en-US" dirty="0"/>
              <a:t>necessary to define the concepts to ensure consistent and reproducible modeling of </a:t>
            </a:r>
            <a:r>
              <a:rPr lang="en-US" dirty="0" smtClean="0"/>
              <a:t>concepts</a:t>
            </a:r>
          </a:p>
          <a:p>
            <a:r>
              <a:rPr lang="en-US" dirty="0" smtClean="0"/>
              <a:t>Concept </a:t>
            </a:r>
            <a:r>
              <a:rPr lang="en-US" dirty="0"/>
              <a:t>model will support </a:t>
            </a:r>
            <a:r>
              <a:rPr lang="en-US" b="1" dirty="0"/>
              <a:t>representation of numeric values</a:t>
            </a:r>
            <a:r>
              <a:rPr lang="en-US" dirty="0"/>
              <a:t> as SNOMED CT </a:t>
            </a:r>
            <a:r>
              <a:rPr lang="en-US" dirty="0" smtClean="0"/>
              <a:t>concepts</a:t>
            </a:r>
          </a:p>
          <a:p>
            <a:r>
              <a:rPr lang="en-US" dirty="0" smtClean="0"/>
              <a:t>Concept </a:t>
            </a:r>
            <a:r>
              <a:rPr lang="en-US" dirty="0"/>
              <a:t>model will not support universal </a:t>
            </a:r>
            <a:r>
              <a:rPr lang="en-US" dirty="0" smtClean="0"/>
              <a:t>restrictions</a:t>
            </a:r>
          </a:p>
          <a:p>
            <a:r>
              <a:rPr lang="en-US" dirty="0" smtClean="0"/>
              <a:t>Concept </a:t>
            </a:r>
            <a:r>
              <a:rPr lang="en-US" dirty="0"/>
              <a:t>model will not support nesting</a:t>
            </a:r>
          </a:p>
          <a:p>
            <a:pPr marL="129541" indent="0">
              <a:buNone/>
            </a:pPr>
            <a:endParaRPr lang="en-US" dirty="0"/>
          </a:p>
        </p:txBody>
      </p:sp>
      <p:sp>
        <p:nvSpPr>
          <p:cNvPr id="3" name="Title 2"/>
          <p:cNvSpPr>
            <a:spLocks noGrp="1"/>
          </p:cNvSpPr>
          <p:nvPr>
            <p:ph type="title"/>
          </p:nvPr>
        </p:nvSpPr>
        <p:spPr/>
        <p:txBody>
          <a:bodyPr/>
          <a:lstStyle/>
          <a:p>
            <a:r>
              <a:rPr lang="en-US" dirty="0" smtClean="0"/>
              <a:t>General Assumptions</a:t>
            </a:r>
            <a:endParaRPr lang="en-US" dirty="0"/>
          </a:p>
        </p:txBody>
      </p:sp>
    </p:spTree>
    <p:extLst>
      <p:ext uri="{BB962C8B-B14F-4D97-AF65-F5344CB8AC3E}">
        <p14:creationId xmlns:p14="http://schemas.microsoft.com/office/powerpoint/2010/main" val="214602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4228"/>
            <a:ext cx="8229600" cy="5383739"/>
          </a:xfrm>
        </p:spPr>
        <p:txBody>
          <a:bodyPr/>
          <a:lstStyle/>
          <a:p>
            <a:r>
              <a:rPr lang="en-US" dirty="0" smtClean="0"/>
              <a:t>Concept </a:t>
            </a:r>
            <a:r>
              <a:rPr lang="en-US" dirty="0"/>
              <a:t>model will be compatible with </a:t>
            </a:r>
            <a:r>
              <a:rPr lang="en-US" dirty="0" smtClean="0"/>
              <a:t>IDMP</a:t>
            </a:r>
            <a:endParaRPr lang="en-US" dirty="0"/>
          </a:p>
          <a:p>
            <a:r>
              <a:rPr lang="en-US" dirty="0" smtClean="0"/>
              <a:t>Concepts </a:t>
            </a:r>
            <a:r>
              <a:rPr lang="en-US" dirty="0"/>
              <a:t>in the |Pharmaceutical / biologic product| hierarchy shall be </a:t>
            </a:r>
            <a:r>
              <a:rPr lang="en-US" b="1" dirty="0"/>
              <a:t>sufficiently defined </a:t>
            </a:r>
            <a:r>
              <a:rPr lang="en-US" dirty="0"/>
              <a:t>using proximal primitive modeling methodology unless explicitly noted as an exception in the editorial </a:t>
            </a:r>
            <a:r>
              <a:rPr lang="en-US" dirty="0" smtClean="0"/>
              <a:t>guidelines</a:t>
            </a:r>
            <a:endParaRPr lang="en-US" dirty="0"/>
          </a:p>
          <a:p>
            <a:r>
              <a:rPr lang="en-US" dirty="0" smtClean="0"/>
              <a:t>The </a:t>
            </a:r>
            <a:r>
              <a:rPr lang="en-US" dirty="0"/>
              <a:t>content in the |Pharmaceutical / biologic product| hierarchy is not intended to support prescribing use cases or to eliminate the need for a national extension</a:t>
            </a:r>
          </a:p>
          <a:p>
            <a:endParaRPr lang="en-US" dirty="0"/>
          </a:p>
        </p:txBody>
      </p:sp>
      <p:sp>
        <p:nvSpPr>
          <p:cNvPr id="3" name="Title 2"/>
          <p:cNvSpPr>
            <a:spLocks noGrp="1"/>
          </p:cNvSpPr>
          <p:nvPr>
            <p:ph type="title"/>
          </p:nvPr>
        </p:nvSpPr>
        <p:spPr/>
        <p:txBody>
          <a:bodyPr/>
          <a:lstStyle/>
          <a:p>
            <a:r>
              <a:rPr lang="en-US" dirty="0" smtClean="0"/>
              <a:t>General Assumptions, cont.</a:t>
            </a:r>
            <a:endParaRPr lang="en-US" dirty="0"/>
          </a:p>
        </p:txBody>
      </p:sp>
    </p:spTree>
    <p:extLst>
      <p:ext uri="{BB962C8B-B14F-4D97-AF65-F5344CB8AC3E}">
        <p14:creationId xmlns:p14="http://schemas.microsoft.com/office/powerpoint/2010/main" val="1933112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r>
              <a:rPr lang="en-US" dirty="0" smtClean="0"/>
              <a:t>Incremental </a:t>
            </a:r>
            <a:r>
              <a:rPr lang="en-US" dirty="0"/>
              <a:t>positive </a:t>
            </a:r>
            <a:r>
              <a:rPr lang="en-US" dirty="0" smtClean="0"/>
              <a:t>changes for these concept classes:</a:t>
            </a:r>
          </a:p>
          <a:p>
            <a:pPr lvl="1"/>
            <a:r>
              <a:rPr lang="en-US" dirty="0" smtClean="0"/>
              <a:t>Medicinal </a:t>
            </a:r>
            <a:r>
              <a:rPr lang="en-US" dirty="0"/>
              <a:t>Product </a:t>
            </a:r>
            <a:r>
              <a:rPr lang="en-US" dirty="0" smtClean="0"/>
              <a:t>(MP</a:t>
            </a:r>
            <a:r>
              <a:rPr lang="en-US" dirty="0"/>
              <a:t>) </a:t>
            </a:r>
            <a:r>
              <a:rPr lang="en-US" dirty="0" smtClean="0"/>
              <a:t>- An </a:t>
            </a:r>
            <a:r>
              <a:rPr lang="en-US" dirty="0"/>
              <a:t>abstract representation of the intended active ingredient for a drug </a:t>
            </a:r>
            <a:r>
              <a:rPr lang="en-US" dirty="0" smtClean="0"/>
              <a:t>product</a:t>
            </a:r>
          </a:p>
          <a:p>
            <a:pPr lvl="1"/>
            <a:r>
              <a:rPr lang="en-US" dirty="0" smtClean="0"/>
              <a:t>Medicinal </a:t>
            </a:r>
            <a:r>
              <a:rPr lang="en-US" dirty="0"/>
              <a:t>Product Form </a:t>
            </a:r>
            <a:r>
              <a:rPr lang="en-US" dirty="0" smtClean="0"/>
              <a:t>(MPF) – An abstract </a:t>
            </a:r>
            <a:r>
              <a:rPr lang="en-US" dirty="0"/>
              <a:t>representation of active ingredient and site-based dose form for a drug </a:t>
            </a:r>
            <a:r>
              <a:rPr lang="en-US" dirty="0" smtClean="0"/>
              <a:t>product. </a:t>
            </a:r>
            <a:endParaRPr lang="en-US" dirty="0"/>
          </a:p>
          <a:p>
            <a:pPr lvl="1"/>
            <a:r>
              <a:rPr lang="en-US" dirty="0" smtClean="0"/>
              <a:t>Clinical </a:t>
            </a:r>
            <a:r>
              <a:rPr lang="en-US" dirty="0"/>
              <a:t>Drug </a:t>
            </a:r>
            <a:r>
              <a:rPr lang="en-US" dirty="0" smtClean="0"/>
              <a:t>(CD</a:t>
            </a:r>
            <a:r>
              <a:rPr lang="en-US" dirty="0"/>
              <a:t>) </a:t>
            </a:r>
            <a:r>
              <a:rPr lang="en-US" dirty="0" smtClean="0"/>
              <a:t>- An </a:t>
            </a:r>
            <a:r>
              <a:rPr lang="en-US" dirty="0"/>
              <a:t>abstract representation of the intended active ingredient, basis of strength substance (</a:t>
            </a:r>
            <a:r>
              <a:rPr lang="en-US" dirty="0" err="1"/>
              <a:t>BoSS</a:t>
            </a:r>
            <a:r>
              <a:rPr lang="en-US" dirty="0"/>
              <a:t>), strength, and manufactured dose form of a drug </a:t>
            </a:r>
            <a:r>
              <a:rPr lang="en-US" dirty="0" smtClean="0"/>
              <a:t>product. </a:t>
            </a:r>
            <a:endParaRPr lang="en-US" dirty="0"/>
          </a:p>
          <a:p>
            <a:pPr marL="129541" indent="0">
              <a:buNone/>
            </a:pPr>
            <a:endParaRPr lang="en-US" dirty="0"/>
          </a:p>
        </p:txBody>
      </p:sp>
      <p:sp>
        <p:nvSpPr>
          <p:cNvPr id="3" name="Title 2"/>
          <p:cNvSpPr>
            <a:spLocks noGrp="1"/>
          </p:cNvSpPr>
          <p:nvPr>
            <p:ph type="title"/>
          </p:nvPr>
        </p:nvSpPr>
        <p:spPr/>
        <p:txBody>
          <a:bodyPr/>
          <a:lstStyle/>
          <a:p>
            <a:r>
              <a:rPr lang="en-US" dirty="0" smtClean="0"/>
              <a:t>2017-July</a:t>
            </a:r>
            <a:endParaRPr lang="en-US" dirty="0"/>
          </a:p>
        </p:txBody>
      </p:sp>
    </p:spTree>
    <p:extLst>
      <p:ext uri="{BB962C8B-B14F-4D97-AF65-F5344CB8AC3E}">
        <p14:creationId xmlns:p14="http://schemas.microsoft.com/office/powerpoint/2010/main" val="4017762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29829"/>
          </a:xfrm>
        </p:spPr>
        <p:txBody>
          <a:bodyPr/>
          <a:lstStyle/>
          <a:p>
            <a:pPr marL="342900" lvl="1" indent="-213359">
              <a:buClr>
                <a:srgbClr val="0055B0"/>
              </a:buClr>
            </a:pPr>
            <a:r>
              <a:rPr lang="en-US" sz="2400" dirty="0">
                <a:solidFill>
                  <a:srgbClr val="0055B0"/>
                </a:solidFill>
                <a:latin typeface="Museo 300"/>
                <a:cs typeface="Museo 300"/>
              </a:rPr>
              <a:t>Editorial Guidelines -There are ongoing discussions and testing around the modeling and editorial guidelines for product strength, including requirements for strength comparison, normalized versus actual strength, reusability of strength, and harmonization with IDMP. The strength model is expected to continue to evolve in subsequent iterations as decisions are reached and validated by testing.</a:t>
            </a:r>
          </a:p>
          <a:p>
            <a:pPr marL="342900" lvl="1" indent="-213359">
              <a:buClr>
                <a:srgbClr val="0055B0"/>
              </a:buClr>
            </a:pPr>
            <a:endParaRPr lang="en-CA" sz="2400" dirty="0">
              <a:solidFill>
                <a:srgbClr val="0055B0"/>
              </a:solidFill>
              <a:latin typeface="Museo 300"/>
              <a:cs typeface="Museo 300"/>
            </a:endParaRPr>
          </a:p>
        </p:txBody>
      </p:sp>
      <p:sp>
        <p:nvSpPr>
          <p:cNvPr id="3" name="Title 2"/>
          <p:cNvSpPr>
            <a:spLocks noGrp="1"/>
          </p:cNvSpPr>
          <p:nvPr>
            <p:ph type="title"/>
          </p:nvPr>
        </p:nvSpPr>
        <p:spPr/>
        <p:txBody>
          <a:bodyPr/>
          <a:lstStyle/>
          <a:p>
            <a:r>
              <a:rPr lang="en-US" dirty="0" smtClean="0"/>
              <a:t>July 2017 </a:t>
            </a:r>
            <a:r>
              <a:rPr lang="en-US" dirty="0"/>
              <a:t>Release </a:t>
            </a:r>
            <a:r>
              <a:rPr lang="en-US" dirty="0" err="1" smtClean="0"/>
              <a:t>cont</a:t>
            </a:r>
            <a:r>
              <a:rPr lang="en-US" dirty="0" smtClean="0"/>
              <a:t>…</a:t>
            </a:r>
            <a:endParaRPr lang="en-US" dirty="0"/>
          </a:p>
        </p:txBody>
      </p:sp>
    </p:spTree>
    <p:extLst>
      <p:ext uri="{BB962C8B-B14F-4D97-AF65-F5344CB8AC3E}">
        <p14:creationId xmlns:p14="http://schemas.microsoft.com/office/powerpoint/2010/main" val="320621612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deck simple SI</Template>
  <TotalTime>1496</TotalTime>
  <Words>974</Words>
  <Application>Microsoft Office PowerPoint</Application>
  <PresentationFormat>On-screen Show (4:3)</PresentationFormat>
  <Paragraphs>107</Paragraphs>
  <Slides>18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Museo 300</vt:lpstr>
      <vt:lpstr>Museo 500</vt:lpstr>
      <vt:lpstr>Slide deck simple SI</vt:lpstr>
      <vt:lpstr>Drug and Substance Project Update</vt:lpstr>
      <vt:lpstr>Drug Project Update</vt:lpstr>
      <vt:lpstr>Approach</vt:lpstr>
      <vt:lpstr>Progress and Focus</vt:lpstr>
      <vt:lpstr>Progress and Focus, cont.</vt:lpstr>
      <vt:lpstr>General Assumptions</vt:lpstr>
      <vt:lpstr>General Assumptions, cont.</vt:lpstr>
      <vt:lpstr>2017-July</vt:lpstr>
      <vt:lpstr>July 2017 Release cont…</vt:lpstr>
      <vt:lpstr>July 2017 Release Content Changes</vt:lpstr>
      <vt:lpstr>July 2017 Release Content Changes</vt:lpstr>
      <vt:lpstr>July 2017 Release Content Changes</vt:lpstr>
      <vt:lpstr>July 2017 Release Content Changes</vt:lpstr>
      <vt:lpstr>Substance Project Update</vt:lpstr>
      <vt:lpstr>Sept 2016 - March 2017 Substances</vt:lpstr>
      <vt:lpstr>Sept 2016 - March 2017 Substances</vt:lpstr>
      <vt:lpstr>Closing Remarks</vt:lpstr>
      <vt:lpstr>Questions</vt:lpstr>
    </vt:vector>
  </TitlesOfParts>
  <Manager/>
  <Company>SNOMED International</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TMorrison</dc:creator>
  <cp:keywords/>
  <dc:description/>
  <cp:lastModifiedBy>Toni Morrison</cp:lastModifiedBy>
  <cp:revision>8</cp:revision>
  <dcterms:created xsi:type="dcterms:W3CDTF">2017-04-10T17:54:06Z</dcterms:created>
  <dcterms:modified xsi:type="dcterms:W3CDTF">2017-04-25T07:54:10Z</dcterms:modified>
  <cp:category/>
</cp:coreProperties>
</file>