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9"/>
  </p:notesMasterIdLst>
  <p:sldIdLst>
    <p:sldId id="258" r:id="rId2"/>
    <p:sldId id="294" r:id="rId3"/>
    <p:sldId id="282" r:id="rId4"/>
    <p:sldId id="265" r:id="rId5"/>
    <p:sldId id="296" r:id="rId6"/>
    <p:sldId id="286" r:id="rId7"/>
    <p:sldId id="287" r:id="rId8"/>
    <p:sldId id="283" r:id="rId9"/>
    <p:sldId id="298" r:id="rId10"/>
    <p:sldId id="299" r:id="rId11"/>
    <p:sldId id="300" r:id="rId12"/>
    <p:sldId id="301" r:id="rId13"/>
    <p:sldId id="295" r:id="rId14"/>
    <p:sldId id="266" r:id="rId15"/>
    <p:sldId id="297" r:id="rId16"/>
    <p:sldId id="293" r:id="rId17"/>
    <p:sldId id="280" r:id="rId18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BFA6"/>
    <a:srgbClr val="119185"/>
    <a:srgbClr val="44C9BB"/>
    <a:srgbClr val="369F94"/>
    <a:srgbClr val="197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83598" autoAdjust="0"/>
  </p:normalViewPr>
  <p:slideViewPr>
    <p:cSldViewPr snapToGrid="0" snapToObjects="1">
      <p:cViewPr varScale="1">
        <p:scale>
          <a:sx n="64" d="100"/>
          <a:sy n="64" d="100"/>
        </p:scale>
        <p:origin x="111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402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81714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14668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8065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2570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rugs@snomed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mag/SNOMED+CT+OWL2+EL+Logic+Profil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nomed.org/news-articles/position-statement-snomed-ct-pharmaceutical-product-concept-model-and-content-relative-to-international-third-party-standard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Drug and Substance Project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Toni Morrison</a:t>
            </a:r>
          </a:p>
          <a:p>
            <a:r>
              <a:rPr lang="en-US" dirty="0" smtClean="0"/>
              <a:t>Sr. Terminologist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4829829"/>
          </a:xfrm>
        </p:spPr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US" sz="2400" dirty="0" smtClean="0">
                <a:solidFill>
                  <a:srgbClr val="0055B0"/>
                </a:solidFill>
                <a:latin typeface="Museo 300"/>
                <a:cs typeface="Museo 300"/>
              </a:rPr>
              <a:t>New attribute types</a:t>
            </a:r>
          </a:p>
          <a:p>
            <a:pPr lvl="1"/>
            <a:r>
              <a:rPr lang="en-US" dirty="0"/>
              <a:t>Has basis of strength substance</a:t>
            </a:r>
          </a:p>
          <a:p>
            <a:pPr lvl="1"/>
            <a:r>
              <a:rPr lang="en-US" dirty="0"/>
              <a:t>Has presentation strength numerator value</a:t>
            </a:r>
          </a:p>
          <a:p>
            <a:pPr lvl="1"/>
            <a:r>
              <a:rPr lang="en-US" dirty="0"/>
              <a:t>Has presentation strength numerator unit</a:t>
            </a:r>
          </a:p>
          <a:p>
            <a:pPr lvl="1"/>
            <a:r>
              <a:rPr lang="en-US" dirty="0"/>
              <a:t>Has presentation strength denominator value</a:t>
            </a:r>
          </a:p>
          <a:p>
            <a:pPr lvl="1"/>
            <a:r>
              <a:rPr lang="en-US" dirty="0"/>
              <a:t>Has presentation strength denominator unit</a:t>
            </a:r>
          </a:p>
          <a:p>
            <a:pPr marL="342900" lvl="1" indent="-213359">
              <a:buClr>
                <a:srgbClr val="0055B0"/>
              </a:buClr>
            </a:pPr>
            <a:endParaRPr lang="en-US" sz="2400" dirty="0" smtClean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>
                <a:solidFill>
                  <a:srgbClr val="0055B0"/>
                </a:solidFill>
                <a:latin typeface="Museo 300"/>
                <a:cs typeface="Museo 300"/>
              </a:rPr>
              <a:t>Attribute type changes</a:t>
            </a:r>
          </a:p>
          <a:p>
            <a:pPr lvl="1"/>
            <a:r>
              <a:rPr lang="en-US" sz="2400" dirty="0"/>
              <a:t>|</a:t>
            </a:r>
            <a:r>
              <a:rPr lang="en-US" dirty="0"/>
              <a:t>Has dose form|</a:t>
            </a:r>
          </a:p>
          <a:p>
            <a:pPr lvl="2"/>
            <a:r>
              <a:rPr lang="en-US" dirty="0"/>
              <a:t>Existing FSN and Preferred Term will be inactivated and replaced with |Has manufactured dose form|</a:t>
            </a:r>
          </a:p>
          <a:p>
            <a:pPr marL="342900" lvl="1" indent="-213359">
              <a:buClr>
                <a:srgbClr val="0055B0"/>
              </a:buClr>
            </a:pPr>
            <a:endParaRPr lang="en-US" sz="2400" dirty="0" smtClean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742950" lvl="2" indent="-213359">
              <a:buClr>
                <a:srgbClr val="0055B0"/>
              </a:buClr>
            </a:pPr>
            <a:endParaRPr lang="en-US" sz="2400" dirty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342900" lvl="1" indent="-213359">
              <a:buClr>
                <a:srgbClr val="0055B0"/>
              </a:buClr>
            </a:pPr>
            <a:endParaRPr lang="en-CA" sz="2400" dirty="0">
              <a:solidFill>
                <a:srgbClr val="0055B0"/>
              </a:solidFill>
              <a:latin typeface="Museo 300"/>
              <a:cs typeface="Museo 30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2017 </a:t>
            </a:r>
            <a:r>
              <a:rPr lang="en-US" dirty="0"/>
              <a:t>Release </a:t>
            </a:r>
            <a:r>
              <a:rPr lang="en-US" dirty="0" smtClean="0"/>
              <a:t>Content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01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4829829"/>
          </a:xfrm>
        </p:spPr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Medicinal </a:t>
            </a:r>
            <a:r>
              <a:rPr lang="en-US" sz="2400" dirty="0"/>
              <a:t>product </a:t>
            </a:r>
            <a:r>
              <a:rPr lang="en-US" sz="2400" dirty="0" smtClean="0"/>
              <a:t>(MP)</a:t>
            </a:r>
          </a:p>
          <a:p>
            <a:pPr lvl="1"/>
            <a:r>
              <a:rPr lang="en-US" dirty="0"/>
              <a:t>Descriptions for ≈ 1300 existing concepts will be updated in accordance with new terming guidelines, including new "virtual medicinal product" semantic tag </a:t>
            </a:r>
          </a:p>
          <a:p>
            <a:pPr lvl="1"/>
            <a:r>
              <a:rPr lang="en-US" dirty="0"/>
              <a:t>Existing stated parents and definition status will be retained</a:t>
            </a:r>
          </a:p>
          <a:p>
            <a:pPr lvl="1"/>
            <a:r>
              <a:rPr lang="en-US" dirty="0"/>
              <a:t>Missing |Has active ingredient| attributes will be added; errors in existing content will be corrected as they are identified</a:t>
            </a:r>
          </a:p>
          <a:p>
            <a:pPr marL="342900" lvl="1" indent="-213359">
              <a:buClr>
                <a:srgbClr val="0055B0"/>
              </a:buClr>
            </a:pPr>
            <a:endParaRPr lang="en-US" sz="2400" dirty="0" smtClean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342900" lvl="1" indent="-213359">
              <a:buClr>
                <a:srgbClr val="0055B0"/>
              </a:buClr>
            </a:pPr>
            <a:r>
              <a:rPr lang="en-US" sz="2400" dirty="0"/>
              <a:t>Medicinal product form (VMPF</a:t>
            </a:r>
            <a:r>
              <a:rPr lang="en-US" sz="2400" dirty="0" smtClean="0"/>
              <a:t>)</a:t>
            </a:r>
          </a:p>
          <a:p>
            <a:pPr lvl="1"/>
            <a:r>
              <a:rPr lang="en-US" dirty="0"/>
              <a:t>Descriptions for ≈ 1300 existing concepts will be updated in accordance with new terming guidelines, including new "virtual medicinal product form" semantic tag</a:t>
            </a:r>
          </a:p>
          <a:p>
            <a:pPr lvl="1"/>
            <a:r>
              <a:rPr lang="en-US" dirty="0"/>
              <a:t>Existing stated parents and definition status will be retained</a:t>
            </a:r>
          </a:p>
          <a:p>
            <a:pPr lvl="1"/>
            <a:r>
              <a:rPr lang="en-US" dirty="0"/>
              <a:t>Missing |Has active ingredient| and |Has manufactured dose form| attributes will be added; errors in existing content will be corrected as they are identified</a:t>
            </a:r>
          </a:p>
          <a:p>
            <a:pPr marL="342900" lvl="1" indent="-213359">
              <a:buClr>
                <a:srgbClr val="0055B0"/>
              </a:buClr>
            </a:pPr>
            <a:endParaRPr lang="en-US" sz="2400" dirty="0" smtClean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742950" lvl="2" indent="-213359">
              <a:buClr>
                <a:srgbClr val="0055B0"/>
              </a:buClr>
            </a:pPr>
            <a:endParaRPr lang="en-US" dirty="0">
              <a:solidFill>
                <a:srgbClr val="0070C0"/>
              </a:solidFill>
            </a:endParaRPr>
          </a:p>
          <a:p>
            <a:pPr marL="342900" lvl="1" indent="-213359">
              <a:buClr>
                <a:srgbClr val="0055B0"/>
              </a:buClr>
            </a:pPr>
            <a:endParaRPr lang="en-CA" sz="2400" dirty="0">
              <a:solidFill>
                <a:srgbClr val="0055B0"/>
              </a:solidFill>
              <a:latin typeface="Museo 300"/>
              <a:cs typeface="Museo 30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2017 </a:t>
            </a:r>
            <a:r>
              <a:rPr lang="en-US" dirty="0"/>
              <a:t>Release </a:t>
            </a:r>
            <a:r>
              <a:rPr lang="en-US" dirty="0" smtClean="0"/>
              <a:t>Content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0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4829829"/>
          </a:xfrm>
        </p:spPr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Clinical </a:t>
            </a:r>
            <a:r>
              <a:rPr lang="en-US" sz="2400" dirty="0"/>
              <a:t>drug </a:t>
            </a:r>
            <a:r>
              <a:rPr lang="en-US" sz="2400" dirty="0" smtClean="0"/>
              <a:t>(CD)</a:t>
            </a:r>
          </a:p>
          <a:p>
            <a:pPr lvl="1"/>
            <a:r>
              <a:rPr lang="en-US" dirty="0"/>
              <a:t>Descriptions for ≈ 3000 existing concepts representing oral tablets and oral capsules will be updated in accordance with new terming guidelines, including new "virtual clinical drug" semantic tag</a:t>
            </a:r>
          </a:p>
          <a:p>
            <a:pPr lvl="1"/>
            <a:r>
              <a:rPr lang="en-US" dirty="0"/>
              <a:t>Existing stated parents and definition status will be retained</a:t>
            </a:r>
          </a:p>
          <a:p>
            <a:pPr lvl="1"/>
            <a:r>
              <a:rPr lang="en-US" dirty="0"/>
              <a:t>Missing |Has active ingredient| and |Has manufactured dose form| attributes will be added</a:t>
            </a:r>
          </a:p>
          <a:p>
            <a:pPr lvl="1"/>
            <a:r>
              <a:rPr lang="en-US" dirty="0"/>
              <a:t>New |Has basis of strength substance|, |Has presentation strength numerator value|, |Has presentation strength numerator unit|, |Has presentation strength denominator value|, and |Has presentation strength denominator unit| attributes will be added</a:t>
            </a:r>
          </a:p>
          <a:p>
            <a:pPr marL="342900" lvl="1" indent="-213359">
              <a:buClr>
                <a:srgbClr val="0055B0"/>
              </a:buClr>
            </a:pPr>
            <a:endParaRPr lang="en-US" sz="2400" dirty="0" smtClean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742950" lvl="2" indent="-213359">
              <a:buClr>
                <a:srgbClr val="0055B0"/>
              </a:buClr>
            </a:pPr>
            <a:endParaRPr lang="en-US" dirty="0">
              <a:solidFill>
                <a:srgbClr val="0070C0"/>
              </a:solidFill>
            </a:endParaRPr>
          </a:p>
          <a:p>
            <a:pPr marL="342900" lvl="1" indent="-213359">
              <a:buClr>
                <a:srgbClr val="0055B0"/>
              </a:buClr>
            </a:pPr>
            <a:endParaRPr lang="en-CA" sz="2400" dirty="0">
              <a:solidFill>
                <a:srgbClr val="0055B0"/>
              </a:solidFill>
              <a:latin typeface="Museo 300"/>
              <a:cs typeface="Museo 30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2017 </a:t>
            </a:r>
            <a:r>
              <a:rPr lang="en-US" dirty="0"/>
              <a:t>Release </a:t>
            </a:r>
            <a:r>
              <a:rPr lang="en-US" dirty="0" smtClean="0"/>
              <a:t>Content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1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Substance Project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35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4843339"/>
          </a:xfrm>
          <a:ln>
            <a:solidFill>
              <a:srgbClr val="3366FF"/>
            </a:solidFill>
          </a:ln>
        </p:spPr>
        <p:txBody>
          <a:bodyPr/>
          <a:lstStyle/>
          <a:p>
            <a:pPr marL="622300" indent="-457200"/>
            <a:r>
              <a:rPr lang="en-CA" dirty="0" smtClean="0"/>
              <a:t>Formalize Substance Requirements in SOW, gain resource from NHS Digital to progress those initiatives</a:t>
            </a:r>
          </a:p>
          <a:p>
            <a:pPr marL="1022350" lvl="1" indent="-457200"/>
            <a:r>
              <a:rPr lang="en-CA" dirty="0"/>
              <a:t>Review documentation </a:t>
            </a:r>
            <a:r>
              <a:rPr lang="en-CA" dirty="0"/>
              <a:t>of previous Substance </a:t>
            </a:r>
            <a:r>
              <a:rPr lang="en-CA" dirty="0"/>
              <a:t>work</a:t>
            </a:r>
          </a:p>
          <a:p>
            <a:pPr marL="1022350" lvl="1" indent="-457200"/>
            <a:r>
              <a:rPr lang="en-CA" dirty="0"/>
              <a:t>Develop Editorial Guidelines</a:t>
            </a:r>
          </a:p>
          <a:p>
            <a:pPr marL="1022350" lvl="1" indent="-457200"/>
            <a:r>
              <a:rPr lang="en-CA" dirty="0"/>
              <a:t>Develop Substance project plan and schedule </a:t>
            </a:r>
            <a:r>
              <a:rPr lang="en-CA" dirty="0"/>
              <a:t>to span the next 2 International </a:t>
            </a:r>
            <a:r>
              <a:rPr lang="en-CA" dirty="0"/>
              <a:t>Releases</a:t>
            </a:r>
            <a:r>
              <a:rPr lang="en-CA" dirty="0" smtClean="0"/>
              <a:t>.</a:t>
            </a:r>
          </a:p>
          <a:p>
            <a:pPr marL="565150" lvl="1" indent="0">
              <a:buNone/>
            </a:pPr>
            <a:endParaRPr lang="en-CA" dirty="0"/>
          </a:p>
          <a:p>
            <a:pPr marL="622300" indent="-457200"/>
            <a:r>
              <a:rPr lang="en-CA" dirty="0" smtClean="0"/>
              <a:t>Progress CRS </a:t>
            </a:r>
            <a:r>
              <a:rPr lang="en-CA" dirty="0"/>
              <a:t>requested updates per SLA </a:t>
            </a:r>
            <a:r>
              <a:rPr lang="en-CA" dirty="0" smtClean="0"/>
              <a:t>agreement and make corrections </a:t>
            </a:r>
            <a:r>
              <a:rPr lang="en-CA" dirty="0"/>
              <a:t>of errors/omissions identified as result of other work (e.g. drugs, allergies</a:t>
            </a:r>
            <a:r>
              <a:rPr lang="en-CA" dirty="0" smtClean="0"/>
              <a:t>)</a:t>
            </a:r>
          </a:p>
          <a:p>
            <a:pPr marL="565150" lvl="1" indent="0">
              <a:buNone/>
            </a:pPr>
            <a:endParaRPr lang="en-CA" dirty="0" smtClean="0"/>
          </a:p>
          <a:p>
            <a:pPr lvl="1"/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Sept 2016 - March 2017</a:t>
            </a:r>
            <a:br>
              <a:rPr lang="en-CA" dirty="0" smtClean="0"/>
            </a:br>
            <a:r>
              <a:rPr lang="en-CA" dirty="0" smtClean="0"/>
              <a:t>Substances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7719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4843339"/>
          </a:xfrm>
          <a:ln>
            <a:solidFill>
              <a:srgbClr val="3366FF"/>
            </a:solidFill>
          </a:ln>
        </p:spPr>
        <p:txBody>
          <a:bodyPr/>
          <a:lstStyle/>
          <a:p>
            <a:pPr marL="622300" indent="-457200"/>
            <a:r>
              <a:rPr lang="en-CA" dirty="0" smtClean="0"/>
              <a:t>Modeling </a:t>
            </a:r>
            <a:r>
              <a:rPr lang="en-CA" dirty="0"/>
              <a:t>of Concepts Representing </a:t>
            </a:r>
            <a:r>
              <a:rPr lang="en-CA" dirty="0" smtClean="0"/>
              <a:t>Dispositions and Roles</a:t>
            </a:r>
          </a:p>
          <a:p>
            <a:pPr marL="1022350" lvl="1" indent="-457200"/>
            <a:r>
              <a:rPr lang="en-CA" dirty="0"/>
              <a:t>T</a:t>
            </a:r>
            <a:r>
              <a:rPr lang="en-CA" dirty="0" smtClean="0"/>
              <a:t>esting </a:t>
            </a:r>
            <a:r>
              <a:rPr lang="en-CA" dirty="0"/>
              <a:t>of the changes to improve the representation of dispositions </a:t>
            </a:r>
            <a:r>
              <a:rPr lang="en-CA" dirty="0"/>
              <a:t>is </a:t>
            </a:r>
            <a:r>
              <a:rPr lang="en-CA" dirty="0" smtClean="0"/>
              <a:t>underway </a:t>
            </a:r>
            <a:r>
              <a:rPr lang="en-CA" dirty="0"/>
              <a:t>at this time; deployment date forecasted for Jan 2018</a:t>
            </a:r>
          </a:p>
          <a:p>
            <a:pPr marL="1022350" lvl="1" indent="-457200"/>
            <a:endParaRPr lang="en-CA" dirty="0" smtClean="0"/>
          </a:p>
          <a:p>
            <a:pPr marL="1022350" lvl="1" indent="-457200"/>
            <a:r>
              <a:rPr lang="en-CA" dirty="0" smtClean="0"/>
              <a:t>Testing of options for r</a:t>
            </a:r>
            <a:r>
              <a:rPr lang="en-CA" dirty="0" smtClean="0"/>
              <a:t>emodeling </a:t>
            </a:r>
            <a:r>
              <a:rPr lang="en-CA" dirty="0" smtClean="0"/>
              <a:t>of concepts representing roles that cause incorrect </a:t>
            </a:r>
            <a:r>
              <a:rPr lang="en-CA" dirty="0"/>
              <a:t>inferences in the Substance </a:t>
            </a:r>
            <a:r>
              <a:rPr lang="en-CA" dirty="0" smtClean="0"/>
              <a:t>as well as other hierarchies is </a:t>
            </a:r>
            <a:r>
              <a:rPr lang="en-CA" dirty="0"/>
              <a:t>under discussion; deployment date </a:t>
            </a:r>
            <a:r>
              <a:rPr lang="en-CA" dirty="0" smtClean="0"/>
              <a:t>tentatively forecasted </a:t>
            </a:r>
            <a:r>
              <a:rPr lang="en-CA" dirty="0"/>
              <a:t>for Jan 2018</a:t>
            </a:r>
          </a:p>
          <a:p>
            <a:pPr marL="1022350" lvl="1" indent="-457200"/>
            <a:endParaRPr lang="en-CA" dirty="0" smtClean="0"/>
          </a:p>
          <a:p>
            <a:pPr lvl="1"/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Sept 2016 - March 2017</a:t>
            </a:r>
            <a:br>
              <a:rPr lang="en-CA" dirty="0" smtClean="0"/>
            </a:br>
            <a:r>
              <a:rPr lang="en-CA" dirty="0" smtClean="0"/>
              <a:t>Substances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1099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continue to proceed in building on our accomplishments in the project and well as incorporating lessons learned to make greater gains on improvement and progress</a:t>
            </a:r>
          </a:p>
          <a:p>
            <a:pPr marL="129541" indent="0">
              <a:buNone/>
            </a:pPr>
            <a:endParaRPr lang="en-US" dirty="0" smtClean="0"/>
          </a:p>
          <a:p>
            <a:r>
              <a:rPr lang="en-US" dirty="0"/>
              <a:t>SNOMED International welcomes all opportunities to discuss partnerships in order to advance our drug content and quality for our members and stakeholders</a:t>
            </a:r>
            <a:r>
              <a:rPr lang="en-CA" dirty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52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57738"/>
            <a:ext cx="8229600" cy="5235129"/>
          </a:xfrm>
        </p:spPr>
        <p:txBody>
          <a:bodyPr/>
          <a:lstStyle/>
          <a:p>
            <a:r>
              <a:rPr lang="en-US" sz="2800" dirty="0" smtClean="0"/>
              <a:t>In order to provide all with solid and clear answers to a complicated topic please direct questions </a:t>
            </a:r>
            <a:r>
              <a:rPr lang="en-US" sz="2800" dirty="0"/>
              <a:t>to </a:t>
            </a:r>
            <a:r>
              <a:rPr lang="en-US" sz="2800" dirty="0" smtClean="0">
                <a:hlinkClick r:id="rId3"/>
              </a:rPr>
              <a:t>drugs@snomed.org</a:t>
            </a:r>
            <a:r>
              <a:rPr lang="en-US" sz="2800" dirty="0" smtClean="0"/>
              <a:t> so that we can provide timely </a:t>
            </a:r>
            <a:r>
              <a:rPr lang="en-US" sz="2800" dirty="0"/>
              <a:t>and comprehensive </a:t>
            </a:r>
            <a:r>
              <a:rPr lang="en-US" sz="2800" dirty="0" smtClean="0"/>
              <a:t>responses that can be shared across AGs and SIGs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Questions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7199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Drug Project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68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</a:t>
            </a:r>
          </a:p>
          <a:p>
            <a:pPr lvl="1"/>
            <a:r>
              <a:rPr lang="en-US" dirty="0" smtClean="0"/>
              <a:t>On strength and possibilities to change</a:t>
            </a:r>
          </a:p>
          <a:p>
            <a:pPr lvl="1"/>
            <a:r>
              <a:rPr lang="en-US" dirty="0" smtClean="0"/>
              <a:t>Take big but wise steps to minimize impacts</a:t>
            </a:r>
          </a:p>
          <a:p>
            <a:pPr lvl="1"/>
            <a:r>
              <a:rPr lang="en-US" dirty="0" smtClean="0"/>
              <a:t>Develop a faster path to remove adoption, regulation and compliance barriers</a:t>
            </a:r>
          </a:p>
          <a:p>
            <a:r>
              <a:rPr lang="en-US" dirty="0" smtClean="0"/>
              <a:t>Involvement</a:t>
            </a:r>
          </a:p>
          <a:p>
            <a:pPr lvl="1"/>
            <a:r>
              <a:rPr lang="en-US" dirty="0" smtClean="0"/>
              <a:t>Established project group</a:t>
            </a:r>
          </a:p>
          <a:p>
            <a:pPr lvl="2"/>
            <a:r>
              <a:rPr lang="en-US" dirty="0"/>
              <a:t>Request 2 members per country as project group representatives, </a:t>
            </a:r>
            <a:r>
              <a:rPr lang="en-US" sz="1400" dirty="0"/>
              <a:t>(still time to join in contact Toni Morrison TMO@SNOMED.org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Established working group</a:t>
            </a:r>
          </a:p>
          <a:p>
            <a:pPr lvl="1"/>
            <a:r>
              <a:rPr lang="en-US" dirty="0" smtClean="0"/>
              <a:t>Secured expertise from </a:t>
            </a:r>
            <a:r>
              <a:rPr lang="en-US" dirty="0" err="1" smtClean="0"/>
              <a:t>termMed</a:t>
            </a:r>
            <a:endParaRPr lang="en-US" dirty="0" smtClean="0"/>
          </a:p>
          <a:p>
            <a:pPr lvl="1"/>
            <a:r>
              <a:rPr lang="en-US" dirty="0" smtClean="0"/>
              <a:t>Extend pharmacy expertise</a:t>
            </a:r>
          </a:p>
          <a:p>
            <a:r>
              <a:rPr lang="en-US" dirty="0" smtClean="0"/>
              <a:t>Forge Ahead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73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110620"/>
          </a:xfrm>
        </p:spPr>
        <p:txBody>
          <a:bodyPr/>
          <a:lstStyle/>
          <a:p>
            <a:r>
              <a:rPr lang="en-CA" dirty="0" smtClean="0"/>
              <a:t>Agreement on a interim solution for representation of numeric values</a:t>
            </a:r>
          </a:p>
          <a:p>
            <a:pPr lvl="1"/>
            <a:r>
              <a:rPr lang="en-CA" dirty="0"/>
              <a:t>Functionality to support Concrete Domains is being considered by the MAG as part of the wider question of enhancing SNOMED's ability to support Description Logic in general</a:t>
            </a:r>
            <a:r>
              <a:rPr lang="en-CA" dirty="0" smtClean="0"/>
              <a:t>.</a:t>
            </a:r>
          </a:p>
          <a:p>
            <a:pPr lvl="1"/>
            <a:r>
              <a:rPr lang="en-CA" dirty="0"/>
              <a:t>S</a:t>
            </a:r>
            <a:r>
              <a:rPr lang="en-CA" dirty="0" smtClean="0"/>
              <a:t>ub</a:t>
            </a:r>
            <a:r>
              <a:rPr lang="en-CA" dirty="0"/>
              <a:t>-group who have been meeting fortnightly </a:t>
            </a:r>
            <a:r>
              <a:rPr lang="en-CA" dirty="0" smtClean="0"/>
              <a:t>detailed </a:t>
            </a:r>
            <a:r>
              <a:rPr lang="en-CA" dirty="0"/>
              <a:t>here:  </a:t>
            </a:r>
            <a:r>
              <a:rPr lang="en-CA" dirty="0">
                <a:hlinkClick r:id="rId3"/>
              </a:rPr>
              <a:t>https://</a:t>
            </a:r>
            <a:r>
              <a:rPr lang="en-CA" dirty="0" smtClean="0">
                <a:hlinkClick r:id="rId3"/>
              </a:rPr>
              <a:t>confluence.ihtsdotools.org/display/mag/SNOMED+CT+OWL2+EL+Logic+Profile</a:t>
            </a:r>
            <a:endParaRPr lang="en-CA" dirty="0" smtClean="0"/>
          </a:p>
          <a:p>
            <a:r>
              <a:rPr lang="en-CA" dirty="0" smtClean="0"/>
              <a:t>Position Statement relative to International </a:t>
            </a:r>
            <a:r>
              <a:rPr lang="en-CA" dirty="0"/>
              <a:t>Third Party Standards </a:t>
            </a:r>
          </a:p>
          <a:p>
            <a:pPr lvl="1"/>
            <a:r>
              <a:rPr lang="en-CA" dirty="0">
                <a:hlinkClick r:id="rId4"/>
              </a:rPr>
              <a:t>http://www.snomed.org/news-articles/position-statement-snomed-ct-pharmaceutical-product-concept-model-and-content-relative-to-international-third-party-standards</a:t>
            </a:r>
            <a:endParaRPr lang="en-CA" dirty="0"/>
          </a:p>
          <a:p>
            <a:pPr lvl="1"/>
            <a:r>
              <a:rPr lang="en-CA" dirty="0" smtClean="0"/>
              <a:t>Position </a:t>
            </a:r>
            <a:r>
              <a:rPr lang="en-CA" dirty="0"/>
              <a:t>will be revisited every 6 months </a:t>
            </a:r>
            <a:r>
              <a:rPr lang="en-CA" dirty="0" smtClean="0"/>
              <a:t>or as needed as project evolves</a:t>
            </a:r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</p:spPr>
        <p:txBody>
          <a:bodyPr/>
          <a:lstStyle/>
          <a:p>
            <a:r>
              <a:rPr lang="en-US" dirty="0" smtClean="0"/>
              <a:t>Progress and Focus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6017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110620"/>
          </a:xfrm>
        </p:spPr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US" sz="2400" dirty="0">
                <a:solidFill>
                  <a:srgbClr val="0055B0"/>
                </a:solidFill>
                <a:latin typeface="Museo 300"/>
                <a:cs typeface="Museo 300"/>
              </a:rPr>
              <a:t>National Extension RFP to progress </a:t>
            </a:r>
            <a:r>
              <a:rPr lang="en-US" sz="2400" dirty="0" smtClean="0">
                <a:solidFill>
                  <a:srgbClr val="0055B0"/>
                </a:solidFill>
                <a:latin typeface="Museo 300"/>
                <a:cs typeface="Museo 300"/>
              </a:rPr>
              <a:t>national </a:t>
            </a:r>
            <a:r>
              <a:rPr lang="en-US" sz="2400" dirty="0">
                <a:solidFill>
                  <a:srgbClr val="0055B0"/>
                </a:solidFill>
                <a:latin typeface="Museo 300"/>
                <a:cs typeface="Museo 300"/>
              </a:rPr>
              <a:t>level </a:t>
            </a:r>
            <a:r>
              <a:rPr lang="en-US" sz="2400" dirty="0" smtClean="0">
                <a:solidFill>
                  <a:srgbClr val="0055B0"/>
                </a:solidFill>
                <a:latin typeface="Museo 300"/>
                <a:cs typeface="Museo 300"/>
              </a:rPr>
              <a:t>concept model</a:t>
            </a:r>
          </a:p>
          <a:p>
            <a:pPr lvl="1"/>
            <a:r>
              <a:rPr lang="en-US" dirty="0"/>
              <a:t>Posted April 5, 2017</a:t>
            </a:r>
            <a:endParaRPr lang="en-CA" dirty="0"/>
          </a:p>
          <a:p>
            <a:endParaRPr lang="en-CA" dirty="0" smtClean="0"/>
          </a:p>
          <a:p>
            <a:r>
              <a:rPr lang="en-CA" dirty="0" smtClean="0"/>
              <a:t>Iterative development and documentation of Editorial Guidelines for Terming and Modeling</a:t>
            </a:r>
          </a:p>
          <a:p>
            <a:pPr lvl="1"/>
            <a:r>
              <a:rPr lang="en-CA" dirty="0" smtClean="0"/>
              <a:t>Iteration 3 distributed to PG last week for review and comment</a:t>
            </a:r>
            <a:endParaRPr lang="en-CA" dirty="0"/>
          </a:p>
          <a:p>
            <a:pPr lvl="1"/>
            <a:endParaRPr lang="en-CA" dirty="0"/>
          </a:p>
          <a:p>
            <a:pPr lvl="1"/>
            <a:endParaRPr lang="en-CA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</p:spPr>
        <p:txBody>
          <a:bodyPr/>
          <a:lstStyle/>
          <a:p>
            <a:r>
              <a:rPr lang="en-US" dirty="0" smtClean="0"/>
              <a:t>Progress and Focus, cont.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7862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Concept </a:t>
            </a:r>
            <a:r>
              <a:rPr lang="en-US" dirty="0"/>
              <a:t>model will conform to </a:t>
            </a:r>
            <a:r>
              <a:rPr lang="en-US" b="1" dirty="0"/>
              <a:t>description logic principles</a:t>
            </a:r>
            <a:r>
              <a:rPr lang="en-US" dirty="0"/>
              <a:t>, including </a:t>
            </a:r>
            <a:r>
              <a:rPr lang="en-US" b="1" dirty="0"/>
              <a:t>use of the classifier</a:t>
            </a:r>
            <a:r>
              <a:rPr lang="en-US" dirty="0"/>
              <a:t> to organize the concepts in the </a:t>
            </a:r>
            <a:r>
              <a:rPr lang="en-US" dirty="0" smtClean="0"/>
              <a:t>hierarchy</a:t>
            </a:r>
          </a:p>
          <a:p>
            <a:r>
              <a:rPr lang="en-US" dirty="0" smtClean="0"/>
              <a:t>After </a:t>
            </a:r>
            <a:r>
              <a:rPr lang="en-US" dirty="0"/>
              <a:t>classification, the </a:t>
            </a:r>
            <a:r>
              <a:rPr lang="en-US" b="1" dirty="0"/>
              <a:t>top level concepts </a:t>
            </a:r>
            <a:r>
              <a:rPr lang="en-US" dirty="0"/>
              <a:t>in the hierarchy will primarily be </a:t>
            </a:r>
            <a:r>
              <a:rPr lang="en-US" b="1" dirty="0"/>
              <a:t>grouper </a:t>
            </a:r>
            <a:r>
              <a:rPr lang="en-US" b="1" dirty="0" smtClean="0"/>
              <a:t>concepts</a:t>
            </a:r>
          </a:p>
          <a:p>
            <a:r>
              <a:rPr lang="en-US" dirty="0" smtClean="0"/>
              <a:t>Concept </a:t>
            </a:r>
            <a:r>
              <a:rPr lang="en-US" dirty="0"/>
              <a:t>model will </a:t>
            </a:r>
            <a:r>
              <a:rPr lang="en-US" b="1" dirty="0"/>
              <a:t>include attributes </a:t>
            </a:r>
            <a:r>
              <a:rPr lang="en-US" dirty="0"/>
              <a:t>necessary to define the concepts to ensure consistent and reproducible modeling of </a:t>
            </a:r>
            <a:r>
              <a:rPr lang="en-US" dirty="0" smtClean="0"/>
              <a:t>concepts</a:t>
            </a:r>
          </a:p>
          <a:p>
            <a:r>
              <a:rPr lang="en-US" dirty="0" smtClean="0"/>
              <a:t>Concept </a:t>
            </a:r>
            <a:r>
              <a:rPr lang="en-US" dirty="0"/>
              <a:t>model will support </a:t>
            </a:r>
            <a:r>
              <a:rPr lang="en-US" b="1" dirty="0"/>
              <a:t>representation of numeric values</a:t>
            </a:r>
            <a:r>
              <a:rPr lang="en-US" dirty="0"/>
              <a:t> as SNOMED CT </a:t>
            </a:r>
            <a:r>
              <a:rPr lang="en-US" dirty="0" smtClean="0"/>
              <a:t>concepts</a:t>
            </a:r>
          </a:p>
          <a:p>
            <a:r>
              <a:rPr lang="en-US" dirty="0" smtClean="0"/>
              <a:t>Concept </a:t>
            </a:r>
            <a:r>
              <a:rPr lang="en-US" dirty="0"/>
              <a:t>model will not support universal </a:t>
            </a:r>
            <a:r>
              <a:rPr lang="en-US" dirty="0" smtClean="0"/>
              <a:t>restrictions</a:t>
            </a:r>
          </a:p>
          <a:p>
            <a:r>
              <a:rPr lang="en-US" dirty="0" smtClean="0"/>
              <a:t>Concept </a:t>
            </a:r>
            <a:r>
              <a:rPr lang="en-US" dirty="0"/>
              <a:t>model will not support nesting</a:t>
            </a:r>
          </a:p>
          <a:p>
            <a:pPr marL="12954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Assumptions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0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4228"/>
            <a:ext cx="8229600" cy="5383739"/>
          </a:xfrm>
        </p:spPr>
        <p:txBody>
          <a:bodyPr/>
          <a:lstStyle/>
          <a:p>
            <a:r>
              <a:rPr lang="en-US" dirty="0" smtClean="0"/>
              <a:t>Concept </a:t>
            </a:r>
            <a:r>
              <a:rPr lang="en-US" dirty="0"/>
              <a:t>model will be compatible with </a:t>
            </a:r>
            <a:r>
              <a:rPr lang="en-US" dirty="0" smtClean="0"/>
              <a:t>IDMP</a:t>
            </a:r>
            <a:endParaRPr lang="en-US" dirty="0"/>
          </a:p>
          <a:p>
            <a:r>
              <a:rPr lang="en-US" dirty="0" smtClean="0"/>
              <a:t>Concepts </a:t>
            </a:r>
            <a:r>
              <a:rPr lang="en-US" dirty="0"/>
              <a:t>in the |Pharmaceutical / biologic product| hierarchy shall be </a:t>
            </a:r>
            <a:r>
              <a:rPr lang="en-US" b="1" dirty="0"/>
              <a:t>sufficiently defined </a:t>
            </a:r>
            <a:r>
              <a:rPr lang="en-US" dirty="0"/>
              <a:t>using proximal primitive modeling methodology unless explicitly noted as an exception in the editorial </a:t>
            </a:r>
            <a:r>
              <a:rPr lang="en-US" dirty="0" smtClean="0"/>
              <a:t>guidelines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content in the |Pharmaceutical / biologic product| hierarchy is not intended to support prescribing use cases or to eliminate the need for a national extension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Assumptions, cont.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11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4829829"/>
          </a:xfrm>
        </p:spPr>
        <p:txBody>
          <a:bodyPr/>
          <a:lstStyle/>
          <a:p>
            <a:r>
              <a:rPr lang="en-US" dirty="0" smtClean="0"/>
              <a:t>Incremental </a:t>
            </a:r>
            <a:r>
              <a:rPr lang="en-US" dirty="0"/>
              <a:t>positive </a:t>
            </a:r>
            <a:r>
              <a:rPr lang="en-US" dirty="0" smtClean="0"/>
              <a:t>changes for these concept classes:</a:t>
            </a:r>
          </a:p>
          <a:p>
            <a:pPr lvl="1"/>
            <a:r>
              <a:rPr lang="en-US" dirty="0" smtClean="0"/>
              <a:t>Medicinal </a:t>
            </a:r>
            <a:r>
              <a:rPr lang="en-US" dirty="0"/>
              <a:t>Product </a:t>
            </a:r>
            <a:r>
              <a:rPr lang="en-US" dirty="0" smtClean="0"/>
              <a:t>(MP</a:t>
            </a:r>
            <a:r>
              <a:rPr lang="en-US" dirty="0"/>
              <a:t>) </a:t>
            </a:r>
            <a:r>
              <a:rPr lang="en-US" dirty="0" smtClean="0"/>
              <a:t>- An </a:t>
            </a:r>
            <a:r>
              <a:rPr lang="en-US" dirty="0"/>
              <a:t>abstract representation of the intended active ingredient for a drug </a:t>
            </a:r>
            <a:r>
              <a:rPr lang="en-US" dirty="0" smtClean="0"/>
              <a:t>product</a:t>
            </a:r>
          </a:p>
          <a:p>
            <a:pPr lvl="1"/>
            <a:r>
              <a:rPr lang="en-US" dirty="0" smtClean="0"/>
              <a:t>Medicinal </a:t>
            </a:r>
            <a:r>
              <a:rPr lang="en-US" dirty="0"/>
              <a:t>Product Form </a:t>
            </a:r>
            <a:r>
              <a:rPr lang="en-US" dirty="0" smtClean="0"/>
              <a:t>(MPF) – An abstract </a:t>
            </a:r>
            <a:r>
              <a:rPr lang="en-US" dirty="0"/>
              <a:t>representation of active ingredient and site-based dose form for a drug </a:t>
            </a:r>
            <a:r>
              <a:rPr lang="en-US" dirty="0" smtClean="0"/>
              <a:t>product. </a:t>
            </a:r>
            <a:endParaRPr lang="en-US" dirty="0"/>
          </a:p>
          <a:p>
            <a:pPr lvl="1"/>
            <a:r>
              <a:rPr lang="en-US" dirty="0" smtClean="0"/>
              <a:t>Clinical </a:t>
            </a:r>
            <a:r>
              <a:rPr lang="en-US" dirty="0"/>
              <a:t>Drug </a:t>
            </a:r>
            <a:r>
              <a:rPr lang="en-US" dirty="0" smtClean="0"/>
              <a:t>(CD</a:t>
            </a:r>
            <a:r>
              <a:rPr lang="en-US" dirty="0"/>
              <a:t>) </a:t>
            </a:r>
            <a:r>
              <a:rPr lang="en-US" dirty="0" smtClean="0"/>
              <a:t>- An </a:t>
            </a:r>
            <a:r>
              <a:rPr lang="en-US" dirty="0"/>
              <a:t>abstract representation of the intended active ingredient, basis of strength substance (</a:t>
            </a:r>
            <a:r>
              <a:rPr lang="en-US" dirty="0" err="1"/>
              <a:t>BoSS</a:t>
            </a:r>
            <a:r>
              <a:rPr lang="en-US" dirty="0"/>
              <a:t>), strength, and manufactured dose form of a drug </a:t>
            </a:r>
            <a:r>
              <a:rPr lang="en-US" dirty="0" smtClean="0"/>
              <a:t>product. </a:t>
            </a:r>
            <a:endParaRPr lang="en-US" dirty="0"/>
          </a:p>
          <a:p>
            <a:pPr marL="12954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2017-July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76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4829829"/>
          </a:xfrm>
        </p:spPr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US" sz="2400" dirty="0" smtClean="0">
                <a:solidFill>
                  <a:srgbClr val="0055B0"/>
                </a:solidFill>
                <a:latin typeface="Museo 300"/>
                <a:cs typeface="Museo 300"/>
              </a:rPr>
              <a:t>New hierarchies</a:t>
            </a:r>
          </a:p>
          <a:p>
            <a:pPr lvl="1"/>
            <a:r>
              <a:rPr lang="en-US" dirty="0"/>
              <a:t>Number (qualifier value) - descendants only</a:t>
            </a:r>
          </a:p>
          <a:p>
            <a:pPr lvl="2"/>
            <a:r>
              <a:rPr lang="en-US" dirty="0"/>
              <a:t>Existing concepts updated (n ≈ 20)</a:t>
            </a:r>
          </a:p>
          <a:p>
            <a:pPr lvl="2"/>
            <a:r>
              <a:rPr lang="en-US" dirty="0"/>
              <a:t>New concepts created (n ≈ 625)</a:t>
            </a:r>
          </a:p>
          <a:p>
            <a:pPr lvl="1"/>
            <a:r>
              <a:rPr lang="en-US" dirty="0"/>
              <a:t>Unit of presentation (unit of presentation) - root concept and descendants</a:t>
            </a:r>
          </a:p>
          <a:p>
            <a:pPr lvl="2"/>
            <a:r>
              <a:rPr lang="en-US" dirty="0"/>
              <a:t>New concepts created (n ≈ 50)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>
                <a:solidFill>
                  <a:srgbClr val="0055B0"/>
                </a:solidFill>
                <a:latin typeface="Museo 300"/>
                <a:cs typeface="Museo 300"/>
              </a:rPr>
              <a:t>New semantic tags</a:t>
            </a:r>
          </a:p>
          <a:p>
            <a:pPr lvl="1"/>
            <a:r>
              <a:rPr lang="en-US" dirty="0"/>
              <a:t>unit of presentation</a:t>
            </a:r>
          </a:p>
          <a:p>
            <a:pPr lvl="1"/>
            <a:r>
              <a:rPr lang="en-US" dirty="0" smtClean="0"/>
              <a:t>medicinal </a:t>
            </a:r>
            <a:r>
              <a:rPr lang="en-US" dirty="0"/>
              <a:t>product</a:t>
            </a:r>
          </a:p>
          <a:p>
            <a:pPr lvl="1"/>
            <a:r>
              <a:rPr lang="en-US" dirty="0" smtClean="0"/>
              <a:t>medicinal </a:t>
            </a:r>
            <a:r>
              <a:rPr lang="en-US" dirty="0"/>
              <a:t>product form</a:t>
            </a:r>
          </a:p>
          <a:p>
            <a:pPr lvl="1"/>
            <a:r>
              <a:rPr lang="en-US" dirty="0" smtClean="0"/>
              <a:t>clinical </a:t>
            </a:r>
            <a:r>
              <a:rPr lang="en-US" dirty="0"/>
              <a:t>drug</a:t>
            </a:r>
          </a:p>
          <a:p>
            <a:pPr marL="342900" lvl="1" indent="-213359">
              <a:buClr>
                <a:srgbClr val="0055B0"/>
              </a:buClr>
            </a:pPr>
            <a:endParaRPr lang="en-US" sz="2400" dirty="0" smtClean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742950" lvl="2" indent="-213359">
              <a:buClr>
                <a:srgbClr val="0055B0"/>
              </a:buClr>
            </a:pPr>
            <a:endParaRPr lang="en-US" sz="2400" dirty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342900" lvl="1" indent="-213359">
              <a:buClr>
                <a:srgbClr val="0055B0"/>
              </a:buClr>
            </a:pPr>
            <a:endParaRPr lang="en-CA" sz="2400" dirty="0">
              <a:solidFill>
                <a:srgbClr val="0055B0"/>
              </a:solidFill>
              <a:latin typeface="Museo 300"/>
              <a:cs typeface="Museo 30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2017 </a:t>
            </a:r>
            <a:r>
              <a:rPr lang="en-US" dirty="0"/>
              <a:t>Release </a:t>
            </a:r>
            <a:r>
              <a:rPr lang="en-US" dirty="0" smtClean="0"/>
              <a:t>Content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62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SI</Template>
  <TotalTime>1923</TotalTime>
  <Words>871</Words>
  <Application>Microsoft Office PowerPoint</Application>
  <PresentationFormat>On-screen Show (4:3)</PresentationFormat>
  <Paragraphs>107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Museo 300</vt:lpstr>
      <vt:lpstr>Museo 500</vt:lpstr>
      <vt:lpstr>Slide deck simple SI</vt:lpstr>
      <vt:lpstr>Drug and Substance Project Update</vt:lpstr>
      <vt:lpstr>Drug Project Update</vt:lpstr>
      <vt:lpstr>Approach</vt:lpstr>
      <vt:lpstr>Progress and Focus</vt:lpstr>
      <vt:lpstr>Progress and Focus, cont.</vt:lpstr>
      <vt:lpstr>General Assumptions</vt:lpstr>
      <vt:lpstr>General Assumptions, cont.</vt:lpstr>
      <vt:lpstr>2017-July</vt:lpstr>
      <vt:lpstr>July 2017 Release Content Changes</vt:lpstr>
      <vt:lpstr>July 2017 Release Content Changes</vt:lpstr>
      <vt:lpstr>July 2017 Release Content Changes</vt:lpstr>
      <vt:lpstr>July 2017 Release Content Changes</vt:lpstr>
      <vt:lpstr>Substance Project Update</vt:lpstr>
      <vt:lpstr>Sept 2016 - March 2017 Substances</vt:lpstr>
      <vt:lpstr>Sept 2016 - March 2017 Substances</vt:lpstr>
      <vt:lpstr>Closing Remarks</vt:lpstr>
      <vt:lpstr>Questions</vt:lpstr>
    </vt:vector>
  </TitlesOfParts>
  <Manager/>
  <Company>SNOMED International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TMorrison</dc:creator>
  <cp:keywords/>
  <dc:description/>
  <cp:lastModifiedBy>Toni Morrison</cp:lastModifiedBy>
  <cp:revision>11</cp:revision>
  <dcterms:created xsi:type="dcterms:W3CDTF">2017-04-10T17:54:06Z</dcterms:created>
  <dcterms:modified xsi:type="dcterms:W3CDTF">2017-04-26T11:12:38Z</dcterms:modified>
  <cp:category/>
</cp:coreProperties>
</file>