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1" r:id="rId3"/>
    <p:sldMasterId id="2147483652" r:id="rId4"/>
    <p:sldMasterId id="214748365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6858000" cx="9144000"/>
  <p:notesSz cx="9144000" cy="6858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5180012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6513512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5180012" y="6513512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5180012" y="6513512"/>
            <a:ext cx="3962399" cy="342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5180012" y="6513512"/>
            <a:ext cx="3962399" cy="342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5180012" y="6513512"/>
            <a:ext cx="3962399" cy="342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5180012" y="6513512"/>
            <a:ext cx="3962399" cy="342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85800" y="2143116"/>
            <a:ext cx="7772400" cy="147002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 b="0" i="0" sz="36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685800" y="3895401"/>
            <a:ext cx="6400799" cy="14695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b="0" i="0" sz="24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7150" lvl="1" marL="74295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" lvl="2" marL="11430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5400" lvl="3" marL="16002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5400" lvl="4" marL="20574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54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5400" lvl="6" marL="2971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5400" lvl="7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5400" lvl="8" marL="3886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722312" y="21844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7389811" y="6429375"/>
            <a:ext cx="1104899" cy="2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1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idx="1" type="body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63500" lvl="0" marL="3429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SzPct val="100000"/>
              <a:buFont typeface="Arial"/>
              <a:buChar char="▪"/>
              <a:defRPr b="0" i="0" sz="24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7150" lvl="1" marL="74295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" lvl="2" marL="11430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5400" lvl="3" marL="16002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5400" lvl="4" marL="20574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54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5400" lvl="6" marL="2971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5400" lvl="7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5400" lvl="8" marL="3886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714356"/>
            <a:ext cx="6592042" cy="507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 b="0" i="0" sz="28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1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image" Target="../media/image02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3.xml"/><Relationship Id="rId3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nomed-brand-RGB-small.png" id="10" name="Shape 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842250" y="158750"/>
            <a:ext cx="1063624" cy="10636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hape 11"/>
          <p:cNvCxnSpPr/>
          <p:nvPr/>
        </p:nvCxnSpPr>
        <p:spPr>
          <a:xfrm>
            <a:off x="0" y="1612900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229BB8"/>
            </a:solidFill>
            <a:prstDash val="solid"/>
            <a:miter/>
            <a:headEnd len="med" w="med" type="none"/>
            <a:tailEnd len="med" w="med" type="none"/>
          </a:ln>
        </p:spPr>
      </p:cxnSp>
      <p:pic>
        <p:nvPicPr>
          <p:cNvPr descr="delivering_snomed_tagline_CMYK.png" id="12" name="Shape 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175" y="5722937"/>
            <a:ext cx="2427287" cy="103346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428750"/>
            <a:ext cx="8229600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type="title"/>
          </p:nvPr>
        </p:nvSpPr>
        <p:spPr>
          <a:xfrm>
            <a:off x="457200" y="642937"/>
            <a:ext cx="6711949" cy="57943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nomed-brand-RGB-small.png" id="19" name="Shape 1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842250" y="158750"/>
            <a:ext cx="1063624" cy="106362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1428750"/>
            <a:ext cx="8229600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57200" y="642937"/>
            <a:ext cx="6711949" cy="57943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7389811" y="6429375"/>
            <a:ext cx="1104899" cy="2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1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nomed-brand-RGB-small.png" id="27" name="Shape 2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842250" y="158750"/>
            <a:ext cx="1063624" cy="10636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" name="Shape 28"/>
          <p:cNvCxnSpPr/>
          <p:nvPr/>
        </p:nvCxnSpPr>
        <p:spPr>
          <a:xfrm>
            <a:off x="0" y="1319212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229BB8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1428750"/>
            <a:ext cx="8229600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type="title"/>
          </p:nvPr>
        </p:nvSpPr>
        <p:spPr>
          <a:xfrm>
            <a:off x="457200" y="642937"/>
            <a:ext cx="6711949" cy="57943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1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ctrTitle"/>
          </p:nvPr>
        </p:nvSpPr>
        <p:spPr>
          <a:xfrm>
            <a:off x="685800" y="21431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Drug Concept Model and Substance Redesign Update for EAG</a:t>
            </a:r>
          </a:p>
        </p:txBody>
      </p:sp>
      <p:sp>
        <p:nvSpPr>
          <p:cNvPr id="41" name="Shape 41"/>
          <p:cNvSpPr txBox="1"/>
          <p:nvPr>
            <p:ph idx="1" type="subTitle"/>
          </p:nvPr>
        </p:nvSpPr>
        <p:spPr>
          <a:xfrm>
            <a:off x="685800" y="3895725"/>
            <a:ext cx="6400799" cy="1468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/>
              <a:t>30 March</a:t>
            </a:r>
            <a:r>
              <a:rPr b="0" i="0" lang="en-US" sz="24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" type="body"/>
          </p:nvPr>
        </p:nvSpPr>
        <p:spPr>
          <a:xfrm>
            <a:off x="457200" y="1452562"/>
            <a:ext cx="8229600" cy="46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/>
              <a:t>Testing proposed plan for dispositions</a:t>
            </a:r>
          </a:p>
          <a:p>
            <a:pPr indent="-228600" lvl="0" marL="4572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/>
              <a:t>New hierarchy, semantic tag, and attribute type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/>
              <a:t>|Disposition (disposition)| hierarchy created in |Qualifier value| hierarchy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/>
              <a:t>|Has disposition| attribute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 txBox="1"/>
          <p:nvPr>
            <p:ph type="title"/>
          </p:nvPr>
        </p:nvSpPr>
        <p:spPr>
          <a:xfrm>
            <a:off x="457200" y="714375"/>
            <a:ext cx="6591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/>
              <a:t>Dispositions</a:t>
            </a:r>
          </a:p>
        </p:txBody>
      </p:sp>
      <p:pic>
        <p:nvPicPr>
          <p:cNvPr descr="Screen Shot 2017-03-29 at 9.26.11 PM.png" id="97" name="Shape 97"/>
          <p:cNvPicPr preferRelativeResize="0"/>
          <p:nvPr/>
        </p:nvPicPr>
        <p:blipFill rotWithShape="1">
          <a:blip r:embed="rId3">
            <a:alphaModFix/>
          </a:blip>
          <a:srcRect b="25121" l="0" r="0" t="0"/>
          <a:stretch/>
        </p:blipFill>
        <p:spPr>
          <a:xfrm>
            <a:off x="1885700" y="3288575"/>
            <a:ext cx="5372599" cy="333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1452562"/>
            <a:ext cx="8229600" cy="46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Groupers representing disposition in Substance hierarchy to be sufficiently defined; new terming patterns to be applied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When a solution has been agreed, the deployment plan will be determined and Editorial Guidelines will be documented and made available for review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 txBox="1"/>
          <p:nvPr>
            <p:ph type="title"/>
          </p:nvPr>
        </p:nvSpPr>
        <p:spPr>
          <a:xfrm>
            <a:off x="457200" y="714375"/>
            <a:ext cx="6591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/>
              <a:t>Dispositions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452308"/>
            <a:ext cx="8229600" cy="4658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Other tasks being initiated as they arise and resources become available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Example: correcting misalignment between INN, US, and GB preferred terms</a:t>
            </a:r>
          </a:p>
        </p:txBody>
      </p:sp>
      <p:sp>
        <p:nvSpPr>
          <p:cNvPr id="110" name="Shape 110"/>
          <p:cNvSpPr txBox="1"/>
          <p:nvPr>
            <p:ph type="title"/>
          </p:nvPr>
        </p:nvSpPr>
        <p:spPr>
          <a:xfrm>
            <a:off x="457200" y="714356"/>
            <a:ext cx="6591900" cy="507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Other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722312" y="21844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Drug Concept Model Update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" type="body"/>
          </p:nvPr>
        </p:nvSpPr>
        <p:spPr>
          <a:xfrm>
            <a:off x="457200" y="1452562"/>
            <a:ext cx="8229600" cy="46577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/>
              <a:t>Review of second iteration of Editorial Guidelines completed by PG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/>
              <a:t>Third iteration of Editorial Guidelines expected to be distributed to PG for review by mid April</a:t>
            </a:r>
          </a:p>
          <a:p>
            <a: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lang="en-US"/>
              <a:t>Notifications to EAG, MAG, CMAG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 rtl="0">
              <a:spcBef>
                <a:spcPts val="200"/>
              </a:spcBef>
              <a:spcAft>
                <a:spcPts val="0"/>
              </a:spcAft>
            </a:pPr>
            <a:r>
              <a:rPr lang="en-US"/>
              <a:t>Continuing to prototype and test proposed changes and confirm which changes will be part of 2017-July and 2018-January Releases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Shape 52"/>
          <p:cNvSpPr txBox="1"/>
          <p:nvPr>
            <p:ph type="title"/>
          </p:nvPr>
        </p:nvSpPr>
        <p:spPr>
          <a:xfrm>
            <a:off x="457200" y="714375"/>
            <a:ext cx="6591299" cy="5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Current status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452308"/>
            <a:ext cx="8229600" cy="4658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rPr lang="en-US"/>
              <a:t>Concept classes include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Grouper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-US"/>
              <a:t>Based on structure or disposition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Virtual Medicinal Product</a:t>
            </a:r>
          </a:p>
          <a:p>
            <a:pPr indent="-228600" lvl="2" marL="1371600">
              <a:spcBef>
                <a:spcPts val="0"/>
              </a:spcBef>
            </a:pPr>
            <a:r>
              <a:rPr lang="en-US"/>
              <a:t>Active ingredient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Virtual Medicinal Product Form</a:t>
            </a:r>
          </a:p>
          <a:p>
            <a:pPr indent="-228600" lvl="2" marL="1371600">
              <a:spcBef>
                <a:spcPts val="0"/>
              </a:spcBef>
            </a:pPr>
            <a:r>
              <a:rPr lang="en-US"/>
              <a:t>Active ingredient, manufactured dose form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Virtual Clinical Drug</a:t>
            </a:r>
          </a:p>
          <a:p>
            <a:pPr indent="-228600" lvl="2" marL="1371600">
              <a:spcBef>
                <a:spcPts val="0"/>
              </a:spcBef>
            </a:pPr>
            <a:r>
              <a:rPr lang="en-US"/>
              <a:t>Active ingredient, manufactured dose form, basis of strength substance, product strength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 txBox="1"/>
          <p:nvPr>
            <p:ph type="title"/>
          </p:nvPr>
        </p:nvSpPr>
        <p:spPr>
          <a:xfrm>
            <a:off x="457200" y="714356"/>
            <a:ext cx="6591900" cy="507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Concept Model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" type="body"/>
          </p:nvPr>
        </p:nvSpPr>
        <p:spPr>
          <a:xfrm>
            <a:off x="457200" y="1452308"/>
            <a:ext cx="8229600" cy="4658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rPr lang="en-US"/>
              <a:t>New attributes: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Has basis of strength substance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Has presentation strength numerator value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Has presentation strength numerator unit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Has presentation strength denominator value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Has presentation strength denominator unit</a:t>
            </a:r>
          </a:p>
          <a:p>
            <a:pPr indent="-228600" lvl="0" marL="457200">
              <a:spcBef>
                <a:spcPts val="0"/>
              </a:spcBef>
            </a:pPr>
            <a:r>
              <a:rPr lang="en-US"/>
              <a:t>New semantic tags: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virtual medicinal product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virtual medicinal product form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virtual clinical drug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unit of presentation</a:t>
            </a:r>
          </a:p>
          <a:p>
            <a:pPr indent="-228600" lvl="0" marL="457200">
              <a:spcBef>
                <a:spcPts val="0"/>
              </a:spcBef>
            </a:pPr>
            <a:r>
              <a:rPr lang="en-US"/>
              <a:t>New hierarchies: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Number (qualifier value)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Unit of presentation (unit of presentation)</a:t>
            </a:r>
          </a:p>
          <a:p>
            <a:pPr indent="-69850" lvl="0" marL="27940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 txBox="1"/>
          <p:nvPr>
            <p:ph type="title"/>
          </p:nvPr>
        </p:nvSpPr>
        <p:spPr>
          <a:xfrm>
            <a:off x="457200" y="714356"/>
            <a:ext cx="6591900" cy="507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Concept Model, cont.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452308"/>
            <a:ext cx="8229600" cy="4658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rPr lang="en-US"/>
              <a:t>Expected to include changes for a subset of concepts in the Product hierarchy:</a:t>
            </a:r>
          </a:p>
          <a:p>
            <a:pPr lvl="1" marL="914400" rtl="0">
              <a:spcBef>
                <a:spcPts val="0"/>
              </a:spcBef>
            </a:pPr>
            <a:r>
              <a:rPr lang="en-US"/>
              <a:t>Descriptions updated in accordance with new terming guidelines for selected concepts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Existing stated parents and definition status will be retained in most cases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Missing attributes will be added</a:t>
            </a:r>
          </a:p>
          <a:p>
            <a:pPr lvl="1" marL="914400">
              <a:spcBef>
                <a:spcPts val="0"/>
              </a:spcBef>
            </a:pPr>
            <a:r>
              <a:rPr lang="en-US"/>
              <a:t>Errors in existing content will be corrected as they are identified</a:t>
            </a:r>
          </a:p>
          <a:p>
            <a:pPr lvl="1" marL="914400" rtl="0">
              <a:spcBef>
                <a:spcPts val="0"/>
              </a:spcBef>
            </a:pPr>
            <a:r>
              <a:rPr lang="en-US"/>
              <a:t>New |Has basis of strength substance|, |Has presentation strength numerator value|, |Has presentation strength numerator unit|, |Has presentation strength denominator value|, and |Has presentation strength denominator unit| attributes will be added for subset of concepts (tablets, capsules)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 txBox="1"/>
          <p:nvPr>
            <p:ph type="title"/>
          </p:nvPr>
        </p:nvSpPr>
        <p:spPr>
          <a:xfrm>
            <a:off x="457200" y="714356"/>
            <a:ext cx="6591900" cy="507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2017-July Release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x="457200" y="1452562"/>
            <a:ext cx="8229600" cy="46577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/>
              <a:t>Roles solution</a:t>
            </a: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714"/>
              <a:buFont typeface="Arial"/>
              <a:buChar char="▪"/>
            </a:pPr>
            <a:r>
              <a:rPr lang="en-US"/>
              <a:t>Model for national extension</a:t>
            </a:r>
          </a:p>
          <a:p>
            <a: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</a:pPr>
            <a:r>
              <a:rPr lang="en-US"/>
              <a:t>P</a:t>
            </a:r>
            <a:r>
              <a:rPr lang="en-US"/>
              <a:t>lanning for development of model and editorial guidelines that could be used by a national extension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/>
              <a:t>Use of product concept as attribute value in other hierarchies</a:t>
            </a:r>
          </a:p>
          <a:p>
            <a: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/>
              <a:t>Requires existing content to be cleaned up</a:t>
            </a:r>
          </a:p>
          <a:p>
            <a:pPr indent="-215900" lvl="0" marL="3429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714375"/>
            <a:ext cx="6591299" cy="5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/>
              <a:t>Other related work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722312" y="21844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>
                <a:solidFill>
                  <a:srgbClr val="21218A"/>
                </a:solidFill>
              </a:rPr>
              <a:t>Substance Hierarchy Redesign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" type="body"/>
          </p:nvPr>
        </p:nvSpPr>
        <p:spPr>
          <a:xfrm>
            <a:off x="457200" y="1452562"/>
            <a:ext cx="8229600" cy="46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Documentation/proposal completed and approved for: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Use cases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Review of work prior to 2016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Salts, bases, and derivatives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Groupers (structural, disposition, and role)</a:t>
            </a:r>
          </a:p>
          <a:p>
            <a:pPr indent="-152400" lvl="2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20000"/>
              <a:buFont typeface="Arial"/>
              <a:buNone/>
            </a:pPr>
            <a:r>
              <a:t/>
            </a:r>
            <a:endParaRPr>
              <a:solidFill>
                <a:srgbClr val="0070C0"/>
              </a:solidFill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</a:pPr>
            <a:r>
              <a:rPr lang="en-US">
                <a:solidFill>
                  <a:srgbClr val="0070C0"/>
                </a:solidFill>
              </a:rPr>
              <a:t>Breaking down into more detailed plan and testing  to identify deliverables for 2017-July and 2018-January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0C0"/>
              </a:solidFill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>
                <a:solidFill>
                  <a:srgbClr val="0070C0"/>
                </a:solidFill>
              </a:rPr>
              <a:t>Reviewing and categorizing grouper concepts (e.g. structural, disposition, role)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x="457200" y="714375"/>
            <a:ext cx="6591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Current status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3_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2_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