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1" r:id="rId3"/>
    <p:sldMasterId id="2147483652" r:id="rId4"/>
    <p:sldMasterId id="214748365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9144000"/>
  <p:notesSz cx="9144000" cy="6858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5180012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6513512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5180012" y="6513512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>
            <p:ph idx="2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" name="Shape 44"/>
          <p:cNvSpPr/>
          <p:nvPr>
            <p:ph idx="2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/>
          <p:nvPr>
            <p:ph idx="2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/>
          <p:nvPr>
            <p:ph idx="2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" name="Shape 61"/>
          <p:cNvSpPr/>
          <p:nvPr>
            <p:ph idx="2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/>
          <p:nvPr>
            <p:ph idx="2" type="sldImg"/>
          </p:nvPr>
        </p:nvSpPr>
        <p:spPr>
          <a:xfrm>
            <a:off x="2857500" y="514350"/>
            <a:ext cx="3429000" cy="2571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" type="body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/>
          <p:nvPr>
            <p:ph idx="2" type="sldImg"/>
          </p:nvPr>
        </p:nvSpPr>
        <p:spPr>
          <a:xfrm>
            <a:off x="2857500" y="514350"/>
            <a:ext cx="3429000" cy="25717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>
            <p:ph idx="2" type="sldImg"/>
          </p:nvPr>
        </p:nvSpPr>
        <p:spPr>
          <a:xfrm>
            <a:off x="2857500" y="514350"/>
            <a:ext cx="3429000" cy="2571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" name="Shape 83"/>
          <p:cNvSpPr/>
          <p:nvPr>
            <p:ph idx="2" type="sldImg"/>
          </p:nvPr>
        </p:nvSpPr>
        <p:spPr>
          <a:xfrm>
            <a:off x="2857500" y="514350"/>
            <a:ext cx="3429000" cy="2571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685800" y="2143116"/>
            <a:ext cx="7772400" cy="147002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Arial"/>
              <a:buNone/>
              <a:defRPr b="0" i="0" sz="36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685800" y="3895401"/>
            <a:ext cx="6400799" cy="14695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b="0" i="0" sz="24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7150" lvl="1" marL="74295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" lvl="2" marL="11430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5400" lvl="3" marL="16002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5400" lvl="4" marL="20574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54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5400" lvl="6" marL="2971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5400" lvl="7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5400" lvl="8" marL="3886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722312" y="21844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7389811" y="6429375"/>
            <a:ext cx="1104899" cy="2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1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onte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idx="1" type="body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63500" lvl="0" marL="3429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SzPct val="100000"/>
              <a:buFont typeface="Arial"/>
              <a:buChar char="▪"/>
              <a:defRPr b="0" i="0" sz="24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7150" lvl="1" marL="74295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" lvl="2" marL="11430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5400" lvl="3" marL="16002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5400" lvl="4" marL="2057400" marR="0" rtl="0" algn="l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54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5400" lvl="6" marL="2971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5400" lvl="7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5400" lvl="8" marL="3886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457200" y="714356"/>
            <a:ext cx="6592042" cy="50799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Arial"/>
              <a:buNone/>
              <a:defRPr b="0" i="0" sz="28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 b="0" i="0" sz="3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rtl="0" algn="l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1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image" Target="../media/image01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3.xml"/><Relationship Id="rId3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nomed-brand-RGB-small.png" id="10" name="Shape 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842250" y="158750"/>
            <a:ext cx="1063624" cy="10636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hape 11"/>
          <p:cNvCxnSpPr/>
          <p:nvPr/>
        </p:nvCxnSpPr>
        <p:spPr>
          <a:xfrm>
            <a:off x="0" y="1612900"/>
            <a:ext cx="9144000" cy="0"/>
          </a:xfrm>
          <a:prstGeom prst="straightConnector1">
            <a:avLst/>
          </a:prstGeom>
          <a:noFill/>
          <a:ln cap="flat" cmpd="sng" w="9525">
            <a:solidFill>
              <a:srgbClr val="229BB8"/>
            </a:solidFill>
            <a:prstDash val="solid"/>
            <a:miter/>
            <a:headEnd len="med" w="med" type="none"/>
            <a:tailEnd len="med" w="med" type="none"/>
          </a:ln>
        </p:spPr>
      </p:cxnSp>
      <p:pic>
        <p:nvPicPr>
          <p:cNvPr descr="delivering_snomed_tagline_CMYK.png" id="12" name="Shape 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175" y="5722937"/>
            <a:ext cx="2427287" cy="103346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428750"/>
            <a:ext cx="8229600" cy="48291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type="title"/>
          </p:nvPr>
        </p:nvSpPr>
        <p:spPr>
          <a:xfrm>
            <a:off x="457200" y="642937"/>
            <a:ext cx="6711949" cy="57943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nomed-brand-RGB-small.png" id="19" name="Shape 1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842250" y="158750"/>
            <a:ext cx="1063624" cy="106362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/>
          <p:nvPr>
            <p:ph idx="1" type="body"/>
          </p:nvPr>
        </p:nvSpPr>
        <p:spPr>
          <a:xfrm>
            <a:off x="457200" y="1428750"/>
            <a:ext cx="8229600" cy="48291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57200" y="642937"/>
            <a:ext cx="6711949" cy="57943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7389811" y="6429375"/>
            <a:ext cx="1104899" cy="2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1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nomed-brand-RGB-small.png" id="27" name="Shape 2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842250" y="158750"/>
            <a:ext cx="1063624" cy="10636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" name="Shape 28"/>
          <p:cNvCxnSpPr/>
          <p:nvPr/>
        </p:nvCxnSpPr>
        <p:spPr>
          <a:xfrm>
            <a:off x="0" y="1319212"/>
            <a:ext cx="9144000" cy="0"/>
          </a:xfrm>
          <a:prstGeom prst="straightConnector1">
            <a:avLst/>
          </a:prstGeom>
          <a:noFill/>
          <a:ln cap="flat" cmpd="sng" w="9525">
            <a:solidFill>
              <a:srgbClr val="229BB8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9" name="Shape 29"/>
          <p:cNvSpPr txBox="1"/>
          <p:nvPr>
            <p:ph idx="1" type="body"/>
          </p:nvPr>
        </p:nvSpPr>
        <p:spPr>
          <a:xfrm>
            <a:off x="457200" y="1428750"/>
            <a:ext cx="8229600" cy="48291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type="title"/>
          </p:nvPr>
        </p:nvSpPr>
        <p:spPr>
          <a:xfrm>
            <a:off x="457200" y="642937"/>
            <a:ext cx="6711949" cy="57943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1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1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ctrTitle"/>
          </p:nvPr>
        </p:nvSpPr>
        <p:spPr>
          <a:xfrm>
            <a:off x="685800" y="21431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b="0" i="0" lang="en-US" sz="36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Drug Concept Model and Substance Redesign Update for EAG</a:t>
            </a:r>
          </a:p>
        </p:txBody>
      </p:sp>
      <p:sp>
        <p:nvSpPr>
          <p:cNvPr id="41" name="Shape 41"/>
          <p:cNvSpPr txBox="1"/>
          <p:nvPr>
            <p:ph idx="1" type="subTitle"/>
          </p:nvPr>
        </p:nvSpPr>
        <p:spPr>
          <a:xfrm>
            <a:off x="685800" y="3895725"/>
            <a:ext cx="6400799" cy="1468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/>
              <a:t>17 February</a:t>
            </a:r>
            <a:r>
              <a:rPr b="0" i="0" lang="en-US" sz="24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722312" y="21844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Drug Concept Model Update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" type="body"/>
          </p:nvPr>
        </p:nvSpPr>
        <p:spPr>
          <a:xfrm>
            <a:off x="457200" y="1452562"/>
            <a:ext cx="8229600" cy="46577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/>
              <a:t>First iteration of Editorial Guidelines for modeling and terming</a:t>
            </a: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lang="en-US"/>
              <a:t>Released to Project Group on 2-Feb; also notified EAG, MAG, CMAG of availability</a:t>
            </a:r>
          </a:p>
          <a:p>
            <a:pPr lvl="1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lang="en-US"/>
              <a:t>Review period closed 14-Feb; we received 51 comments from six countries</a:t>
            </a:r>
          </a:p>
          <a:p>
            <a:pPr lvl="1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lang="en-US"/>
              <a:t>Comment topics included:</a:t>
            </a:r>
          </a:p>
          <a:p>
            <a:pPr lvl="2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Terming patterns refinements</a:t>
            </a:r>
          </a:p>
          <a:p>
            <a:pPr lvl="2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Requests for additional examples to illustrate the guidelines</a:t>
            </a:r>
          </a:p>
          <a:p>
            <a:pPr lvl="2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Groupers that will be included</a:t>
            </a:r>
          </a:p>
          <a:p>
            <a:pPr lvl="2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Exclusion of primitive concepts</a:t>
            </a:r>
          </a:p>
          <a:p>
            <a:pPr lvl="2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Normalization of product strength</a:t>
            </a:r>
          </a:p>
          <a:p>
            <a:pPr lvl="2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Source of content for ongoing maintenance</a:t>
            </a:r>
          </a:p>
          <a:p>
            <a:pPr lvl="1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lang="en-US"/>
              <a:t>Call with Project Group yesterday to agree on resolution for each comment (resolved issue log can be shared)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Shape 52"/>
          <p:cNvSpPr txBox="1"/>
          <p:nvPr>
            <p:ph type="title"/>
          </p:nvPr>
        </p:nvSpPr>
        <p:spPr>
          <a:xfrm>
            <a:off x="457200" y="714375"/>
            <a:ext cx="6591299" cy="5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Current status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452562"/>
            <a:ext cx="8229600" cy="46577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/>
              <a:t>Development of second iteration of editorial guidelines is underway</a:t>
            </a:r>
          </a:p>
          <a:p>
            <a:pPr lvl="1" rtl="0"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lang="en-US"/>
              <a:t>Plan t</a:t>
            </a:r>
            <a:r>
              <a:rPr lang="en-US"/>
              <a:t>o release to the Project Group in early March</a:t>
            </a:r>
          </a:p>
          <a:p>
            <a:pPr indent="0" lvl="0" marL="0" rtl="0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lvl="0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/>
              <a:t>Continuing to prototype and test</a:t>
            </a:r>
            <a:r>
              <a:rPr lang="en-US"/>
              <a:t> proposed changes</a:t>
            </a:r>
          </a:p>
          <a:p>
            <a:pPr indent="57150" lvl="0" rtl="0"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ct val="45833"/>
              <a:buNone/>
            </a:pPr>
            <a:r>
              <a:t/>
            </a:r>
            <a:endParaRPr/>
          </a:p>
          <a:p>
            <a:pPr lvl="0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/>
              <a:t>Identification of tasks/dependencies for deployment plan targeting completion in 2018-Jan</a:t>
            </a:r>
          </a:p>
          <a:p>
            <a:pPr lvl="1" rtl="0"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lang="en-US"/>
              <a:t>Including identification of work items that are candidates to be completed for 2017-July</a:t>
            </a:r>
          </a:p>
          <a:p>
            <a:pPr lvl="1" rtl="0"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lang="en-US"/>
              <a:t>Plan forout of scope content or concepts that cannot be fully defined</a:t>
            </a: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 txBox="1"/>
          <p:nvPr>
            <p:ph type="title"/>
          </p:nvPr>
        </p:nvSpPr>
        <p:spPr>
          <a:xfrm>
            <a:off x="457200" y="714375"/>
            <a:ext cx="6591299" cy="5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/>
              <a:t>Current status, continued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" type="body"/>
          </p:nvPr>
        </p:nvSpPr>
        <p:spPr>
          <a:xfrm>
            <a:off x="457200" y="1452562"/>
            <a:ext cx="8229600" cy="46577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b="0" i="0" lang="en-US" sz="24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0" i="0" lang="en-US" sz="24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lanning for development of model and editorial guidelines that could be used by a national extension</a:t>
            </a:r>
          </a:p>
          <a:p>
            <a:pPr indent="-215900" lvl="0" marL="3429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Shape 64"/>
          <p:cNvSpPr txBox="1"/>
          <p:nvPr>
            <p:ph type="title"/>
          </p:nvPr>
        </p:nvSpPr>
        <p:spPr>
          <a:xfrm>
            <a:off x="457200" y="714375"/>
            <a:ext cx="6591299" cy="5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Model for national extension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722312" y="21844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b="0" i="0" lang="en-US" sz="40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Extension of Causative agent to include Product concepts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idx="1" type="body"/>
          </p:nvPr>
        </p:nvSpPr>
        <p:spPr>
          <a:xfrm>
            <a:off x="457200" y="1452562"/>
            <a:ext cx="8229600" cy="46577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/>
              <a:t>No change since last month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b="0" i="0" lang="en-US" sz="24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Review of relationships currently using substance concepts as attribute values</a:t>
            </a: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Identify instances that refer to product rather than substance</a:t>
            </a: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Establish tooling test branch</a:t>
            </a: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b="0" i="0" lang="en-US" sz="2400" u="none" cap="none" strike="noStrik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Dependencies</a:t>
            </a: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Updated product concepts</a:t>
            </a:r>
          </a:p>
          <a:p>
            <a:pPr indent="-184150" lvl="1" marL="74295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/>
              <a:buChar char="▪"/>
            </a:pP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Updated allergy to X concepts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152400" lvl="2" marL="6731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 txBox="1"/>
          <p:nvPr>
            <p:ph type="title"/>
          </p:nvPr>
        </p:nvSpPr>
        <p:spPr>
          <a:xfrm>
            <a:off x="457200" y="714375"/>
            <a:ext cx="6591299" cy="5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Current status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722312" y="21844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>
                <a:solidFill>
                  <a:srgbClr val="21218A"/>
                </a:solidFill>
              </a:rPr>
              <a:t>Substance Hierarchy Redesign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x="457200" y="1452562"/>
            <a:ext cx="8229600" cy="46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Documentation/proposal posted for several aspects of project, including: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Use cases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Review of work prior to 2016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Salts, bases, and derivatives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/>
              <a:t>Groupers (structural, disposition, and role)</a:t>
            </a:r>
          </a:p>
          <a:p>
            <a:pPr indent="-152400" lvl="2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20000"/>
              <a:buFont typeface="Arial"/>
              <a:buNone/>
            </a:pPr>
            <a:r>
              <a:t/>
            </a:r>
            <a:endParaRPr>
              <a:solidFill>
                <a:srgbClr val="0070C0"/>
              </a:solidFill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>
                <a:solidFill>
                  <a:srgbClr val="0070C0"/>
                </a:solidFill>
              </a:rPr>
              <a:t>Plan for dispositions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/>
              <a:t>Much of the substance work is dependent on the solution for dispositions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/>
              <a:t>A detailed proposal has been posted on EAG site for review and comment</a:t>
            </a:r>
          </a:p>
          <a:p>
            <a:pPr lvl="1" marL="9144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/>
              <a:t>After a solution has been agreed, we will distribute appropriate notifications re: upcoming changes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Shape 86"/>
          <p:cNvSpPr txBox="1"/>
          <p:nvPr>
            <p:ph type="title"/>
          </p:nvPr>
        </p:nvSpPr>
        <p:spPr>
          <a:xfrm>
            <a:off x="457200" y="714375"/>
            <a:ext cx="6591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Current status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3_Slide deck simple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Slide deck simple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2_Slide deck simple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