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/>
    <p:restoredTop sz="94626"/>
  </p:normalViewPr>
  <p:slideViewPr>
    <p:cSldViewPr snapToGrid="0" snapToObjects="1">
      <p:cViewPr varScale="1">
        <p:scale>
          <a:sx n="128" d="100"/>
          <a:sy n="128" d="100"/>
        </p:scale>
        <p:origin x="168" y="8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8D846-237B-7247-882A-5F63E8A29A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18AC54-D31E-A340-8737-5538BB600D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FC9399-4670-6D47-AD27-F4AA04EED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0BE6-7C3F-9741-B902-88AC84973152}" type="datetimeFigureOut">
              <a:rPr lang="en-US" smtClean="0"/>
              <a:t>4/4/18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F8A941-43C2-5B4C-8D6E-103335FB9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6E19A-AE72-6643-B405-E878603BE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83640-A4EA-9D4A-BD61-F72364D48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866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7E5B4-6576-F64C-AD63-390B314E6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07CF59-40B5-4A48-8DCE-4CA1A5BEEF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009ED7-8FB2-E94F-A6B9-4ED1B8997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0BE6-7C3F-9741-B902-88AC84973152}" type="datetimeFigureOut">
              <a:rPr lang="en-US" smtClean="0"/>
              <a:t>4/4/18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5AB06B-C4EA-2041-A3E1-08F09B63C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0EEDE0-868B-FE42-AAD4-16D6BBCB1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83640-A4EA-9D4A-BD61-F72364D48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330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442232-F4DB-BE46-A483-A9761A730A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713D6F-AB6E-B14B-A29A-5AB3CB2632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FB5C9A-55B4-CD47-8981-88DDA3400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0BE6-7C3F-9741-B902-88AC84973152}" type="datetimeFigureOut">
              <a:rPr lang="en-US" smtClean="0"/>
              <a:t>4/4/18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86ADC9-6704-474B-9B04-320BF9D17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9E90EC-B89D-6B45-8CD9-2B532B80C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83640-A4EA-9D4A-BD61-F72364D48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244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99064-1271-5C4B-8720-7A7423330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209DC0-9F0B-3E4A-AF48-037E2C3869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655BF8-7EBF-934D-9F3D-D16B180A5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0BE6-7C3F-9741-B902-88AC84973152}" type="datetimeFigureOut">
              <a:rPr lang="en-US" smtClean="0"/>
              <a:t>4/4/18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B5D1CC-F6ED-B142-B455-D7F8BE4B4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02B7A5-A9AC-A14E-8D25-8843297AF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83640-A4EA-9D4A-BD61-F72364D48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161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56DC0-766B-6B44-8720-5AD709FB7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166A63-EDC7-EA4C-AD0A-E2F18D7FF1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2D2CC-F3DC-A940-8669-F80EEB0F9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0BE6-7C3F-9741-B902-88AC84973152}" type="datetimeFigureOut">
              <a:rPr lang="en-US" smtClean="0"/>
              <a:t>4/4/18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76655A-A7D0-4C43-B40A-9557A7714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E7EAD0-1554-3A4E-94BB-F0904C8B1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83640-A4EA-9D4A-BD61-F72364D48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976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82813-1A38-1840-AE84-7DCDC3E9D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DD4F01-195B-8243-8AEA-3965809DB0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1BD278-436B-8C45-8636-6608582D45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7B3E5C-5268-BF4F-B8A3-E9D601CF3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0BE6-7C3F-9741-B902-88AC84973152}" type="datetimeFigureOut">
              <a:rPr lang="en-US" smtClean="0"/>
              <a:t>4/4/18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EAB121-8021-F34D-9312-85645F594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9FA866-9620-3149-8796-32A02DBDF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83640-A4EA-9D4A-BD61-F72364D48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515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4B443-125F-5D43-A1FF-59802FB5D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68ED6E-7CDF-A141-A017-DBCD77FB8A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CAF243-FBB1-9A49-9314-E020F52F2C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B8280B-48BD-2548-80D8-B284D170EF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8539BC-9E48-1045-B2C5-50DD33E781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4584125-BED5-CB4B-9EA7-93AC9E4B2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0BE6-7C3F-9741-B902-88AC84973152}" type="datetimeFigureOut">
              <a:rPr lang="en-US" smtClean="0"/>
              <a:t>4/4/18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892747-D226-C547-923C-498970557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26DEF3-1987-294F-B0AE-BC3FB8DA9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83640-A4EA-9D4A-BD61-F72364D48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593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ECB33-89B5-804C-A4A4-C19CBC09B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F9FE50-1EE8-6F41-822C-FB2DA054E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0BE6-7C3F-9741-B902-88AC84973152}" type="datetimeFigureOut">
              <a:rPr lang="en-US" smtClean="0"/>
              <a:t>4/4/18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DD75F8-8D52-6541-B916-E23504DD9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C6AF82-4571-7345-8BCF-E72AD69AD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83640-A4EA-9D4A-BD61-F72364D48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258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4A725E-262E-6C46-BFE3-FD985B728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0BE6-7C3F-9741-B902-88AC84973152}" type="datetimeFigureOut">
              <a:rPr lang="en-US" smtClean="0"/>
              <a:t>4/4/18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1430A3-6668-4142-9C17-9555340CC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8522DA-7A8E-D348-BF4D-513AC6D95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83640-A4EA-9D4A-BD61-F72364D48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59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76970-719F-2E4A-B350-F769CF30C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A24CC-8222-184B-BB9B-2B262DFC30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3D31E5-2D66-354A-B435-190CFC0661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961E08-C5C8-CB43-9B7A-24FACEB25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0BE6-7C3F-9741-B902-88AC84973152}" type="datetimeFigureOut">
              <a:rPr lang="en-US" smtClean="0"/>
              <a:t>4/4/18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D8FDD9-4018-864F-A137-4A0B0A054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7A6582-BF02-4540-88EE-361B9AB2E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83640-A4EA-9D4A-BD61-F72364D48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426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882E4-9D51-5D4A-8FB5-20F19E50F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AB3F15-E55E-9A4D-B945-BCEF4FFBAE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CAC9C5-78EA-3848-9595-4FA4D0E0AD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951283-8CC1-134E-8AE3-507B59F30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0BE6-7C3F-9741-B902-88AC84973152}" type="datetimeFigureOut">
              <a:rPr lang="en-US" smtClean="0"/>
              <a:t>4/4/18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BC82F7-0F06-1A4C-9040-BBCC7952B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304895-B7D7-AD4E-8927-6E89D9764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83640-A4EA-9D4A-BD61-F72364D48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12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5F6149-3DF8-1B4E-8ECB-275FE31E8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41F4D4-FEA3-954F-BE75-43DCECDD7A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F6D0FE-B606-4D4B-BA5F-DEBB9D66F7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C0BE6-7C3F-9741-B902-88AC84973152}" type="datetimeFigureOut">
              <a:rPr lang="en-US" smtClean="0"/>
              <a:t>4/4/18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5EF077-49F9-CD4F-980E-3953DF2093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22EF6B-91F5-6C4F-BD9D-BB166BB0F2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83640-A4EA-9D4A-BD61-F72364D48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354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94C5E-72E2-264C-8BD8-769BACEAF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Comparison of allergy content between SNOMED CT and ICD-11</a:t>
            </a:r>
          </a:p>
        </p:txBody>
      </p:sp>
    </p:spTree>
    <p:extLst>
      <p:ext uri="{BB962C8B-B14F-4D97-AF65-F5344CB8AC3E}">
        <p14:creationId xmlns:p14="http://schemas.microsoft.com/office/powerpoint/2010/main" val="1266164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44C24-B2DF-B547-BC0E-25B0EBF7D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WAO/EAAACI view of hypersensitivity</a:t>
            </a:r>
            <a:r>
              <a:rPr lang="en-US" baseline="30000" dirty="0"/>
              <a:t>1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41BA093-F838-8C48-90E3-CB9E9F6893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4443" y="1825625"/>
            <a:ext cx="8183113" cy="435133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17FC53F-A3CF-FF48-A648-7B2C134BEE77}"/>
              </a:ext>
            </a:extLst>
          </p:cNvPr>
          <p:cNvSpPr txBox="1"/>
          <p:nvPr/>
        </p:nvSpPr>
        <p:spPr>
          <a:xfrm>
            <a:off x="675862" y="6292574"/>
            <a:ext cx="10952922" cy="397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aseline="30000" dirty="0"/>
              <a:t>1</a:t>
            </a:r>
            <a:r>
              <a:rPr lang="en-US" sz="1000" dirty="0"/>
              <a:t>Johansson SG, </a:t>
            </a:r>
            <a:r>
              <a:rPr lang="en-US" sz="1000" dirty="0" err="1"/>
              <a:t>Hourihane</a:t>
            </a:r>
            <a:r>
              <a:rPr lang="en-US" sz="1000" dirty="0"/>
              <a:t> JO, Bousquet J, </a:t>
            </a:r>
            <a:r>
              <a:rPr lang="en-US" sz="1000" dirty="0" err="1"/>
              <a:t>Bruijnzeel-Koomen</a:t>
            </a:r>
            <a:r>
              <a:rPr lang="en-US" sz="1000" dirty="0"/>
              <a:t> C, </a:t>
            </a:r>
            <a:r>
              <a:rPr lang="en-US" sz="1000" dirty="0" err="1"/>
              <a:t>Dreborg</a:t>
            </a:r>
            <a:r>
              <a:rPr lang="en-US" sz="1000" dirty="0"/>
              <a:t> S, </a:t>
            </a:r>
            <a:r>
              <a:rPr lang="en-US" sz="1000" dirty="0" err="1"/>
              <a:t>Haahtela</a:t>
            </a:r>
            <a:r>
              <a:rPr lang="en-US" sz="1000" dirty="0"/>
              <a:t> T, Kowalski ML, </a:t>
            </a:r>
            <a:r>
              <a:rPr lang="en-US" sz="1000" dirty="0" err="1"/>
              <a:t>Mygind</a:t>
            </a:r>
            <a:r>
              <a:rPr lang="en-US" sz="1000" dirty="0"/>
              <a:t> N, Ring J, van </a:t>
            </a:r>
            <a:r>
              <a:rPr lang="en-US" sz="1000" dirty="0" err="1"/>
              <a:t>Cauwenberge</a:t>
            </a:r>
            <a:r>
              <a:rPr lang="en-US" sz="1000" dirty="0"/>
              <a:t> P, van </a:t>
            </a:r>
            <a:r>
              <a:rPr lang="en-US" sz="1000" dirty="0" err="1"/>
              <a:t>Hage-Hamsten</a:t>
            </a:r>
            <a:r>
              <a:rPr lang="en-US" sz="1000" dirty="0"/>
              <a:t> M, </a:t>
            </a:r>
            <a:r>
              <a:rPr lang="en-US" sz="1000" dirty="0" err="1"/>
              <a:t>Wüthrich</a:t>
            </a:r>
            <a:r>
              <a:rPr lang="en-US" sz="1000" dirty="0"/>
              <a:t> B; EAACI (the European Academy of Allergology and </a:t>
            </a:r>
            <a:r>
              <a:rPr lang="en-US" sz="1000" dirty="0" err="1"/>
              <a:t>Cinical</a:t>
            </a:r>
            <a:r>
              <a:rPr lang="en-US" sz="1000" dirty="0"/>
              <a:t> Immunology) nomenclature task force. A revised nomenclature for allergy. An EAACI position statement from the EAACI nomenclature task force. Allergy. 2001 Sep;56(9):813-24. </a:t>
            </a:r>
          </a:p>
        </p:txBody>
      </p:sp>
    </p:spTree>
    <p:extLst>
      <p:ext uri="{BB962C8B-B14F-4D97-AF65-F5344CB8AC3E}">
        <p14:creationId xmlns:p14="http://schemas.microsoft.com/office/powerpoint/2010/main" val="383353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86B47-795F-044B-B0D6-133C0B90D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ICD-11 view of allergy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37F1875-01F0-B745-854B-2028C922DC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22380"/>
            <a:ext cx="10515600" cy="3757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916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5F1F1-F43F-B24E-9BA2-5A10C4CE2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 with ICD-11 organization of hypersensitivity diseases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9BD74D0-35F6-2344-9111-8EEE87567E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64049" y="1825625"/>
            <a:ext cx="4863901" cy="43513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782609B-8BC1-4049-A954-C0DE472DE6F1}"/>
              </a:ext>
            </a:extLst>
          </p:cNvPr>
          <p:cNvSpPr txBox="1"/>
          <p:nvPr/>
        </p:nvSpPr>
        <p:spPr>
          <a:xfrm>
            <a:off x="8958469" y="2156791"/>
            <a:ext cx="23953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sz="1200" b="1" dirty="0"/>
              <a:t>Vasomotor rhinitis is a kind of non-allergic rhinitis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1" dirty="0"/>
              <a:t>Non-allergic rhinitis is not a disease of the immune system</a:t>
            </a:r>
          </a:p>
        </p:txBody>
      </p:sp>
    </p:spTree>
    <p:extLst>
      <p:ext uri="{BB962C8B-B14F-4D97-AF65-F5344CB8AC3E}">
        <p14:creationId xmlns:p14="http://schemas.microsoft.com/office/powerpoint/2010/main" val="804040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15775-E4FE-6247-8CE4-77F8901B5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from Jane Millar on IHTSDO interaction with WHO on ICD-11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785FDB-A6DB-184B-8056-FFD867CBFD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The fact is that WHO to date has not responded to any of our queries that relate to content – Phil and Dave have provided me with sets of feedback 3 times over the last 2 years and each time WHO have done nothing with it. Shelley and I visited them end of 2017 and again they said they would give us feedback and nothing has been forthcoming.</a:t>
            </a:r>
          </a:p>
          <a:p>
            <a:r>
              <a:rPr lang="en-US" dirty="0"/>
              <a:t> There is meant to be a frozen version in April which I have been promised we will have access to – this is effectively the version for final QA ahead of release in June this year which is definitely going ahead. But the release of ICD-11 MMS is for update in 5 years, they will be collecting feedback during this period based on implementation.</a:t>
            </a:r>
          </a:p>
          <a:p>
            <a:r>
              <a:rPr lang="en-US" dirty="0"/>
              <a:t> With regard to definitions, it is not clear which of the definitions will be released because they are not happy with their quality – originally we were going to have common definitions but because of the quality of them, WHO advised against us adopting them.</a:t>
            </a:r>
          </a:p>
          <a:p>
            <a:r>
              <a:rPr lang="en-US" dirty="0"/>
              <a:t> I know this is not the answer you wanted, but it is the current situation. Shelley and I will be arranging another visit mid-year but meanwhile I would make sure we have a record of the points you are raising so that if we manage to  open channels in a productive way, we can go forward.</a:t>
            </a:r>
          </a:p>
          <a:p>
            <a:r>
              <a:rPr lang="en-US" dirty="0"/>
              <a:t>In defense of WHO, they have had enormous amount of work to do to deliver even ICD-11 MMS given the state the work was in even as recent as 2 years ago, but if we are going to be serious about a linkage between SNOMED CT and ICD-11, these are part of many issues which will need addressing.</a:t>
            </a:r>
          </a:p>
        </p:txBody>
      </p:sp>
    </p:spTree>
    <p:extLst>
      <p:ext uri="{BB962C8B-B14F-4D97-AF65-F5344CB8AC3E}">
        <p14:creationId xmlns:p14="http://schemas.microsoft.com/office/powerpoint/2010/main" val="1118279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018D85A-06D5-E047-AD3E-3005F28A5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Allergy SNOMED CT-ICD-11 mapping performed by Phil Brown and David Robinson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78A5E2-7B0C-6543-A0BA-EF20440C99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Gap analysis between SNOMED CT and ICD-11 allergy content based on above mapping</a:t>
            </a:r>
          </a:p>
        </p:txBody>
      </p:sp>
    </p:spTree>
    <p:extLst>
      <p:ext uri="{BB962C8B-B14F-4D97-AF65-F5344CB8AC3E}">
        <p14:creationId xmlns:p14="http://schemas.microsoft.com/office/powerpoint/2010/main" val="2924152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228</Words>
  <Application>Microsoft Macintosh PowerPoint</Application>
  <PresentationFormat>Widescreen</PresentationFormat>
  <Paragraphs>15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Comparison of allergy content between SNOMED CT and ICD-11</vt:lpstr>
      <vt:lpstr>WAO/EAAACI view of hypersensitivity1</vt:lpstr>
      <vt:lpstr>ICD-11 view of allergy</vt:lpstr>
      <vt:lpstr>Issues with ICD-11 organization of hypersensitivity diseases</vt:lpstr>
      <vt:lpstr>Feedback from Jane Millar on IHTSDO interaction with WHO on ICD-11</vt:lpstr>
      <vt:lpstr>Allergy SNOMED CT-ICD-11 mapping performed by Phil Brown and David Robinson 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J. Goldberg</dc:creator>
  <cp:lastModifiedBy>Bruce J. Goldberg</cp:lastModifiedBy>
  <cp:revision>4</cp:revision>
  <dcterms:created xsi:type="dcterms:W3CDTF">2018-04-04T16:43:12Z</dcterms:created>
  <dcterms:modified xsi:type="dcterms:W3CDTF">2018-04-04T17:37:20Z</dcterms:modified>
</cp:coreProperties>
</file>