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282" r:id="rId3"/>
    <p:sldId id="257" r:id="rId4"/>
    <p:sldId id="280" r:id="rId5"/>
    <p:sldId id="278" r:id="rId6"/>
    <p:sldId id="279" r:id="rId7"/>
    <p:sldId id="258" r:id="rId8"/>
    <p:sldId id="259" r:id="rId9"/>
    <p:sldId id="260" r:id="rId10"/>
    <p:sldId id="261" r:id="rId11"/>
    <p:sldId id="267" r:id="rId12"/>
    <p:sldId id="262" r:id="rId13"/>
    <p:sldId id="263" r:id="rId14"/>
    <p:sldId id="264" r:id="rId15"/>
    <p:sldId id="265" r:id="rId16"/>
    <p:sldId id="266" r:id="rId17"/>
    <p:sldId id="268" r:id="rId18"/>
    <p:sldId id="269" r:id="rId19"/>
    <p:sldId id="270" r:id="rId20"/>
    <p:sldId id="272" r:id="rId21"/>
    <p:sldId id="273" r:id="rId22"/>
    <p:sldId id="274" r:id="rId23"/>
    <p:sldId id="275" r:id="rId24"/>
    <p:sldId id="276" r:id="rId25"/>
    <p:sldId id="277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61"/>
    <p:restoredTop sz="93666"/>
  </p:normalViewPr>
  <p:slideViewPr>
    <p:cSldViewPr snapToGrid="0" snapToObjects="1">
      <p:cViewPr varScale="1">
        <p:scale>
          <a:sx n="91" d="100"/>
          <a:sy n="91" d="100"/>
        </p:scale>
        <p:origin x="200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9C6944-125C-B948-ABBB-7B549DAC3EDC}" type="datetimeFigureOut">
              <a:rPr lang="en-US" smtClean="0"/>
              <a:t>4/10/18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03C6C9-DF02-EA41-8906-5534022F7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214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3C6C9-DF02-EA41-8906-5534022F7DA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128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147D6-CD9C-F740-853F-9A8B0B2CAD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317122-18D0-4D45-8833-594DBE8F90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D49EF4-D2B0-8040-9536-CBAB38DEF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B4886-A506-844A-868E-9C8C0B6DA807}" type="datetimeFigureOut">
              <a:rPr lang="en-US" smtClean="0"/>
              <a:t>4/10/18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36BC33-7F4D-6842-8600-24E89821C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B4FB0D-B872-0144-9999-A82E8BD4A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CC251-B881-A94E-97ED-1BD5B230A7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933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6977E-2D86-3442-A392-A36CEA467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C9BF15-0AAF-9944-9AB4-7B14FE105C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E0324D-2674-6544-9CF0-3F5E4328B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B4886-A506-844A-868E-9C8C0B6DA807}" type="datetimeFigureOut">
              <a:rPr lang="en-US" smtClean="0"/>
              <a:t>4/10/18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7E95A4-AEB2-404C-BA74-48F7CF1EB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B34E5C-AA0A-9043-9EFB-BF7101221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CC251-B881-A94E-97ED-1BD5B230A7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929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1D3810-EE2D-AD41-8E30-F8E0F8AABE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037B3F-E8D5-4349-BE10-501D3B0656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DD95B2-AEC8-8442-80E0-B03593186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B4886-A506-844A-868E-9C8C0B6DA807}" type="datetimeFigureOut">
              <a:rPr lang="en-US" smtClean="0"/>
              <a:t>4/10/18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76D457-A430-CF4E-962C-C96A4ACF7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AA0D78-2726-9549-AC49-CFC69585A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CC251-B881-A94E-97ED-1BD5B230A7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499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A6D93-02AB-EA42-A43C-C6AD369FC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709BF9-2CB2-8546-A364-1C0140DD1B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6AEE3F-320C-E64D-93FB-ED95D5E6A2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B4886-A506-844A-868E-9C8C0B6DA807}" type="datetimeFigureOut">
              <a:rPr lang="en-US" smtClean="0"/>
              <a:t>4/10/18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960908-C74B-E045-9699-4AA272568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3D7419-5E97-E247-82CC-85306513C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CC251-B881-A94E-97ED-1BD5B230A7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624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2F618-A639-E94E-97A7-63CE04FB0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658355-47C8-6E4A-BD8E-558D659459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EB4725-F358-014C-BA5B-69D11F161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B4886-A506-844A-868E-9C8C0B6DA807}" type="datetimeFigureOut">
              <a:rPr lang="en-US" smtClean="0"/>
              <a:t>4/10/18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5A1656-FF08-D84A-B591-81B3BADF8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B3DCED-0566-6D42-BBD3-9068745EB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CC251-B881-A94E-97ED-1BD5B230A7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607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74844-5656-2F41-A7B6-B8A121447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B5F83-A4F2-E242-8B0A-73ABCAE04C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75ECC0-3365-2943-9AFB-F315B60C35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E3A3B0-5897-CD4A-BEDA-532E12188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B4886-A506-844A-868E-9C8C0B6DA807}" type="datetimeFigureOut">
              <a:rPr lang="en-US" smtClean="0"/>
              <a:t>4/10/18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63FAB7-0A15-E544-8116-A20839A92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62AE4B-1D18-B143-89EE-F31349B09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CC251-B881-A94E-97ED-1BD5B230A7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570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F4AA2-F005-F944-9D23-13D1D553C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6A6FC6-9AEC-E742-B99C-3A775B84E7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CD8744-4BE4-E445-8F85-159E78D67A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50C998-87A6-F149-9E02-2B54CC7C0D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7F525E-C96D-DD4A-B2D2-639AB762E4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0CB85EF-C829-914B-9BEF-9ED91F2EF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B4886-A506-844A-868E-9C8C0B6DA807}" type="datetimeFigureOut">
              <a:rPr lang="en-US" smtClean="0"/>
              <a:t>4/10/18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EE0404-AE1F-7344-B703-B1C4A4313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C7D23D-B203-764F-9A3E-C9C444850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CC251-B881-A94E-97ED-1BD5B230A7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067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D039A-5623-5D4A-B3B3-2297A4CCA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3FB32F-A8D6-3248-A9DA-0D833EF25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B4886-A506-844A-868E-9C8C0B6DA807}" type="datetimeFigureOut">
              <a:rPr lang="en-US" smtClean="0"/>
              <a:t>4/10/18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50A071-C6BC-CE49-8A38-19AF7DE02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919F8B-0D97-784D-B351-4886045F1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CC251-B881-A94E-97ED-1BD5B230A7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09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6FBCE7-576A-3B4F-A4AE-F8815AEB4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B4886-A506-844A-868E-9C8C0B6DA807}" type="datetimeFigureOut">
              <a:rPr lang="en-US" smtClean="0"/>
              <a:t>4/10/18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B7E627-E025-BD40-9177-B62D37725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7A73C4-A8D5-D444-9A5A-4B6916FD3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CC251-B881-A94E-97ED-1BD5B230A7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625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E87DC-34A0-3C4E-94C9-0128B13539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268C77-8F5B-A148-B88E-08E1111EDE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FB4D66-8FBD-EC49-9381-D02FBD1660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29E4FE-21A6-4640-9BDF-BDDE1B020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B4886-A506-844A-868E-9C8C0B6DA807}" type="datetimeFigureOut">
              <a:rPr lang="en-US" smtClean="0"/>
              <a:t>4/10/18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9B6840-3C0B-A049-9890-D4561C79C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838BF6-8DAE-2C47-B073-335FD14C3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CC251-B881-A94E-97ED-1BD5B230A7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13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B95-C4CC-5D40-BF9B-8BAE580C7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75CA9C-8233-004C-8154-E918D2F873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4A9EEE-3B14-D04C-808A-3706102A76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F4ED18-E706-F941-BC5E-9D172E713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B4886-A506-844A-868E-9C8C0B6DA807}" type="datetimeFigureOut">
              <a:rPr lang="en-US" smtClean="0"/>
              <a:t>4/10/18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5F0D4B-CBF1-A44B-B5F1-19465DCC9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0ACBCC-7424-7C4C-A275-DADA29F93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CC251-B881-A94E-97ED-1BD5B230A7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463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49062F5-58AC-1C46-B824-D7611FB9CC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13314C-31C6-DE4E-9048-2EEF9A18D3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1DB80-A587-AF49-B8F2-4FEAC2EB96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0B4886-A506-844A-868E-9C8C0B6DA807}" type="datetimeFigureOut">
              <a:rPr lang="en-US" smtClean="0"/>
              <a:t>4/10/18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CFAE59-1F43-C649-B49A-289D37C60C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A80788-94E1-E342-A6B1-4FB2C45FA3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4CC251-B881-A94E-97ED-1BD5B230A7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369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7C379-EC0C-9D4C-B824-B24EE71775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Review of proposed hypersensitivity/allergy model</a:t>
            </a:r>
          </a:p>
        </p:txBody>
      </p:sp>
    </p:spTree>
    <p:extLst>
      <p:ext uri="{BB962C8B-B14F-4D97-AF65-F5344CB8AC3E}">
        <p14:creationId xmlns:p14="http://schemas.microsoft.com/office/powerpoint/2010/main" val="9051750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7FB097-1057-7F4B-9CBF-553E04F39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Model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2473C9-B437-9148-AAA1-32B10E918CD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838200" y="1690688"/>
            <a:ext cx="9886122" cy="4392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1588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35A861-6DF5-D041-9D6D-CDD384C7E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Non-allergic hypersensitivity (pseudoallergic) diseases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EA04E0-9F97-B746-A4C8-EB40919475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Consists of 427640001 |Non-allergic drug hypersensitivity disorder (disorder)|and 5 descendants</a:t>
            </a:r>
          </a:p>
          <a:p>
            <a:r>
              <a:rPr lang="en-US" sz="2000" dirty="0"/>
              <a:t>Descendants consist of terms like X agent induced asthma/urticarial/angioedema</a:t>
            </a:r>
          </a:p>
          <a:p>
            <a:r>
              <a:rPr lang="en-US" sz="2000" dirty="0"/>
              <a:t>As X agents are known “</a:t>
            </a:r>
            <a:r>
              <a:rPr lang="en-US" sz="2000" dirty="0" err="1"/>
              <a:t>pseudoallergens</a:t>
            </a:r>
            <a:r>
              <a:rPr lang="en-US" sz="2000" dirty="0"/>
              <a:t>” the FSNs should be renamed simply to asthma/urticarial/angioedema caused by X (disorder) and the concepts remodeled according to the model below:</a:t>
            </a:r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58AB8F-55D0-B546-ADA8-75794BBB39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1559" y="3606284"/>
            <a:ext cx="3743067" cy="2479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7750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48FA19-8E36-D34E-BFED-D84C3A581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/>
              <a:t>Allergic and non-allergic hypersensitivity (pseudoallergic) dispositions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1E1BAA-AE59-BC40-948E-76CD60322C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These classes represent propensities to develop allergic or non-allergic hypersensitivity (pseudoallergic) reactions under appropriate conditions (i.e. allergen or </a:t>
            </a:r>
            <a:r>
              <a:rPr lang="en-US" dirty="0" err="1"/>
              <a:t>pseudoallergen</a:t>
            </a:r>
            <a:r>
              <a:rPr lang="en-US" dirty="0"/>
              <a:t> exposure).</a:t>
            </a:r>
          </a:p>
          <a:p>
            <a:r>
              <a:rPr lang="en-US" dirty="0"/>
              <a:t>As propensities, do not have a pathophysiologic manifestation prior to being realized as processes, allergic and non-allergic hypersensitivity (pseudoallergic) dispositions are considered to be clinical findings rather than disorders to further distinguish them from their realizations as allergic and non-allergic hypersensitivity (pseudoallergic) reactions.</a:t>
            </a:r>
          </a:p>
          <a:p>
            <a:r>
              <a:rPr lang="en-US" dirty="0"/>
              <a:t>Allergic and non-allergic hypersensitivity (pseudoallergic) dispositions are defined thus as propensities to adverse reactions and allergic conditions realized as allergic or non-allergic hypersensitivity (pseudoallergic) processes.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2407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09F80-3368-F447-9BBF-CBAA3BCD5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Terming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8DA155-DCB7-5248-AFDE-B317FCC74E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5600" dirty="0"/>
              <a:t>FSN</a:t>
            </a:r>
          </a:p>
          <a:p>
            <a:pPr lvl="1"/>
            <a:r>
              <a:rPr lang="en-US" sz="5600" dirty="0"/>
              <a:t>Allergy to X [and Y] (finding)</a:t>
            </a:r>
            <a:r>
              <a:rPr lang="en-US" sz="5600" baseline="30000" dirty="0"/>
              <a:t>1</a:t>
            </a:r>
            <a:endParaRPr lang="en-US" sz="5600" dirty="0"/>
          </a:p>
          <a:p>
            <a:pPr lvl="1"/>
            <a:r>
              <a:rPr lang="en-US" sz="5600" dirty="0"/>
              <a:t>Non-allergic hypersensitivity to X [and Y] (finding)</a:t>
            </a:r>
            <a:r>
              <a:rPr lang="en-US" sz="5600" baseline="30000" dirty="0"/>
              <a:t>1</a:t>
            </a:r>
            <a:endParaRPr lang="en-US" sz="5600" dirty="0"/>
          </a:p>
          <a:p>
            <a:pPr lvl="1"/>
            <a:r>
              <a:rPr lang="en-US" sz="5600" dirty="0"/>
              <a:t>Examples</a:t>
            </a:r>
          </a:p>
          <a:p>
            <a:pPr lvl="2" fontAlgn="base"/>
            <a:r>
              <a:rPr lang="en-US" sz="5600" dirty="0"/>
              <a:t>Allergy to Artemisia vulgaris pollen (finding)</a:t>
            </a:r>
          </a:p>
          <a:p>
            <a:pPr lvl="2" fontAlgn="base"/>
            <a:r>
              <a:rPr lang="en-US" sz="5600" dirty="0"/>
              <a:t>Allergy to sulfamethoxazole and trimethoprim (finding)</a:t>
            </a:r>
          </a:p>
          <a:p>
            <a:pPr lvl="2" fontAlgn="base"/>
            <a:r>
              <a:rPr lang="en-US" sz="5600" dirty="0"/>
              <a:t>Non-allergic hypersensitivity to </a:t>
            </a:r>
            <a:r>
              <a:rPr lang="en-US" sz="5600" dirty="0" err="1"/>
              <a:t>imidapril</a:t>
            </a:r>
            <a:r>
              <a:rPr lang="en-US" sz="5600" dirty="0"/>
              <a:t> (disorder)</a:t>
            </a:r>
          </a:p>
          <a:p>
            <a:pPr fontAlgn="base"/>
            <a:r>
              <a:rPr lang="en-US" sz="5600" dirty="0"/>
              <a:t>PT</a:t>
            </a:r>
          </a:p>
          <a:p>
            <a:pPr lvl="1" fontAlgn="base"/>
            <a:r>
              <a:rPr lang="en-US" sz="5600" dirty="0"/>
              <a:t>Same as above without sematic tag for allergic dispositions</a:t>
            </a:r>
          </a:p>
          <a:p>
            <a:pPr lvl="1" fontAlgn="base"/>
            <a:r>
              <a:rPr lang="en-US" sz="5600" dirty="0"/>
              <a:t>Pseudoallergy to X for non-allergic hypersensitivity dispositions</a:t>
            </a:r>
          </a:p>
          <a:p>
            <a:pPr lvl="1" fontAlgn="base"/>
            <a:r>
              <a:rPr lang="en-US" sz="5600" dirty="0"/>
              <a:t>Examples</a:t>
            </a:r>
          </a:p>
          <a:p>
            <a:pPr lvl="2" fontAlgn="base"/>
            <a:r>
              <a:rPr lang="en-US" sz="5600" dirty="0"/>
              <a:t>Allergy to Artemisia vulgaris pollen</a:t>
            </a:r>
          </a:p>
          <a:p>
            <a:pPr lvl="2" fontAlgn="base"/>
            <a:r>
              <a:rPr lang="en-US" sz="5600" dirty="0"/>
              <a:t>Pseudoallergy to </a:t>
            </a:r>
            <a:r>
              <a:rPr lang="en-US" sz="5600" dirty="0" err="1"/>
              <a:t>imidapril</a:t>
            </a:r>
            <a:endParaRPr lang="en-US" sz="5600" dirty="0"/>
          </a:p>
          <a:p>
            <a:pPr fontAlgn="base"/>
            <a:r>
              <a:rPr lang="en-US" sz="5600" dirty="0"/>
              <a:t>Synonyms</a:t>
            </a:r>
          </a:p>
          <a:p>
            <a:pPr lvl="1" fontAlgn="base"/>
            <a:r>
              <a:rPr lang="en-US" sz="5600" dirty="0"/>
              <a:t>When the BAN (British Approved Name) and/or USAN (United States Adopted Name) differs from the INN, then synonyms should be added using the following pattern, with Z = BAN or USAN. A synonym containing the scientific name of the organism should also be added.</a:t>
            </a:r>
          </a:p>
          <a:p>
            <a:pPr lvl="1" fontAlgn="base"/>
            <a:r>
              <a:rPr lang="en-US" sz="5600" dirty="0"/>
              <a:t>Example</a:t>
            </a:r>
          </a:p>
          <a:p>
            <a:pPr lvl="2" fontAlgn="base"/>
            <a:r>
              <a:rPr lang="en-US" sz="5600" dirty="0"/>
              <a:t>Allergy to acetaminophen</a:t>
            </a:r>
          </a:p>
          <a:p>
            <a:pPr lvl="2" fontAlgn="base"/>
            <a:r>
              <a:rPr lang="en-US" sz="5600" dirty="0"/>
              <a:t>Allergy to acetaminophen and ibuprofen</a:t>
            </a:r>
          </a:p>
          <a:p>
            <a:pPr lvl="2" fontAlgn="base"/>
            <a:endParaRPr lang="en-US" sz="5200" dirty="0"/>
          </a:p>
          <a:p>
            <a:pPr lvl="1" fontAlgn="base"/>
            <a:endParaRPr lang="en-US" dirty="0"/>
          </a:p>
          <a:p>
            <a:pPr lvl="1" fontAlgn="base"/>
            <a:endParaRPr lang="en-US" dirty="0"/>
          </a:p>
          <a:p>
            <a:pPr lvl="1" fontAlgn="base"/>
            <a:r>
              <a:rPr lang="en-US" sz="4400" baseline="30000" dirty="0"/>
              <a:t>1</a:t>
            </a:r>
            <a:r>
              <a:rPr lang="en-US" sz="4400" dirty="0"/>
              <a:t>X and Y = INN or the </a:t>
            </a:r>
            <a:r>
              <a:rPr lang="en-US" sz="4400" b="1" dirty="0"/>
              <a:t>scientific</a:t>
            </a:r>
            <a:r>
              <a:rPr lang="en-US" sz="4400" dirty="0"/>
              <a:t> name of the organism and with X and Y in alphabetical order for concepts representing multiple substances</a:t>
            </a:r>
            <a:r>
              <a:rPr lang="en-US" sz="5600" dirty="0"/>
              <a:t>:</a:t>
            </a:r>
          </a:p>
          <a:p>
            <a:pPr lvl="1" fontAlgn="base"/>
            <a:endParaRPr lang="en-US" dirty="0"/>
          </a:p>
          <a:p>
            <a:pPr lvl="1" fontAlgn="base"/>
            <a:endParaRPr lang="en-US" dirty="0"/>
          </a:p>
          <a:p>
            <a:pPr lvl="3"/>
            <a:endParaRPr lang="en-US" dirty="0"/>
          </a:p>
          <a:p>
            <a:pPr lvl="3"/>
            <a:endParaRPr lang="en-US" dirty="0"/>
          </a:p>
          <a:p>
            <a:pPr lvl="3"/>
            <a:endParaRPr lang="en-US" dirty="0"/>
          </a:p>
          <a:p>
            <a:pPr lvl="3"/>
            <a:endParaRPr lang="en-US" dirty="0"/>
          </a:p>
          <a:p>
            <a:pPr lvl="3"/>
            <a:endParaRPr lang="en-US" dirty="0"/>
          </a:p>
          <a:p>
            <a:pPr lvl="3"/>
            <a:endParaRPr lang="en-US" dirty="0"/>
          </a:p>
          <a:p>
            <a:pPr marL="1371600" lvl="3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6811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37FE4B-2EC9-C44A-AD64-6554DF7D2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99579"/>
          </a:xfrm>
        </p:spPr>
        <p:txBody>
          <a:bodyPr>
            <a:normAutofit fontScale="90000"/>
          </a:bodyPr>
          <a:lstStyle/>
          <a:p>
            <a:r>
              <a:rPr lang="en-US" dirty="0"/>
              <a:t>Model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54B235E-8F51-BD43-828A-232E963D57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588026"/>
            <a:ext cx="10515600" cy="3101009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FBCC3492-67BD-D24A-A364-2829DA8375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864705"/>
            <a:ext cx="10515600" cy="2723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2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C486D7-BA24-4B41-B01B-94F5203C0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56779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Allergic and non-allergic hypersensitivity (pseudoallergic) reactions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1F4DFF-0FEB-D744-81E1-E8EC056521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These classes represent pathological processes and are defined as adverse reactions and allergic conditions with a pathological process of allergic or non-allergic hypersensitivity (pseudoallergic) process.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2735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4C98C8-DB4D-D946-B076-1B413CC17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Terming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F5FDEA-F364-EA41-8203-2099CE1AB6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FSN: Allergic reaction (caused by X) (disorder), Non-allergic reaction (caused by X) (disorder), </a:t>
            </a:r>
            <a:r>
              <a:rPr lang="en-US" dirty="0" err="1"/>
              <a:t>Anaphylactoid</a:t>
            </a:r>
            <a:r>
              <a:rPr lang="en-US" dirty="0"/>
              <a:t> reaction (caused by X)</a:t>
            </a:r>
          </a:p>
          <a:p>
            <a:pPr lvl="1"/>
            <a:r>
              <a:rPr lang="en-US" dirty="0"/>
              <a:t>Example: </a:t>
            </a:r>
          </a:p>
          <a:p>
            <a:pPr lvl="2"/>
            <a:r>
              <a:rPr lang="en-US" dirty="0"/>
              <a:t>418809008 |Allergic reaction caused by dye (disorder)|</a:t>
            </a:r>
          </a:p>
          <a:p>
            <a:pPr lvl="2"/>
            <a:r>
              <a:rPr lang="en-US" dirty="0"/>
              <a:t>609409007 |Non-allergic hypersensitivity reaction caused by sulfite (disorder)|</a:t>
            </a:r>
          </a:p>
          <a:p>
            <a:pPr lvl="2"/>
            <a:r>
              <a:rPr lang="en-US" dirty="0"/>
              <a:t>698300001 |</a:t>
            </a:r>
            <a:r>
              <a:rPr lang="en-US" dirty="0" err="1"/>
              <a:t>Anaphylactoid</a:t>
            </a:r>
            <a:r>
              <a:rPr lang="en-US" dirty="0"/>
              <a:t> reaction caused by food additive (disorder)|</a:t>
            </a:r>
          </a:p>
          <a:p>
            <a:r>
              <a:rPr lang="en-US" dirty="0"/>
              <a:t>Preferred Term: </a:t>
            </a:r>
          </a:p>
          <a:p>
            <a:pPr lvl="1"/>
            <a:r>
              <a:rPr lang="en-US" dirty="0"/>
              <a:t>Allergic reaction (caused by X) </a:t>
            </a:r>
          </a:p>
          <a:p>
            <a:pPr lvl="1"/>
            <a:r>
              <a:rPr lang="en-US" dirty="0" err="1"/>
              <a:t>Anaphylactoid</a:t>
            </a:r>
            <a:r>
              <a:rPr lang="en-US" dirty="0"/>
              <a:t> reaction (caused by X)</a:t>
            </a:r>
          </a:p>
          <a:p>
            <a:pPr lvl="1"/>
            <a:r>
              <a:rPr lang="en-US" dirty="0"/>
              <a:t>Pseudoallergic reaction (caused by X)</a:t>
            </a:r>
          </a:p>
          <a:p>
            <a:pPr lvl="2"/>
            <a:r>
              <a:rPr lang="en-US" dirty="0"/>
              <a:t>Example:</a:t>
            </a:r>
          </a:p>
          <a:p>
            <a:pPr lvl="3"/>
            <a:r>
              <a:rPr lang="en-US" dirty="0"/>
              <a:t>Allergic reaction caused by pollen</a:t>
            </a:r>
          </a:p>
          <a:p>
            <a:pPr lvl="3"/>
            <a:r>
              <a:rPr lang="en-US" dirty="0" err="1"/>
              <a:t>Anaphylactoid</a:t>
            </a:r>
            <a:r>
              <a:rPr lang="en-US" dirty="0"/>
              <a:t> reaction caused by food additive</a:t>
            </a:r>
          </a:p>
          <a:p>
            <a:pPr lvl="3"/>
            <a:r>
              <a:rPr lang="en-US" dirty="0"/>
              <a:t>Pseudoallergic reaction caused by sulfite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949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102808-4673-F743-99FD-E579D14F1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- 1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D32FF5D-BC77-5047-99ED-CA6542DABA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1766" y="1829077"/>
            <a:ext cx="8602363" cy="4403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7997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60130-F811-D145-8706-DA36C6E2A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- 2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CC12487-92D8-F343-8180-297D4B2ADE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876039"/>
            <a:ext cx="9849348" cy="3511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8775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948445-ACD3-6445-A220-6D459E67C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- 3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F4BB106-3DF0-1D4D-975F-C7A97509D2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199" y="1690688"/>
            <a:ext cx="8898839" cy="3536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520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744C24-B2DF-B547-BC0E-25B0EBF7D1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WAO/EAAACI view of hypersensitivity</a:t>
            </a:r>
            <a:r>
              <a:rPr lang="en-US" baseline="30000" dirty="0"/>
              <a:t>1</a:t>
            </a:r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41BA093-F838-8C48-90E3-CB9E9F6893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4443" y="1825625"/>
            <a:ext cx="8183113" cy="435133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17FC53F-A3CF-FF48-A648-7B2C134BEE77}"/>
              </a:ext>
            </a:extLst>
          </p:cNvPr>
          <p:cNvSpPr txBox="1"/>
          <p:nvPr/>
        </p:nvSpPr>
        <p:spPr>
          <a:xfrm>
            <a:off x="675862" y="6292574"/>
            <a:ext cx="10952922" cy="397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aseline="30000" dirty="0"/>
              <a:t>1</a:t>
            </a:r>
            <a:r>
              <a:rPr lang="en-US" sz="1000" dirty="0"/>
              <a:t>Johansson SG, </a:t>
            </a:r>
            <a:r>
              <a:rPr lang="en-US" sz="1000" dirty="0" err="1"/>
              <a:t>Hourihane</a:t>
            </a:r>
            <a:r>
              <a:rPr lang="en-US" sz="1000" dirty="0"/>
              <a:t> JO, Bousquet J, </a:t>
            </a:r>
            <a:r>
              <a:rPr lang="en-US" sz="1000" dirty="0" err="1"/>
              <a:t>Bruijnzeel-Koomen</a:t>
            </a:r>
            <a:r>
              <a:rPr lang="en-US" sz="1000" dirty="0"/>
              <a:t> C, </a:t>
            </a:r>
            <a:r>
              <a:rPr lang="en-US" sz="1000" dirty="0" err="1"/>
              <a:t>Dreborg</a:t>
            </a:r>
            <a:r>
              <a:rPr lang="en-US" sz="1000" dirty="0"/>
              <a:t> S, </a:t>
            </a:r>
            <a:r>
              <a:rPr lang="en-US" sz="1000" dirty="0" err="1"/>
              <a:t>Haahtela</a:t>
            </a:r>
            <a:r>
              <a:rPr lang="en-US" sz="1000" dirty="0"/>
              <a:t> T, Kowalski ML, </a:t>
            </a:r>
            <a:r>
              <a:rPr lang="en-US" sz="1000" dirty="0" err="1"/>
              <a:t>Mygind</a:t>
            </a:r>
            <a:r>
              <a:rPr lang="en-US" sz="1000" dirty="0"/>
              <a:t> N, Ring J, van </a:t>
            </a:r>
            <a:r>
              <a:rPr lang="en-US" sz="1000" dirty="0" err="1"/>
              <a:t>Cauwenberge</a:t>
            </a:r>
            <a:r>
              <a:rPr lang="en-US" sz="1000" dirty="0"/>
              <a:t> P, van </a:t>
            </a:r>
            <a:r>
              <a:rPr lang="en-US" sz="1000" dirty="0" err="1"/>
              <a:t>Hage-Hamsten</a:t>
            </a:r>
            <a:r>
              <a:rPr lang="en-US" sz="1000" dirty="0"/>
              <a:t> M, </a:t>
            </a:r>
            <a:r>
              <a:rPr lang="en-US" sz="1000" dirty="0" err="1"/>
              <a:t>Wüthrich</a:t>
            </a:r>
            <a:r>
              <a:rPr lang="en-US" sz="1000" dirty="0"/>
              <a:t> B; EAACI (the European Academy of Allergology and </a:t>
            </a:r>
            <a:r>
              <a:rPr lang="en-US" sz="1000" dirty="0" err="1"/>
              <a:t>Cinical</a:t>
            </a:r>
            <a:r>
              <a:rPr lang="en-US" sz="1000" dirty="0"/>
              <a:t> Immunology) nomenclature task force. A revised nomenclature for allergy. An EAACI position statement from the EAACI nomenclature task force. Allergy. 2001 Sep;56(9):813-24. </a:t>
            </a:r>
          </a:p>
        </p:txBody>
      </p:sp>
    </p:spTree>
    <p:extLst>
      <p:ext uri="{BB962C8B-B14F-4D97-AF65-F5344CB8AC3E}">
        <p14:creationId xmlns:p14="http://schemas.microsoft.com/office/powerpoint/2010/main" val="16863525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7FE90-9192-EE4E-B8A4-B1F49D63D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Modeling contact hypersensitivity</a:t>
            </a:r>
          </a:p>
        </p:txBody>
      </p:sp>
    </p:spTree>
    <p:extLst>
      <p:ext uri="{BB962C8B-B14F-4D97-AF65-F5344CB8AC3E}">
        <p14:creationId xmlns:p14="http://schemas.microsoft.com/office/powerpoint/2010/main" val="33044370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B6432AF-948F-224D-950E-1227FF23A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pathological processes to support modeling of contact hypersensitivity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37893E4-BE5B-AE48-B439-E195546D90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48353" y="2422376"/>
            <a:ext cx="4755635" cy="3852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6773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FDAFB-EF33-4E4B-BFC4-1061CA3A7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dermatitis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367949E-CB4B-3042-8F32-A75BD7CFEF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99619" y="1690687"/>
            <a:ext cx="7365174" cy="4240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8789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17D89-5F65-8B4F-B7A5-7F390A6C6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Irritant contact dermatitis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2CCE73C-CE63-FB49-A74A-D785927F54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24056" y="2074669"/>
            <a:ext cx="8249088" cy="3757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4554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90C388-8F2E-0A4D-A130-AA3769875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</a:t>
            </a:r>
            <a:r>
              <a:rPr lang="en-US" dirty="0" err="1"/>
              <a:t>urticaria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FFB97D7-9AF5-1149-846E-3BE78FE7ED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3076" y="1604191"/>
            <a:ext cx="10026179" cy="4079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030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EDE38-6F03-F442-B412-19F704367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Allergic contact </a:t>
            </a:r>
            <a:r>
              <a:rPr lang="en-US" dirty="0" err="1"/>
              <a:t>urticaria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9B6CEC3-DF1E-FF4F-916A-1AA5A99F98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781539"/>
            <a:ext cx="9970147" cy="4100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042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5CE2E-AF94-B745-B3B2-9EBD94149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New pathological process (qualifier value) hierarchy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63F5B0-4A5E-6740-8BEA-30574E8E88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Hypersensitivity disorders and reactions are defined by underlying pathological processes while hypersensitivity dispositions are defined by their realization as pathological processes.</a:t>
            </a:r>
          </a:p>
          <a:p>
            <a:r>
              <a:rPr lang="en-US" sz="2000" dirty="0"/>
              <a:t>In order to fully describe the full range of hypersensitivity responses additional qualifier values have been added under the Pathological process (qualifier value) subhierarchy as shown below: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70BA0A-A220-BA41-AAC3-ABC1B75FD4A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333061" y="3226042"/>
            <a:ext cx="2313305" cy="2868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257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537A0-9B58-0F4A-AA0D-BC556234D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Disorder of immune function – current model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1FBC40F-6626-984B-82EC-07879748CD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5379" y="1690687"/>
            <a:ext cx="10493800" cy="3007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706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8429D-F492-B344-82A4-214A06EE4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Disorder of immune function (disorder) – new model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02B0475-44DF-B64A-88E2-EE2F9AB24A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93948"/>
            <a:ext cx="10987316" cy="3139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541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7AC89-688C-4349-822C-385D83B57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Allergic and autoimmune disorder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8175907-C9A0-AB4A-B60B-E6376B90E3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892899"/>
            <a:ext cx="7925972" cy="4632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338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5BC7E-A18E-8349-B258-C3E3179C7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Top level hierarchies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D33216-3409-7C4F-9396-130D82A3F6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The top level organizing hierarchy is Hypersensitivity condition (finding) which is a primitive class and subsumes Allergic condition (finding) and non-allergic hypersensitivity (pseudoallergic) condition (finding) as per the WAO/EAAACI nomenclature</a:t>
            </a:r>
            <a:r>
              <a:rPr lang="en-US" baseline="30000" dirty="0"/>
              <a:t>1,2</a:t>
            </a:r>
            <a:r>
              <a:rPr lang="en-US" dirty="0"/>
              <a:t>. Hypersensitivity condition is a direct descendant of clinical finding.</a:t>
            </a:r>
          </a:p>
          <a:p>
            <a:r>
              <a:rPr lang="en-US" dirty="0"/>
              <a:t>Allergic and non-allergic hypersensitivity condition both of which are primitive each have three allowable descendants representing diseases (mostly abnormal structures), processes (allergic and non-allergic hypersensitivity reactions) and propensities to developing allergic and non-allergic hypersensitivity reactions (dispositions). </a:t>
            </a:r>
          </a:p>
          <a:p>
            <a:pPr marL="0" indent="0">
              <a:buNone/>
            </a:pPr>
            <a:r>
              <a:rPr lang="en-US" sz="1300" baseline="30000" dirty="0"/>
              <a:t>1</a:t>
            </a:r>
            <a:r>
              <a:rPr lang="en-US" sz="1300" dirty="0"/>
              <a:t>Johansson SGO, O’B </a:t>
            </a:r>
            <a:r>
              <a:rPr lang="en-US" sz="1300" dirty="0" err="1"/>
              <a:t>Hourihane</a:t>
            </a:r>
            <a:r>
              <a:rPr lang="en-US" sz="1300" dirty="0"/>
              <a:t> J, Bousquet J, </a:t>
            </a:r>
            <a:r>
              <a:rPr lang="en-US" sz="1300" dirty="0" err="1"/>
              <a:t>Bruijnzeel-Koomen</a:t>
            </a:r>
            <a:r>
              <a:rPr lang="en-US" sz="1300" dirty="0"/>
              <a:t> C, </a:t>
            </a:r>
            <a:r>
              <a:rPr lang="en-US" sz="1300" dirty="0" err="1"/>
              <a:t>Dreborg</a:t>
            </a:r>
            <a:r>
              <a:rPr lang="en-US" sz="1300" dirty="0"/>
              <a:t> S, </a:t>
            </a:r>
            <a:r>
              <a:rPr lang="en-US" sz="1300" dirty="0" err="1"/>
              <a:t>Haahtela</a:t>
            </a:r>
            <a:r>
              <a:rPr lang="en-US" sz="1300" dirty="0"/>
              <a:t> T, Kowalski ML, </a:t>
            </a:r>
            <a:r>
              <a:rPr lang="en-US" sz="1300" dirty="0" err="1"/>
              <a:t>Mygind</a:t>
            </a:r>
            <a:r>
              <a:rPr lang="en-US" sz="1300" dirty="0"/>
              <a:t> N, Ring J, van </a:t>
            </a:r>
            <a:r>
              <a:rPr lang="en-US" sz="1300" dirty="0" err="1"/>
              <a:t>Cauwenberge</a:t>
            </a:r>
            <a:r>
              <a:rPr lang="en-US" sz="1300" dirty="0"/>
              <a:t> P, van </a:t>
            </a:r>
            <a:r>
              <a:rPr lang="en-US" sz="1300" dirty="0" err="1"/>
              <a:t>Hage-Hamsten</a:t>
            </a:r>
            <a:r>
              <a:rPr lang="en-US" sz="1300" dirty="0"/>
              <a:t> M, </a:t>
            </a:r>
            <a:r>
              <a:rPr lang="en-US" sz="1300" dirty="0" err="1"/>
              <a:t>Wüthrich</a:t>
            </a:r>
            <a:r>
              <a:rPr lang="en-US" sz="1300" dirty="0"/>
              <a:t> B. A revised nomenclature for allergy. An EAACI position statement from the EAACI nomenclature task force. Allergy 2001; 56:813-824.</a:t>
            </a:r>
          </a:p>
          <a:p>
            <a:pPr marL="0" indent="0">
              <a:buNone/>
            </a:pPr>
            <a:r>
              <a:rPr lang="en-US" sz="1300" baseline="30000" dirty="0"/>
              <a:t>2</a:t>
            </a:r>
            <a:r>
              <a:rPr lang="en-US" sz="1300" dirty="0"/>
              <a:t>Johansson SGO, Bieber T, Dahl R, Friedmann PS, Lanier BQ, </a:t>
            </a:r>
            <a:r>
              <a:rPr lang="en-US" sz="1300" dirty="0" err="1"/>
              <a:t>Lockey</a:t>
            </a:r>
            <a:r>
              <a:rPr lang="en-US" sz="1300" dirty="0"/>
              <a:t> RF, </a:t>
            </a:r>
            <a:r>
              <a:rPr lang="en-US" sz="1300" dirty="0" err="1"/>
              <a:t>Motala</a:t>
            </a:r>
            <a:r>
              <a:rPr lang="en-US" sz="1300" dirty="0"/>
              <a:t> C, Ortega Martell JA, Platts-Mills TAE, Ring J, </a:t>
            </a:r>
            <a:r>
              <a:rPr lang="en-US" sz="1300" dirty="0" err="1"/>
              <a:t>Thien</a:t>
            </a:r>
            <a:r>
              <a:rPr lang="en-US" sz="1300" dirty="0"/>
              <a:t> F, Van </a:t>
            </a:r>
            <a:r>
              <a:rPr lang="en-US" sz="1300" dirty="0" err="1"/>
              <a:t>Cauwenberge</a:t>
            </a:r>
            <a:r>
              <a:rPr lang="en-US" sz="1300" dirty="0"/>
              <a:t> P, Williams HC. Revised nomenclature for allergy for global use: Report of the Nomenclature Review Committee of the World Allergy Organization, October 2003. J Allergy </a:t>
            </a:r>
            <a:r>
              <a:rPr lang="en-US" sz="1300" dirty="0" err="1"/>
              <a:t>Clin</a:t>
            </a:r>
            <a:r>
              <a:rPr lang="en-US" sz="1300" dirty="0"/>
              <a:t> Immunol 2004; 113: 832-836.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3461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FF21C6-8222-7B47-AE53-3B51DAA43A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Allergic and non-allergic hypersensitivity(pseudoallergic) diseases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A546F3-192C-0845-9B8D-89790C0259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These classes represent manifestations of pathologic processes that may result in abnormal structures (e.g. allergic rhinitis). They are defined as diseases and allergic conditions containing a role group consisting of an associated morphology and a finding site that represents the abnormal structure, a pathological process of allergic/non-allergic hypersensitivity process or one its descendants and if specified, a causative agent relationship to a substance)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978976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621DA5-9966-CF42-8771-5465E4914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Terming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329F1F-EEBB-894C-B716-D6C328350C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FSN: Allergic disease X (caused by Y) (disorder)</a:t>
            </a:r>
          </a:p>
          <a:p>
            <a:pPr lvl="1"/>
            <a:r>
              <a:rPr lang="en-US" dirty="0"/>
              <a:t>Example: </a:t>
            </a:r>
          </a:p>
          <a:p>
            <a:pPr lvl="2"/>
            <a:r>
              <a:rPr lang="en-US" dirty="0"/>
              <a:t>61582004 |Allergic rhinitis (disorder)|</a:t>
            </a:r>
          </a:p>
          <a:p>
            <a:pPr lvl="2"/>
            <a:r>
              <a:rPr lang="en-US" dirty="0"/>
              <a:t>473460002 |Allergic conjunctivitis (disorder)|</a:t>
            </a:r>
          </a:p>
          <a:p>
            <a:pPr lvl="2"/>
            <a:r>
              <a:rPr lang="en-US" dirty="0"/>
              <a:t>91926002 |Allergic rhinitis caused by grass pollen (disorder)|</a:t>
            </a:r>
          </a:p>
          <a:p>
            <a:pPr lvl="2"/>
            <a:r>
              <a:rPr lang="en-US" dirty="0"/>
              <a:t>449729000 |Allergic rhinitis caused by house dust mite (disorder)|</a:t>
            </a:r>
          </a:p>
          <a:p>
            <a:r>
              <a:rPr lang="en-US" dirty="0"/>
              <a:t>Preferred Term: </a:t>
            </a:r>
          </a:p>
          <a:p>
            <a:pPr lvl="1"/>
            <a:r>
              <a:rPr lang="en-US" dirty="0"/>
              <a:t>Allergic disease X (caused by Y)</a:t>
            </a:r>
          </a:p>
          <a:p>
            <a:pPr lvl="1"/>
            <a:r>
              <a:rPr lang="en-US" dirty="0"/>
              <a:t>Example:</a:t>
            </a:r>
          </a:p>
          <a:p>
            <a:pPr lvl="2"/>
            <a:r>
              <a:rPr lang="en-US" dirty="0"/>
              <a:t>Allergic rhinitis</a:t>
            </a:r>
          </a:p>
          <a:p>
            <a:pPr lvl="2"/>
            <a:r>
              <a:rPr lang="en-US" dirty="0"/>
              <a:t>Allergic conjunctivitis</a:t>
            </a:r>
          </a:p>
          <a:p>
            <a:pPr lvl="2"/>
            <a:r>
              <a:rPr lang="en-US" dirty="0"/>
              <a:t>Allergic rhinitis caused by grass pollen</a:t>
            </a:r>
          </a:p>
          <a:p>
            <a:pPr lvl="2"/>
            <a:r>
              <a:rPr lang="en-US" dirty="0"/>
              <a:t>Allergic rhinitis caused by house dust mite</a:t>
            </a:r>
          </a:p>
          <a:p>
            <a:r>
              <a:rPr lang="en-US" dirty="0"/>
              <a:t>For naming conventions for causative drug allergens see section on Allergic and non-allergic hypersensitivity (pseudoallergic) dispositions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488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551</TotalTime>
  <Words>1103</Words>
  <Application>Microsoft Macintosh PowerPoint</Application>
  <PresentationFormat>Widescreen</PresentationFormat>
  <Paragraphs>98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Calibri Light</vt:lpstr>
      <vt:lpstr>Office Theme</vt:lpstr>
      <vt:lpstr>Review of proposed hypersensitivity/allergy model</vt:lpstr>
      <vt:lpstr>WAO/EAAACI view of hypersensitivity1</vt:lpstr>
      <vt:lpstr> New pathological process (qualifier value) hierarchy </vt:lpstr>
      <vt:lpstr>Disorder of immune function – current model</vt:lpstr>
      <vt:lpstr>Disorder of immune function (disorder) – new model</vt:lpstr>
      <vt:lpstr>Allergic and autoimmune disorder</vt:lpstr>
      <vt:lpstr>Top level hierarchies </vt:lpstr>
      <vt:lpstr>Allergic and non-allergic hypersensitivity(pseudoallergic) diseases</vt:lpstr>
      <vt:lpstr>Terming</vt:lpstr>
      <vt:lpstr>Model</vt:lpstr>
      <vt:lpstr>Non-allergic hypersensitivity (pseudoallergic) diseases</vt:lpstr>
      <vt:lpstr>Allergic and non-allergic hypersensitivity (pseudoallergic) dispositions</vt:lpstr>
      <vt:lpstr>Terming</vt:lpstr>
      <vt:lpstr>Model</vt:lpstr>
      <vt:lpstr>Allergic and non-allergic hypersensitivity (pseudoallergic) reactions</vt:lpstr>
      <vt:lpstr>Terming</vt:lpstr>
      <vt:lpstr>Model - 1</vt:lpstr>
      <vt:lpstr>Model - 2</vt:lpstr>
      <vt:lpstr>Model - 3</vt:lpstr>
      <vt:lpstr>Modeling contact hypersensitivity</vt:lpstr>
      <vt:lpstr>New pathological processes to support modeling of contact hypersensitivity</vt:lpstr>
      <vt:lpstr>Contact dermatitis</vt:lpstr>
      <vt:lpstr>Irritant contact dermatitis</vt:lpstr>
      <vt:lpstr>Contact urticaria</vt:lpstr>
      <vt:lpstr>Allergic contact urticaria</vt:lpstr>
    </vt:vector>
  </TitlesOfParts>
  <Company/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of proposed hypersensitivity/allergy model</dc:title>
  <dc:creator>Bruce J. Goldberg</dc:creator>
  <cp:lastModifiedBy>Bruce Goldberg</cp:lastModifiedBy>
  <cp:revision>24</cp:revision>
  <dcterms:created xsi:type="dcterms:W3CDTF">2018-04-02T18:45:40Z</dcterms:created>
  <dcterms:modified xsi:type="dcterms:W3CDTF">2018-04-10T09:45:52Z</dcterms:modified>
</cp:coreProperties>
</file>