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8"/>
  </p:notesMasterIdLst>
  <p:sldIdLst>
    <p:sldId id="258" r:id="rId2"/>
    <p:sldId id="264" r:id="rId3"/>
    <p:sldId id="259" r:id="rId4"/>
    <p:sldId id="262" r:id="rId5"/>
    <p:sldId id="263" r:id="rId6"/>
    <p:sldId id="261" r:id="rId7"/>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78" autoAdjust="0"/>
    <p:restoredTop sz="94757" autoAdjust="0"/>
  </p:normalViewPr>
  <p:slideViewPr>
    <p:cSldViewPr snapToGrid="0" snapToObjects="1">
      <p:cViewPr varScale="1">
        <p:scale>
          <a:sx n="101" d="100"/>
          <a:sy n="101" d="100"/>
        </p:scale>
        <p:origin x="-122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GB" smtClean="0"/>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Historical Perspective</a:t>
            </a:r>
            <a:endParaRPr lang="en-US" dirty="0"/>
          </a:p>
        </p:txBody>
      </p:sp>
      <p:sp>
        <p:nvSpPr>
          <p:cNvPr id="3" name="Subtitle 2"/>
          <p:cNvSpPr>
            <a:spLocks noGrp="1"/>
          </p:cNvSpPr>
          <p:nvPr>
            <p:ph type="subTitle" idx="1"/>
          </p:nvPr>
        </p:nvSpPr>
        <p:spPr/>
        <p:txBody>
          <a:bodyPr/>
          <a:lstStyle/>
          <a:p>
            <a:r>
              <a:rPr lang="en-US" b="1" dirty="0" smtClean="0"/>
              <a:t>Ian Green</a:t>
            </a:r>
          </a:p>
          <a:p>
            <a:r>
              <a:rPr lang="en-US" sz="1800" dirty="0" smtClean="0"/>
              <a:t>Customer Relations Lead, Europe and Clinical Engagement Business Manager</a:t>
            </a:r>
            <a:endParaRPr lang="en-US" sz="1800" dirty="0"/>
          </a:p>
        </p:txBody>
      </p:sp>
    </p:spTree>
    <p:extLst>
      <p:ext uri="{BB962C8B-B14F-4D97-AF65-F5344CB8AC3E}">
        <p14:creationId xmlns:p14="http://schemas.microsoft.com/office/powerpoint/2010/main" val="17907970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Formed in 2012</a:t>
            </a:r>
          </a:p>
          <a:p>
            <a:r>
              <a:rPr lang="en-US" dirty="0" smtClean="0"/>
              <a:t>Well supported group by Members</a:t>
            </a:r>
          </a:p>
          <a:p>
            <a:r>
              <a:rPr lang="en-US" dirty="0" smtClean="0"/>
              <a:t>Primary focus was the creation of translation documentation:</a:t>
            </a:r>
          </a:p>
          <a:p>
            <a:pPr lvl="1"/>
            <a:r>
              <a:rPr lang="en-US" dirty="0" smtClean="0"/>
              <a:t>Guidelines for the translation of SNOMED CT</a:t>
            </a:r>
          </a:p>
          <a:p>
            <a:pPr lvl="1"/>
            <a:r>
              <a:rPr lang="en-US" dirty="0" smtClean="0"/>
              <a:t>Guidelines for the management of translation of SNOMED CT</a:t>
            </a:r>
          </a:p>
          <a:p>
            <a:pPr lvl="1"/>
            <a:r>
              <a:rPr lang="en-US" dirty="0" smtClean="0"/>
              <a:t>Developing a methodology and toolkit for evaluating SNOMED CT translation quality (background)</a:t>
            </a:r>
          </a:p>
          <a:p>
            <a:pPr lvl="1"/>
            <a:r>
              <a:rPr lang="en-US" dirty="0"/>
              <a:t>Developing a methodology and toolkit for evaluating SNOMED CT translation </a:t>
            </a:r>
            <a:r>
              <a:rPr lang="en-US" dirty="0" smtClean="0"/>
              <a:t>quality</a:t>
            </a:r>
          </a:p>
          <a:p>
            <a:r>
              <a:rPr lang="en-US" dirty="0" smtClean="0"/>
              <a:t>Following creation of documentation and SNOMED International translation tooling, the group disbanded in 2015</a:t>
            </a:r>
          </a:p>
          <a:p>
            <a:endParaRPr lang="en-US" dirty="0" smtClean="0"/>
          </a:p>
          <a:p>
            <a:pPr lvl="1"/>
            <a:endParaRPr lang="en-US" dirty="0"/>
          </a:p>
        </p:txBody>
      </p:sp>
      <p:sp>
        <p:nvSpPr>
          <p:cNvPr id="3" name="Title 2"/>
          <p:cNvSpPr>
            <a:spLocks noGrp="1"/>
          </p:cNvSpPr>
          <p:nvPr>
            <p:ph type="title"/>
          </p:nvPr>
        </p:nvSpPr>
        <p:spPr/>
        <p:txBody>
          <a:bodyPr/>
          <a:lstStyle/>
          <a:p>
            <a:r>
              <a:rPr lang="en-US" dirty="0" smtClean="0"/>
              <a:t>Translation Special Interest Group (SIG)</a:t>
            </a:r>
            <a:endParaRPr lang="en-US" dirty="0"/>
          </a:p>
        </p:txBody>
      </p:sp>
    </p:spTree>
    <p:extLst>
      <p:ext uri="{BB962C8B-B14F-4D97-AF65-F5344CB8AC3E}">
        <p14:creationId xmlns:p14="http://schemas.microsoft.com/office/powerpoint/2010/main" val="1837964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Mission</a:t>
            </a:r>
          </a:p>
          <a:p>
            <a:pPr lvl="1"/>
            <a:r>
              <a:rPr lang="en-GB" dirty="0"/>
              <a:t>To enable the IHTSDO to gather input from multiple perspectives about current science and practice related to the terminology translation and to identify best practice in relation to translation practices</a:t>
            </a:r>
          </a:p>
          <a:p>
            <a:pPr lvl="1"/>
            <a:r>
              <a:rPr lang="en-GB" dirty="0"/>
              <a:t>To provide a forum for the discussion of translation topics related to SNOMED CT, including suggested priorities for translation activities, implementation and deployment best practices, and specification of translation tooling requirements</a:t>
            </a:r>
          </a:p>
          <a:p>
            <a:pPr lvl="1"/>
            <a:r>
              <a:rPr lang="en-GB" dirty="0"/>
              <a:t>To identify opportunities for the IHTSDO to support Members in their translation activities</a:t>
            </a:r>
          </a:p>
          <a:p>
            <a:pPr lvl="1"/>
            <a:r>
              <a:rPr lang="en-GB" dirty="0"/>
              <a:t>To link with the Member Forum and SIGs to maintain awareness of developments that may have an impact on the translation activities within member </a:t>
            </a:r>
            <a:r>
              <a:rPr lang="en-GB" dirty="0" smtClean="0"/>
              <a:t>countries</a:t>
            </a:r>
            <a:endParaRPr lang="en-GB" dirty="0"/>
          </a:p>
        </p:txBody>
      </p:sp>
      <p:sp>
        <p:nvSpPr>
          <p:cNvPr id="3" name="Title 2"/>
          <p:cNvSpPr>
            <a:spLocks noGrp="1"/>
          </p:cNvSpPr>
          <p:nvPr>
            <p:ph type="title"/>
          </p:nvPr>
        </p:nvSpPr>
        <p:spPr/>
        <p:txBody>
          <a:bodyPr/>
          <a:lstStyle/>
          <a:p>
            <a:r>
              <a:rPr lang="en-US" dirty="0" smtClean="0"/>
              <a:t>Translation SIG</a:t>
            </a:r>
            <a:endParaRPr lang="en-US" dirty="0"/>
          </a:p>
        </p:txBody>
      </p:sp>
    </p:spTree>
    <p:extLst>
      <p:ext uri="{BB962C8B-B14F-4D97-AF65-F5344CB8AC3E}">
        <p14:creationId xmlns:p14="http://schemas.microsoft.com/office/powerpoint/2010/main" val="401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6321" y="1452308"/>
            <a:ext cx="8713361" cy="4658007"/>
          </a:xfrm>
        </p:spPr>
        <p:txBody>
          <a:bodyPr/>
          <a:lstStyle/>
          <a:p>
            <a:r>
              <a:rPr lang="en-GB" dirty="0" smtClean="0"/>
              <a:t>Scope</a:t>
            </a:r>
          </a:p>
          <a:p>
            <a:pPr lvl="1"/>
            <a:r>
              <a:rPr lang="en-CA" dirty="0"/>
              <a:t>Provide an international platform for the sharing of expertise and experience in the translation of SNOMED CT and other clinical terminologies and classifications including:</a:t>
            </a:r>
            <a:endParaRPr lang="en-GB" dirty="0"/>
          </a:p>
          <a:p>
            <a:pPr lvl="2"/>
            <a:r>
              <a:rPr lang="en-CA" dirty="0"/>
              <a:t>Provide general and practical advice on the principles, methodology and quality assurance of translations</a:t>
            </a:r>
            <a:endParaRPr lang="en-GB" dirty="0"/>
          </a:p>
          <a:p>
            <a:pPr lvl="1"/>
            <a:r>
              <a:rPr lang="en-CA" dirty="0"/>
              <a:t>Provide a forum to discuss and identify the need for documenting best practice in translation and the creation of artifacts in support of high quality translations. For example, reports by Translation User Group members </a:t>
            </a:r>
            <a:r>
              <a:rPr lang="en-GB" dirty="0"/>
              <a:t>on individual members translation activities </a:t>
            </a:r>
          </a:p>
          <a:p>
            <a:pPr lvl="1"/>
            <a:r>
              <a:rPr lang="en-GB" dirty="0"/>
              <a:t>Facilitate the sharing of translation expert knowledge between Member countries</a:t>
            </a:r>
          </a:p>
          <a:p>
            <a:pPr lvl="1"/>
            <a:r>
              <a:rPr lang="en-CA" dirty="0"/>
              <a:t>Provide a body of expertise in relation to Translation, which can be used to provide expert advice to Members, and also to the IHTSDO </a:t>
            </a:r>
            <a:r>
              <a:rPr lang="en-CA" dirty="0" smtClean="0"/>
              <a:t>itself</a:t>
            </a:r>
            <a:endParaRPr lang="en-GB" dirty="0"/>
          </a:p>
        </p:txBody>
      </p:sp>
      <p:sp>
        <p:nvSpPr>
          <p:cNvPr id="3" name="Title 2"/>
          <p:cNvSpPr>
            <a:spLocks noGrp="1"/>
          </p:cNvSpPr>
          <p:nvPr>
            <p:ph type="title"/>
          </p:nvPr>
        </p:nvSpPr>
        <p:spPr/>
        <p:txBody>
          <a:bodyPr/>
          <a:lstStyle/>
          <a:p>
            <a:r>
              <a:rPr lang="en-US" dirty="0" smtClean="0"/>
              <a:t>Translation SIG</a:t>
            </a:r>
            <a:endParaRPr lang="en-US" dirty="0"/>
          </a:p>
        </p:txBody>
      </p:sp>
    </p:spTree>
    <p:extLst>
      <p:ext uri="{BB962C8B-B14F-4D97-AF65-F5344CB8AC3E}">
        <p14:creationId xmlns:p14="http://schemas.microsoft.com/office/powerpoint/2010/main" val="2796018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6321" y="1452308"/>
            <a:ext cx="8713361" cy="4658007"/>
          </a:xfrm>
        </p:spPr>
        <p:txBody>
          <a:bodyPr/>
          <a:lstStyle/>
          <a:p>
            <a:r>
              <a:rPr lang="en-GB" dirty="0" smtClean="0"/>
              <a:t>Scope (continued)</a:t>
            </a:r>
          </a:p>
          <a:p>
            <a:pPr lvl="1"/>
            <a:r>
              <a:rPr lang="en-GB" dirty="0"/>
              <a:t>Develop an annual User Group work plan to identify work items for the group, and proposals for work items to support translation to be submitted to the Member Forum for future prioritisation</a:t>
            </a:r>
          </a:p>
          <a:p>
            <a:pPr lvl="1"/>
            <a:r>
              <a:rPr lang="en-GB" dirty="0"/>
              <a:t>Provide general and practical advice on the management of the translation process</a:t>
            </a:r>
          </a:p>
          <a:p>
            <a:pPr lvl="1"/>
            <a:r>
              <a:rPr lang="en-GB" dirty="0"/>
              <a:t>Provide general and practical advice on translation tooling</a:t>
            </a:r>
          </a:p>
          <a:p>
            <a:pPr lvl="1"/>
            <a:r>
              <a:rPr lang="en-CA" dirty="0"/>
              <a:t>Support the work of the IHTSDO and the Community of Practice by providing advice upon request in areas which may include, but are not limited to: maintenance of IHTSDO translation documentation, education related to translation, work prioritisation, implementation advice, technical development and quality assurance</a:t>
            </a:r>
            <a:endParaRPr lang="en-GB" dirty="0"/>
          </a:p>
        </p:txBody>
      </p:sp>
      <p:sp>
        <p:nvSpPr>
          <p:cNvPr id="3" name="Title 2"/>
          <p:cNvSpPr>
            <a:spLocks noGrp="1"/>
          </p:cNvSpPr>
          <p:nvPr>
            <p:ph type="title"/>
          </p:nvPr>
        </p:nvSpPr>
        <p:spPr/>
        <p:txBody>
          <a:bodyPr/>
          <a:lstStyle/>
          <a:p>
            <a:r>
              <a:rPr lang="en-US" dirty="0" smtClean="0"/>
              <a:t>Translation SIG</a:t>
            </a:r>
            <a:endParaRPr lang="en-US" dirty="0"/>
          </a:p>
        </p:txBody>
      </p:sp>
    </p:spTree>
    <p:extLst>
      <p:ext uri="{BB962C8B-B14F-4D97-AF65-F5344CB8AC3E}">
        <p14:creationId xmlns:p14="http://schemas.microsoft.com/office/powerpoint/2010/main" val="4131668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Agreed by General Assembly in 2016</a:t>
            </a:r>
          </a:p>
          <a:p>
            <a:r>
              <a:rPr lang="en-US" dirty="0" smtClean="0"/>
              <a:t>In recognition </a:t>
            </a:r>
            <a:r>
              <a:rPr lang="en-US" dirty="0"/>
              <a:t>of the significant cost of translating SNOMED CT, </a:t>
            </a:r>
            <a:r>
              <a:rPr lang="en-US" dirty="0" smtClean="0"/>
              <a:t>the </a:t>
            </a:r>
            <a:r>
              <a:rPr lang="en-US" dirty="0"/>
              <a:t>policy </a:t>
            </a:r>
            <a:r>
              <a:rPr lang="en-US" dirty="0" smtClean="0"/>
              <a:t>aims to incentivize </a:t>
            </a:r>
            <a:r>
              <a:rPr lang="en-US" dirty="0"/>
              <a:t>new and existing Members to consider the opportunities to translate some or all of the content</a:t>
            </a:r>
            <a:r>
              <a:rPr lang="en-US" dirty="0" smtClean="0"/>
              <a:t>.</a:t>
            </a:r>
          </a:p>
          <a:p>
            <a:r>
              <a:rPr lang="en-US" dirty="0" smtClean="0"/>
              <a:t>Reimburse </a:t>
            </a:r>
            <a:r>
              <a:rPr lang="en-US" dirty="0"/>
              <a:t>50% of the Member joining fee no later than three years after initiation of the translation development</a:t>
            </a:r>
            <a:r>
              <a:rPr lang="en-US" dirty="0" smtClean="0"/>
              <a:t>.</a:t>
            </a:r>
          </a:p>
          <a:p>
            <a:r>
              <a:rPr lang="en-US" dirty="0" smtClean="0"/>
              <a:t>For </a:t>
            </a:r>
            <a:r>
              <a:rPr lang="en-US" dirty="0"/>
              <a:t>smaller member countries SNOMED international</a:t>
            </a:r>
            <a:r>
              <a:rPr lang="en-US" dirty="0" smtClean="0"/>
              <a:t> </a:t>
            </a:r>
            <a:r>
              <a:rPr lang="en-US" dirty="0"/>
              <a:t>at its discretion may provide supplemental funding through the Member Development </a:t>
            </a:r>
            <a:r>
              <a:rPr lang="en-US" dirty="0" smtClean="0"/>
              <a:t>Fund</a:t>
            </a:r>
          </a:p>
          <a:p>
            <a:r>
              <a:rPr lang="en-US" dirty="0" smtClean="0"/>
              <a:t>Formal </a:t>
            </a:r>
            <a:r>
              <a:rPr lang="en-US" dirty="0"/>
              <a:t>agreement </a:t>
            </a:r>
            <a:r>
              <a:rPr lang="en-US" dirty="0" smtClean="0"/>
              <a:t>is drawn </a:t>
            </a:r>
            <a:r>
              <a:rPr lang="en-US" dirty="0"/>
              <a:t>up between </a:t>
            </a:r>
            <a:r>
              <a:rPr lang="en-US" dirty="0" smtClean="0"/>
              <a:t>SNOMED International and </a:t>
            </a:r>
            <a:r>
              <a:rPr lang="en-US" dirty="0"/>
              <a:t>the </a:t>
            </a:r>
            <a:r>
              <a:rPr lang="en-US" dirty="0" smtClean="0"/>
              <a:t>Member, </a:t>
            </a:r>
            <a:r>
              <a:rPr lang="en-US" dirty="0"/>
              <a:t>so that the conditions are clear and explicit.</a:t>
            </a:r>
          </a:p>
        </p:txBody>
      </p:sp>
      <p:sp>
        <p:nvSpPr>
          <p:cNvPr id="3" name="Title 2"/>
          <p:cNvSpPr>
            <a:spLocks noGrp="1"/>
          </p:cNvSpPr>
          <p:nvPr>
            <p:ph type="title"/>
          </p:nvPr>
        </p:nvSpPr>
        <p:spPr/>
        <p:txBody>
          <a:bodyPr/>
          <a:lstStyle/>
          <a:p>
            <a:r>
              <a:rPr lang="en-US" dirty="0" smtClean="0"/>
              <a:t>Translation policy</a:t>
            </a:r>
            <a:endParaRPr lang="en-US" dirty="0"/>
          </a:p>
        </p:txBody>
      </p:sp>
    </p:spTree>
    <p:extLst>
      <p:ext uri="{BB962C8B-B14F-4D97-AF65-F5344CB8AC3E}">
        <p14:creationId xmlns:p14="http://schemas.microsoft.com/office/powerpoint/2010/main" val="1414220664"/>
      </p:ext>
    </p:extLst>
  </p:cSld>
  <p:clrMapOvr>
    <a:masterClrMapping/>
  </p:clrMapOvr>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deck simple SI.potx</Template>
  <TotalTime>3356</TotalTime>
  <Words>529</Words>
  <Application>Microsoft Macintosh PowerPoint</Application>
  <PresentationFormat>On-screen Show (4:3)</PresentationFormat>
  <Paragraphs>37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Slide deck simple SI</vt:lpstr>
      <vt:lpstr>Historical Perspective</vt:lpstr>
      <vt:lpstr>Translation Special Interest Group (SIG)</vt:lpstr>
      <vt:lpstr>Translation SIG</vt:lpstr>
      <vt:lpstr>Translation SIG</vt:lpstr>
      <vt:lpstr>Translation SIG</vt:lpstr>
      <vt:lpstr>Translation policy</vt:lpstr>
    </vt:vector>
  </TitlesOfParts>
  <Manager/>
  <Company>SNOMED International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Ian Green</cp:lastModifiedBy>
  <cp:revision>46</cp:revision>
  <dcterms:modified xsi:type="dcterms:W3CDTF">2018-04-03T17:39:42Z</dcterms:modified>
  <cp:category/>
</cp:coreProperties>
</file>