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-72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Projects\FHIR PRSB\FHIR Condition Resour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5540" y="30480"/>
            <a:ext cx="744100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823027" y="1851660"/>
            <a:ext cx="838200" cy="152400"/>
          </a:xfrm>
          <a:prstGeom prst="rect">
            <a:avLst/>
          </a:prstGeom>
          <a:solidFill>
            <a:srgbClr val="FFFF00">
              <a:alpha val="27843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/>
          <p:cNvSpPr/>
          <p:nvPr/>
        </p:nvSpPr>
        <p:spPr>
          <a:xfrm>
            <a:off x="2607387" y="2057400"/>
            <a:ext cx="8382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2607387" y="2263140"/>
            <a:ext cx="8382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2607387" y="2461260"/>
            <a:ext cx="8382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2607387" y="5593080"/>
            <a:ext cx="8382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2607387" y="6339840"/>
            <a:ext cx="83820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2607387" y="1409700"/>
            <a:ext cx="106934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2607387" y="2682240"/>
            <a:ext cx="1069340" cy="1524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146804" y="175260"/>
            <a:ext cx="1988045" cy="784830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GB" sz="900" dirty="0">
                <a:latin typeface="Arial Narrow" panose="020B0606020202030204" pitchFamily="34" charset="0"/>
              </a:rPr>
              <a:t>91011001 Active </a:t>
            </a:r>
            <a:r>
              <a:rPr lang="en-GB" sz="900" dirty="0" err="1">
                <a:latin typeface="Arial Narrow" panose="020B0606020202030204" pitchFamily="34" charset="0"/>
              </a:rPr>
              <a:t>Ménière's</a:t>
            </a:r>
            <a:r>
              <a:rPr lang="en-GB" sz="900" dirty="0">
                <a:latin typeface="Arial Narrow" panose="020B0606020202030204" pitchFamily="34" charset="0"/>
              </a:rPr>
              <a:t> disease</a:t>
            </a:r>
          </a:p>
          <a:p>
            <a:r>
              <a:rPr lang="en-GB" sz="900" dirty="0">
                <a:latin typeface="Arial Narrow" panose="020B0606020202030204" pitchFamily="34" charset="0"/>
              </a:rPr>
              <a:t>&lt;&lt;58184002 Recurrent disease</a:t>
            </a:r>
          </a:p>
          <a:p>
            <a:r>
              <a:rPr lang="en-GB" sz="900" dirty="0">
                <a:latin typeface="Arial Narrow" panose="020B0606020202030204" pitchFamily="34" charset="0"/>
              </a:rPr>
              <a:t>194351009 Inactive </a:t>
            </a:r>
            <a:r>
              <a:rPr lang="en-GB" sz="900" dirty="0" err="1">
                <a:latin typeface="Arial Narrow" panose="020B0606020202030204" pitchFamily="34" charset="0"/>
              </a:rPr>
              <a:t>Ménière's</a:t>
            </a:r>
            <a:r>
              <a:rPr lang="en-GB" sz="900" dirty="0">
                <a:latin typeface="Arial Narrow" panose="020B0606020202030204" pitchFamily="34" charset="0"/>
              </a:rPr>
              <a:t> disease</a:t>
            </a:r>
          </a:p>
          <a:p>
            <a:r>
              <a:rPr lang="en-GB" sz="900" dirty="0">
                <a:latin typeface="Arial Narrow" panose="020B0606020202030204" pitchFamily="34" charset="0"/>
              </a:rPr>
              <a:t>426071002 Hodgkin's disease in remission</a:t>
            </a:r>
          </a:p>
          <a:p>
            <a:r>
              <a:rPr lang="en-GB" sz="900" dirty="0">
                <a:latin typeface="Arial Narrow" panose="020B0606020202030204" pitchFamily="34" charset="0"/>
              </a:rPr>
              <a:t>&lt;&lt;370996005 Patient condition resolved</a:t>
            </a:r>
          </a:p>
        </p:txBody>
      </p:sp>
      <p:cxnSp>
        <p:nvCxnSpPr>
          <p:cNvPr id="14" name="Straight Connector 13"/>
          <p:cNvCxnSpPr>
            <a:stCxn id="12" idx="2"/>
          </p:cNvCxnSpPr>
          <p:nvPr/>
        </p:nvCxnSpPr>
        <p:spPr>
          <a:xfrm>
            <a:off x="1140827" y="960090"/>
            <a:ext cx="1466560" cy="5258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05700" y="2971442"/>
            <a:ext cx="2134579" cy="584775"/>
          </a:xfrm>
          <a:prstGeom prst="rect">
            <a:avLst/>
          </a:prstGeom>
          <a:solidFill>
            <a:srgbClr val="FFFFCC"/>
          </a:solidFill>
        </p:spPr>
        <p:txBody>
          <a:bodyPr wrap="square" rtlCol="0">
            <a:spAutoFit/>
          </a:bodyPr>
          <a:lstStyle/>
          <a:p>
            <a:r>
              <a:rPr lang="en-GB" sz="800" dirty="0" smtClean="0">
                <a:latin typeface="Arial Narrow" panose="020B0606020202030204" pitchFamily="34" charset="0"/>
              </a:rPr>
              <a:t>&lt;&lt;442083009 Anatomical or </a:t>
            </a:r>
            <a:r>
              <a:rPr lang="en-GB" sz="800" dirty="0">
                <a:latin typeface="Arial Narrow" panose="020B0606020202030204" pitchFamily="34" charset="0"/>
              </a:rPr>
              <a:t>acquired body </a:t>
            </a:r>
            <a:r>
              <a:rPr lang="en-GB" sz="800" dirty="0" smtClean="0">
                <a:latin typeface="Arial Narrow" panose="020B0606020202030204" pitchFamily="34" charset="0"/>
              </a:rPr>
              <a:t>structure</a:t>
            </a:r>
          </a:p>
          <a:p>
            <a:r>
              <a:rPr lang="en-GB" sz="800" dirty="0" smtClean="0">
                <a:latin typeface="Arial Narrow" panose="020B0606020202030204" pitchFamily="34" charset="0"/>
              </a:rPr>
              <a:t>OR &lt;&lt;123037004 Body structure ??</a:t>
            </a:r>
          </a:p>
          <a:p>
            <a:r>
              <a:rPr lang="en-GB" sz="800" dirty="0" smtClean="0">
                <a:latin typeface="Arial Narrow" panose="020B0606020202030204" pitchFamily="34" charset="0"/>
              </a:rPr>
              <a:t>Pacemaker vegetation?</a:t>
            </a:r>
          </a:p>
          <a:p>
            <a:r>
              <a:rPr lang="en-GB" sz="800" b="1" dirty="0" smtClean="0">
                <a:latin typeface="Arial Narrow" panose="020B0606020202030204" pitchFamily="34" charset="0"/>
              </a:rPr>
              <a:t>“May </a:t>
            </a:r>
            <a:r>
              <a:rPr lang="en-GB" sz="800" b="1" dirty="0">
                <a:latin typeface="Arial Narrow" panose="020B0606020202030204" pitchFamily="34" charset="0"/>
              </a:rPr>
              <a:t>include </a:t>
            </a:r>
            <a:r>
              <a:rPr lang="en-GB" sz="800" b="1" dirty="0" smtClean="0">
                <a:latin typeface="Arial Narrow" panose="020B0606020202030204" pitchFamily="34" charset="0"/>
              </a:rPr>
              <a:t>laterality”</a:t>
            </a:r>
            <a:endParaRPr lang="en-GB" sz="800" b="1" dirty="0">
              <a:latin typeface="Arial Narrow" panose="020B0606020202030204" pitchFamily="34" charset="0"/>
            </a:endParaRPr>
          </a:p>
        </p:txBody>
      </p:sp>
      <p:cxnSp>
        <p:nvCxnSpPr>
          <p:cNvPr id="19" name="Straight Connector 18"/>
          <p:cNvCxnSpPr>
            <a:stCxn id="18" idx="3"/>
            <a:endCxn id="6" idx="1"/>
          </p:cNvCxnSpPr>
          <p:nvPr/>
        </p:nvCxnSpPr>
        <p:spPr>
          <a:xfrm flipV="1">
            <a:off x="2240279" y="2537460"/>
            <a:ext cx="367108" cy="7263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01" y="1480185"/>
            <a:ext cx="2070252" cy="93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4" name="Straight Connector 23"/>
          <p:cNvCxnSpPr>
            <a:stCxn id="1027" idx="3"/>
            <a:endCxn id="4" idx="1"/>
          </p:cNvCxnSpPr>
          <p:nvPr/>
        </p:nvCxnSpPr>
        <p:spPr>
          <a:xfrm>
            <a:off x="2175953" y="1947863"/>
            <a:ext cx="431434" cy="1857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05701" y="5138365"/>
            <a:ext cx="2215671" cy="1061829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>
                <a:latin typeface="Arial Narrow" panose="020B0606020202030204" pitchFamily="34" charset="0"/>
              </a:defRPr>
            </a:lvl1pPr>
          </a:lstStyle>
          <a:p>
            <a:r>
              <a:rPr lang="en-GB" sz="900" dirty="0"/>
              <a:t>&lt;&lt;80631005 Clinical stage finding</a:t>
            </a:r>
          </a:p>
          <a:p>
            <a:r>
              <a:rPr lang="en-GB" sz="900" dirty="0"/>
              <a:t>&lt;&lt;261612004 Stages</a:t>
            </a:r>
          </a:p>
          <a:p>
            <a:r>
              <a:rPr lang="en-GB" sz="900" dirty="0" smtClean="0"/>
              <a:t>&lt;&lt;258349007 Grades</a:t>
            </a:r>
          </a:p>
          <a:p>
            <a:r>
              <a:rPr lang="en-GB" sz="900" dirty="0"/>
              <a:t>46909005 </a:t>
            </a:r>
            <a:r>
              <a:rPr lang="en-GB" sz="900" dirty="0" smtClean="0"/>
              <a:t>Cardiac </a:t>
            </a:r>
            <a:r>
              <a:rPr lang="en-GB" sz="900" dirty="0"/>
              <a:t>murmur, intensity grade </a:t>
            </a:r>
            <a:r>
              <a:rPr lang="en-GB" sz="900" dirty="0" smtClean="0"/>
              <a:t>I/VI</a:t>
            </a:r>
          </a:p>
          <a:p>
            <a:r>
              <a:rPr lang="en-GB" sz="900" dirty="0"/>
              <a:t>13131000 </a:t>
            </a:r>
            <a:r>
              <a:rPr lang="en-GB" sz="900" dirty="0" smtClean="0"/>
              <a:t>Spondylolisthesis</a:t>
            </a:r>
            <a:r>
              <a:rPr lang="en-GB" sz="900" dirty="0"/>
              <a:t>, grade 3</a:t>
            </a:r>
            <a:br>
              <a:rPr lang="en-GB" sz="900" dirty="0"/>
            </a:br>
            <a:r>
              <a:rPr lang="en-GB" sz="900" dirty="0"/>
              <a:t>312092000 </a:t>
            </a:r>
            <a:r>
              <a:rPr lang="en-GB" sz="900" dirty="0" smtClean="0"/>
              <a:t>Tooth </a:t>
            </a:r>
            <a:r>
              <a:rPr lang="en-GB" sz="900" dirty="0"/>
              <a:t>mobility - grade </a:t>
            </a:r>
            <a:r>
              <a:rPr lang="en-GB" sz="900" dirty="0" smtClean="0"/>
              <a:t>2</a:t>
            </a:r>
          </a:p>
          <a:p>
            <a:r>
              <a:rPr lang="en-GB" sz="900" dirty="0"/>
              <a:t>391120009 </a:t>
            </a:r>
            <a:r>
              <a:rPr lang="en-GB" sz="900" dirty="0" smtClean="0"/>
              <a:t>MRC </a:t>
            </a:r>
            <a:r>
              <a:rPr lang="en-GB" sz="900" dirty="0"/>
              <a:t>Breathlessness Scale: grade 1</a:t>
            </a:r>
          </a:p>
        </p:txBody>
      </p:sp>
      <p:cxnSp>
        <p:nvCxnSpPr>
          <p:cNvPr id="32" name="Straight Connector 31"/>
          <p:cNvCxnSpPr>
            <a:stCxn id="31" idx="3"/>
            <a:endCxn id="7" idx="1"/>
          </p:cNvCxnSpPr>
          <p:nvPr/>
        </p:nvCxnSpPr>
        <p:spPr>
          <a:xfrm>
            <a:off x="2321372" y="5669280"/>
            <a:ext cx="28601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133071" y="6308318"/>
            <a:ext cx="1524776" cy="230832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800">
                <a:latin typeface="Arial Narrow" panose="020B0606020202030204" pitchFamily="34" charset="0"/>
              </a:defRPr>
            </a:lvl1pPr>
          </a:lstStyle>
          <a:p>
            <a:r>
              <a:rPr lang="en-GB" sz="900" dirty="0"/>
              <a:t>Signs, symptoms, observables?</a:t>
            </a:r>
          </a:p>
        </p:txBody>
      </p:sp>
      <p:cxnSp>
        <p:nvCxnSpPr>
          <p:cNvPr id="35" name="Straight Connector 34"/>
          <p:cNvCxnSpPr>
            <a:stCxn id="34" idx="3"/>
            <a:endCxn id="8" idx="1"/>
          </p:cNvCxnSpPr>
          <p:nvPr/>
        </p:nvCxnSpPr>
        <p:spPr>
          <a:xfrm flipV="1">
            <a:off x="1657847" y="6416040"/>
            <a:ext cx="949540" cy="76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5701" y="4540326"/>
            <a:ext cx="1617751" cy="507831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GB" sz="900" dirty="0" smtClean="0">
                <a:latin typeface="Arial Narrow" panose="020B0606020202030204" pitchFamily="34" charset="0"/>
              </a:rPr>
              <a:t>Finding </a:t>
            </a:r>
            <a:r>
              <a:rPr lang="en-GB" sz="900" dirty="0">
                <a:latin typeface="Arial Narrow" panose="020B0606020202030204" pitchFamily="34" charset="0"/>
              </a:rPr>
              <a:t>context Known present</a:t>
            </a:r>
          </a:p>
          <a:p>
            <a:r>
              <a:rPr lang="en-GB" sz="900" b="1" dirty="0" smtClean="0">
                <a:latin typeface="Arial Narrow" panose="020B0606020202030204" pitchFamily="34" charset="0"/>
              </a:rPr>
              <a:t>Subject </a:t>
            </a:r>
            <a:r>
              <a:rPr lang="en-GB" sz="900" b="1" dirty="0">
                <a:latin typeface="Arial Narrow" panose="020B0606020202030204" pitchFamily="34" charset="0"/>
              </a:rPr>
              <a:t>relationship context </a:t>
            </a:r>
            <a:r>
              <a:rPr lang="en-GB" sz="900" b="1" dirty="0" smtClean="0">
                <a:latin typeface="Arial Narrow" panose="020B0606020202030204" pitchFamily="34" charset="0"/>
              </a:rPr>
              <a:t> ??</a:t>
            </a:r>
          </a:p>
          <a:p>
            <a:r>
              <a:rPr lang="en-GB" sz="900" dirty="0" smtClean="0">
                <a:latin typeface="Arial Narrow" panose="020B0606020202030204" pitchFamily="34" charset="0"/>
              </a:rPr>
              <a:t>Temporal </a:t>
            </a:r>
            <a:r>
              <a:rPr lang="en-GB" sz="900" dirty="0">
                <a:latin typeface="Arial Narrow" panose="020B0606020202030204" pitchFamily="34" charset="0"/>
              </a:rPr>
              <a:t>context Current or past</a:t>
            </a:r>
          </a:p>
        </p:txBody>
      </p:sp>
      <p:cxnSp>
        <p:nvCxnSpPr>
          <p:cNvPr id="39" name="Straight Connector 38"/>
          <p:cNvCxnSpPr>
            <a:stCxn id="38" idx="3"/>
            <a:endCxn id="11" idx="1"/>
          </p:cNvCxnSpPr>
          <p:nvPr/>
        </p:nvCxnSpPr>
        <p:spPr>
          <a:xfrm flipV="1">
            <a:off x="1723452" y="2758440"/>
            <a:ext cx="883935" cy="2035802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>
            <a:stCxn id="3" idx="1"/>
            <a:endCxn id="5" idx="3"/>
          </p:cNvCxnSpPr>
          <p:nvPr/>
        </p:nvCxnSpPr>
        <p:spPr>
          <a:xfrm flipH="1">
            <a:off x="3445587" y="1927860"/>
            <a:ext cx="2377440" cy="4114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105701" y="2472750"/>
            <a:ext cx="1351652" cy="400110"/>
          </a:xfrm>
          <a:prstGeom prst="rect">
            <a:avLst/>
          </a:prstGeom>
          <a:solidFill>
            <a:srgbClr val="FFFFCC"/>
          </a:solidFill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Arial Narrow" panose="020B0606020202030204" pitchFamily="34" charset="0"/>
              </a:rPr>
              <a:t>Including AADR and FH?</a:t>
            </a:r>
          </a:p>
          <a:p>
            <a:r>
              <a:rPr lang="en-GB" sz="1000" dirty="0" smtClean="0">
                <a:latin typeface="Arial Narrow" panose="020B0606020202030204" pitchFamily="34" charset="0"/>
              </a:rPr>
              <a:t>Risks?</a:t>
            </a:r>
            <a:endParaRPr lang="en-GB" sz="1000" dirty="0">
              <a:latin typeface="Arial Narrow" panose="020B0606020202030204" pitchFamily="34" charset="0"/>
            </a:endParaRPr>
          </a:p>
        </p:txBody>
      </p:sp>
      <p:cxnSp>
        <p:nvCxnSpPr>
          <p:cNvPr id="49" name="Straight Connector 48"/>
          <p:cNvCxnSpPr>
            <a:stCxn id="5" idx="1"/>
            <a:endCxn id="44" idx="3"/>
          </p:cNvCxnSpPr>
          <p:nvPr/>
        </p:nvCxnSpPr>
        <p:spPr>
          <a:xfrm flipH="1">
            <a:off x="1457353" y="2339340"/>
            <a:ext cx="1150034" cy="33346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9926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391</TotalTime>
  <Words>92</Words>
  <Application>Microsoft Office PowerPoint</Application>
  <PresentationFormat>On-screen Show (4:3)</PresentationFormat>
  <Paragraphs>21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JERO</dc:creator>
  <cp:lastModifiedBy>Dr Jeremy Rogers</cp:lastModifiedBy>
  <cp:revision>21</cp:revision>
  <dcterms:created xsi:type="dcterms:W3CDTF">2006-08-16T00:00:00Z</dcterms:created>
  <dcterms:modified xsi:type="dcterms:W3CDTF">2018-05-09T08:12:37Z</dcterms:modified>
</cp:coreProperties>
</file>