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5"/>
  </p:notesMasterIdLst>
  <p:sldIdLst>
    <p:sldId id="258" r:id="rId2"/>
    <p:sldId id="263" r:id="rId3"/>
    <p:sldId id="280" r:id="rId4"/>
    <p:sldId id="267" r:id="rId5"/>
    <p:sldId id="269" r:id="rId6"/>
    <p:sldId id="268" r:id="rId7"/>
    <p:sldId id="296" r:id="rId8"/>
    <p:sldId id="289" r:id="rId9"/>
    <p:sldId id="298" r:id="rId10"/>
    <p:sldId id="270" r:id="rId11"/>
    <p:sldId id="281" r:id="rId12"/>
    <p:sldId id="285" r:id="rId13"/>
    <p:sldId id="271" r:id="rId14"/>
    <p:sldId id="290" r:id="rId15"/>
    <p:sldId id="283" r:id="rId16"/>
    <p:sldId id="272" r:id="rId17"/>
    <p:sldId id="291" r:id="rId18"/>
    <p:sldId id="284" r:id="rId19"/>
    <p:sldId id="273" r:id="rId20"/>
    <p:sldId id="274" r:id="rId21"/>
    <p:sldId id="292" r:id="rId22"/>
    <p:sldId id="286" r:id="rId23"/>
    <p:sldId id="275" r:id="rId24"/>
    <p:sldId id="293" r:id="rId25"/>
    <p:sldId id="297" r:id="rId26"/>
    <p:sldId id="276" r:id="rId27"/>
    <p:sldId id="277" r:id="rId28"/>
    <p:sldId id="294" r:id="rId29"/>
    <p:sldId id="295" r:id="rId30"/>
    <p:sldId id="287" r:id="rId31"/>
    <p:sldId id="278" r:id="rId32"/>
    <p:sldId id="279" r:id="rId33"/>
    <p:sldId id="288" r:id="rId3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78" autoAdjust="0"/>
    <p:restoredTop sz="95027" autoAdjust="0"/>
  </p:normalViewPr>
  <p:slideViewPr>
    <p:cSldViewPr snapToGrid="0" snapToObjects="1">
      <p:cViewPr>
        <p:scale>
          <a:sx n="100" d="100"/>
          <a:sy n="100" d="100"/>
        </p:scale>
        <p:origin x="-2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00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60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52716"/>
            <a:ext cx="7772400" cy="1470024"/>
          </a:xfrm>
        </p:spPr>
        <p:txBody>
          <a:bodyPr/>
          <a:lstStyle/>
          <a:p>
            <a:r>
              <a:rPr lang="en-US" dirty="0" smtClean="0"/>
              <a:t>Mapping of Rare Diseases and Syndromes and the use of </a:t>
            </a:r>
            <a:r>
              <a:rPr lang="en-US" dirty="0" err="1"/>
              <a:t>O</a:t>
            </a:r>
            <a:r>
              <a:rPr lang="en-US" dirty="0" err="1" smtClean="0"/>
              <a:t>rphanet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4571998"/>
            <a:ext cx="8474075" cy="1038227"/>
          </a:xfrm>
        </p:spPr>
        <p:txBody>
          <a:bodyPr/>
          <a:lstStyle/>
          <a:p>
            <a:r>
              <a:rPr lang="en-US" sz="2800" b="1" dirty="0" smtClean="0"/>
              <a:t>Mapping SIG Quality Assurance Topic, </a:t>
            </a:r>
            <a:r>
              <a:rPr lang="en-US" sz="2800" b="1" dirty="0" smtClean="0"/>
              <a:t>May &amp; June </a:t>
            </a:r>
            <a:r>
              <a:rPr lang="en-US" sz="2800" b="1" dirty="0" smtClean="0"/>
              <a:t>2015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34242"/>
          </a:xfrm>
        </p:spPr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147560" cy="507995"/>
          </a:xfrm>
        </p:spPr>
        <p:txBody>
          <a:bodyPr/>
          <a:lstStyle/>
          <a:p>
            <a:r>
              <a:rPr lang="en-GB" dirty="0" smtClean="0"/>
              <a:t>239028001|Odontotrichomelic syndrome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33725"/>
            <a:ext cx="80010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33575"/>
            <a:ext cx="8001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297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048500" cy="507995"/>
          </a:xfrm>
        </p:spPr>
        <p:txBody>
          <a:bodyPr/>
          <a:lstStyle/>
          <a:p>
            <a:r>
              <a:rPr lang="en-GB" dirty="0"/>
              <a:t>709075008|Aromatase excess syndrome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2128838"/>
            <a:ext cx="71723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572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1" y="3633788"/>
            <a:ext cx="4505324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319213"/>
            <a:ext cx="7181850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014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158042"/>
          </a:xfrm>
        </p:spPr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19106"/>
            <a:ext cx="7191375" cy="507995"/>
          </a:xfrm>
        </p:spPr>
        <p:txBody>
          <a:bodyPr/>
          <a:lstStyle/>
          <a:p>
            <a:r>
              <a:rPr lang="en-GB" dirty="0" smtClean="0"/>
              <a:t>709075008|Aromatase excess syndrome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05138"/>
            <a:ext cx="82296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" y="2052638"/>
            <a:ext cx="86391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116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703522009|Biotin-thiamine-responsive basal ganglia disease</a:t>
            </a: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466850"/>
            <a:ext cx="693420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453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7789"/>
            <a:ext cx="71723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3838575"/>
            <a:ext cx="47529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95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52308"/>
            <a:ext cx="8391525" cy="5043742"/>
          </a:xfrm>
        </p:spPr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1950" y="561956"/>
            <a:ext cx="6953250" cy="704869"/>
          </a:xfrm>
        </p:spPr>
        <p:txBody>
          <a:bodyPr/>
          <a:lstStyle/>
          <a:p>
            <a:r>
              <a:rPr lang="en-GB" sz="2400" dirty="0" smtClean="0"/>
              <a:t>703522009|Biotin-thiamine-responsive basal ganglia disease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1" y="2990850"/>
            <a:ext cx="83248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43099"/>
            <a:ext cx="8791576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176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15182000|Coffin-Lowry syndrome</a:t>
            </a: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1" y="1452563"/>
            <a:ext cx="5762624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779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81125"/>
            <a:ext cx="71437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003675"/>
            <a:ext cx="465772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206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15182000|Coffin-Lowry syndrome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209925"/>
            <a:ext cx="75914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143124"/>
            <a:ext cx="871061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84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09"/>
            <a:ext cx="8229600" cy="53855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 marL="129541" indent="0" algn="just">
              <a:buNone/>
            </a:pPr>
            <a:r>
              <a:rPr lang="en-US" sz="1800" dirty="0" smtClean="0"/>
              <a:t>The goal of the SNOMED CT to ICD-10 mapping process is to identify the meaning of a SNOMED CT concept, determine the best location of that concept in the ICD-10</a:t>
            </a:r>
            <a:r>
              <a:rPr lang="en-US" sz="1800" dirty="0"/>
              <a:t> </a:t>
            </a:r>
            <a:r>
              <a:rPr lang="en-US" sz="1800" dirty="0" smtClean="0"/>
              <a:t>semantic space as identified by one or more ICD-10 classification codes and to create a link between the concept and the classification codes. </a:t>
            </a:r>
          </a:p>
          <a:p>
            <a:pPr marL="129541" indent="0">
              <a:buNone/>
            </a:pPr>
            <a:endParaRPr lang="en-US" sz="1800" dirty="0"/>
          </a:p>
          <a:p>
            <a:pPr marL="129541" indent="0" algn="just">
              <a:buNone/>
            </a:pPr>
            <a:r>
              <a:rPr lang="en-US" sz="1800" dirty="0" smtClean="0"/>
              <a:t>Briefly, the mapping methodology employed for construction of a map involves:</a:t>
            </a:r>
          </a:p>
          <a:p>
            <a:pPr marL="129541" indent="0" algn="just">
              <a:buNone/>
            </a:pPr>
            <a:endParaRPr lang="en-US" sz="1800" dirty="0" smtClean="0"/>
          </a:p>
          <a:p>
            <a:pPr algn="just"/>
            <a:r>
              <a:rPr lang="en-US" sz="1600" dirty="0" smtClean="0"/>
              <a:t>Evaluation of the SNOMED CT concept Fully Specified Name and its defining relationships in order to understand the clinical meaning of the concept</a:t>
            </a:r>
          </a:p>
          <a:p>
            <a:pPr marL="129541" indent="0" algn="just">
              <a:buNone/>
            </a:pPr>
            <a:endParaRPr lang="en-US" sz="1000" dirty="0" smtClean="0"/>
          </a:p>
          <a:p>
            <a:pPr algn="just"/>
            <a:r>
              <a:rPr lang="en-US" sz="1600" dirty="0" smtClean="0"/>
              <a:t>Location of the best place for the concept in ICD-10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1600" dirty="0" smtClean="0"/>
              <a:t>Identification of target code(s) ensuring adherence to ICD-10 rules and conventions</a:t>
            </a:r>
          </a:p>
          <a:p>
            <a:pPr marL="129541" indent="0">
              <a:buNone/>
            </a:pPr>
            <a:endParaRPr lang="en-US" sz="1800" dirty="0" smtClean="0"/>
          </a:p>
          <a:p>
            <a:pPr marL="129541" indent="0">
              <a:buNone/>
            </a:pPr>
            <a:endParaRPr lang="en-US" sz="1800" dirty="0"/>
          </a:p>
          <a:p>
            <a:pPr marL="129541" indent="0">
              <a:buNone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to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2926"/>
            <a:ext cx="6592043" cy="771524"/>
          </a:xfrm>
        </p:spPr>
        <p:txBody>
          <a:bodyPr/>
          <a:lstStyle/>
          <a:p>
            <a:r>
              <a:rPr lang="en-GB" dirty="0" err="1"/>
              <a:t>Orphanet</a:t>
            </a:r>
            <a:r>
              <a:rPr lang="en-GB" dirty="0"/>
              <a:t> </a:t>
            </a:r>
            <a:r>
              <a:rPr lang="en-GB" dirty="0" smtClean="0"/>
              <a:t>summary:</a:t>
            </a:r>
            <a:br>
              <a:rPr lang="en-GB" dirty="0" smtClean="0"/>
            </a:br>
            <a:r>
              <a:rPr lang="en-GB" sz="1400" dirty="0" smtClean="0"/>
              <a:t>15182000|Coffin-Lowry syndrome</a:t>
            </a:r>
            <a:endParaRPr lang="en-GB" sz="1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52563"/>
            <a:ext cx="6496050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065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838950" cy="507995"/>
          </a:xfrm>
        </p:spPr>
        <p:txBody>
          <a:bodyPr/>
          <a:lstStyle/>
          <a:p>
            <a:r>
              <a:rPr lang="en-GB" sz="2400" dirty="0"/>
              <a:t>8634009|Distichiasis-lymphedema syndrome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2" y="1890713"/>
            <a:ext cx="69627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630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452309"/>
            <a:ext cx="7443787" cy="220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4052888"/>
            <a:ext cx="52292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065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043742"/>
          </a:xfrm>
        </p:spPr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 are:</a:t>
            </a:r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457200"/>
            <a:ext cx="6943725" cy="857250"/>
          </a:xfrm>
        </p:spPr>
        <p:txBody>
          <a:bodyPr/>
          <a:lstStyle/>
          <a:p>
            <a:r>
              <a:rPr lang="en-GB" dirty="0" smtClean="0"/>
              <a:t>8634009|Distichiasis-lymphedema syndrome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3424238"/>
            <a:ext cx="767715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24"/>
            <a:ext cx="86677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05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943725" cy="507995"/>
          </a:xfrm>
        </p:spPr>
        <p:txBody>
          <a:bodyPr/>
          <a:lstStyle/>
          <a:p>
            <a:r>
              <a:rPr lang="en-GB" sz="2000" dirty="0"/>
              <a:t>390936003|Cerebral autosomal dominant </a:t>
            </a:r>
            <a:r>
              <a:rPr lang="en-GB" sz="2000" dirty="0" err="1"/>
              <a:t>arteriopathy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/>
              <a:t>with subcortical infarcts and leukoencephalopathy</a:t>
            </a: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526" y="1452563"/>
            <a:ext cx="6826947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606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" y="1481139"/>
            <a:ext cx="7019925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195763"/>
            <a:ext cx="547687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434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2899" y="409575"/>
            <a:ext cx="7334251" cy="819150"/>
          </a:xfrm>
        </p:spPr>
        <p:txBody>
          <a:bodyPr/>
          <a:lstStyle/>
          <a:p>
            <a:r>
              <a:rPr lang="en-GB" sz="2000" dirty="0" smtClean="0"/>
              <a:t>390936003|Cerebral autosomal dominant </a:t>
            </a:r>
            <a:r>
              <a:rPr lang="en-GB" sz="2000" dirty="0" err="1" smtClean="0"/>
              <a:t>arteriopathy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with subcortical infarcts and leukoencephalopathy</a:t>
            </a:r>
            <a:endParaRPr lang="en-GB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4225"/>
            <a:ext cx="79248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047875"/>
            <a:ext cx="86868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181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47650"/>
            <a:ext cx="6592043" cy="974701"/>
          </a:xfrm>
        </p:spPr>
        <p:txBody>
          <a:bodyPr/>
          <a:lstStyle/>
          <a:p>
            <a:r>
              <a:rPr lang="en-GB" sz="2000" dirty="0" err="1"/>
              <a:t>Orphanet</a:t>
            </a:r>
            <a:r>
              <a:rPr lang="en-GB" sz="2000" dirty="0"/>
              <a:t> </a:t>
            </a:r>
            <a:r>
              <a:rPr lang="en-GB" sz="2000" dirty="0" smtClean="0"/>
              <a:t>summary: </a:t>
            </a:r>
            <a:br>
              <a:rPr lang="en-GB" sz="2000" dirty="0" smtClean="0"/>
            </a:br>
            <a:r>
              <a:rPr lang="en-GB" sz="1400" dirty="0" smtClean="0"/>
              <a:t>Cerebral </a:t>
            </a:r>
            <a:r>
              <a:rPr lang="en-GB" sz="1400" dirty="0"/>
              <a:t>autosomal dominant </a:t>
            </a:r>
            <a:r>
              <a:rPr lang="en-GB" sz="1400" dirty="0" err="1"/>
              <a:t>arteriopathy</a:t>
            </a:r>
            <a:r>
              <a:rPr lang="en-GB" sz="1400" dirty="0"/>
              <a:t> </a:t>
            </a:r>
            <a:r>
              <a:rPr lang="en-GB" sz="1400" dirty="0" smtClean="0"/>
              <a:t>with </a:t>
            </a:r>
            <a:r>
              <a:rPr lang="en-GB" sz="1400" dirty="0"/>
              <a:t>subcortical infarcts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and leukoencephalopathy</a:t>
            </a:r>
            <a:endParaRPr lang="en-GB" sz="1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452563"/>
            <a:ext cx="62484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605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753225" cy="507995"/>
          </a:xfrm>
        </p:spPr>
        <p:txBody>
          <a:bodyPr/>
          <a:lstStyle/>
          <a:p>
            <a:r>
              <a:rPr lang="en-GB" sz="2400" dirty="0"/>
              <a:t>448045004|Fragile X associated tremor ataxia syndrome</a:t>
            </a: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881188"/>
            <a:ext cx="69532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329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GB" b="1" dirty="0" smtClean="0"/>
          </a:p>
          <a:p>
            <a:pPr marL="129541" indent="0">
              <a:buNone/>
            </a:pPr>
            <a:endParaRPr lang="en-GB" b="1" dirty="0"/>
          </a:p>
          <a:p>
            <a:pPr marL="129541" indent="0">
              <a:buNone/>
            </a:pPr>
            <a:endParaRPr lang="en-GB" b="1" dirty="0" smtClean="0"/>
          </a:p>
          <a:p>
            <a:pPr marL="129541" indent="0">
              <a:buNone/>
            </a:pPr>
            <a:r>
              <a:rPr lang="en-GB" b="1" dirty="0" smtClean="0"/>
              <a:t>Syndrome</a:t>
            </a:r>
          </a:p>
          <a:p>
            <a:pPr marL="129541" indent="0">
              <a:buNone/>
            </a:pPr>
            <a:r>
              <a:rPr lang="en-GB" b="1" dirty="0"/>
              <a:t> </a:t>
            </a:r>
            <a:r>
              <a:rPr lang="en-GB" dirty="0" smtClean="0"/>
              <a:t>- fragile X Q99.2</a:t>
            </a:r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US" sz="1800" dirty="0" smtClean="0"/>
          </a:p>
          <a:p>
            <a:pPr marL="129541" indent="0" algn="just">
              <a:buNone/>
            </a:pPr>
            <a:r>
              <a:rPr lang="en-US" sz="1800" dirty="0" smtClean="0"/>
              <a:t>Where possible mapping output </a:t>
            </a:r>
            <a:r>
              <a:rPr lang="en-US" sz="1800" dirty="0"/>
              <a:t>should be accurate, consistent and reproducible</a:t>
            </a:r>
            <a:r>
              <a:rPr lang="en-US" sz="1800" dirty="0" smtClean="0"/>
              <a:t>.</a:t>
            </a:r>
          </a:p>
          <a:p>
            <a:pPr marL="129541" indent="0" algn="just">
              <a:buNone/>
            </a:pPr>
            <a:endParaRPr lang="en-US" sz="1800" dirty="0"/>
          </a:p>
          <a:p>
            <a:pPr marL="129541" indent="0" algn="just">
              <a:buNone/>
            </a:pPr>
            <a:r>
              <a:rPr lang="en-GB" sz="1800" dirty="0"/>
              <a:t>Both the IHTSDO Mapping Service Team and the UKTC Classifications Mapping team have been working to establish sensible </a:t>
            </a:r>
            <a:r>
              <a:rPr lang="en-GB" sz="1800" dirty="0" smtClean="0"/>
              <a:t>principles when mapping problem </a:t>
            </a:r>
            <a:r>
              <a:rPr lang="en-GB" sz="1800" dirty="0"/>
              <a:t>areas.</a:t>
            </a:r>
          </a:p>
          <a:p>
            <a:pPr marL="129541" indent="0" algn="just">
              <a:buNone/>
            </a:pPr>
            <a:endParaRPr lang="en-US" sz="1800" dirty="0" smtClean="0"/>
          </a:p>
          <a:p>
            <a:pPr marL="129541" indent="0" algn="just">
              <a:buNone/>
            </a:pPr>
            <a:r>
              <a:rPr lang="en-US" sz="1800" dirty="0" smtClean="0"/>
              <a:t>Mapping (and coding) of Rare Diseases and Syndromes has historically been problematical, to say the least!</a:t>
            </a:r>
            <a:endParaRPr lang="en-US" sz="1800" dirty="0"/>
          </a:p>
          <a:p>
            <a:pPr marL="129541" indent="0" algn="just">
              <a:buNone/>
            </a:pPr>
            <a:endParaRPr lang="en-GB" dirty="0" smtClean="0"/>
          </a:p>
          <a:p>
            <a:pPr marL="129541" indent="0" algn="just">
              <a:buNone/>
            </a:pPr>
            <a:r>
              <a:rPr lang="en-GB" sz="1800" dirty="0" smtClean="0"/>
              <a:t>Today we will be looking at just 7 concepts. Let’s see if we can, as a group, agree the maps, taking account of the clinical meaning in SNOMED CT and using the advice from </a:t>
            </a:r>
            <a:r>
              <a:rPr lang="en-GB" sz="1800" dirty="0" err="1" smtClean="0"/>
              <a:t>Orphanet</a:t>
            </a:r>
            <a:r>
              <a:rPr lang="en-GB" sz="1800" dirty="0" smtClean="0"/>
              <a:t> and the definitions from ICD-11.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to topic…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112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086225"/>
            <a:ext cx="5372099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" y="1452308"/>
            <a:ext cx="7229475" cy="234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948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GB" sz="1800" dirty="0" smtClean="0"/>
              <a:t>Groups suggested codes:</a:t>
            </a:r>
          </a:p>
          <a:p>
            <a:pPr marL="129541" indent="0">
              <a:buNone/>
            </a:pPr>
            <a:endParaRPr lang="en-GB" sz="1800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04825"/>
            <a:ext cx="6592043" cy="838199"/>
          </a:xfrm>
        </p:spPr>
        <p:txBody>
          <a:bodyPr/>
          <a:lstStyle/>
          <a:p>
            <a:r>
              <a:rPr lang="en-GB" sz="2400" dirty="0" smtClean="0"/>
              <a:t>448045004|Fragile X associated tremor ataxia syndrome</a:t>
            </a:r>
            <a:endParaRPr lang="en-GB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3824288"/>
            <a:ext cx="78581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209800"/>
            <a:ext cx="8782049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30500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3875" y="447675"/>
            <a:ext cx="6592043" cy="876300"/>
          </a:xfrm>
        </p:spPr>
        <p:txBody>
          <a:bodyPr/>
          <a:lstStyle/>
          <a:p>
            <a:r>
              <a:rPr lang="en-GB" sz="2400" dirty="0" err="1"/>
              <a:t>Orphanet</a:t>
            </a:r>
            <a:r>
              <a:rPr lang="en-GB" sz="2400" dirty="0"/>
              <a:t> </a:t>
            </a:r>
            <a:r>
              <a:rPr lang="en-GB" sz="2400" dirty="0" smtClean="0"/>
              <a:t>summary: </a:t>
            </a:r>
            <a:br>
              <a:rPr lang="en-GB" sz="2400" dirty="0" smtClean="0"/>
            </a:br>
            <a:r>
              <a:rPr lang="en-GB" sz="1400" dirty="0" smtClean="0"/>
              <a:t>448045004|Fragile </a:t>
            </a:r>
            <a:r>
              <a:rPr lang="en-GB" sz="1400" dirty="0"/>
              <a:t>X </a:t>
            </a:r>
            <a:r>
              <a:rPr lang="en-GB" sz="1400" dirty="0" smtClean="0"/>
              <a:t>associated tremor ataxia syndrome</a:t>
            </a:r>
            <a:endParaRPr lang="en-GB" sz="1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452563"/>
            <a:ext cx="6981825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3500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25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IHTSDO Mapping Principle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2043113"/>
            <a:ext cx="69723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030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Mapping Principle for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2500313"/>
            <a:ext cx="6196012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39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 smtClean="0"/>
          </a:p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Standard for Coding Syndromes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1452563"/>
            <a:ext cx="6057899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456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124700" cy="507995"/>
          </a:xfrm>
        </p:spPr>
        <p:txBody>
          <a:bodyPr/>
          <a:lstStyle/>
          <a:p>
            <a:r>
              <a:rPr lang="en-GB" dirty="0" smtClean="0"/>
              <a:t>Collated Results of the mapping exercise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2005013"/>
            <a:ext cx="7962900" cy="3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387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71476"/>
            <a:ext cx="6939587" cy="850876"/>
          </a:xfrm>
        </p:spPr>
        <p:txBody>
          <a:bodyPr/>
          <a:lstStyle/>
          <a:p>
            <a:r>
              <a:rPr lang="en-GB" sz="2600" dirty="0"/>
              <a:t>239028001|Odontotrichomelic syndrome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13" y="1452563"/>
            <a:ext cx="5649574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193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ICD-11</a:t>
            </a:r>
            <a:endParaRPr lang="en-GB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69437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033838"/>
            <a:ext cx="5200649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96279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1827</TotalTime>
  <Words>359</Words>
  <Application>Microsoft Office PowerPoint</Application>
  <PresentationFormat>On-screen Show (4:3)</PresentationFormat>
  <Paragraphs>88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MappingSIG_Agenda_20141027</vt:lpstr>
      <vt:lpstr>Mapping of Rare Diseases and Syndromes and the use of Orphanet</vt:lpstr>
      <vt:lpstr>Background to topic</vt:lpstr>
      <vt:lpstr>Background to topic…</vt:lpstr>
      <vt:lpstr>IHTSDO Mapping Principle</vt:lpstr>
      <vt:lpstr>UK Mapping Principle for </vt:lpstr>
      <vt:lpstr>UK Standard for Coding Syndromes</vt:lpstr>
      <vt:lpstr>Collated Results of the mapping exercise</vt:lpstr>
      <vt:lpstr>239028001|Odontotrichomelic syndrome</vt:lpstr>
      <vt:lpstr>ICD-11</vt:lpstr>
      <vt:lpstr>239028001|Odontotrichomelic syndrome</vt:lpstr>
      <vt:lpstr>709075008|Aromatase excess syndrome</vt:lpstr>
      <vt:lpstr>ICD-11</vt:lpstr>
      <vt:lpstr>709075008|Aromatase excess syndrome</vt:lpstr>
      <vt:lpstr>703522009|Biotin-thiamine-responsive basal ganglia disease</vt:lpstr>
      <vt:lpstr>ICD-11</vt:lpstr>
      <vt:lpstr>703522009|Biotin-thiamine-responsive basal ganglia disease</vt:lpstr>
      <vt:lpstr>15182000|Coffin-Lowry syndrome</vt:lpstr>
      <vt:lpstr>ICD-11</vt:lpstr>
      <vt:lpstr>15182000|Coffin-Lowry syndrome</vt:lpstr>
      <vt:lpstr>Orphanet summary: 15182000|Coffin-Lowry syndrome</vt:lpstr>
      <vt:lpstr>8634009|Distichiasis-lymphedema syndrome</vt:lpstr>
      <vt:lpstr>ICD-11</vt:lpstr>
      <vt:lpstr>8634009|Distichiasis-lymphedema syndrome</vt:lpstr>
      <vt:lpstr>390936003|Cerebral autosomal dominant arteriopathy  with subcortical infarcts and leukoencephalopathy</vt:lpstr>
      <vt:lpstr>ICD-11</vt:lpstr>
      <vt:lpstr>390936003|Cerebral autosomal dominant arteriopathy  with subcortical infarcts and leukoencephalopathy</vt:lpstr>
      <vt:lpstr>Orphanet summary:  Cerebral autosomal dominant arteriopathy with subcortical infarcts  and leukoencephalopathy</vt:lpstr>
      <vt:lpstr>448045004|Fragile X associated tremor ataxia syndrome</vt:lpstr>
      <vt:lpstr>ICD-10</vt:lpstr>
      <vt:lpstr>ICD-11</vt:lpstr>
      <vt:lpstr>448045004|Fragile X associated tremor ataxia syndrome</vt:lpstr>
      <vt:lpstr>Orphanet summary:  448045004|Fragile X associated tremor ataxia syndrome</vt:lpstr>
      <vt:lpstr>Conclusions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habr2</cp:lastModifiedBy>
  <cp:revision>174</cp:revision>
  <dcterms:created xsi:type="dcterms:W3CDTF">2014-10-03T08:09:49Z</dcterms:created>
  <dcterms:modified xsi:type="dcterms:W3CDTF">2015-06-08T10:32:03Z</dcterms:modified>
</cp:coreProperties>
</file>