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0"/>
  </p:notesMasterIdLst>
  <p:sldIdLst>
    <p:sldId id="294" r:id="rId5"/>
    <p:sldId id="290" r:id="rId6"/>
    <p:sldId id="291" r:id="rId7"/>
    <p:sldId id="292" r:id="rId8"/>
    <p:sldId id="293" r:id="rId9"/>
  </p:sldIdLst>
  <p:sldSz cx="9144000" cy="6858000" type="screen4x3"/>
  <p:notesSz cx="6797675" cy="9926638"/>
  <p:custShowLst>
    <p:custShow name="Custom Show 1" id="0">
      <p:sldLst>
        <p:sld r:id="rId8"/>
        <p:sld r:id="rId6"/>
        <p:sld r:id="rId7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0ECDBD7-4E1F-496D-B6F2-54A702A40D24}">
          <p14:sldIdLst/>
        </p14:section>
        <p14:section name="Untitled Section" id="{9C5F44EC-C021-494C-9E0B-7CCC8E5B1142}">
          <p14:sldIdLst>
            <p14:sldId id="294"/>
            <p14:sldId id="290"/>
            <p14:sldId id="291"/>
            <p14:sldId id="292"/>
            <p14:sldId id="29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050"/>
    <a:srgbClr val="C02050"/>
    <a:srgbClr val="7020A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9" autoAdjust="0"/>
    <p:restoredTop sz="91336" autoAdjust="0"/>
  </p:normalViewPr>
  <p:slideViewPr>
    <p:cSldViewPr>
      <p:cViewPr>
        <p:scale>
          <a:sx n="60" d="100"/>
          <a:sy n="60" d="100"/>
        </p:scale>
        <p:origin x="-792" y="-3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B2BA8F-77E7-4D74-8429-FEA15301A487}" type="datetimeFigureOut">
              <a:rPr lang="en-GB" smtClean="0"/>
              <a:t>09/03/2015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3BD2BE-0D39-469E-8B13-E83FE0E0A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269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3BD2BE-0D39-469E-8B13-E83FE0E0A27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9073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Axes of this category is the type of infection - Does</a:t>
            </a:r>
            <a:r>
              <a:rPr lang="en-GB" baseline="0" dirty="0" smtClean="0"/>
              <a:t> the qualifier ‘Recurrent’ change the assignment from A49.9?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3BD2BE-0D39-469E-8B13-E83FE0E0A27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2779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axes of the category is site of injury. The fact</a:t>
            </a:r>
            <a:r>
              <a:rPr lang="en-GB" baseline="0" dirty="0" smtClean="0"/>
              <a:t> that this is due to an amniocentesis does not change the assignment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3BD2BE-0D39-469E-8B13-E83FE0E0A27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72144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hyperlink" Target="http://www.slideshare.net/hscic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twitter.com/hscic" TargetMode="External"/><Relationship Id="rId5" Type="http://schemas.openxmlformats.org/officeDocument/2006/relationships/hyperlink" Target="http://www.hscic.gov.uk/" TargetMode="External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Same Side Corner Rectangle 11"/>
          <p:cNvSpPr/>
          <p:nvPr userDrawn="1"/>
        </p:nvSpPr>
        <p:spPr>
          <a:xfrm flipV="1">
            <a:off x="396000" y="6021288"/>
            <a:ext cx="8352000" cy="604398"/>
          </a:xfrm>
          <a:prstGeom prst="round2Same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3426"/>
            <a:ext cx="3420161" cy="1075334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>
            <a:off x="396000" y="2412000"/>
            <a:ext cx="8424000" cy="0"/>
          </a:xfrm>
          <a:prstGeom prst="line">
            <a:avLst/>
          </a:prstGeom>
          <a:ln w="44450" cap="rnd">
            <a:solidFill>
              <a:srgbClr val="00A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80" y="2780928"/>
            <a:ext cx="8840908" cy="3657298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396000" y="1728000"/>
            <a:ext cx="7848600" cy="720725"/>
          </a:xfrm>
        </p:spPr>
        <p:txBody>
          <a:bodyPr>
            <a:normAutofit/>
          </a:bodyPr>
          <a:lstStyle>
            <a:lvl1pPr marL="0" indent="0">
              <a:buNone/>
              <a:defRPr sz="3500"/>
            </a:lvl1pPr>
          </a:lstStyle>
          <a:p>
            <a:pPr lvl="0"/>
            <a:r>
              <a:rPr lang="en-US" dirty="0" smtClean="0"/>
              <a:t>Title heading in 35pt Arial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2484000"/>
            <a:ext cx="7848600" cy="622300"/>
          </a:xfrm>
        </p:spPr>
        <p:txBody>
          <a:bodyPr>
            <a:normAutofit/>
          </a:bodyPr>
          <a:lstStyle>
            <a:lvl1pPr marL="0" indent="0">
              <a:buNone/>
              <a:defRPr sz="2100" b="1">
                <a:solidFill>
                  <a:srgbClr val="00A050"/>
                </a:solidFill>
              </a:defRPr>
            </a:lvl1pPr>
          </a:lstStyle>
          <a:p>
            <a:r>
              <a:rPr lang="en-US" dirty="0" smtClean="0"/>
              <a:t>Subheading in 21pt Arial Bold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6156000"/>
            <a:ext cx="8064500" cy="358775"/>
          </a:xfrm>
        </p:spPr>
        <p:txBody>
          <a:bodyPr>
            <a:normAutofit/>
          </a:bodyPr>
          <a:lstStyle>
            <a:lvl1pPr marL="0" indent="0">
              <a:buNone/>
              <a:defRPr sz="175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Presented by… footer in 17.5pt Arial Bold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7550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3426"/>
            <a:ext cx="3420161" cy="1075334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395536" y="1772816"/>
            <a:ext cx="792088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300" dirty="0" smtClean="0">
                <a:solidFill>
                  <a:schemeClr val="accent1"/>
                </a:solidFill>
              </a:rPr>
              <a:t>Connect with us</a:t>
            </a:r>
            <a:endParaRPr lang="en-GB" sz="3300" dirty="0">
              <a:solidFill>
                <a:schemeClr val="accent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492896"/>
            <a:ext cx="505926" cy="153606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37" y="4182397"/>
            <a:ext cx="8356926" cy="2486963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115616" y="2486829"/>
            <a:ext cx="7704856" cy="1487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50"/>
              </a:spcAft>
            </a:pPr>
            <a:r>
              <a:rPr lang="en-GB" sz="2800" b="0" u="none" dirty="0" smtClean="0">
                <a:solidFill>
                  <a:schemeClr val="accent1"/>
                </a:solidFill>
                <a:hlinkClick r:id="rId5" tooltip="www.hscic.gov.uk"/>
              </a:rPr>
              <a:t>www.hscic.gov.uk</a:t>
            </a:r>
            <a:endParaRPr lang="en-GB" sz="2800" b="0" u="none" dirty="0" smtClean="0">
              <a:solidFill>
                <a:schemeClr val="accent1"/>
              </a:solidFill>
            </a:endParaRPr>
          </a:p>
          <a:p>
            <a:pPr>
              <a:spcAft>
                <a:spcPts val="350"/>
              </a:spcAft>
            </a:pPr>
            <a:r>
              <a:rPr lang="en-GB" sz="2800" b="0" dirty="0" smtClean="0">
                <a:solidFill>
                  <a:schemeClr val="accent1"/>
                </a:solidFill>
                <a:hlinkClick r:id="rId6"/>
              </a:rPr>
              <a:t>@</a:t>
            </a:r>
            <a:r>
              <a:rPr lang="en-GB" sz="2800" b="0" dirty="0" err="1" smtClean="0">
                <a:solidFill>
                  <a:schemeClr val="accent1"/>
                </a:solidFill>
                <a:hlinkClick r:id="rId6"/>
              </a:rPr>
              <a:t>hscic</a:t>
            </a:r>
            <a:endParaRPr lang="en-GB" sz="2800" b="0" dirty="0" smtClean="0">
              <a:solidFill>
                <a:schemeClr val="accent1"/>
              </a:solidFill>
            </a:endParaRPr>
          </a:p>
          <a:p>
            <a:pPr>
              <a:spcAft>
                <a:spcPts val="350"/>
              </a:spcAft>
            </a:pPr>
            <a:r>
              <a:rPr lang="en-GB" sz="2800" b="0" dirty="0" smtClean="0">
                <a:solidFill>
                  <a:schemeClr val="accent1"/>
                </a:solidFill>
                <a:hlinkClick r:id="rId7" tooltip="www.slideshare.net/hscic"/>
              </a:rPr>
              <a:t>www.slideshare.net/hscic</a:t>
            </a:r>
            <a:endParaRPr lang="en-GB" sz="2800" b="0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314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" y="3430488"/>
            <a:ext cx="8351520" cy="2590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3426"/>
            <a:ext cx="3420161" cy="1075334"/>
          </a:xfrm>
          <a:prstGeom prst="rect">
            <a:avLst/>
          </a:prstGeom>
        </p:spPr>
      </p:pic>
      <p:sp>
        <p:nvSpPr>
          <p:cNvPr id="13" name="Round Same Side Corner Rectangle 12"/>
          <p:cNvSpPr/>
          <p:nvPr userDrawn="1"/>
        </p:nvSpPr>
        <p:spPr>
          <a:xfrm flipV="1">
            <a:off x="396000" y="6021288"/>
            <a:ext cx="8352000" cy="604398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360000" y="3429000"/>
            <a:ext cx="8424936" cy="0"/>
          </a:xfrm>
          <a:prstGeom prst="line">
            <a:avLst/>
          </a:prstGeom>
          <a:ln w="44450" cap="rnd">
            <a:solidFill>
              <a:srgbClr val="00A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396000" y="1728000"/>
            <a:ext cx="7848600" cy="720725"/>
          </a:xfrm>
        </p:spPr>
        <p:txBody>
          <a:bodyPr>
            <a:normAutofit/>
          </a:bodyPr>
          <a:lstStyle>
            <a:lvl1pPr marL="0" indent="0">
              <a:buNone/>
              <a:defRPr sz="3500"/>
            </a:lvl1pPr>
          </a:lstStyle>
          <a:p>
            <a:pPr lvl="0"/>
            <a:r>
              <a:rPr lang="en-US" dirty="0" smtClean="0"/>
              <a:t>Title heading in 35pt Arial</a:t>
            </a:r>
            <a:endParaRPr lang="en-GB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2484000"/>
            <a:ext cx="7848600" cy="622300"/>
          </a:xfrm>
        </p:spPr>
        <p:txBody>
          <a:bodyPr>
            <a:normAutofit/>
          </a:bodyPr>
          <a:lstStyle>
            <a:lvl1pPr marL="0" indent="0">
              <a:buNone/>
              <a:defRPr sz="2100" b="1">
                <a:solidFill>
                  <a:srgbClr val="00A050"/>
                </a:solidFill>
              </a:defRPr>
            </a:lvl1pPr>
          </a:lstStyle>
          <a:p>
            <a:r>
              <a:rPr lang="en-US" dirty="0" smtClean="0"/>
              <a:t>Subheading in 21pt Arial Bold</a:t>
            </a:r>
            <a:endParaRPr lang="en-GB" dirty="0"/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6156000"/>
            <a:ext cx="8064500" cy="358775"/>
          </a:xfrm>
        </p:spPr>
        <p:txBody>
          <a:bodyPr>
            <a:normAutofit/>
          </a:bodyPr>
          <a:lstStyle>
            <a:lvl1pPr marL="0" indent="0">
              <a:buNone/>
              <a:defRPr sz="1750" b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Presented by… footer in 17.5pt Arial Bold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2433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" y="3430488"/>
            <a:ext cx="8351520" cy="2590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3426"/>
            <a:ext cx="3420161" cy="1075334"/>
          </a:xfrm>
          <a:prstGeom prst="rect">
            <a:avLst/>
          </a:prstGeom>
        </p:spPr>
      </p:pic>
      <p:sp>
        <p:nvSpPr>
          <p:cNvPr id="13" name="Round Same Side Corner Rectangle 12"/>
          <p:cNvSpPr/>
          <p:nvPr userDrawn="1"/>
        </p:nvSpPr>
        <p:spPr>
          <a:xfrm flipV="1">
            <a:off x="396000" y="6021288"/>
            <a:ext cx="8352000" cy="604398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60000" y="3429000"/>
            <a:ext cx="8424936" cy="0"/>
          </a:xfrm>
          <a:prstGeom prst="line">
            <a:avLst/>
          </a:prstGeom>
          <a:ln w="44450" cap="rnd">
            <a:solidFill>
              <a:srgbClr val="C02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396000" y="1728000"/>
            <a:ext cx="7848600" cy="720725"/>
          </a:xfrm>
        </p:spPr>
        <p:txBody>
          <a:bodyPr>
            <a:normAutofit/>
          </a:bodyPr>
          <a:lstStyle>
            <a:lvl1pPr marL="0" indent="0">
              <a:buNone/>
              <a:defRPr sz="3500"/>
            </a:lvl1pPr>
          </a:lstStyle>
          <a:p>
            <a:pPr lvl="0"/>
            <a:r>
              <a:rPr lang="en-US" dirty="0" smtClean="0"/>
              <a:t>Title heading in 35pt Arial</a:t>
            </a:r>
            <a:endParaRPr lang="en-GB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2484000"/>
            <a:ext cx="7848600" cy="622300"/>
          </a:xfrm>
        </p:spPr>
        <p:txBody>
          <a:bodyPr>
            <a:normAutofit/>
          </a:bodyPr>
          <a:lstStyle>
            <a:lvl1pPr marL="0" indent="0">
              <a:buNone/>
              <a:defRPr sz="2100" b="1">
                <a:solidFill>
                  <a:srgbClr val="C02050"/>
                </a:solidFill>
              </a:defRPr>
            </a:lvl1pPr>
          </a:lstStyle>
          <a:p>
            <a:r>
              <a:rPr lang="en-US" dirty="0" smtClean="0"/>
              <a:t>Subheading in 21pt Arial Bold</a:t>
            </a:r>
            <a:endParaRPr lang="en-GB" dirty="0"/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6156000"/>
            <a:ext cx="8064500" cy="358775"/>
          </a:xfrm>
        </p:spPr>
        <p:txBody>
          <a:bodyPr>
            <a:normAutofit/>
          </a:bodyPr>
          <a:lstStyle>
            <a:lvl1pPr marL="0" indent="0">
              <a:buNone/>
              <a:defRPr sz="1750" b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Presented by… footer in 17.5pt Arial Bold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3698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" y="3430488"/>
            <a:ext cx="8351520" cy="2590800"/>
          </a:xfrm>
          <a:prstGeom prst="rect">
            <a:avLst/>
          </a:prstGeom>
        </p:spPr>
      </p:pic>
      <p:sp>
        <p:nvSpPr>
          <p:cNvPr id="14" name="Round Same Side Corner Rectangle 13"/>
          <p:cNvSpPr/>
          <p:nvPr userDrawn="1"/>
        </p:nvSpPr>
        <p:spPr>
          <a:xfrm flipV="1">
            <a:off x="396000" y="6021288"/>
            <a:ext cx="8352000" cy="604398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3426"/>
            <a:ext cx="3420161" cy="1075334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>
            <a:off x="360000" y="3429000"/>
            <a:ext cx="8424936" cy="0"/>
          </a:xfrm>
          <a:prstGeom prst="line">
            <a:avLst/>
          </a:prstGeom>
          <a:ln w="44450" cap="rnd">
            <a:solidFill>
              <a:srgbClr val="702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396000" y="1728000"/>
            <a:ext cx="7848600" cy="720725"/>
          </a:xfrm>
        </p:spPr>
        <p:txBody>
          <a:bodyPr>
            <a:normAutofit/>
          </a:bodyPr>
          <a:lstStyle>
            <a:lvl1pPr marL="0" indent="0">
              <a:buNone/>
              <a:defRPr sz="3500"/>
            </a:lvl1pPr>
          </a:lstStyle>
          <a:p>
            <a:pPr lvl="0"/>
            <a:r>
              <a:rPr lang="en-US" dirty="0" smtClean="0"/>
              <a:t>Title heading in 35pt Arial</a:t>
            </a:r>
            <a:endParaRPr lang="en-GB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2484000"/>
            <a:ext cx="7848600" cy="622300"/>
          </a:xfrm>
        </p:spPr>
        <p:txBody>
          <a:bodyPr>
            <a:normAutofit/>
          </a:bodyPr>
          <a:lstStyle>
            <a:lvl1pPr marL="0" indent="0">
              <a:buNone/>
              <a:defRPr sz="2100" b="1">
                <a:solidFill>
                  <a:srgbClr val="7020A0"/>
                </a:solidFill>
              </a:defRPr>
            </a:lvl1pPr>
          </a:lstStyle>
          <a:p>
            <a:r>
              <a:rPr lang="en-US" dirty="0" smtClean="0"/>
              <a:t>Subheading in 21pt Arial Bold</a:t>
            </a:r>
            <a:endParaRPr lang="en-GB" dirty="0"/>
          </a:p>
        </p:txBody>
      </p:sp>
      <p:sp>
        <p:nvSpPr>
          <p:cNvPr id="18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6156000"/>
            <a:ext cx="8064500" cy="358775"/>
          </a:xfrm>
        </p:spPr>
        <p:txBody>
          <a:bodyPr>
            <a:normAutofit/>
          </a:bodyPr>
          <a:lstStyle>
            <a:lvl1pPr marL="0" indent="0">
              <a:buNone/>
              <a:defRPr sz="1750" b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Presented by… footer in 17.5pt Arial Bold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41237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" y="3430488"/>
            <a:ext cx="8351520" cy="25908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3426"/>
            <a:ext cx="3420161" cy="1075334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360000" y="3429000"/>
            <a:ext cx="8424936" cy="0"/>
          </a:xfrm>
          <a:prstGeom prst="line">
            <a:avLst/>
          </a:prstGeom>
          <a:ln w="44450" cap="rnd">
            <a:solidFill>
              <a:srgbClr val="00A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 Same Side Corner Rectangle 13"/>
          <p:cNvSpPr/>
          <p:nvPr userDrawn="1"/>
        </p:nvSpPr>
        <p:spPr>
          <a:xfrm flipV="1">
            <a:off x="396000" y="6021288"/>
            <a:ext cx="8352000" cy="604398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396000" y="1728000"/>
            <a:ext cx="7848600" cy="720725"/>
          </a:xfrm>
        </p:spPr>
        <p:txBody>
          <a:bodyPr>
            <a:normAutofit/>
          </a:bodyPr>
          <a:lstStyle>
            <a:lvl1pPr marL="0" indent="0">
              <a:buNone/>
              <a:defRPr sz="3500"/>
            </a:lvl1pPr>
          </a:lstStyle>
          <a:p>
            <a:pPr lvl="0"/>
            <a:r>
              <a:rPr lang="en-US" dirty="0" smtClean="0"/>
              <a:t>Title heading in 35pt Arial</a:t>
            </a:r>
            <a:endParaRPr lang="en-GB" dirty="0"/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2484000"/>
            <a:ext cx="7848600" cy="622300"/>
          </a:xfrm>
        </p:spPr>
        <p:txBody>
          <a:bodyPr>
            <a:normAutofit/>
          </a:bodyPr>
          <a:lstStyle>
            <a:lvl1pPr marL="0" indent="0">
              <a:buNone/>
              <a:defRPr sz="2100" b="1">
                <a:solidFill>
                  <a:srgbClr val="00A050"/>
                </a:solidFill>
              </a:defRPr>
            </a:lvl1pPr>
          </a:lstStyle>
          <a:p>
            <a:r>
              <a:rPr lang="en-US" dirty="0" smtClean="0"/>
              <a:t>Subheading in 21pt Arial Bold</a:t>
            </a:r>
            <a:endParaRPr lang="en-GB" dirty="0"/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6156000"/>
            <a:ext cx="8064500" cy="358775"/>
          </a:xfrm>
        </p:spPr>
        <p:txBody>
          <a:bodyPr>
            <a:normAutofit/>
          </a:bodyPr>
          <a:lstStyle>
            <a:lvl1pPr marL="0" indent="0">
              <a:buNone/>
              <a:defRPr sz="1750" b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Presented by… footer in 17.5pt Arial Bold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08065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" y="3430488"/>
            <a:ext cx="8351520" cy="2590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3426"/>
            <a:ext cx="3420161" cy="1075334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>
            <a:off x="360000" y="3429000"/>
            <a:ext cx="8424936" cy="0"/>
          </a:xfrm>
          <a:prstGeom prst="line">
            <a:avLst/>
          </a:prstGeom>
          <a:ln w="44450" cap="rnd">
            <a:solidFill>
              <a:srgbClr val="C02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 Same Side Corner Rectangle 12"/>
          <p:cNvSpPr/>
          <p:nvPr userDrawn="1"/>
        </p:nvSpPr>
        <p:spPr>
          <a:xfrm flipV="1">
            <a:off x="396000" y="6021288"/>
            <a:ext cx="8352000" cy="604398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396000" y="1728000"/>
            <a:ext cx="7848600" cy="720725"/>
          </a:xfrm>
        </p:spPr>
        <p:txBody>
          <a:bodyPr>
            <a:normAutofit/>
          </a:bodyPr>
          <a:lstStyle>
            <a:lvl1pPr marL="0" indent="0">
              <a:buNone/>
              <a:defRPr sz="3500"/>
            </a:lvl1pPr>
          </a:lstStyle>
          <a:p>
            <a:pPr lvl="0"/>
            <a:r>
              <a:rPr lang="en-US" dirty="0" smtClean="0"/>
              <a:t>Title heading in 35pt Arial</a:t>
            </a:r>
            <a:endParaRPr lang="en-GB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2484000"/>
            <a:ext cx="7848600" cy="622300"/>
          </a:xfrm>
        </p:spPr>
        <p:txBody>
          <a:bodyPr>
            <a:normAutofit/>
          </a:bodyPr>
          <a:lstStyle>
            <a:lvl1pPr marL="0" indent="0">
              <a:buNone/>
              <a:defRPr sz="2100" b="1">
                <a:solidFill>
                  <a:srgbClr val="C02050"/>
                </a:solidFill>
              </a:defRPr>
            </a:lvl1pPr>
          </a:lstStyle>
          <a:p>
            <a:r>
              <a:rPr lang="en-US" dirty="0" smtClean="0"/>
              <a:t>Subheading in 21pt Arial Bold</a:t>
            </a:r>
            <a:endParaRPr lang="en-GB" dirty="0"/>
          </a:p>
        </p:txBody>
      </p:sp>
      <p:sp>
        <p:nvSpPr>
          <p:cNvPr id="18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6156000"/>
            <a:ext cx="8064500" cy="358775"/>
          </a:xfrm>
        </p:spPr>
        <p:txBody>
          <a:bodyPr>
            <a:normAutofit/>
          </a:bodyPr>
          <a:lstStyle>
            <a:lvl1pPr marL="0" indent="0">
              <a:buNone/>
              <a:defRPr sz="1750" b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Presented by… footer in 17.5pt Arial Bold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9773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706090"/>
          </a:xfrm>
        </p:spPr>
        <p:txBody>
          <a:bodyPr anchor="t">
            <a:normAutofit/>
          </a:bodyPr>
          <a:lstStyle>
            <a:lvl1pPr>
              <a:defRPr sz="3300"/>
            </a:lvl1pPr>
          </a:lstStyle>
          <a:p>
            <a:r>
              <a:rPr lang="en-US" dirty="0" smtClean="0"/>
              <a:t>Main Heading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000"/>
            </a:lvl1pPr>
            <a:lvl2pPr>
              <a:defRPr sz="2600"/>
            </a:lvl2pPr>
            <a:lvl3pPr marL="1143000" indent="-228600">
              <a:buFont typeface="Wingdings" panose="05000000000000000000" pitchFamily="2" charset="2"/>
              <a:buChar char="§"/>
              <a:defRPr sz="2200"/>
            </a:lvl3pPr>
            <a:lvl4pPr>
              <a:defRPr sz="2100"/>
            </a:lvl4pPr>
            <a:lvl5pPr>
              <a:defRPr sz="17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chemeClr val="accent3"/>
                </a:solidFill>
              </a:defRPr>
            </a:lvl1pPr>
          </a:lstStyle>
          <a:p>
            <a:fld id="{4F2E129E-16B7-480B-972E-C025DBFD1D53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96000" y="980728"/>
            <a:ext cx="8424936" cy="0"/>
          </a:xfrm>
          <a:prstGeom prst="line">
            <a:avLst/>
          </a:prstGeom>
          <a:ln w="44450" cap="rnd">
            <a:solidFill>
              <a:srgbClr val="00A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396000" y="6741368"/>
            <a:ext cx="8424936" cy="0"/>
          </a:xfrm>
          <a:prstGeom prst="line">
            <a:avLst/>
          </a:prstGeom>
          <a:ln w="889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814060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706090"/>
          </a:xfrm>
        </p:spPr>
        <p:txBody>
          <a:bodyPr anchor="t">
            <a:normAutofit/>
          </a:bodyPr>
          <a:lstStyle>
            <a:lvl1pPr>
              <a:defRPr sz="3300" baseline="0"/>
            </a:lvl1pPr>
          </a:lstStyle>
          <a:p>
            <a:r>
              <a:rPr lang="en-US" dirty="0" smtClean="0"/>
              <a:t>Main Heading</a:t>
            </a:r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96000" y="980728"/>
            <a:ext cx="8424936" cy="0"/>
          </a:xfrm>
          <a:prstGeom prst="line">
            <a:avLst/>
          </a:prstGeom>
          <a:ln w="44450" cap="rnd">
            <a:solidFill>
              <a:srgbClr val="C02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396000" y="6741368"/>
            <a:ext cx="8424936" cy="0"/>
          </a:xfrm>
          <a:prstGeom prst="line">
            <a:avLst/>
          </a:prstGeom>
          <a:ln w="889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 marL="1143000" indent="-228600">
              <a:buFont typeface="Wingdings" panose="05000000000000000000" pitchFamily="2" charset="2"/>
              <a:buChar char="§"/>
              <a:defRPr sz="2200"/>
            </a:lvl3pPr>
            <a:lvl4pPr>
              <a:defRPr sz="2100"/>
            </a:lvl4pPr>
            <a:lvl5pPr>
              <a:defRPr sz="17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z="1000">
                <a:solidFill>
                  <a:schemeClr val="accent3"/>
                </a:solidFill>
              </a:defRPr>
            </a:lvl1pPr>
          </a:lstStyle>
          <a:p>
            <a:fld id="{4F2E129E-16B7-480B-972E-C025DBFD1D5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6404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706090"/>
          </a:xfrm>
        </p:spPr>
        <p:txBody>
          <a:bodyPr anchor="t">
            <a:normAutofit/>
          </a:bodyPr>
          <a:lstStyle>
            <a:lvl1pPr>
              <a:defRPr sz="3300"/>
            </a:lvl1pPr>
          </a:lstStyle>
          <a:p>
            <a:r>
              <a:rPr lang="en-US" dirty="0" smtClean="0"/>
              <a:t>Main Heading</a:t>
            </a:r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96000" y="980728"/>
            <a:ext cx="8424936" cy="0"/>
          </a:xfrm>
          <a:prstGeom prst="line">
            <a:avLst/>
          </a:prstGeom>
          <a:ln w="44450" cap="rnd">
            <a:solidFill>
              <a:srgbClr val="702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396000" y="6741368"/>
            <a:ext cx="8424936" cy="0"/>
          </a:xfrm>
          <a:prstGeom prst="line">
            <a:avLst/>
          </a:prstGeom>
          <a:ln w="889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 marL="1143000" indent="-228600">
              <a:buFont typeface="Wingdings" panose="05000000000000000000" pitchFamily="2" charset="2"/>
              <a:buChar char="§"/>
              <a:defRPr sz="2200"/>
            </a:lvl3pPr>
            <a:lvl4pPr>
              <a:defRPr sz="2100"/>
            </a:lvl4pPr>
            <a:lvl5pPr>
              <a:defRPr sz="17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z="1000">
                <a:solidFill>
                  <a:schemeClr val="accent3"/>
                </a:solidFill>
              </a:defRPr>
            </a:lvl1pPr>
          </a:lstStyle>
          <a:p>
            <a:fld id="{4F2E129E-16B7-480B-972E-C025DBFD1D5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39997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9D6EA-53C1-4056-A5B8-5AF66D913895}" type="datetime1">
              <a:rPr lang="en-GB" smtClean="0"/>
              <a:t>09/03/2015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Click to edit master footer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E129E-16B7-480B-972E-C025DBFD1D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456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75" r:id="rId2"/>
    <p:sldLayoutId id="2147483676" r:id="rId3"/>
    <p:sldLayoutId id="2147483673" r:id="rId4"/>
    <p:sldLayoutId id="2147483674" r:id="rId5"/>
    <p:sldLayoutId id="2147483672" r:id="rId6"/>
    <p:sldLayoutId id="2147483662" r:id="rId7"/>
    <p:sldLayoutId id="2147483677" r:id="rId8"/>
    <p:sldLayoutId id="2147483678" r:id="rId9"/>
    <p:sldLayoutId id="2147483681" r:id="rId10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3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6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Mapping SIG Meeting February 9, 2015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pPr marL="0" indent="0">
              <a:buNone/>
            </a:pPr>
            <a:r>
              <a:rPr lang="en-GB" sz="4000" b="1" dirty="0" smtClean="0"/>
              <a:t>Summary of use of ICD-10 Other (.8) and Unspecified (.9)</a:t>
            </a:r>
            <a:endParaRPr lang="en-GB" sz="4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3902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12968" cy="805482"/>
          </a:xfrm>
        </p:spPr>
        <p:txBody>
          <a:bodyPr>
            <a:normAutofit/>
          </a:bodyPr>
          <a:lstStyle/>
          <a:p>
            <a:r>
              <a:rPr lang="en-GB" sz="2700" b="1" dirty="0" smtClean="0"/>
              <a:t>.8 assigned when directed by the </a:t>
            </a:r>
            <a:r>
              <a:rPr lang="en-GB" sz="2700" b="1" dirty="0"/>
              <a:t>A</a:t>
            </a:r>
            <a:r>
              <a:rPr lang="en-GB" sz="2700" b="1" dirty="0" smtClean="0"/>
              <a:t>lphabetical Index</a:t>
            </a:r>
            <a:endParaRPr lang="en-GB" sz="27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 smtClean="0"/>
              <a:t>60189009 Degeneration of vitreous body</a:t>
            </a:r>
          </a:p>
          <a:p>
            <a:pPr marL="0" indent="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Alphabetical Index:</a:t>
            </a:r>
          </a:p>
          <a:p>
            <a:pPr marL="0" indent="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Degeneration, degenerative</a:t>
            </a:r>
            <a:r>
              <a:rPr lang="en-GB" sz="2400" dirty="0" smtClean="0">
                <a:solidFill>
                  <a:srgbClr val="0070C0"/>
                </a:solidFill>
              </a:rPr>
              <a:t>		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0070C0"/>
                </a:solidFill>
              </a:rPr>
              <a:t> </a:t>
            </a:r>
            <a:r>
              <a:rPr lang="en-GB" sz="2400" dirty="0" smtClean="0">
                <a:solidFill>
                  <a:srgbClr val="0070C0"/>
                </a:solidFill>
              </a:rPr>
              <a:t>-  vitreous (body) </a:t>
            </a:r>
            <a:r>
              <a:rPr lang="en-GB" sz="2400" b="1" u="sng" dirty="0" smtClean="0">
                <a:solidFill>
                  <a:srgbClr val="0070C0"/>
                </a:solidFill>
              </a:rPr>
              <a:t>H43.8</a:t>
            </a:r>
          </a:p>
          <a:p>
            <a:pPr marL="0" indent="0">
              <a:buNone/>
            </a:pPr>
            <a:endParaRPr lang="en-GB" sz="1000" b="1" u="sng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sz="2400" b="1" dirty="0" smtClean="0">
                <a:solidFill>
                  <a:srgbClr val="00B050"/>
                </a:solidFill>
              </a:rPr>
              <a:t>Tabular List:</a:t>
            </a:r>
          </a:p>
          <a:p>
            <a:pPr marL="0" indent="0">
              <a:buNone/>
            </a:pPr>
            <a:r>
              <a:rPr lang="en-GB" sz="2400" b="1" dirty="0" smtClean="0">
                <a:solidFill>
                  <a:srgbClr val="00B050"/>
                </a:solidFill>
              </a:rPr>
              <a:t>H43.8 Other disorders of vitreous body</a:t>
            </a:r>
          </a:p>
          <a:p>
            <a:pPr marL="0" indent="0">
              <a:buNone/>
            </a:pPr>
            <a:r>
              <a:rPr lang="en-GB" sz="2400" b="1" dirty="0" smtClean="0">
                <a:solidFill>
                  <a:srgbClr val="00B050"/>
                </a:solidFill>
              </a:rPr>
              <a:t>Vitreous:</a:t>
            </a:r>
          </a:p>
          <a:p>
            <a:r>
              <a:rPr lang="en-GB" sz="2400" dirty="0">
                <a:solidFill>
                  <a:srgbClr val="00B050"/>
                </a:solidFill>
              </a:rPr>
              <a:t>d</a:t>
            </a:r>
            <a:r>
              <a:rPr lang="en-GB" sz="2400" dirty="0" smtClean="0">
                <a:solidFill>
                  <a:srgbClr val="00B050"/>
                </a:solidFill>
              </a:rPr>
              <a:t>egeneration</a:t>
            </a:r>
          </a:p>
          <a:p>
            <a:r>
              <a:rPr lang="en-GB" sz="2400" dirty="0" smtClean="0">
                <a:solidFill>
                  <a:srgbClr val="00B050"/>
                </a:solidFill>
              </a:rPr>
              <a:t>detachment</a:t>
            </a:r>
            <a:r>
              <a:rPr lang="en-GB" sz="2400" dirty="0"/>
              <a:t>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704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64096"/>
          </a:xfrm>
        </p:spPr>
        <p:txBody>
          <a:bodyPr>
            <a:normAutofit/>
          </a:bodyPr>
          <a:lstStyle/>
          <a:p>
            <a:r>
              <a:rPr lang="en-GB" dirty="0" smtClean="0"/>
              <a:t>.</a:t>
            </a:r>
            <a:r>
              <a:rPr lang="en-GB" sz="2700" b="1" dirty="0" smtClean="0"/>
              <a:t>8 assigned when directed by Alphabetical Index</a:t>
            </a:r>
            <a:endParaRPr lang="en-GB" sz="27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435280" cy="507342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800" b="1" dirty="0"/>
              <a:t>48121000 | Congenital </a:t>
            </a:r>
            <a:r>
              <a:rPr lang="en-GB" sz="2800" b="1" dirty="0" smtClean="0"/>
              <a:t>cardiomegaly </a:t>
            </a:r>
            <a:r>
              <a:rPr lang="en-GB" sz="2800" b="1" dirty="0"/>
              <a:t>(disorder</a:t>
            </a:r>
            <a:r>
              <a:rPr lang="en-GB" sz="2800" b="1" dirty="0" smtClean="0"/>
              <a:t>)</a:t>
            </a:r>
          </a:p>
          <a:p>
            <a:pPr marL="0" indent="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Alphabetical Index:</a:t>
            </a:r>
          </a:p>
          <a:p>
            <a:pPr marL="0" indent="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Cardiomegaly</a:t>
            </a:r>
            <a:r>
              <a:rPr lang="en-GB" sz="2400" dirty="0" smtClean="0">
                <a:solidFill>
                  <a:srgbClr val="0070C0"/>
                </a:solidFill>
              </a:rPr>
              <a:t> (</a:t>
            </a:r>
            <a:r>
              <a:rPr lang="en-GB" sz="2400" i="1" dirty="0" smtClean="0">
                <a:solidFill>
                  <a:srgbClr val="0070C0"/>
                </a:solidFill>
              </a:rPr>
              <a:t>see also </a:t>
            </a:r>
            <a:r>
              <a:rPr lang="en-GB" sz="2400" dirty="0" smtClean="0">
                <a:solidFill>
                  <a:srgbClr val="0070C0"/>
                </a:solidFill>
              </a:rPr>
              <a:t>Hypertrophy cardiac)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0070C0"/>
                </a:solidFill>
              </a:rPr>
              <a:t> </a:t>
            </a:r>
            <a:r>
              <a:rPr lang="en-GB" sz="2400" dirty="0" smtClean="0">
                <a:solidFill>
                  <a:srgbClr val="0070C0"/>
                </a:solidFill>
              </a:rPr>
              <a:t>- congenital </a:t>
            </a:r>
            <a:r>
              <a:rPr lang="en-GB" sz="2400" b="1" u="sng" dirty="0" smtClean="0">
                <a:solidFill>
                  <a:srgbClr val="0070C0"/>
                </a:solidFill>
              </a:rPr>
              <a:t>Q24.8</a:t>
            </a:r>
          </a:p>
          <a:p>
            <a:pPr marL="0" indent="0">
              <a:buNone/>
            </a:pPr>
            <a:endParaRPr lang="en-GB" sz="1000" b="1" u="sng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sz="2400" b="1" dirty="0" smtClean="0">
                <a:solidFill>
                  <a:srgbClr val="00B050"/>
                </a:solidFill>
              </a:rPr>
              <a:t>Tabular List:</a:t>
            </a:r>
          </a:p>
          <a:p>
            <a:pPr marL="0" indent="0">
              <a:buNone/>
            </a:pPr>
            <a:r>
              <a:rPr lang="en-GB" sz="2400" dirty="0" smtClean="0">
                <a:solidFill>
                  <a:srgbClr val="00B050"/>
                </a:solidFill>
              </a:rPr>
              <a:t>Q24.8 Other specified congenital malformations of heart</a:t>
            </a:r>
          </a:p>
          <a:p>
            <a:pPr marL="0" indent="0">
              <a:buNone/>
            </a:pPr>
            <a:r>
              <a:rPr lang="en-GB" sz="2400" dirty="0" smtClean="0">
                <a:solidFill>
                  <a:srgbClr val="00B050"/>
                </a:solidFill>
              </a:rPr>
              <a:t>Congenital:</a:t>
            </a:r>
          </a:p>
          <a:p>
            <a:r>
              <a:rPr lang="en-GB" sz="2400" dirty="0" smtClean="0">
                <a:solidFill>
                  <a:srgbClr val="00B050"/>
                </a:solidFill>
              </a:rPr>
              <a:t>Diverticulum of left ventricle</a:t>
            </a:r>
          </a:p>
          <a:p>
            <a:r>
              <a:rPr lang="en-GB" sz="2400" dirty="0" smtClean="0">
                <a:solidFill>
                  <a:srgbClr val="00B050"/>
                </a:solidFill>
              </a:rPr>
              <a:t>Malformation of:</a:t>
            </a:r>
          </a:p>
          <a:p>
            <a:pPr marL="0" indent="0">
              <a:buNone/>
            </a:pPr>
            <a:r>
              <a:rPr lang="en-GB" sz="2400" dirty="0" smtClean="0">
                <a:solidFill>
                  <a:srgbClr val="00B050"/>
                </a:solidFill>
              </a:rPr>
              <a:t>	- myocardium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00B050"/>
                </a:solidFill>
              </a:rPr>
              <a:t>	</a:t>
            </a:r>
            <a:r>
              <a:rPr lang="en-GB" sz="2400" dirty="0" smtClean="0">
                <a:solidFill>
                  <a:srgbClr val="00B050"/>
                </a:solidFill>
              </a:rPr>
              <a:t>- pericardium</a:t>
            </a:r>
          </a:p>
          <a:p>
            <a:pPr marL="0" indent="0">
              <a:buNone/>
            </a:pPr>
            <a:r>
              <a:rPr lang="en-GB" sz="2400" dirty="0" smtClean="0">
                <a:solidFill>
                  <a:srgbClr val="00B050"/>
                </a:solidFill>
              </a:rPr>
              <a:t>Malposition of heart</a:t>
            </a:r>
          </a:p>
          <a:p>
            <a:pPr marL="0" indent="0">
              <a:buNone/>
            </a:pPr>
            <a:r>
              <a:rPr lang="en-GB" sz="2400" dirty="0" err="1" smtClean="0">
                <a:solidFill>
                  <a:srgbClr val="00B050"/>
                </a:solidFill>
              </a:rPr>
              <a:t>Uhl</a:t>
            </a:r>
            <a:r>
              <a:rPr lang="en-GB" sz="2400" dirty="0" smtClean="0">
                <a:solidFill>
                  <a:srgbClr val="00B050"/>
                </a:solidFill>
              </a:rPr>
              <a:t> disease</a:t>
            </a:r>
            <a:endParaRPr lang="en-GB" sz="2400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990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/>
            <a:r>
              <a:rPr lang="en-GB" sz="2800" b="1" dirty="0"/>
              <a:t>428875002 | Recurrent bacterial infection (disorder)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435280" cy="4929411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sz="2800" b="1" dirty="0" smtClean="0">
                <a:solidFill>
                  <a:srgbClr val="0070C0"/>
                </a:solidFill>
              </a:rPr>
              <a:t>Alphabetical Index:</a:t>
            </a:r>
          </a:p>
          <a:p>
            <a:pPr marL="0" indent="0">
              <a:buNone/>
            </a:pPr>
            <a:r>
              <a:rPr lang="en-GB" sz="2800" b="1" dirty="0" smtClean="0">
                <a:solidFill>
                  <a:srgbClr val="0070C0"/>
                </a:solidFill>
              </a:rPr>
              <a:t>Infection, infected</a:t>
            </a:r>
          </a:p>
          <a:p>
            <a:pPr marL="0" indent="0">
              <a:buNone/>
            </a:pPr>
            <a:r>
              <a:rPr lang="en-GB" sz="2800" dirty="0">
                <a:solidFill>
                  <a:srgbClr val="0070C0"/>
                </a:solidFill>
              </a:rPr>
              <a:t> </a:t>
            </a:r>
            <a:r>
              <a:rPr lang="en-GB" sz="2800" dirty="0" smtClean="0">
                <a:solidFill>
                  <a:srgbClr val="0070C0"/>
                </a:solidFill>
              </a:rPr>
              <a:t>- bacterial NEC </a:t>
            </a:r>
            <a:r>
              <a:rPr lang="en-GB" sz="2800" b="1" u="sng" dirty="0" smtClean="0">
                <a:solidFill>
                  <a:srgbClr val="0070C0"/>
                </a:solidFill>
              </a:rPr>
              <a:t>A49.9</a:t>
            </a:r>
          </a:p>
          <a:p>
            <a:pPr marL="0" indent="0">
              <a:buNone/>
            </a:pPr>
            <a:r>
              <a:rPr lang="en-GB" sz="2800" b="1" dirty="0" smtClean="0">
                <a:solidFill>
                  <a:srgbClr val="00B050"/>
                </a:solidFill>
              </a:rPr>
              <a:t>Tabular List:</a:t>
            </a:r>
          </a:p>
          <a:p>
            <a:pPr marL="0" indent="0">
              <a:buNone/>
            </a:pPr>
            <a:r>
              <a:rPr lang="en-GB" sz="2800" b="1" dirty="0" smtClean="0">
                <a:solidFill>
                  <a:srgbClr val="00B050"/>
                </a:solidFill>
              </a:rPr>
              <a:t>A49 Bacterial infection of unspecified site</a:t>
            </a:r>
          </a:p>
          <a:p>
            <a:pPr marL="0" indent="0">
              <a:buNone/>
            </a:pPr>
            <a:r>
              <a:rPr lang="en-GB" sz="2800" dirty="0" smtClean="0">
                <a:solidFill>
                  <a:srgbClr val="00B050"/>
                </a:solidFill>
              </a:rPr>
              <a:t>A49.0 Staphylococcal infection, unspecified site</a:t>
            </a:r>
          </a:p>
          <a:p>
            <a:pPr marL="0" indent="0">
              <a:buNone/>
            </a:pPr>
            <a:r>
              <a:rPr lang="en-GB" sz="2800" dirty="0" smtClean="0">
                <a:solidFill>
                  <a:srgbClr val="00B050"/>
                </a:solidFill>
              </a:rPr>
              <a:t>A49.1 Streptococcal infection, unspecified site</a:t>
            </a:r>
          </a:p>
          <a:p>
            <a:pPr marL="0" indent="0">
              <a:buNone/>
            </a:pPr>
            <a:r>
              <a:rPr lang="en-GB" sz="2800" dirty="0" smtClean="0">
                <a:solidFill>
                  <a:srgbClr val="00B050"/>
                </a:solidFill>
              </a:rPr>
              <a:t>A49.2 </a:t>
            </a:r>
            <a:r>
              <a:rPr lang="en-GB" sz="2800" dirty="0" err="1" smtClean="0">
                <a:solidFill>
                  <a:srgbClr val="00B050"/>
                </a:solidFill>
              </a:rPr>
              <a:t>Haemophilus</a:t>
            </a:r>
            <a:r>
              <a:rPr lang="en-GB" sz="2800" dirty="0" smtClean="0">
                <a:solidFill>
                  <a:srgbClr val="00B050"/>
                </a:solidFill>
              </a:rPr>
              <a:t> </a:t>
            </a:r>
            <a:r>
              <a:rPr lang="en-GB" sz="2800" dirty="0" err="1" smtClean="0">
                <a:solidFill>
                  <a:srgbClr val="00B050"/>
                </a:solidFill>
              </a:rPr>
              <a:t>influenzae</a:t>
            </a:r>
            <a:r>
              <a:rPr lang="en-GB" sz="2800" dirty="0" smtClean="0">
                <a:solidFill>
                  <a:srgbClr val="00B050"/>
                </a:solidFill>
              </a:rPr>
              <a:t> infection, unspecified site</a:t>
            </a:r>
          </a:p>
          <a:p>
            <a:pPr marL="0" indent="0">
              <a:buNone/>
            </a:pPr>
            <a:r>
              <a:rPr lang="en-GB" sz="2800" dirty="0" smtClean="0">
                <a:solidFill>
                  <a:srgbClr val="00B050"/>
                </a:solidFill>
              </a:rPr>
              <a:t>A49.3 Mycoplasma infection, unspecified site</a:t>
            </a:r>
          </a:p>
          <a:p>
            <a:pPr marL="0" indent="0">
              <a:buNone/>
            </a:pPr>
            <a:r>
              <a:rPr lang="en-GB" sz="2800" dirty="0" smtClean="0">
                <a:solidFill>
                  <a:srgbClr val="00B050"/>
                </a:solidFill>
              </a:rPr>
              <a:t>A49.8 Other bacterial infections of unspecified site</a:t>
            </a:r>
          </a:p>
          <a:p>
            <a:pPr marL="0" indent="0">
              <a:buNone/>
            </a:pPr>
            <a:r>
              <a:rPr lang="en-GB" sz="2800" dirty="0" smtClean="0">
                <a:solidFill>
                  <a:srgbClr val="00B050"/>
                </a:solidFill>
              </a:rPr>
              <a:t>A49.9 Bacterial infection, unspecified</a:t>
            </a:r>
          </a:p>
          <a:p>
            <a:pPr marL="0" indent="0">
              <a:buNone/>
            </a:pPr>
            <a:r>
              <a:rPr lang="en-GB" sz="2800" dirty="0">
                <a:solidFill>
                  <a:srgbClr val="00B050"/>
                </a:solidFill>
              </a:rPr>
              <a:t>	</a:t>
            </a:r>
            <a:r>
              <a:rPr lang="en-GB" sz="2800" dirty="0" smtClean="0">
                <a:solidFill>
                  <a:srgbClr val="00B050"/>
                </a:solidFill>
              </a:rPr>
              <a:t>Bacteraemia</a:t>
            </a:r>
          </a:p>
          <a:p>
            <a:pPr marL="0" indent="0">
              <a:buNone/>
            </a:pPr>
            <a:endParaRPr lang="en-GB" sz="28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GB" sz="2800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8174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706090"/>
          </a:xfrm>
        </p:spPr>
        <p:txBody>
          <a:bodyPr>
            <a:noAutofit/>
          </a:bodyPr>
          <a:lstStyle/>
          <a:p>
            <a:r>
              <a:rPr lang="en-GB" sz="2400" b="1" dirty="0"/>
              <a:t>206251006 | Birth trauma due to amniocentesis (disorder)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04056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b="1" dirty="0" smtClean="0">
                <a:solidFill>
                  <a:srgbClr val="0070C0"/>
                </a:solidFill>
              </a:rPr>
              <a:t>Alphabetical Index: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0070C0"/>
                </a:solidFill>
              </a:rPr>
              <a:t>Trauma, traumatism </a:t>
            </a:r>
            <a:r>
              <a:rPr lang="en-GB" dirty="0" smtClean="0">
                <a:solidFill>
                  <a:srgbClr val="0070C0"/>
                </a:solidFill>
              </a:rPr>
              <a:t>(</a:t>
            </a:r>
            <a:r>
              <a:rPr lang="en-GB" i="1" dirty="0" smtClean="0">
                <a:solidFill>
                  <a:srgbClr val="0070C0"/>
                </a:solidFill>
              </a:rPr>
              <a:t>see also </a:t>
            </a:r>
            <a:r>
              <a:rPr lang="en-GB" dirty="0" smtClean="0">
                <a:solidFill>
                  <a:srgbClr val="0070C0"/>
                </a:solidFill>
              </a:rPr>
              <a:t>injury)</a:t>
            </a:r>
          </a:p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smtClean="0">
                <a:solidFill>
                  <a:srgbClr val="0070C0"/>
                </a:solidFill>
              </a:rPr>
              <a:t>-  birth – </a:t>
            </a:r>
            <a:r>
              <a:rPr lang="en-GB" i="1" dirty="0" smtClean="0">
                <a:solidFill>
                  <a:srgbClr val="0070C0"/>
                </a:solidFill>
              </a:rPr>
              <a:t>see</a:t>
            </a:r>
            <a:r>
              <a:rPr lang="en-GB" dirty="0" smtClean="0">
                <a:solidFill>
                  <a:srgbClr val="0070C0"/>
                </a:solidFill>
              </a:rPr>
              <a:t> Birth, injury</a:t>
            </a:r>
            <a:endParaRPr lang="en-GB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rgbClr val="0070C0"/>
                </a:solidFill>
              </a:rPr>
              <a:t>Birth, injury P15.9</a:t>
            </a:r>
          </a:p>
          <a:p>
            <a:pPr marL="0" indent="0">
              <a:buNone/>
            </a:pPr>
            <a:endParaRPr lang="en-GB" sz="1400" b="1" dirty="0" smtClean="0">
              <a:solidFill>
                <a:srgbClr val="00A050"/>
              </a:solidFill>
            </a:endParaRPr>
          </a:p>
          <a:p>
            <a:pPr marL="0" indent="0">
              <a:buNone/>
            </a:pPr>
            <a:r>
              <a:rPr lang="en-GB" b="1" dirty="0" smtClean="0">
                <a:solidFill>
                  <a:srgbClr val="00A050"/>
                </a:solidFill>
              </a:rPr>
              <a:t>Tabular List: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00A050"/>
                </a:solidFill>
              </a:rPr>
              <a:t>P15.0 Birth injury to liver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00A050"/>
                </a:solidFill>
              </a:rPr>
              <a:t>P15.1 Birth injury to spleen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00A050"/>
                </a:solidFill>
              </a:rPr>
              <a:t>P15.2 </a:t>
            </a:r>
            <a:r>
              <a:rPr lang="en-GB" dirty="0" err="1" smtClean="0">
                <a:solidFill>
                  <a:srgbClr val="00A050"/>
                </a:solidFill>
              </a:rPr>
              <a:t>Sternomastoid</a:t>
            </a:r>
            <a:r>
              <a:rPr lang="en-GB" dirty="0" smtClean="0">
                <a:solidFill>
                  <a:srgbClr val="00A050"/>
                </a:solidFill>
              </a:rPr>
              <a:t> injury due to birth injury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00A050"/>
                </a:solidFill>
              </a:rPr>
              <a:t>P15.3 Birth injury to eye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00A050"/>
                </a:solidFill>
              </a:rPr>
              <a:t>P15.4 Birth injury to face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00A050"/>
                </a:solidFill>
              </a:rPr>
              <a:t>P15.5 Birth injury to external genitalia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00A050"/>
                </a:solidFill>
              </a:rPr>
              <a:t>P15.6 Subcutaneous fat necrosis due to birth injury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00A050"/>
                </a:solidFill>
              </a:rPr>
              <a:t>P15.9 Birth injury, unspecified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5564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SCIC_Powepoint_v2 0_FINAL_0514">
  <a:themeElements>
    <a:clrScheme name="HSCIC_corporate_charts">
      <a:dk1>
        <a:srgbClr val="001830"/>
      </a:dk1>
      <a:lt1>
        <a:srgbClr val="FAFCFC"/>
      </a:lt1>
      <a:dk2>
        <a:srgbClr val="000000"/>
      </a:dk2>
      <a:lt2>
        <a:srgbClr val="F4FCFF"/>
      </a:lt2>
      <a:accent1>
        <a:srgbClr val="003360"/>
      </a:accent1>
      <a:accent2>
        <a:srgbClr val="A0D0E8"/>
      </a:accent2>
      <a:accent3>
        <a:srgbClr val="505050"/>
      </a:accent3>
      <a:accent4>
        <a:srgbClr val="80A0B0"/>
      </a:accent4>
      <a:accent5>
        <a:srgbClr val="D8E0E8"/>
      </a:accent5>
      <a:accent6>
        <a:srgbClr val="909090"/>
      </a:accent6>
      <a:hlink>
        <a:srgbClr val="0060E0"/>
      </a:hlink>
      <a:folHlink>
        <a:srgbClr val="701870"/>
      </a:folHlink>
    </a:clrScheme>
    <a:fontScheme name="Corporate 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ntentTypeId xmlns="http://schemas.microsoft.com/sharepoint/v3">0x0101006A233A0FE2DC3D46AF40C608EFCB2889</ContentTypeId>
    <TemplateUrl xmlns="http://schemas.microsoft.com/sharepoint/v3" xsi:nil="true"/>
    <MeridioUrl xmlns="0f3a236a-dce2-463d-af40-c608efcb2889" xsi:nil="true"/>
    <Declared xmlns="0f3a236a-dce2-463d-af40-c608efcb2889">false</Declared>
    <_SourceUrl xmlns="http://schemas.microsoft.com/sharepoint/v3" xsi:nil="true"/>
    <URL xmlns="http://schemas.microsoft.com/sharepoint/v3">
      <Url xsi:nil="true"/>
      <Description xsi:nil="true"/>
    </URL>
    <File_x0020_Owner_x0020__x0028_DS_x002b_P_x0020_Content_x0020_Manager_x0029_ xmlns="0F3A236A-DCE2-463D-AF40-C608EFCB2889">YMS</File_x0020_Owner_x0020__x0028_DS_x002b_P_x0020_Content_x0020_Manager_x0029_>
    <xd_ProgID xmlns="http://schemas.microsoft.com/sharepoint/v3" xsi:nil="true"/>
    <DocId xmlns="0f3a236a-dce2-463d-af40-c608efcb2889" xsi:nil="true"/>
    <Order xmlns="http://schemas.microsoft.com/sharepoint/v3" xsi:nil="true"/>
    <_SharedFileIndex xmlns="http://schemas.microsoft.com/sharepoint/v3" xsi:nil="true"/>
    <MetaInfo xmlns="http://schemas.microsoft.com/sharepoint/v3" xsi:nil="true"/>
    <IconOverlay xmlns="http://schemas.microsoft.com/sharepoint/v4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233A0FE2DC3D46AF40C608EFCB2889" ma:contentTypeVersion="7" ma:contentTypeDescription="Create a new document." ma:contentTypeScope="" ma:versionID="4937eb658775af713b357c398811bf3a">
  <xsd:schema xmlns:xsd="http://www.w3.org/2001/XMLSchema" xmlns:xs="http://www.w3.org/2001/XMLSchema" xmlns:p="http://schemas.microsoft.com/office/2006/metadata/properties" xmlns:ns1="http://schemas.microsoft.com/sharepoint/v3" xmlns:ns2="0F3A236A-DCE2-463D-AF40-C608EFCB2889" xmlns:ns3="0f3a236a-dce2-463d-af40-c608efcb2889" xmlns:ns4="http://schemas.microsoft.com/sharepoint/v4" targetNamespace="http://schemas.microsoft.com/office/2006/metadata/properties" ma:root="true" ma:fieldsID="6233903a93aa6b00170c042b7c2b45ce" ns1:_="" ns2:_="" ns3:_="" ns4:_="">
    <xsd:import namespace="http://schemas.microsoft.com/sharepoint/v3"/>
    <xsd:import namespace="0F3A236A-DCE2-463D-AF40-C608EFCB2889"/>
    <xsd:import namespace="0f3a236a-dce2-463d-af40-c608efcb2889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1:_ModerationComments" minOccurs="0"/>
                <xsd:element ref="ns1:File_x0020_Type" minOccurs="0"/>
                <xsd:element ref="ns1:HTML_x0020_File_x0020_Type" minOccurs="0"/>
                <xsd:element ref="ns1:_SourceUrl" minOccurs="0"/>
                <xsd:element ref="ns1:_SharedFileIndex" minOccurs="0"/>
                <xsd:element ref="ns2:File_x0020_Owner_x0020__x0028_DS_x002b_P_x0020_Content_x0020_Manager_x0029_"/>
                <xsd:element ref="ns1:ContentTypeId" minOccurs="0"/>
                <xsd:element ref="ns1:TemplateUrl" minOccurs="0"/>
                <xsd:element ref="ns1:xd_ProgID" minOccurs="0"/>
                <xsd:element ref="ns1:xd_Signature" minOccurs="0"/>
                <xsd:element ref="ns3:Declared" minOccurs="0"/>
                <xsd:element ref="ns3:DocId" minOccurs="0"/>
                <xsd:element ref="ns3:MeridioUrl" minOccurs="0"/>
                <xsd:element ref="ns1:URL" minOccurs="0"/>
                <xsd:element ref="ns1:ID" minOccurs="0"/>
                <xsd:element ref="ns1:Author" minOccurs="0"/>
                <xsd:element ref="ns1:Editor" minOccurs="0"/>
                <xsd:element ref="ns1:_HasCopyDestinations" minOccurs="0"/>
                <xsd:element ref="ns1:_CopySource" minOccurs="0"/>
                <xsd:element ref="ns1:_ModerationStatus" minOccurs="0"/>
                <xsd:element ref="ns1:FileRef" minOccurs="0"/>
                <xsd:element ref="ns1:FileDirRef" minOccurs="0"/>
                <xsd:element ref="ns1:Last_x0020_Modified" minOccurs="0"/>
                <xsd:element ref="ns1:Created_x0020_Date" minOccurs="0"/>
                <xsd:element ref="ns1:File_x0020_Size" minOccurs="0"/>
                <xsd:element ref="ns1:FSObjType" minOccurs="0"/>
                <xsd:element ref="ns1:SortBehavior" minOccurs="0"/>
                <xsd:element ref="ns1:CheckedOutUserId" minOccurs="0"/>
                <xsd:element ref="ns1:IsCheckedoutToLocal" minOccurs="0"/>
                <xsd:element ref="ns1:CheckoutUser" minOccurs="0"/>
                <xsd:element ref="ns1:UniqueId" minOccurs="0"/>
                <xsd:element ref="ns1:SyncClientId" minOccurs="0"/>
                <xsd:element ref="ns1:ProgId" minOccurs="0"/>
                <xsd:element ref="ns1:ScopeId" minOccurs="0"/>
                <xsd:element ref="ns1:VirusStatus" minOccurs="0"/>
                <xsd:element ref="ns1:CheckedOutTitle" minOccurs="0"/>
                <xsd:element ref="ns1:_CheckinComment" minOccurs="0"/>
                <xsd:element ref="ns1:MetaInfo" minOccurs="0"/>
                <xsd:element ref="ns1:_Level" minOccurs="0"/>
                <xsd:element ref="ns1:_IsCurrentVersion" minOccurs="0"/>
                <xsd:element ref="ns1:ItemChildCount" minOccurs="0"/>
                <xsd:element ref="ns1:FolderChildCount" minOccurs="0"/>
                <xsd:element ref="ns1:owshiddenversion" minOccurs="0"/>
                <xsd:element ref="ns1:_UIVersion" minOccurs="0"/>
                <xsd:element ref="ns1:_UIVersionString" minOccurs="0"/>
                <xsd:element ref="ns1:InstanceID" minOccurs="0"/>
                <xsd:element ref="ns1:Order" minOccurs="0"/>
                <xsd:element ref="ns1:GUID" minOccurs="0"/>
                <xsd:element ref="ns1:WorkflowVersion" minOccurs="0"/>
                <xsd:element ref="ns1:WorkflowInstanceID" minOccurs="0"/>
                <xsd:element ref="ns1:ParentVersionString" minOccurs="0"/>
                <xsd:element ref="ns1:ParentLeafName" minOccurs="0"/>
                <xsd:element ref="ns1:DocConcurrencyNumber" minOccurs="0"/>
                <xsd:element ref="ns4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ModerationComments" ma:index="0" nillable="true" ma:displayName="Approver Comments" ma:hidden="true" ma:internalName="_ModerationComments" ma:readOnly="true">
      <xsd:simpleType>
        <xsd:restriction base="dms:Note"/>
      </xsd:simpleType>
    </xsd:element>
    <xsd:element name="File_x0020_Type" ma:index="4" nillable="true" ma:displayName="File Type" ma:hidden="true" ma:internalName="File_x0020_Type" ma:readOnly="true">
      <xsd:simpleType>
        <xsd:restriction base="dms:Text"/>
      </xsd:simpleType>
    </xsd:element>
    <xsd:element name="HTML_x0020_File_x0020_Type" ma:index="5" nillable="true" ma:displayName="HTML File Type" ma:hidden="true" ma:internalName="HTML_x0020_File_x0020_Type" ma:readOnly="true">
      <xsd:simpleType>
        <xsd:restriction base="dms:Text"/>
      </xsd:simpleType>
    </xsd:element>
    <xsd:element name="_SourceUrl" ma:index="6" nillable="true" ma:displayName="Source URL" ma:hidden="true" ma:internalName="_SourceUrl">
      <xsd:simpleType>
        <xsd:restriction base="dms:Text"/>
      </xsd:simpleType>
    </xsd:element>
    <xsd:element name="_SharedFileIndex" ma:index="7" nillable="true" ma:displayName="Shared File Index" ma:hidden="true" ma:internalName="_SharedFileIndex">
      <xsd:simpleType>
        <xsd:restriction base="dms:Text"/>
      </xsd:simpleType>
    </xsd:element>
    <xsd:element name="ContentTypeId" ma:index="10" nillable="true" ma:displayName="Content Type ID" ma:hidden="true" ma:internalName="ContentTypeId" ma:readOnly="true">
      <xsd:simpleType>
        <xsd:restriction base="dms:Unknown"/>
      </xsd:simpleType>
    </xsd:element>
    <xsd:element name="TemplateUrl" ma:index="11" nillable="true" ma:displayName="Template Link" ma:hidden="true" ma:internalName="TemplateUrl">
      <xsd:simpleType>
        <xsd:restriction base="dms:Text"/>
      </xsd:simpleType>
    </xsd:element>
    <xsd:element name="xd_ProgID" ma:index="12" nillable="true" ma:displayName="HTML File Link" ma:hidden="true" ma:internalName="xd_ProgID">
      <xsd:simpleType>
        <xsd:restriction base="dms:Text"/>
      </xsd:simpleType>
    </xsd:element>
    <xsd:element name="xd_Signature" ma:index="13" nillable="true" ma:displayName="Is Signed" ma:hidden="true" ma:internalName="xd_Signature" ma:readOnly="true">
      <xsd:simpleType>
        <xsd:restriction base="dms:Boolean"/>
      </xsd:simpleType>
    </xsd:element>
    <xsd:element name="URL" ma:index="21" nillable="true" ma:displayName="URL" ma:internalName="URL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D" ma:index="22" nillable="true" ma:displayName="ID" ma:internalName="ID" ma:readOnly="true">
      <xsd:simpleType>
        <xsd:restriction base="dms:Unknown"/>
      </xsd:simpleType>
    </xsd:element>
    <xsd:element name="Author" ma:index="25" nillable="true" ma:displayName="Created By" ma:list="UserInfo" ma:internalName="Author" ma:readOnly="tru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" ma:index="27" nillable="true" ma:displayName="Modified By" ma:list="UserInfo" ma:internalName="Editor" ma:readOnly="tru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_HasCopyDestinations" ma:index="28" nillable="true" ma:displayName="Has Copy Destinations" ma:hidden="true" ma:internalName="_HasCopyDestinations" ma:readOnly="true">
      <xsd:simpleType>
        <xsd:restriction base="dms:Boolean"/>
      </xsd:simpleType>
    </xsd:element>
    <xsd:element name="_CopySource" ma:index="29" nillable="true" ma:displayName="Copy Source" ma:internalName="_CopySource" ma:readOnly="true">
      <xsd:simpleType>
        <xsd:restriction base="dms:Text"/>
      </xsd:simpleType>
    </xsd:element>
    <xsd:element name="_ModerationStatus" ma:index="30" nillable="true" ma:displayName="Approval Status" ma:default="0" ma:hidden="true" ma:internalName="_ModerationStatus" ma:readOnly="true">
      <xsd:simpleType>
        <xsd:restriction base="dms:Unknown"/>
      </xsd:simpleType>
    </xsd:element>
    <xsd:element name="FileRef" ma:index="31" nillable="true" ma:displayName="URL Path" ma:hidden="true" ma:list="Docs" ma:internalName="FileRef" ma:readOnly="true" ma:showField="FullUrl">
      <xsd:simpleType>
        <xsd:restriction base="dms:Lookup"/>
      </xsd:simpleType>
    </xsd:element>
    <xsd:element name="FileDirRef" ma:index="32" nillable="true" ma:displayName="Path" ma:hidden="true" ma:list="Docs" ma:internalName="FileDirRef" ma:readOnly="true" ma:showField="DirName">
      <xsd:simpleType>
        <xsd:restriction base="dms:Lookup"/>
      </xsd:simpleType>
    </xsd:element>
    <xsd:element name="Last_x0020_Modified" ma:index="33" nillable="true" ma:displayName="Modified" ma:format="TRUE" ma:hidden="true" ma:list="Docs" ma:internalName="Last_x0020_Modified" ma:readOnly="true" ma:showField="TimeLastModified">
      <xsd:simpleType>
        <xsd:restriction base="dms:Lookup"/>
      </xsd:simpleType>
    </xsd:element>
    <xsd:element name="Created_x0020_Date" ma:index="34" nillable="true" ma:displayName="Created" ma:format="TRUE" ma:hidden="true" ma:list="Docs" ma:internalName="Created_x0020_Date" ma:readOnly="true" ma:showField="TimeCreated">
      <xsd:simpleType>
        <xsd:restriction base="dms:Lookup"/>
      </xsd:simpleType>
    </xsd:element>
    <xsd:element name="File_x0020_Size" ma:index="35" nillable="true" ma:displayName="File Size" ma:format="TRUE" ma:hidden="true" ma:list="Docs" ma:internalName="File_x0020_Size" ma:readOnly="true" ma:showField="SizeInKB">
      <xsd:simpleType>
        <xsd:restriction base="dms:Lookup"/>
      </xsd:simpleType>
    </xsd:element>
    <xsd:element name="FSObjType" ma:index="36" nillable="true" ma:displayName="Item Type" ma:hidden="true" ma:list="Docs" ma:internalName="FSObjType" ma:readOnly="true" ma:showField="FSType">
      <xsd:simpleType>
        <xsd:restriction base="dms:Lookup"/>
      </xsd:simpleType>
    </xsd:element>
    <xsd:element name="SortBehavior" ma:index="37" nillable="true" ma:displayName="Sort Type" ma:hidden="true" ma:list="Docs" ma:internalName="SortBehavior" ma:readOnly="true" ma:showField="SortBehavior">
      <xsd:simpleType>
        <xsd:restriction base="dms:Lookup"/>
      </xsd:simpleType>
    </xsd:element>
    <xsd:element name="CheckedOutUserId" ma:index="39" nillable="true" ma:displayName="ID of the User who has the item Checked Out" ma:hidden="true" ma:list="Docs" ma:internalName="CheckedOutUserId" ma:readOnly="true" ma:showField="CheckoutUserId">
      <xsd:simpleType>
        <xsd:restriction base="dms:Lookup"/>
      </xsd:simpleType>
    </xsd:element>
    <xsd:element name="IsCheckedoutToLocal" ma:index="40" nillable="true" ma:displayName="Is Checked out to local" ma:hidden="true" ma:list="Docs" ma:internalName="IsCheckedoutToLocal" ma:readOnly="true" ma:showField="IsCheckoutToLocal">
      <xsd:simpleType>
        <xsd:restriction base="dms:Lookup"/>
      </xsd:simpleType>
    </xsd:element>
    <xsd:element name="CheckoutUser" ma:index="41" nillable="true" ma:displayName="Checked Out To" ma:list="UserInfo" ma:internalName="CheckoutUser" ma:readOnly="tru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UniqueId" ma:index="42" nillable="true" ma:displayName="Unique Id" ma:hidden="true" ma:list="Docs" ma:internalName="UniqueId" ma:readOnly="true" ma:showField="UniqueId">
      <xsd:simpleType>
        <xsd:restriction base="dms:Lookup"/>
      </xsd:simpleType>
    </xsd:element>
    <xsd:element name="SyncClientId" ma:index="43" nillable="true" ma:displayName="Client Id" ma:hidden="true" ma:list="Docs" ma:internalName="SyncClientId" ma:readOnly="true" ma:showField="SyncClientId">
      <xsd:simpleType>
        <xsd:restriction base="dms:Lookup"/>
      </xsd:simpleType>
    </xsd:element>
    <xsd:element name="ProgId" ma:index="44" nillable="true" ma:displayName="ProgId" ma:hidden="true" ma:list="Docs" ma:internalName="ProgId" ma:readOnly="true" ma:showField="ProgId">
      <xsd:simpleType>
        <xsd:restriction base="dms:Lookup"/>
      </xsd:simpleType>
    </xsd:element>
    <xsd:element name="ScopeId" ma:index="45" nillable="true" ma:displayName="ScopeId" ma:hidden="true" ma:list="Docs" ma:internalName="ScopeId" ma:readOnly="true" ma:showField="ScopeId">
      <xsd:simpleType>
        <xsd:restriction base="dms:Lookup"/>
      </xsd:simpleType>
    </xsd:element>
    <xsd:element name="VirusStatus" ma:index="46" nillable="true" ma:displayName="Virus Status" ma:format="TRUE" ma:hidden="true" ma:list="Docs" ma:internalName="VirusStatus" ma:readOnly="true" ma:showField="Size">
      <xsd:simpleType>
        <xsd:restriction base="dms:Lookup"/>
      </xsd:simpleType>
    </xsd:element>
    <xsd:element name="CheckedOutTitle" ma:index="47" nillable="true" ma:displayName="Checked Out To" ma:format="TRUE" ma:hidden="true" ma:list="Docs" ma:internalName="CheckedOutTitle" ma:readOnly="true" ma:showField="CheckedOutTitle">
      <xsd:simpleType>
        <xsd:restriction base="dms:Lookup"/>
      </xsd:simpleType>
    </xsd:element>
    <xsd:element name="_CheckinComment" ma:index="48" nillable="true" ma:displayName="Check In Comment" ma:format="TRUE" ma:list="Docs" ma:internalName="_CheckinComment" ma:readOnly="true" ma:showField="CheckinComment">
      <xsd:simpleType>
        <xsd:restriction base="dms:Lookup"/>
      </xsd:simpleType>
    </xsd:element>
    <xsd:element name="MetaInfo" ma:index="59" nillable="true" ma:displayName="Property Bag" ma:hidden="true" ma:list="Docs" ma:internalName="MetaInfo" ma:showField="MetaInfo">
      <xsd:simpleType>
        <xsd:restriction base="dms:Lookup"/>
      </xsd:simpleType>
    </xsd:element>
    <xsd:element name="_Level" ma:index="60" nillable="true" ma:displayName="Level" ma:hidden="true" ma:internalName="_Level" ma:readOnly="true">
      <xsd:simpleType>
        <xsd:restriction base="dms:Unknown"/>
      </xsd:simpleType>
    </xsd:element>
    <xsd:element name="_IsCurrentVersion" ma:index="61" nillable="true" ma:displayName="Is Current Version" ma:hidden="true" ma:internalName="_IsCurrentVersion" ma:readOnly="true">
      <xsd:simpleType>
        <xsd:restriction base="dms:Boolean"/>
      </xsd:simpleType>
    </xsd:element>
    <xsd:element name="ItemChildCount" ma:index="62" nillable="true" ma:displayName="Item Child Count" ma:hidden="true" ma:list="Docs" ma:internalName="ItemChildCount" ma:readOnly="true" ma:showField="ItemChildCount">
      <xsd:simpleType>
        <xsd:restriction base="dms:Lookup"/>
      </xsd:simpleType>
    </xsd:element>
    <xsd:element name="FolderChildCount" ma:index="63" nillable="true" ma:displayName="Folder Child Count" ma:hidden="true" ma:list="Docs" ma:internalName="FolderChildCount" ma:readOnly="true" ma:showField="FolderChildCount">
      <xsd:simpleType>
        <xsd:restriction base="dms:Lookup"/>
      </xsd:simpleType>
    </xsd:element>
    <xsd:element name="owshiddenversion" ma:index="67" nillable="true" ma:displayName="owshiddenversion" ma:hidden="true" ma:internalName="owshiddenversion" ma:readOnly="true">
      <xsd:simpleType>
        <xsd:restriction base="dms:Unknown"/>
      </xsd:simpleType>
    </xsd:element>
    <xsd:element name="_UIVersion" ma:index="68" nillable="true" ma:displayName="UI Version" ma:hidden="true" ma:internalName="_UIVersion" ma:readOnly="true">
      <xsd:simpleType>
        <xsd:restriction base="dms:Unknown"/>
      </xsd:simpleType>
    </xsd:element>
    <xsd:element name="_UIVersionString" ma:index="69" nillable="true" ma:displayName="Version" ma:internalName="_UIVersionString" ma:readOnly="true">
      <xsd:simpleType>
        <xsd:restriction base="dms:Text"/>
      </xsd:simpleType>
    </xsd:element>
    <xsd:element name="InstanceID" ma:index="70" nillable="true" ma:displayName="Instance ID" ma:hidden="true" ma:internalName="InstanceID" ma:readOnly="true">
      <xsd:simpleType>
        <xsd:restriction base="dms:Unknown"/>
      </xsd:simpleType>
    </xsd:element>
    <xsd:element name="Order" ma:index="71" nillable="true" ma:displayName="Order" ma:hidden="true" ma:internalName="Order">
      <xsd:simpleType>
        <xsd:restriction base="dms:Number"/>
      </xsd:simpleType>
    </xsd:element>
    <xsd:element name="GUID" ma:index="72" nillable="true" ma:displayName="GUID" ma:hidden="true" ma:internalName="GUID" ma:readOnly="true">
      <xsd:simpleType>
        <xsd:restriction base="dms:Unknown"/>
      </xsd:simpleType>
    </xsd:element>
    <xsd:element name="WorkflowVersion" ma:index="73" nillable="true" ma:displayName="Workflow Version" ma:hidden="true" ma:internalName="WorkflowVersion" ma:readOnly="true">
      <xsd:simpleType>
        <xsd:restriction base="dms:Unknown"/>
      </xsd:simpleType>
    </xsd:element>
    <xsd:element name="WorkflowInstanceID" ma:index="74" nillable="true" ma:displayName="Workflow Instance ID" ma:hidden="true" ma:internalName="WorkflowInstanceID" ma:readOnly="true">
      <xsd:simpleType>
        <xsd:restriction base="dms:Unknown"/>
      </xsd:simpleType>
    </xsd:element>
    <xsd:element name="ParentVersionString" ma:index="75" nillable="true" ma:displayName="Source Version (Converted Document)" ma:hidden="true" ma:list="Docs" ma:internalName="ParentVersionString" ma:readOnly="true" ma:showField="ParentVersionString">
      <xsd:simpleType>
        <xsd:restriction base="dms:Lookup"/>
      </xsd:simpleType>
    </xsd:element>
    <xsd:element name="ParentLeafName" ma:index="76" nillable="true" ma:displayName="Source Name (Converted Document)" ma:hidden="true" ma:list="Docs" ma:internalName="ParentLeafName" ma:readOnly="true" ma:showField="ParentLeafName">
      <xsd:simpleType>
        <xsd:restriction base="dms:Lookup"/>
      </xsd:simpleType>
    </xsd:element>
    <xsd:element name="DocConcurrencyNumber" ma:index="77" nillable="true" ma:displayName="Document Concurrency Number" ma:hidden="true" ma:list="Docs" ma:internalName="DocConcurrencyNumber" ma:readOnly="true" ma:showField="DocConcurrencyNumber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F3A236A-DCE2-463D-AF40-C608EFCB2889" elementFormDefault="qualified">
    <xsd:import namespace="http://schemas.microsoft.com/office/2006/documentManagement/types"/>
    <xsd:import namespace="http://schemas.microsoft.com/office/infopath/2007/PartnerControls"/>
    <xsd:element name="File_x0020_Owner_x0020__x0028_DS_x002b_P_x0020_Content_x0020_Manager_x0029_" ma:index="9" ma:displayName="Lynn Bracewell" ma:internalName="File_x0020_Owner_x0020__x0028_DS_x002b_P_x0020_Content_x0020_Manager_x0029_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f3a236a-dce2-463d-af40-c608efcb2889" elementFormDefault="qualified">
    <xsd:import namespace="http://schemas.microsoft.com/office/2006/documentManagement/types"/>
    <xsd:import namespace="http://schemas.microsoft.com/office/infopath/2007/PartnerControls"/>
    <xsd:element name="Declared" ma:index="14" nillable="true" ma:displayName="Declared" ma:default="FALSE" ma:hidden="true" ma:internalName="Declared">
      <xsd:simpleType>
        <xsd:restriction base="dms:Boolean"/>
      </xsd:simpleType>
    </xsd:element>
    <xsd:element name="DocId" ma:index="15" nillable="true" ma:displayName="DocId" ma:hidden="true" ma:internalName="DocId">
      <xsd:simpleType>
        <xsd:restriction base="dms:Text"/>
      </xsd:simpleType>
    </xsd:element>
    <xsd:element name="MeridioUrl" ma:index="16" nillable="true" ma:displayName="MeridioUrl" ma:hidden="true" ma:internalName="MeridioUrl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80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3" ma:displayName="Content Type"/>
        <xsd:element ref="dc:title" minOccurs="0" maxOccurs="1" ma:index="8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891BC0F-6B25-4840-8EBB-BFCDF3B7A18F}">
  <ds:schemaRefs>
    <ds:schemaRef ds:uri="http://schemas.microsoft.com/sharepoint/v3"/>
    <ds:schemaRef ds:uri="http://www.w3.org/XML/1998/namespace"/>
    <ds:schemaRef ds:uri="http://purl.org/dc/terms/"/>
    <ds:schemaRef ds:uri="http://schemas.microsoft.com/sharepoint/v4"/>
    <ds:schemaRef ds:uri="http://schemas.microsoft.com/office/2006/documentManagement/types"/>
    <ds:schemaRef ds:uri="http://schemas.microsoft.com/office/2006/metadata/properties"/>
    <ds:schemaRef ds:uri="http://purl.org/dc/dcmitype/"/>
    <ds:schemaRef ds:uri="0f3a236a-dce2-463d-af40-c608efcb2889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0F3A236A-DCE2-463D-AF40-C608EFCB2889"/>
  </ds:schemaRefs>
</ds:datastoreItem>
</file>

<file path=customXml/itemProps2.xml><?xml version="1.0" encoding="utf-8"?>
<ds:datastoreItem xmlns:ds="http://schemas.openxmlformats.org/officeDocument/2006/customXml" ds:itemID="{D4ED6438-F1CB-46EB-A47E-E29A875A878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37DA3F-4E72-407D-AD4D-FFD9059B31C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0F3A236A-DCE2-463D-AF40-C608EFCB2889"/>
    <ds:schemaRef ds:uri="0f3a236a-dce2-463d-af40-c608efcb2889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HSCIC_Powepoint_v2 0_FINAL_0514</Template>
  <TotalTime>639</TotalTime>
  <Words>290</Words>
  <Application>Microsoft Office PowerPoint</Application>
  <PresentationFormat>On-screen Show (4:3)</PresentationFormat>
  <Paragraphs>67</Paragraphs>
  <Slides>5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  <vt:variant>
        <vt:lpstr>Custom Shows</vt:lpstr>
      </vt:variant>
      <vt:variant>
        <vt:i4>1</vt:i4>
      </vt:variant>
    </vt:vector>
  </HeadingPairs>
  <TitlesOfParts>
    <vt:vector size="7" baseType="lpstr">
      <vt:lpstr>HSCIC_Powepoint_v2 0_FINAL_0514</vt:lpstr>
      <vt:lpstr>Mapping SIG Meeting February 9, 2015</vt:lpstr>
      <vt:lpstr>.8 assigned when directed by the Alphabetical Index</vt:lpstr>
      <vt:lpstr>.8 assigned when directed by Alphabetical Index</vt:lpstr>
      <vt:lpstr>428875002 | Recurrent bacterial infection (disorder)</vt:lpstr>
      <vt:lpstr>206251006 | Birth trauma due to amniocentesis (disorder)</vt:lpstr>
      <vt:lpstr>Custom Show 1</vt:lpstr>
    </vt:vector>
  </TitlesOfParts>
  <Company>Health &amp; Social Care Information Centre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HSCIC-PowerpointPresentation-2014</dc:title>
  <dc:creator>lybr</dc:creator>
  <cp:lastModifiedBy>habr2</cp:lastModifiedBy>
  <cp:revision>62</cp:revision>
  <cp:lastPrinted>2014-04-23T14:11:33Z</cp:lastPrinted>
  <dcterms:created xsi:type="dcterms:W3CDTF">2014-06-19T09:23:47Z</dcterms:created>
  <dcterms:modified xsi:type="dcterms:W3CDTF">2015-03-09T10:31:46Z</dcterms:modified>
</cp:coreProperties>
</file>