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5"/>
  </p:notesMasterIdLst>
  <p:handoutMasterIdLst>
    <p:handoutMasterId r:id="rId6"/>
  </p:handoutMasterIdLst>
  <p:sldIdLst>
    <p:sldId id="295" r:id="rId2"/>
    <p:sldId id="296" r:id="rId3"/>
    <p:sldId id="297" r:id="rId4"/>
  </p:sldIdLst>
  <p:sldSz cx="9144000" cy="6858000" type="screen4x3"/>
  <p:notesSz cx="9144000" cy="6858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4880" autoAdjust="0"/>
    <p:restoredTop sz="86447" autoAdjust="0"/>
  </p:normalViewPr>
  <p:slideViewPr>
    <p:cSldViewPr snapToGrid="0" snapToObjects="1">
      <p:cViewPr>
        <p:scale>
          <a:sx n="70" d="100"/>
          <a:sy n="70" d="100"/>
        </p:scale>
        <p:origin x="-8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84387F-E010-4F9B-AEA1-DCCE2C26E715}" type="datetimeFigureOut">
              <a:rPr lang="en-GB" smtClean="0"/>
              <a:pPr/>
              <a:t>08/06/2014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B8F18-F341-48B6-A3E5-487CF75F80A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85388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4DB1BF-FE3E-4329-BE63-D2A8502369CB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20B162-B110-41DD-96C2-67D84E7CC3E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8584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ine 187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6" name="Line 188"/>
          <p:cNvSpPr>
            <a:spLocks noChangeShapeType="1"/>
          </p:cNvSpPr>
          <p:nvPr/>
        </p:nvSpPr>
        <p:spPr bwMode="auto">
          <a:xfrm>
            <a:off x="0" y="1714488"/>
            <a:ext cx="9144000" cy="0"/>
          </a:xfrm>
          <a:prstGeom prst="line">
            <a:avLst/>
          </a:prstGeom>
          <a:noFill/>
          <a:ln w="9525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3309" name="Rectangle 23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143116"/>
            <a:ext cx="7772400" cy="1470025"/>
          </a:xfrm>
        </p:spPr>
        <p:txBody>
          <a:bodyPr/>
          <a:lstStyle>
            <a:lvl1pPr algn="ct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312" name="Rectangle 2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>
                <a:solidFill>
                  <a:srgbClr val="0070C0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da-DK" dirty="0"/>
          </a:p>
        </p:txBody>
      </p:sp>
      <p:sp>
        <p:nvSpPr>
          <p:cNvPr id="7" name="Rectangle 18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8" name="Rectangle 18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238"/>
          <p:cNvSpPr>
            <a:spLocks noGrp="1" noChangeArrowheads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pic>
        <p:nvPicPr>
          <p:cNvPr id="10" name="Picture 9"/>
          <p:cNvPicPr/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23310" y="17254"/>
            <a:ext cx="5520690" cy="1663065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341438"/>
            <a:ext cx="2057400" cy="47847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341438"/>
            <a:ext cx="6019800" cy="47847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038398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229600" cy="4551435"/>
          </a:xfrm>
        </p:spPr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08-06-2014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777472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31104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9434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/>
              <a:pPr>
                <a:defRPr/>
              </a:pPr>
              <a:t>08-06-2014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/>
              <a:t>www.ihtsdo.org</a:t>
            </a:r>
          </a:p>
        </p:txBody>
      </p:sp>
      <p:sp>
        <p:nvSpPr>
          <p:cNvPr id="7" name="Line 222"/>
          <p:cNvSpPr>
            <a:spLocks noChangeShapeType="1"/>
          </p:cNvSpPr>
          <p:nvPr userDrawn="1"/>
        </p:nvSpPr>
        <p:spPr bwMode="auto">
          <a:xfrm>
            <a:off x="479425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4025803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0A0"/>
                </a:solidFill>
              </a:defRPr>
            </a:lvl1pPr>
            <a:lvl2pPr>
              <a:defRPr>
                <a:solidFill>
                  <a:srgbClr val="0064AF"/>
                </a:solidFill>
              </a:defRPr>
            </a:lvl2pPr>
            <a:lvl3pPr>
              <a:defRPr>
                <a:solidFill>
                  <a:srgbClr val="0087B4"/>
                </a:solidFill>
              </a:defRPr>
            </a:lvl3pPr>
            <a:lvl4pPr>
              <a:defRPr sz="1800">
                <a:solidFill>
                  <a:srgbClr val="3399FF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pPr>
              <a:defRPr/>
            </a:pPr>
            <a:fld id="{F521529A-07A8-4BAD-BBB1-97E0845BEF85}" type="datetime1">
              <a:rPr lang="da-DK" smtClean="0"/>
              <a:pPr>
                <a:defRPr/>
              </a:pPr>
              <a:t>08-06-2014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1DE65-738B-436E-9334-71F1116DFC93}" type="slidenum">
              <a:rPr lang="en-US" sz="700" smtClean="0">
                <a:latin typeface="+mn-lt"/>
              </a:rPr>
              <a:pPr>
                <a:defRPr/>
              </a:pPr>
              <a:t>‹#›</a:t>
            </a:fld>
            <a:endParaRPr lang="en-US" sz="1200" dirty="0">
              <a:latin typeface="Verdana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a-DK" dirty="0" smtClean="0"/>
              <a:t>www.ihtsdo.org</a:t>
            </a:r>
            <a:endParaRPr lang="da-DK" dirty="0"/>
          </a:p>
        </p:txBody>
      </p:sp>
      <p:sp>
        <p:nvSpPr>
          <p:cNvPr id="7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9" name="Line 222"/>
          <p:cNvSpPr>
            <a:spLocks noChangeShapeType="1"/>
          </p:cNvSpPr>
          <p:nvPr userDrawn="1"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0799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8736"/>
            <a:ext cx="4038600" cy="500066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038600" cy="50006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64294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10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Line 222"/>
          <p:cNvSpPr>
            <a:spLocks noChangeShapeType="1"/>
          </p:cNvSpPr>
          <p:nvPr/>
        </p:nvSpPr>
        <p:spPr bwMode="auto">
          <a:xfrm>
            <a:off x="468313" y="12858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3008313" cy="72074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5111750" cy="5340369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Line 222"/>
          <p:cNvSpPr>
            <a:spLocks noChangeShapeType="1"/>
          </p:cNvSpPr>
          <p:nvPr/>
        </p:nvSpPr>
        <p:spPr bwMode="auto">
          <a:xfrm>
            <a:off x="428597" y="1428736"/>
            <a:ext cx="3071834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1492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71522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da-DK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48165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itchFamily="34" charset="0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5" name="Rectangle 1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548594" y="6572272"/>
            <a:ext cx="1524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150E53"/>
                </a:solidFill>
                <a:latin typeface="+mn-lt"/>
              </a:defRPr>
            </a:lvl1pPr>
          </a:lstStyle>
          <a:p>
            <a:fld id="{433C56EF-5C50-014F-83FF-A185149DB78E}" type="datetimeFigureOut">
              <a:rPr lang="en-US" smtClean="0"/>
              <a:pPr/>
              <a:t>6/8/2014</a:t>
            </a:fld>
            <a:endParaRPr lang="en-US" dirty="0"/>
          </a:p>
        </p:txBody>
      </p:sp>
      <p:sp>
        <p:nvSpPr>
          <p:cNvPr id="2236" name="Rectangle 18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08869" y="6572272"/>
            <a:ext cx="339725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700">
                <a:solidFill>
                  <a:srgbClr val="666666"/>
                </a:solidFill>
                <a:latin typeface="+mn-lt"/>
              </a:defRPr>
            </a:lvl1pPr>
          </a:lstStyle>
          <a:p>
            <a:fld id="{84D2A77D-0D9C-B746-8A15-23AF0E1FBA9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37" name="Line 189"/>
          <p:cNvSpPr>
            <a:spLocks noChangeShapeType="1"/>
          </p:cNvSpPr>
          <p:nvPr/>
        </p:nvSpPr>
        <p:spPr bwMode="auto">
          <a:xfrm>
            <a:off x="7570808" y="6588148"/>
            <a:ext cx="1588" cy="198438"/>
          </a:xfrm>
          <a:prstGeom prst="line">
            <a:avLst/>
          </a:prstGeom>
          <a:noFill/>
          <a:ln w="12700">
            <a:solidFill>
              <a:srgbClr val="666666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da-DK" dirty="0"/>
          </a:p>
        </p:txBody>
      </p:sp>
      <p:sp>
        <p:nvSpPr>
          <p:cNvPr id="1032" name="Rectangle 2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28736"/>
            <a:ext cx="822960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a-DK" noProof="0" dirty="0" smtClean="0"/>
              <a:t>Klik for at redigere teksttypografierne i masteren</a:t>
            </a:r>
          </a:p>
          <a:p>
            <a:pPr lvl="1"/>
            <a:r>
              <a:rPr lang="da-DK" noProof="0" dirty="0" smtClean="0"/>
              <a:t>Andet niveau</a:t>
            </a:r>
          </a:p>
          <a:p>
            <a:pPr lvl="2"/>
            <a:r>
              <a:rPr lang="da-DK" noProof="0" dirty="0" smtClean="0"/>
              <a:t>Tredje niveau</a:t>
            </a:r>
          </a:p>
          <a:p>
            <a:pPr lvl="3"/>
            <a:r>
              <a:rPr lang="da-DK" noProof="0" dirty="0" smtClean="0"/>
              <a:t>Fjerde niveau</a:t>
            </a:r>
          </a:p>
          <a:p>
            <a:pPr lvl="4"/>
            <a:r>
              <a:rPr lang="da-DK" noProof="0" dirty="0" smtClean="0"/>
              <a:t>Femte niveau</a:t>
            </a:r>
          </a:p>
        </p:txBody>
      </p:sp>
      <p:sp>
        <p:nvSpPr>
          <p:cNvPr id="2269" name="Rectangle 22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72272"/>
            <a:ext cx="2895600" cy="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200">
                <a:solidFill>
                  <a:schemeClr val="tx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 rotWithShape="1"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109" b="11589"/>
          <a:stretch/>
        </p:blipFill>
        <p:spPr>
          <a:xfrm>
            <a:off x="6391698" y="-1"/>
            <a:ext cx="2760345" cy="68436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31" name="Rectangle 21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42918"/>
            <a:ext cx="8229600" cy="579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a-DK" dirty="0" smtClean="0"/>
              <a:t>Klik for at redigere titeltypografi i masteren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60" r:id="rId14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6">
              <a:lumMod val="75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66666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ts val="100"/>
        </a:spcBef>
        <a:spcAft>
          <a:spcPts val="100"/>
        </a:spcAft>
        <a:buClr>
          <a:srgbClr val="0055B0"/>
        </a:buClr>
        <a:buSzPct val="85000"/>
        <a:buFont typeface="Wingdings" pitchFamily="2" charset="2"/>
        <a:buChar char="§"/>
        <a:defRPr sz="2400">
          <a:solidFill>
            <a:srgbClr val="0055B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ts val="100"/>
        </a:spcBef>
        <a:spcAft>
          <a:spcPts val="100"/>
        </a:spcAft>
        <a:buSzPct val="85000"/>
        <a:buFont typeface="Wingdings" pitchFamily="2" charset="2"/>
        <a:buChar char="§"/>
        <a:defRPr sz="2000">
          <a:solidFill>
            <a:srgbClr val="0070C0"/>
          </a:solidFill>
          <a:latin typeface="+mn-lt"/>
        </a:defRPr>
      </a:lvl2pPr>
      <a:lvl3pPr marL="1143000" indent="-228600" algn="l" rtl="0" eaLnBrk="1" fontAlgn="base" hangingPunct="1">
        <a:spcBef>
          <a:spcPts val="100"/>
        </a:spcBef>
        <a:spcAft>
          <a:spcPts val="100"/>
        </a:spcAft>
        <a:buSzPct val="50000"/>
        <a:buFont typeface="Wingdings" pitchFamily="2" charset="2"/>
        <a:buChar char="§"/>
        <a:defRPr sz="2000">
          <a:solidFill>
            <a:srgbClr val="229BB8"/>
          </a:solidFill>
          <a:latin typeface="+mn-lt"/>
        </a:defRPr>
      </a:lvl3pPr>
      <a:lvl4pPr marL="1600200" indent="-228600" algn="l" rtl="0" eaLnBrk="1" fontAlgn="base" hangingPunct="1">
        <a:spcBef>
          <a:spcPts val="100"/>
        </a:spcBef>
        <a:spcAft>
          <a:spcPts val="100"/>
        </a:spcAft>
        <a:buChar char="–"/>
        <a:defRPr sz="1600">
          <a:solidFill>
            <a:schemeClr val="bg2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ts val="100"/>
        </a:spcBef>
        <a:spcAft>
          <a:spcPts val="100"/>
        </a:spcAft>
        <a:buChar char="»"/>
        <a:defRPr sz="1600">
          <a:solidFill>
            <a:schemeClr val="bg2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55B0"/>
          </a:solidFill>
          <a:latin typeface="+mn-lt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000" dirty="0" smtClean="0">
                <a:ea typeface="Verdana"/>
                <a:cs typeface="Verdana"/>
              </a:rPr>
              <a:t>Mapping Special Interest Group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GB" sz="3600" dirty="0" smtClean="0"/>
              <a:t>Conference call</a:t>
            </a:r>
          </a:p>
          <a:p>
            <a:pPr marL="0" indent="0" algn="ctr">
              <a:buNone/>
            </a:pPr>
            <a:r>
              <a:rPr lang="en-GB" sz="3600" dirty="0" smtClean="0"/>
              <a:t>Monday, </a:t>
            </a:r>
            <a:r>
              <a:rPr lang="en-GB" sz="3600" dirty="0"/>
              <a:t>9</a:t>
            </a:r>
            <a:r>
              <a:rPr lang="en-GB" sz="3600" dirty="0" smtClean="0"/>
              <a:t> June 2014</a:t>
            </a:r>
          </a:p>
          <a:p>
            <a:pPr marL="0" indent="0" algn="ctr">
              <a:buNone/>
            </a:pPr>
            <a:r>
              <a:rPr lang="en-GB" sz="3600" dirty="0" smtClean="0"/>
              <a:t>19:00 UTC</a:t>
            </a:r>
          </a:p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US" dirty="0"/>
              <a:t>https://global.gotomeeting.com/join/656690637</a:t>
            </a:r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7067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Agenda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77960"/>
            <a:ext cx="8686800" cy="4551435"/>
          </a:xfrm>
        </p:spPr>
        <p:txBody>
          <a:bodyPr/>
          <a:lstStyle/>
          <a:p>
            <a:pPr>
              <a:defRPr/>
            </a:pPr>
            <a:r>
              <a:rPr lang="en-US" sz="2800" dirty="0" smtClean="0"/>
              <a:t>Conflicts of interest</a:t>
            </a:r>
          </a:p>
          <a:p>
            <a:pPr>
              <a:defRPr/>
            </a:pPr>
            <a:r>
              <a:rPr lang="en-US" sz="2800" dirty="0" smtClean="0"/>
              <a:t>Minutes</a:t>
            </a:r>
            <a:r>
              <a:rPr lang="en-US" sz="2800" dirty="0"/>
              <a:t>: </a:t>
            </a:r>
            <a:r>
              <a:rPr lang="en-US" sz="2800" dirty="0" smtClean="0"/>
              <a:t>May 12 &amp; 27 </a:t>
            </a:r>
            <a:r>
              <a:rPr lang="en-US" sz="2800" dirty="0" err="1" smtClean="0"/>
              <a:t>ImpSIG</a:t>
            </a:r>
            <a:r>
              <a:rPr lang="en-US" sz="2800" dirty="0" smtClean="0"/>
              <a:t> </a:t>
            </a:r>
            <a:r>
              <a:rPr lang="en-US" sz="2800" dirty="0"/>
              <a:t>joint meetings – </a:t>
            </a:r>
            <a:r>
              <a:rPr lang="en-US" sz="2800" dirty="0" smtClean="0"/>
              <a:t>JRC</a:t>
            </a:r>
            <a:endParaRPr lang="en-US" sz="2800" dirty="0"/>
          </a:p>
          <a:p>
            <a:pPr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Adverse sensitivities project update – KWF, JRC, RH</a:t>
            </a:r>
          </a:p>
          <a:p>
            <a:pPr>
              <a:defRPr/>
            </a:pPr>
            <a:r>
              <a:rPr lang="en-US" sz="2800" dirty="0" smtClean="0">
                <a:solidFill>
                  <a:srgbClr val="0070C0"/>
                </a:solidFill>
              </a:rPr>
              <a:t>Co-chair nominations - JM</a:t>
            </a:r>
          </a:p>
          <a:p>
            <a:pPr>
              <a:defRPr/>
            </a:pPr>
            <a:r>
              <a:rPr lang="en-US" sz="2800" dirty="0" smtClean="0"/>
              <a:t>Follow-up on Terms of reference - JM</a:t>
            </a:r>
            <a:endParaRPr lang="en-US" sz="2800" dirty="0"/>
          </a:p>
          <a:p>
            <a:pPr>
              <a:defRPr/>
            </a:pPr>
            <a:r>
              <a:rPr lang="en-US" sz="2800" dirty="0"/>
              <a:t>Report from Mapping Service Team – KG, </a:t>
            </a:r>
            <a:r>
              <a:rPr lang="en-US" sz="2800" dirty="0" smtClean="0"/>
              <a:t>DM</a:t>
            </a:r>
          </a:p>
          <a:p>
            <a:pPr>
              <a:defRPr/>
            </a:pPr>
            <a:r>
              <a:rPr lang="en-US" sz="2800" dirty="0" smtClean="0"/>
              <a:t>Report of mapping national extensions – HB, KWF, </a:t>
            </a:r>
            <a:r>
              <a:rPr lang="en-US" sz="2800" dirty="0" smtClean="0"/>
              <a:t>GT</a:t>
            </a:r>
          </a:p>
          <a:p>
            <a:pPr>
              <a:defRPr/>
            </a:pPr>
            <a:r>
              <a:rPr lang="en-US" sz="2800" dirty="0" smtClean="0"/>
              <a:t>Meeting planning - All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57754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Upcoming Meetings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Adverse sensitivity project; joint call Tuesday June 10</a:t>
            </a:r>
            <a:r>
              <a:rPr lang="en-US" baseline="30000" dirty="0" smtClean="0"/>
              <a:t>th</a:t>
            </a:r>
            <a:r>
              <a:rPr lang="en-US" dirty="0" smtClean="0"/>
              <a:t> 1300 UTC</a:t>
            </a:r>
          </a:p>
          <a:p>
            <a:pPr>
              <a:defRPr/>
            </a:pPr>
            <a:r>
              <a:rPr lang="en-US" dirty="0" smtClean="0"/>
              <a:t>Next </a:t>
            </a:r>
            <a:r>
              <a:rPr lang="en-US" dirty="0"/>
              <a:t>MapSIG meeting: </a:t>
            </a:r>
            <a:r>
              <a:rPr lang="en-US" dirty="0" smtClean="0"/>
              <a:t>?Monday 14 July at 19:00 UTC?</a:t>
            </a:r>
          </a:p>
          <a:p>
            <a:pPr lvl="1">
              <a:defRPr/>
            </a:pPr>
            <a:r>
              <a:rPr lang="en-US" dirty="0" smtClean="0"/>
              <a:t>MST will be having staff meeting during this time.</a:t>
            </a:r>
          </a:p>
          <a:p>
            <a:pPr lvl="1">
              <a:defRPr/>
            </a:pPr>
            <a:r>
              <a:rPr lang="en-US" dirty="0" smtClean="0"/>
              <a:t>Joint meeting with </a:t>
            </a:r>
            <a:r>
              <a:rPr lang="en-US" dirty="0" err="1" smtClean="0"/>
              <a:t>ImpSIG</a:t>
            </a:r>
            <a:r>
              <a:rPr lang="en-US" dirty="0" smtClean="0"/>
              <a:t>?</a:t>
            </a:r>
          </a:p>
          <a:p>
            <a:pPr>
              <a:defRPr/>
            </a:pPr>
            <a:r>
              <a:rPr lang="en-US" dirty="0" smtClean="0"/>
              <a:t>HIMSS </a:t>
            </a:r>
            <a:r>
              <a:rPr lang="en-US" dirty="0" err="1" smtClean="0"/>
              <a:t>eHealth</a:t>
            </a:r>
            <a:r>
              <a:rPr lang="en-US" dirty="0" smtClean="0"/>
              <a:t> Forum; Taiwan, 13-14 June</a:t>
            </a:r>
          </a:p>
          <a:p>
            <a:pPr>
              <a:defRPr/>
            </a:pPr>
            <a:r>
              <a:rPr lang="en-US" dirty="0" smtClean="0"/>
              <a:t>SNOMED </a:t>
            </a:r>
            <a:r>
              <a:rPr lang="en-US" dirty="0" smtClean="0"/>
              <a:t>CT Member Release; 30 June</a:t>
            </a:r>
          </a:p>
          <a:p>
            <a:pPr>
              <a:defRPr/>
            </a:pPr>
            <a:r>
              <a:rPr lang="en-US" dirty="0" smtClean="0"/>
              <a:t>SNOMED </a:t>
            </a:r>
            <a:r>
              <a:rPr lang="en-US" dirty="0" smtClean="0"/>
              <a:t>CT International Release; 31 </a:t>
            </a:r>
            <a:r>
              <a:rPr lang="en-US" dirty="0" smtClean="0"/>
              <a:t>July</a:t>
            </a:r>
          </a:p>
          <a:p>
            <a:pPr>
              <a:defRPr/>
            </a:pPr>
            <a:r>
              <a:rPr lang="en-US" dirty="0" smtClean="0"/>
              <a:t>IHTSDO business meeting October 26-29</a:t>
            </a:r>
            <a:r>
              <a:rPr lang="en-US" baseline="30000" dirty="0" smtClean="0"/>
              <a:t>th</a:t>
            </a:r>
            <a:r>
              <a:rPr lang="en-US" dirty="0" smtClean="0"/>
              <a:t> Amsterdam (deadline for submission 6/30/2014)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12142878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Template_2012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master_IHTSDO_turkis lin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80808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a-DK" sz="1600" b="0" i="0" u="none" strike="noStrike" cap="none" normalizeH="0" baseline="0" smtClean="0">
            <a:ln>
              <a:noFill/>
            </a:ln>
            <a:solidFill>
              <a:srgbClr val="808080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master_IHTSDO_turkis li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IHTSDO_turkis li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IHTSDO_turkis li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Ihtsdo_PptTemplate_2012</Template>
  <TotalTime>3920</TotalTime>
  <Words>150</Words>
  <Application>Microsoft Office PowerPoint</Application>
  <PresentationFormat>On-screen Show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Ihtsdo_PptTemplate_2012</vt:lpstr>
      <vt:lpstr>Mapping Special Interest Group</vt:lpstr>
      <vt:lpstr>Agenda</vt:lpstr>
      <vt:lpstr>Upcoming Meetings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</dc:title>
  <dc:creator>David Markwell</dc:creator>
  <cp:lastModifiedBy>Administrator</cp:lastModifiedBy>
  <cp:revision>88</cp:revision>
  <cp:lastPrinted>2012-02-08T14:59:06Z</cp:lastPrinted>
  <dcterms:created xsi:type="dcterms:W3CDTF">2013-10-05T20:55:24Z</dcterms:created>
  <dcterms:modified xsi:type="dcterms:W3CDTF">2014-06-08T12:32:55Z</dcterms:modified>
</cp:coreProperties>
</file>