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6" r:id="rId3"/>
    <p:sldId id="307" r:id="rId4"/>
    <p:sldId id="308" r:id="rId5"/>
    <p:sldId id="310" r:id="rId6"/>
    <p:sldId id="299" r:id="rId7"/>
    <p:sldId id="294" r:id="rId8"/>
    <p:sldId id="297" r:id="rId9"/>
    <p:sldId id="311" r:id="rId10"/>
    <p:sldId id="301" r:id="rId11"/>
    <p:sldId id="302" r:id="rId12"/>
    <p:sldId id="303" r:id="rId13"/>
    <p:sldId id="312" r:id="rId14"/>
    <p:sldId id="313" r:id="rId15"/>
    <p:sldId id="257" r:id="rId16"/>
    <p:sldId id="258" r:id="rId17"/>
    <p:sldId id="260" r:id="rId18"/>
    <p:sldId id="259" r:id="rId19"/>
    <p:sldId id="268" r:id="rId20"/>
    <p:sldId id="269" r:id="rId21"/>
    <p:sldId id="271" r:id="rId22"/>
    <p:sldId id="272" r:id="rId23"/>
    <p:sldId id="273" r:id="rId24"/>
    <p:sldId id="289" r:id="rId25"/>
    <p:sldId id="31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136" autoAdjust="0"/>
  </p:normalViewPr>
  <p:slideViewPr>
    <p:cSldViewPr>
      <p:cViewPr>
        <p:scale>
          <a:sx n="117" d="100"/>
          <a:sy n="117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5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244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91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72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7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0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98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55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08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31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1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65511-E779-4AF6-95AC-8C38D5CA1CB0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2E68C-912F-4E3A-B156-7C4EE79874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53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Representation of Hypersensitivity and Allergy in SNOMED 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Bruce J. Goldberg, MD, PhD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2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dirty="0" smtClean="0"/>
              <a:t>Changes to original model - Stefan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new </a:t>
            </a:r>
            <a:r>
              <a:rPr lang="en-GB" dirty="0"/>
              <a:t>btl2 (</a:t>
            </a:r>
            <a:r>
              <a:rPr lang="en-GB" dirty="0" err="1"/>
              <a:t>BioTopLite</a:t>
            </a:r>
            <a:r>
              <a:rPr lang="en-GB" dirty="0"/>
              <a:t>) </a:t>
            </a:r>
            <a:r>
              <a:rPr lang="en-GB" dirty="0" err="1"/>
              <a:t>namings</a:t>
            </a:r>
            <a:r>
              <a:rPr lang="en-GB" dirty="0"/>
              <a:t> of some relations</a:t>
            </a:r>
            <a:endParaRPr lang="en-US" dirty="0"/>
          </a:p>
          <a:p>
            <a:pPr lvl="1"/>
            <a:r>
              <a:rPr lang="en-GB" dirty="0"/>
              <a:t>for all classes distinguished between “general” and “related to Allergen X”</a:t>
            </a:r>
            <a:endParaRPr lang="en-US" dirty="0"/>
          </a:p>
          <a:p>
            <a:pPr lvl="1"/>
            <a:r>
              <a:rPr lang="en-GB" dirty="0"/>
              <a:t>added situation concepts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2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Changes to original model – details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err="1"/>
              <a:t>hasLocus</a:t>
            </a:r>
            <a:r>
              <a:rPr lang="en-GB" dirty="0"/>
              <a:t>: in btl2 „is included in“ (renamed for better understandability)</a:t>
            </a:r>
            <a:endParaRPr lang="en-US" dirty="0"/>
          </a:p>
          <a:p>
            <a:pPr lvl="0"/>
            <a:r>
              <a:rPr lang="en-GB" dirty="0"/>
              <a:t>Allergen-specific IGE: is not always included in an immune system structure, because it can be isolated from it: therefore, btl2 compatible: </a:t>
            </a:r>
            <a:br>
              <a:rPr lang="en-GB" dirty="0"/>
            </a:br>
            <a:r>
              <a:rPr lang="en-GB" dirty="0"/>
              <a:t>'at some time' some ('is included in' some </a:t>
            </a:r>
            <a:r>
              <a:rPr lang="en-GB" dirty="0" err="1"/>
              <a:t>ImmuneSystemStructure</a:t>
            </a:r>
            <a:r>
              <a:rPr lang="en-GB" dirty="0"/>
              <a:t>)</a:t>
            </a:r>
            <a:endParaRPr lang="en-US" dirty="0"/>
          </a:p>
          <a:p>
            <a:pPr lvl="0"/>
            <a:r>
              <a:rPr lang="en-GB" dirty="0"/>
              <a:t>Allergen-specific IgE is related to “X”, therefore introduction of subclass</a:t>
            </a:r>
            <a:br>
              <a:rPr lang="en-GB" dirty="0"/>
            </a:br>
            <a:r>
              <a:rPr lang="en-GB" dirty="0" err="1"/>
              <a:t>AllergenXspecific</a:t>
            </a:r>
            <a:r>
              <a:rPr lang="en-GB" dirty="0"/>
              <a:t> IGE</a:t>
            </a:r>
            <a:endParaRPr lang="en-US" dirty="0"/>
          </a:p>
          <a:p>
            <a:pPr lvl="0"/>
            <a:r>
              <a:rPr lang="en-GB" dirty="0"/>
              <a:t>Allergic reaction and Allergic disorder:</a:t>
            </a:r>
            <a:br>
              <a:rPr lang="en-GB" dirty="0"/>
            </a:br>
            <a:r>
              <a:rPr lang="en-GB" dirty="0"/>
              <a:t>If you mean that for every Allergic reaction there is some Allergic Disorder as an outcome and vice versa, then there should be used the quantifier “some”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51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Changes to original model – details </a:t>
            </a:r>
            <a:r>
              <a:rPr lang="en-US" dirty="0" smtClean="0"/>
              <a:t>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/>
              <a:t>Allergic reaction / allergic sensitization: </a:t>
            </a:r>
            <a:br>
              <a:rPr lang="en-GB" dirty="0"/>
            </a:br>
            <a:r>
              <a:rPr lang="en-GB" dirty="0"/>
              <a:t>Subclasses introduced: Allergic reaction to X / allergic sensitization to X </a:t>
            </a:r>
            <a:br>
              <a:rPr lang="en-GB" dirty="0"/>
            </a:br>
            <a:r>
              <a:rPr lang="en-GB" dirty="0"/>
              <a:t>(in order to distinguish the general classes from the specific ones)</a:t>
            </a:r>
            <a:endParaRPr lang="en-US" dirty="0"/>
          </a:p>
          <a:p>
            <a:pPr lvl="0"/>
            <a:r>
              <a:rPr lang="en-GB" dirty="0"/>
              <a:t>Sensitization: </a:t>
            </a:r>
            <a:br>
              <a:rPr lang="en-GB" dirty="0"/>
            </a:br>
            <a:r>
              <a:rPr lang="en-GB" dirty="0"/>
              <a:t>has outcome “some” </a:t>
            </a:r>
            <a:br>
              <a:rPr lang="en-GB" dirty="0"/>
            </a:br>
            <a:r>
              <a:rPr lang="en-GB" dirty="0"/>
              <a:t>(not “only”) – because there is always some IgE as outcome (and I would not exclude that there is any other outcome) </a:t>
            </a:r>
            <a:endParaRPr lang="en-US" dirty="0"/>
          </a:p>
          <a:p>
            <a:pPr lvl="0"/>
            <a:r>
              <a:rPr lang="en-GB" dirty="0"/>
              <a:t>Allergic </a:t>
            </a:r>
            <a:r>
              <a:rPr lang="en-GB" dirty="0" err="1"/>
              <a:t>dispositionAllergyToX</a:t>
            </a:r>
            <a:r>
              <a:rPr lang="en-GB" dirty="0"/>
              <a:t>:</a:t>
            </a:r>
            <a:br>
              <a:rPr lang="en-GB" dirty="0"/>
            </a:br>
            <a:r>
              <a:rPr lang="en-GB" dirty="0"/>
              <a:t>I added the definitional condition “</a:t>
            </a:r>
            <a:r>
              <a:rPr lang="en-GB" dirty="0" err="1"/>
              <a:t>AllergicDispositionAllergy</a:t>
            </a:r>
            <a:r>
              <a:rPr lang="en-GB" dirty="0"/>
              <a:t> and 'has realization' only </a:t>
            </a:r>
            <a:r>
              <a:rPr lang="en-GB" dirty="0" err="1"/>
              <a:t>AllergicReactionToX</a:t>
            </a:r>
            <a:r>
              <a:rPr lang="en-GB" dirty="0"/>
              <a:t>”  </a:t>
            </a:r>
            <a:br>
              <a:rPr lang="en-GB" dirty="0"/>
            </a:br>
            <a:r>
              <a:rPr lang="en-GB" dirty="0"/>
              <a:t>This cannot be expressed by the current SNOMED CT syntax, which explains the additional relation with “</a:t>
            </a:r>
            <a:r>
              <a:rPr lang="en-GB" dirty="0" err="1"/>
              <a:t>hasAgentOfRealization</a:t>
            </a:r>
            <a:r>
              <a:rPr lang="en-GB" dirty="0"/>
              <a:t>”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3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Features of current implemented model for allergic conditions in SNOMED CT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level terms fully defined by means of pathological process role using the following role values</a:t>
            </a:r>
          </a:p>
          <a:p>
            <a:pPr lvl="2"/>
            <a:r>
              <a:rPr lang="en-US" dirty="0" smtClean="0"/>
              <a:t>Hypersensitivity process (qualifier value)</a:t>
            </a:r>
          </a:p>
          <a:p>
            <a:pPr lvl="3"/>
            <a:r>
              <a:rPr lang="en-US" dirty="0" smtClean="0"/>
              <a:t>Allergic process (qualifier value)</a:t>
            </a:r>
          </a:p>
          <a:p>
            <a:pPr lvl="4"/>
            <a:r>
              <a:rPr lang="en-US" dirty="0" smtClean="0"/>
              <a:t>Allergic sensitization process(qualifier value)</a:t>
            </a:r>
          </a:p>
          <a:p>
            <a:pPr lvl="3"/>
            <a:r>
              <a:rPr lang="en-US" dirty="0" err="1" smtClean="0"/>
              <a:t>Pseudoallergic</a:t>
            </a:r>
            <a:r>
              <a:rPr lang="en-US" dirty="0" smtClean="0"/>
              <a:t> process (qualifier value)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5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Features of </a:t>
            </a:r>
            <a:r>
              <a:rPr lang="en-US" sz="3600" dirty="0" smtClean="0"/>
              <a:t>currently </a:t>
            </a:r>
            <a:r>
              <a:rPr lang="en-US" sz="3600" dirty="0"/>
              <a:t>implemented model for allergic conditions in SNOMED </a:t>
            </a:r>
            <a:r>
              <a:rPr lang="en-US" sz="3600" dirty="0" smtClean="0"/>
              <a:t>CT II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Novel approach taken to linking a causative agent to the allergy disposition for purposes of data retrieval</a:t>
            </a:r>
          </a:p>
          <a:p>
            <a:pPr lvl="1"/>
            <a:r>
              <a:rPr lang="en-US" dirty="0" smtClean="0"/>
              <a:t>Causative agents cause the realization of the disposition (the allergic reaction process) and not the disposition itself (the allergic disposition)</a:t>
            </a:r>
          </a:p>
          <a:p>
            <a:pPr lvl="1"/>
            <a:r>
              <a:rPr lang="en-US" dirty="0" smtClean="0"/>
              <a:t>Causative agent linked to the process of allergic sensitization which necessarily precedes an allergic disposition by use of the following role group:</a:t>
            </a:r>
          </a:p>
          <a:p>
            <a:pPr lvl="2"/>
            <a:r>
              <a:rPr lang="en-US" dirty="0" smtClean="0"/>
              <a:t>Group {|after|=|allergic sensitization|</a:t>
            </a:r>
            <a:br>
              <a:rPr lang="en-US" dirty="0" smtClean="0"/>
            </a:br>
            <a:r>
              <a:rPr lang="en-US" dirty="0" smtClean="0"/>
              <a:t>              |causative agent|=|x substance|               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69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Definitions-Hypersensitivity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9426417"/>
              </p:ext>
            </p:extLst>
          </p:nvPr>
        </p:nvGraphicFramePr>
        <p:xfrm>
          <a:off x="1905000" y="1219200"/>
          <a:ext cx="5537200" cy="442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definition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Hypersensitivity</a:t>
                      </a:r>
                      <a:r>
                        <a:rPr lang="en-US" sz="1600" baseline="0" dirty="0" smtClean="0"/>
                        <a:t> condition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disposition to develop an allergic or pseudoallergic reaction, the reaction itself or its consequences.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Hypersensitivity disposition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The disposition to develop an allergic or </a:t>
                      </a:r>
                      <a:r>
                        <a:rPr lang="en-US" sz="1600" dirty="0" err="1" smtClean="0"/>
                        <a:t>pseudoallergic</a:t>
                      </a:r>
                      <a:r>
                        <a:rPr lang="en-US" sz="1600" dirty="0" smtClean="0"/>
                        <a:t> reaction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Hypersensitivity reaction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 pathological process initiated by exposure to a defined stimulus at a dose tolerated by normal persons. It is the realization of the disposition to hypersensitivity.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17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Definitions-Allergy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6832579"/>
              </p:ext>
            </p:extLst>
          </p:nvPr>
        </p:nvGraphicFramePr>
        <p:xfrm>
          <a:off x="1905000" y="1295400"/>
          <a:ext cx="5537200" cy="49583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</a:tblGrid>
              <a:tr h="30386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definition</a:t>
                      </a:r>
                      <a:endParaRPr lang="en-US" sz="1600" dirty="0"/>
                    </a:p>
                  </a:txBody>
                  <a:tcPr/>
                </a:tc>
              </a:tr>
              <a:tr h="97401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Allergic</a:t>
                      </a:r>
                      <a:r>
                        <a:rPr lang="en-US" sz="1600" baseline="0" dirty="0" smtClean="0"/>
                        <a:t> condition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The disposition to develop an allergic reaction, the allergic reaction itself or its consequences</a:t>
                      </a:r>
                      <a:endParaRPr lang="en-US" sz="1600" dirty="0"/>
                    </a:p>
                  </a:txBody>
                  <a:tcPr/>
                </a:tc>
              </a:tr>
              <a:tr h="4745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Allergic disposition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The disposition to develop an allergic reaction</a:t>
                      </a:r>
                      <a:endParaRPr lang="en-US" sz="1400" dirty="0"/>
                    </a:p>
                  </a:txBody>
                  <a:tcPr/>
                </a:tc>
              </a:tr>
              <a:tr h="2672304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pathological immune process generally directed towards a foreign antigen, which results in tissue injury, which is usually transient. It is the realization of the allergic disposition. It is most often applied to type I hypersensitivity but other hypersensitivity types especially type IV (e.g. allergic contact dermatitis) may be involved 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2996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539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Definitions-Allergic sensitization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8858172"/>
              </p:ext>
            </p:extLst>
          </p:nvPr>
        </p:nvGraphicFramePr>
        <p:xfrm>
          <a:off x="1676400" y="1447800"/>
          <a:ext cx="55372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definition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Allergic</a:t>
                      </a:r>
                      <a:r>
                        <a:rPr lang="en-US" sz="1600" baseline="0" dirty="0" smtClean="0"/>
                        <a:t> sensitization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 process characterized by a humoral or cell-mediated immune response to a foreign antigen resulting in the production of specific antibodies and/or immune cells which may then lead to an allergic disposition. </a:t>
                      </a:r>
                      <a:endParaRPr lang="en-US" sz="16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87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Definitions-Pseudoallergy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7532684"/>
              </p:ext>
            </p:extLst>
          </p:nvPr>
        </p:nvGraphicFramePr>
        <p:xfrm>
          <a:off x="1752600" y="1371600"/>
          <a:ext cx="55372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8600"/>
                <a:gridCol w="2768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Term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Current definition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Pseudoallergic condition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disposition to develop a pseudoallergic reaction, the pseudoallergic reaction itself or its consequences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Pseudoallergic disposition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The disposition to develop a</a:t>
                      </a:r>
                      <a:r>
                        <a:rPr lang="en-US" sz="1200" baseline="0" dirty="0" smtClean="0"/>
                        <a:t> pseudo</a:t>
                      </a:r>
                      <a:r>
                        <a:rPr lang="en-US" sz="1200" dirty="0" smtClean="0"/>
                        <a:t>allergic reaction</a:t>
                      </a:r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Pseudoallergic reaction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pathological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nonimmune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process generally directed towards a foreign substance, which results in tissue injury, which is usually transient. It is the realization of the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pseudoallergic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disposition.  A variety of mechanisms 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such as direct histamine release, complement activation, cyclooxygenase activation and </a:t>
                      </a:r>
                      <a:r>
                        <a:rPr lang="en-US" sz="12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bradykinin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generation may be involved</a:t>
                      </a:r>
                      <a:endParaRPr lang="en-US" sz="1200" dirty="0" smtClean="0"/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497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Agents that can act as allergens or pseudoallergens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some substances that may be able to elicit allergic as well as pseudoallergic reactions</a:t>
            </a:r>
          </a:p>
          <a:p>
            <a:r>
              <a:rPr lang="en-US" dirty="0" smtClean="0"/>
              <a:t>Examples Include NSAIDs, protamine and perhaps radiocontrast agents and opiates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271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Hypersensitivity/allergy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Hypersensitivity/allergy model is based on SDP (Structure, Disposition, Process) approach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743200"/>
            <a:ext cx="4343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459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NSAID hypersensitivity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 classification scheme for NSAID hypersensitivity taking into account allergy and pseudoallergy has been developed</a:t>
            </a:r>
          </a:p>
          <a:p>
            <a:r>
              <a:rPr lang="en-US" dirty="0"/>
              <a:t>NSAID pseudo allergy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1: NSAID-induced asthma and rhinosinusitis 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2: NSAID-induced urticaria/angioedema in patients with chronic urticaria </a:t>
            </a:r>
          </a:p>
          <a:p>
            <a:pPr lvl="1"/>
            <a:r>
              <a:rPr lang="en-US" dirty="0" smtClean="0"/>
              <a:t>Type </a:t>
            </a:r>
            <a:r>
              <a:rPr lang="en-US" dirty="0"/>
              <a:t>3: NSAID-induced urticaria/angioedema in otherwise asymptomatic individuals </a:t>
            </a:r>
          </a:p>
          <a:p>
            <a:pPr lvl="1"/>
            <a:r>
              <a:rPr lang="en-US" dirty="0"/>
              <a:t>- Type 4: Blended reactions in otherwise asymptomatic individuals </a:t>
            </a:r>
          </a:p>
          <a:p>
            <a:r>
              <a:rPr lang="en-US" dirty="0"/>
              <a:t>NSAID allergy</a:t>
            </a:r>
          </a:p>
          <a:p>
            <a:pPr lvl="1"/>
            <a:r>
              <a:rPr lang="en-US" dirty="0"/>
              <a:t>Type 5: Urticaria/angioedema to a single NSAID - urticaria and/or angioedema within minutes to one hour of taking a particular NSAID or ASA. These patients generally do not have underlying chronic urticaria. </a:t>
            </a:r>
          </a:p>
          <a:p>
            <a:pPr lvl="1"/>
            <a:r>
              <a:rPr lang="en-US" dirty="0"/>
              <a:t>Type 6: Anaphylaxis to a single NSAID (not ASA) </a:t>
            </a:r>
            <a:r>
              <a:rPr lang="en-US" dirty="0" smtClean="0"/>
              <a:t> </a:t>
            </a:r>
            <a:r>
              <a:rPr lang="en-US" dirty="0"/>
              <a:t>Type 6 reactions are distinguished from type 5 reactions based only upon severity. Typical symptoms of anaphylaxis include shortness of breath/wheezing due to bronchospasm or laryngeal edema and hypotension due to vascular collapse.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60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allergy use cases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lvl="2"/>
            <a:r>
              <a:rPr lang="en-US" sz="6400" b="1" dirty="0"/>
              <a:t>Use case 1</a:t>
            </a:r>
          </a:p>
          <a:p>
            <a:pPr lvl="3"/>
            <a:r>
              <a:rPr lang="en-US" sz="6400" dirty="0"/>
              <a:t>Representation of Allergy to X </a:t>
            </a:r>
            <a:r>
              <a:rPr lang="en-US" sz="6400" dirty="0" err="1"/>
              <a:t>i.e</a:t>
            </a:r>
            <a:r>
              <a:rPr lang="en-US" sz="6400" dirty="0"/>
              <a:t> the disposition to developing an allergic reaction after exposure to allergen X</a:t>
            </a:r>
          </a:p>
          <a:p>
            <a:pPr lvl="3"/>
            <a:r>
              <a:rPr lang="en-US" sz="6400" b="1" dirty="0"/>
              <a:t>Fit with IHTSDO strategy</a:t>
            </a:r>
          </a:p>
          <a:p>
            <a:pPr lvl="4"/>
            <a:r>
              <a:rPr lang="en-US" sz="6400" b="1" dirty="0"/>
              <a:t>1B </a:t>
            </a:r>
            <a:r>
              <a:rPr lang="en-US" sz="6400" dirty="0"/>
              <a:t>Problem list diagnosis</a:t>
            </a:r>
          </a:p>
          <a:p>
            <a:pPr lvl="4"/>
            <a:r>
              <a:rPr lang="en-US" sz="6400" b="1" dirty="0"/>
              <a:t>1D</a:t>
            </a:r>
            <a:r>
              <a:rPr lang="en-US" sz="6400" dirty="0"/>
              <a:t> Allergy list</a:t>
            </a:r>
          </a:p>
          <a:p>
            <a:pPr lvl="4"/>
            <a:r>
              <a:rPr lang="en-US" sz="6400" b="1" dirty="0"/>
              <a:t>2A</a:t>
            </a:r>
            <a:r>
              <a:rPr lang="en-US" sz="6400" dirty="0"/>
              <a:t> Medication / allergy management</a:t>
            </a:r>
          </a:p>
          <a:p>
            <a:pPr lvl="2"/>
            <a:r>
              <a:rPr lang="en-US" sz="6400" b="1" dirty="0"/>
              <a:t>Use case 2</a:t>
            </a:r>
          </a:p>
          <a:p>
            <a:pPr lvl="3"/>
            <a:r>
              <a:rPr lang="en-US" sz="6400" dirty="0"/>
              <a:t>Representation of specific allergic/immunologic disorders such as allergic </a:t>
            </a:r>
            <a:r>
              <a:rPr lang="en-US" sz="6400" dirty="0" err="1"/>
              <a:t>rhinits</a:t>
            </a:r>
            <a:endParaRPr lang="en-US" sz="6400" dirty="0"/>
          </a:p>
          <a:p>
            <a:pPr lvl="3"/>
            <a:r>
              <a:rPr lang="en-US" sz="6400" b="1" dirty="0"/>
              <a:t>Fit with IHTSDO strategy</a:t>
            </a:r>
          </a:p>
          <a:p>
            <a:pPr lvl="4"/>
            <a:r>
              <a:rPr lang="en-US" sz="6400" b="1" dirty="0"/>
              <a:t>1B</a:t>
            </a:r>
            <a:r>
              <a:rPr lang="en-US" sz="6400" dirty="0"/>
              <a:t> Problem list Diagnosis</a:t>
            </a:r>
          </a:p>
          <a:p>
            <a:pPr lvl="5"/>
            <a:r>
              <a:rPr lang="en-US" sz="6400" dirty="0"/>
              <a:t>There are 29 diagnoses on the SNOMED CT core problem list that refer to allergy, anaphylaxis or hypersensitivity. Allergic rhinitis is the top 11</a:t>
            </a:r>
            <a:r>
              <a:rPr lang="en-US" sz="6400" baseline="30000" dirty="0"/>
              <a:t>th</a:t>
            </a:r>
            <a:r>
              <a:rPr lang="en-US" sz="6400" dirty="0"/>
              <a:t> diagnosis.  </a:t>
            </a:r>
          </a:p>
          <a:p>
            <a:pPr lvl="4"/>
            <a:r>
              <a:rPr lang="en-US" sz="6400" b="1" dirty="0"/>
              <a:t>2A</a:t>
            </a:r>
            <a:r>
              <a:rPr lang="en-US" sz="6400" dirty="0"/>
              <a:t> Medication / allergy management</a:t>
            </a:r>
          </a:p>
          <a:p>
            <a:pPr lvl="4"/>
            <a:r>
              <a:rPr lang="en-US" sz="6400" dirty="0"/>
              <a:t>Relevant for decision support algorithms involving medication management in allergic individuals. An example would be an alert regarding use of radiocontrast agents in those with a history of an atopic disorder.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08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allergy use cases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2"/>
            <a:r>
              <a:rPr lang="en-US" b="1" dirty="0"/>
              <a:t>Use case 3</a:t>
            </a:r>
          </a:p>
          <a:p>
            <a:pPr lvl="3"/>
            <a:r>
              <a:rPr lang="en-US" dirty="0"/>
              <a:t>Representation of specific allergic disorders caused by allergen X e.g. Allergic rhinitis due to pollen</a:t>
            </a:r>
          </a:p>
          <a:p>
            <a:pPr lvl="3"/>
            <a:r>
              <a:rPr lang="en-US" b="1" dirty="0"/>
              <a:t>Fit with IHTSDO strategy</a:t>
            </a:r>
          </a:p>
          <a:p>
            <a:pPr lvl="4"/>
            <a:r>
              <a:rPr lang="en-US" b="1" dirty="0"/>
              <a:t>1B </a:t>
            </a:r>
            <a:r>
              <a:rPr lang="en-US" dirty="0"/>
              <a:t>Problem list diagnosis</a:t>
            </a:r>
          </a:p>
          <a:p>
            <a:pPr lvl="4"/>
            <a:r>
              <a:rPr lang="en-US" b="1" dirty="0"/>
              <a:t>1D</a:t>
            </a:r>
            <a:r>
              <a:rPr lang="en-US" dirty="0"/>
              <a:t> Allergy list</a:t>
            </a:r>
          </a:p>
          <a:p>
            <a:pPr lvl="4"/>
            <a:r>
              <a:rPr lang="en-US" b="1" dirty="0"/>
              <a:t>2A</a:t>
            </a:r>
            <a:r>
              <a:rPr lang="en-US" dirty="0"/>
              <a:t> Medication / allergy management</a:t>
            </a:r>
          </a:p>
          <a:p>
            <a:pPr lvl="2"/>
            <a:r>
              <a:rPr lang="en-US" b="1" dirty="0"/>
              <a:t>Use Case 4</a:t>
            </a:r>
          </a:p>
          <a:p>
            <a:pPr lvl="3"/>
            <a:r>
              <a:rPr lang="en-US" dirty="0"/>
              <a:t>Representation of Non-specified allergic reactions to allergen X such as allergic reaction to penicillin</a:t>
            </a:r>
          </a:p>
          <a:p>
            <a:pPr lvl="3"/>
            <a:r>
              <a:rPr lang="en-US" b="1" dirty="0"/>
              <a:t>Fit with IHTSDO strategy</a:t>
            </a:r>
          </a:p>
          <a:p>
            <a:pPr lvl="4"/>
            <a:r>
              <a:rPr lang="en-US" b="1" dirty="0"/>
              <a:t>1B </a:t>
            </a:r>
            <a:r>
              <a:rPr lang="en-US" dirty="0"/>
              <a:t>Problem list diagnosis	</a:t>
            </a:r>
          </a:p>
          <a:p>
            <a:pPr lvl="4"/>
            <a:r>
              <a:rPr lang="en-US" dirty="0"/>
              <a:t>There is a need to distinguish an episode of an allergic reaction to a particular substance occurring at the time of an encounter from a disposition to an allergic reaction to a particular substance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27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allergy use cases III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3200" b="1" dirty="0"/>
              <a:t>Use Case 5</a:t>
            </a:r>
          </a:p>
          <a:p>
            <a:pPr lvl="3"/>
            <a:r>
              <a:rPr lang="en-US" sz="2800" dirty="0"/>
              <a:t>Representation of specific types of allergic reactions to allergen x such as anaphylactic reaction to penicillin</a:t>
            </a:r>
          </a:p>
          <a:p>
            <a:pPr lvl="3"/>
            <a:r>
              <a:rPr lang="en-US" sz="2800" b="1" dirty="0"/>
              <a:t>Fit with IHTSDO strategy</a:t>
            </a:r>
          </a:p>
          <a:p>
            <a:pPr lvl="4"/>
            <a:r>
              <a:rPr lang="en-US" sz="2800" b="1" dirty="0"/>
              <a:t>1B </a:t>
            </a:r>
            <a:r>
              <a:rPr lang="en-US" sz="2800" dirty="0"/>
              <a:t>Problem list diagnosis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21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Allergic disposition vs. History of allergy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History of x allergy may be interpreted as an allergy that has resolved or is in remission but more likely as allergy to x (the disposition) which is not currently manifest due to lack of exposure to the relevant allergen</a:t>
            </a:r>
          </a:p>
          <a:p>
            <a:r>
              <a:rPr lang="en-US" dirty="0" smtClean="0"/>
              <a:t>For this reason all history </a:t>
            </a:r>
            <a:r>
              <a:rPr lang="en-US" dirty="0"/>
              <a:t>of x allergy </a:t>
            </a:r>
            <a:r>
              <a:rPr lang="en-US" dirty="0" smtClean="0"/>
              <a:t>concepts in SNOMED CT have been retired for the Jan. 2015 release pointing to the corresponding allergy to x term</a:t>
            </a:r>
          </a:p>
          <a:p>
            <a:r>
              <a:rPr lang="en-US" dirty="0" smtClean="0"/>
              <a:t>For those rare cases in which an allergy has resolved such as childhood egg, milk or peanut allergy, the documentation of allergy can just be removed from the record. </a:t>
            </a:r>
          </a:p>
          <a:p>
            <a:r>
              <a:rPr lang="en-US" dirty="0" smtClean="0"/>
              <a:t>The clinical requirement for documenting an allergy that is no longer present is unclear as it may lead to unnecessary avoidance.</a:t>
            </a:r>
          </a:p>
          <a:p>
            <a:r>
              <a:rPr lang="en-US" dirty="0" smtClean="0"/>
              <a:t>Patient reported histories of drug allergies are often innacurate</a:t>
            </a:r>
            <a:r>
              <a:rPr lang="en-US" baseline="30000" dirty="0" smtClean="0"/>
              <a:t>1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aseline="30000" dirty="0" smtClean="0"/>
              <a:t>1</a:t>
            </a:r>
            <a:r>
              <a:rPr lang="en-US" dirty="0"/>
              <a:t> </a:t>
            </a:r>
            <a:r>
              <a:rPr lang="en-US" sz="2200" dirty="0"/>
              <a:t>Health care use and serious infection prevalence associated with penicillin “allergy” in hospitalized patients: A cohort </a:t>
            </a:r>
            <a:r>
              <a:rPr lang="en-US" sz="2200" dirty="0" smtClean="0"/>
              <a:t>study, Macy</a:t>
            </a:r>
            <a:r>
              <a:rPr lang="en-US" sz="2200" dirty="0"/>
              <a:t>, Eric et al</a:t>
            </a:r>
            <a:r>
              <a:rPr lang="en-US" sz="2200" dirty="0" smtClean="0"/>
              <a:t>.</a:t>
            </a:r>
            <a:r>
              <a:rPr lang="en-US" sz="2200" dirty="0"/>
              <a:t> Journal of Allergy and Clinical Immunology , Volume 133 , Issue 3 , 790 - 796</a:t>
            </a:r>
          </a:p>
          <a:p>
            <a:endParaRPr lang="en-US" dirty="0"/>
          </a:p>
          <a:p>
            <a:pPr marL="0" indent="0">
              <a:buNone/>
            </a:pP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98560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Allergy representation in ICD-11</a:t>
            </a:r>
            <a:endParaRPr lang="en-US" dirty="0"/>
          </a:p>
        </p:txBody>
      </p:sp>
      <p:pic>
        <p:nvPicPr>
          <p:cNvPr id="7" name="Content Placeholder 6" descr="CapturFiles-Oct-23-2014_10.20.32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48" b="11548"/>
          <a:stretch>
            <a:fillRect/>
          </a:stretch>
        </p:blipFill>
        <p:spPr/>
      </p:pic>
      <p:pic>
        <p:nvPicPr>
          <p:cNvPr id="8" name="Content Placeholder 7" descr="CapturFiles-Oct-23-2014_10.21.24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05" b="1030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979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Allergies represented by: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Dispositions (propensities): </a:t>
            </a:r>
          </a:p>
          <a:p>
            <a:pPr lvl="1"/>
            <a:r>
              <a:rPr lang="en-US" dirty="0" smtClean="0"/>
              <a:t>Allergy to x</a:t>
            </a:r>
          </a:p>
          <a:p>
            <a:r>
              <a:rPr lang="en-US" dirty="0" smtClean="0"/>
              <a:t>Processes (reactions)</a:t>
            </a:r>
          </a:p>
          <a:p>
            <a:pPr lvl="1"/>
            <a:r>
              <a:rPr lang="en-US" dirty="0" smtClean="0"/>
              <a:t>Allergic reaction to x</a:t>
            </a:r>
          </a:p>
          <a:p>
            <a:r>
              <a:rPr lang="en-US" dirty="0" smtClean="0"/>
              <a:t>Conditions (may be either propensities or reactions)</a:t>
            </a:r>
          </a:p>
          <a:p>
            <a:pPr lvl="1"/>
            <a:r>
              <a:rPr lang="en-US" dirty="0" smtClean="0"/>
              <a:t>Allergic rhinitis due to 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97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Overall organization of allergy content in SNOMED 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Hypersensitivity condition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Allergic condition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Allergic disposition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Allergic reaction</a:t>
            </a:r>
          </a:p>
          <a:p>
            <a:pPr lvl="1"/>
            <a:r>
              <a:rPr lang="en-US" dirty="0" smtClean="0"/>
              <a:t>Hypersensitivity disposition</a:t>
            </a:r>
          </a:p>
          <a:p>
            <a:pPr lvl="1"/>
            <a:r>
              <a:rPr lang="en-US" dirty="0" smtClean="0"/>
              <a:t>Hypersensitivity reaction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Pseudoallergic</a:t>
            </a:r>
            <a:r>
              <a:rPr lang="en-US" dirty="0" smtClean="0">
                <a:solidFill>
                  <a:srgbClr val="FF0000"/>
                </a:solidFill>
              </a:rPr>
              <a:t> condition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Pseudoallergic</a:t>
            </a:r>
            <a:r>
              <a:rPr lang="en-US" dirty="0" smtClean="0">
                <a:solidFill>
                  <a:srgbClr val="FF0000"/>
                </a:solidFill>
              </a:rPr>
              <a:t> disposition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</a:rPr>
              <a:t>Pseudoallergic</a:t>
            </a:r>
            <a:r>
              <a:rPr lang="en-US" dirty="0" smtClean="0">
                <a:solidFill>
                  <a:srgbClr val="FF0000"/>
                </a:solidFill>
              </a:rPr>
              <a:t> reaction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836" y="1600200"/>
            <a:ext cx="337732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40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Hypersensitivity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Subsumes both allergic and </a:t>
            </a:r>
            <a:r>
              <a:rPr lang="en-US" sz="2800" dirty="0" err="1" smtClean="0"/>
              <a:t>pseudoallergic</a:t>
            </a:r>
            <a:r>
              <a:rPr lang="en-US" sz="2800" dirty="0" smtClean="0"/>
              <a:t> condition and thus can capture conditions that are either truly allergic, </a:t>
            </a:r>
            <a:r>
              <a:rPr lang="en-US" sz="2800" dirty="0" err="1" smtClean="0"/>
              <a:t>pseudoallergic</a:t>
            </a:r>
            <a:r>
              <a:rPr lang="en-US" sz="2800" dirty="0" smtClean="0"/>
              <a:t> or both</a:t>
            </a:r>
            <a:r>
              <a:rPr lang="en-US" sz="2800" baseline="30000" dirty="0" smtClean="0"/>
              <a:t>1</a:t>
            </a:r>
            <a:endParaRPr lang="en-US" sz="2800" dirty="0" smtClean="0"/>
          </a:p>
          <a:p>
            <a:r>
              <a:rPr lang="en-US" sz="2800" dirty="0" smtClean="0"/>
              <a:t>Important as cross reactivity related to structural classes for allergic conditions and to functional classes for </a:t>
            </a:r>
            <a:r>
              <a:rPr lang="en-US" sz="2800" dirty="0" err="1" smtClean="0"/>
              <a:t>pseudoallergic</a:t>
            </a:r>
            <a:r>
              <a:rPr lang="en-US" sz="2800" dirty="0" smtClean="0"/>
              <a:t> conditions</a:t>
            </a:r>
          </a:p>
          <a:p>
            <a:pPr lvl="1"/>
            <a:r>
              <a:rPr lang="en-US" sz="2400" dirty="0" smtClean="0"/>
              <a:t>Example Ibuprofen</a:t>
            </a:r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baseline="30000" dirty="0" smtClean="0"/>
              <a:t>                                </a:t>
            </a:r>
          </a:p>
          <a:p>
            <a:pPr marL="0" indent="0">
              <a:buNone/>
            </a:pPr>
            <a:r>
              <a:rPr lang="en-US" sz="1200" baseline="30000" dirty="0"/>
              <a:t> </a:t>
            </a:r>
            <a:r>
              <a:rPr lang="en-US" sz="1200" baseline="30000" dirty="0" smtClean="0"/>
              <a:t>                      1</a:t>
            </a:r>
            <a:r>
              <a:rPr lang="en-US" sz="1200" dirty="0" smtClean="0"/>
              <a:t>As an additional measure, all </a:t>
            </a:r>
            <a:r>
              <a:rPr lang="en-US" sz="1200" dirty="0" err="1" smtClean="0"/>
              <a:t>pseudoallergy</a:t>
            </a:r>
            <a:r>
              <a:rPr lang="en-US" sz="1200" dirty="0" smtClean="0"/>
              <a:t> to x terms contain an additional description of allergy to x</a:t>
            </a:r>
            <a:endParaRPr lang="en-US" sz="1200" baseline="30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7781"/>
              </p:ext>
            </p:extLst>
          </p:nvPr>
        </p:nvGraphicFramePr>
        <p:xfrm>
          <a:off x="2209800" y="4876800"/>
          <a:ext cx="3886200" cy="91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/>
                <a:gridCol w="1943100"/>
              </a:tblGrid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Type of condition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Reacts to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Allergy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Only ibuprofen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Pseudoallergy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All NSAIDs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87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“Aspirational” model for representation of allergy in SNOMED CT  </a:t>
            </a:r>
            <a:endParaRPr lang="en-US" sz="36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6265545" cy="4953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99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Revised </a:t>
            </a:r>
            <a:r>
              <a:rPr lang="en-US" sz="3600" dirty="0" smtClean="0"/>
              <a:t>“aspirational” model </a:t>
            </a:r>
            <a:r>
              <a:rPr lang="en-US" sz="3600" dirty="0" smtClean="0"/>
              <a:t>with clinical situation (patient life phase) interpretation</a:t>
            </a:r>
            <a:endParaRPr lang="en-US" sz="360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46" y="1600200"/>
            <a:ext cx="7587953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11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Aspirational (formal </a:t>
            </a:r>
            <a:r>
              <a:rPr lang="en-US" dirty="0" err="1"/>
              <a:t>ontologic</a:t>
            </a:r>
            <a:r>
              <a:rPr lang="en-US" dirty="0"/>
              <a:t>) model of </a:t>
            </a:r>
            <a:r>
              <a:rPr lang="en-US" dirty="0" smtClean="0"/>
              <a:t>Allergy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201"/>
            <a:ext cx="433387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433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11163"/>
          </a:xfrm>
        </p:spPr>
        <p:txBody>
          <a:bodyPr>
            <a:normAutofit fontScale="90000"/>
          </a:bodyPr>
          <a:lstStyle/>
          <a:p>
            <a:r>
              <a:rPr lang="en-US" sz="2800" dirty="0" err="1" smtClean="0"/>
              <a:t>BioTop</a:t>
            </a:r>
            <a:r>
              <a:rPr lang="en-US" sz="2800" dirty="0" smtClean="0"/>
              <a:t> relations used in “aspirational” allergy model</a:t>
            </a:r>
          </a:p>
        </p:txBody>
      </p:sp>
      <p:graphicFrame>
        <p:nvGraphicFramePr>
          <p:cNvPr id="28675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0954713"/>
              </p:ext>
            </p:extLst>
          </p:nvPr>
        </p:nvGraphicFramePr>
        <p:xfrm>
          <a:off x="838200" y="990600"/>
          <a:ext cx="7543800" cy="5336067"/>
        </p:xfrm>
        <a:graphic>
          <a:graphicData uri="http://schemas.openxmlformats.org/drawingml/2006/table">
            <a:tbl>
              <a:tblPr/>
              <a:tblGrid>
                <a:gridCol w="1885950"/>
                <a:gridCol w="1885950"/>
                <a:gridCol w="1885950"/>
                <a:gridCol w="1885950"/>
              </a:tblGrid>
              <a:tr h="29125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BioTop</a:t>
                      </a:r>
                      <a:r>
                        <a:rPr kumimoji="0" lang="en-US" sz="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Relation (object property)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Definition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Domains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Ranges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40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hasAgent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A participant of a process, with the additional condition that the component instance is causally active in the relevant process.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 entity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2710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hasOutcome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participant which either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 a) comes into being during the process or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- b) undergoes some change during the process and constitutes (one of) the main result(s) of the process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 entity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5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outcomeOf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Inverse of hasOutcome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 entity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459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hasRealization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inverse of realizationOf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Disposition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Quality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Role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ProcessualEntity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597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realizationOf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Something that occurs can be the realization of a function, a disposition, or a role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</a:t>
                      </a: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 entity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Disposition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Quality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Role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3186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hasLocus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relates a place with an entity which occurs, inheres, or is part of it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Disposition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ImmaterialNonphysicalEntity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ImmaterialPhysicalEntity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MaterialEntity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ProcessualEntity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Quality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Role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SpatialRegion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ImmaterialPhysicalEntity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MaterialEntity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SpatialRegion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5687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bearerOf</a:t>
                      </a:r>
                    </a:p>
                  </a:txBody>
                  <a:tcPr marT="45723" marB="4572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Inverse relation of inheresIn. Relates an independent continuant to a dependent one (e.g. quality, state, function, or disposition)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ImmaterialPhysicalEntity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MaterialEntity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SpatialRegion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Disposition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Function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</a:t>
                      </a:r>
                      <a:r>
                        <a:rPr kumimoji="0" 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ImmaterialNonphysicalEntity</a:t>
                      </a: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Quality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or Role</a:t>
                      </a:r>
                    </a:p>
                  </a:txBody>
                  <a:tcPr marT="45723" marB="4572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</TotalTime>
  <Words>1466</Words>
  <Application>Microsoft Office PowerPoint</Application>
  <PresentationFormat>On-screen Show (4:3)</PresentationFormat>
  <Paragraphs>199</Paragraphs>
  <Slides>25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Representation of Hypersensitivity and Allergy in SNOMED CT</vt:lpstr>
      <vt:lpstr>Hypersensitivity/allergy model</vt:lpstr>
      <vt:lpstr>Allergies represented by: </vt:lpstr>
      <vt:lpstr>Overall organization of allergy content in SNOMED CT</vt:lpstr>
      <vt:lpstr>Hypersensitivity condition</vt:lpstr>
      <vt:lpstr>“Aspirational” model for representation of allergy in SNOMED CT  </vt:lpstr>
      <vt:lpstr>Revised “aspirational” model with clinical situation (patient life phase) interpretation</vt:lpstr>
      <vt:lpstr>Aspirational (formal ontologic) model of Allergy</vt:lpstr>
      <vt:lpstr>BioTop relations used in “aspirational” allergy model</vt:lpstr>
      <vt:lpstr>Changes to original model - Stefan </vt:lpstr>
      <vt:lpstr>Changes to original model – details I</vt:lpstr>
      <vt:lpstr>Changes to original model – details II</vt:lpstr>
      <vt:lpstr>Features of current implemented model for allergic conditions in SNOMED CT</vt:lpstr>
      <vt:lpstr>Features of currently implemented model for allergic conditions in SNOMED CT II</vt:lpstr>
      <vt:lpstr>Definitions-Hypersensitivity</vt:lpstr>
      <vt:lpstr>Definitions-Allergy</vt:lpstr>
      <vt:lpstr>Definitions-Allergic sensitization</vt:lpstr>
      <vt:lpstr>Definitions-Pseudoallergy</vt:lpstr>
      <vt:lpstr>Agents that can act as allergens or pseudoallergens</vt:lpstr>
      <vt:lpstr>NSAID hypersensitivity I</vt:lpstr>
      <vt:lpstr>Review of allergy use cases I</vt:lpstr>
      <vt:lpstr>Review of allergy use cases II</vt:lpstr>
      <vt:lpstr>Review of allergy use cases III</vt:lpstr>
      <vt:lpstr>Allergic disposition vs. History of allergy</vt:lpstr>
      <vt:lpstr>Allergy representation in ICD-11</vt:lpstr>
    </vt:vector>
  </TitlesOfParts>
  <Company>Kaiser Permanente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Hypersensitivity and Allergy Conditions</dc:title>
  <dc:creator>Goldberg,Bruce J</dc:creator>
  <cp:lastModifiedBy>Bruce J. Goldberg, MD, PhD</cp:lastModifiedBy>
  <cp:revision>67</cp:revision>
  <dcterms:created xsi:type="dcterms:W3CDTF">2013-09-04T17:25:04Z</dcterms:created>
  <dcterms:modified xsi:type="dcterms:W3CDTF">2014-11-06T16:29:00Z</dcterms:modified>
</cp:coreProperties>
</file>