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12"/>
  </p:notesMasterIdLst>
  <p:handoutMasterIdLst>
    <p:handoutMasterId r:id="rId13"/>
  </p:handoutMasterIdLst>
  <p:sldIdLst>
    <p:sldId id="256" r:id="rId2"/>
    <p:sldId id="421" r:id="rId3"/>
    <p:sldId id="410" r:id="rId4"/>
    <p:sldId id="414" r:id="rId5"/>
    <p:sldId id="368" r:id="rId6"/>
    <p:sldId id="424" r:id="rId7"/>
    <p:sldId id="416" r:id="rId8"/>
    <p:sldId id="419" r:id="rId9"/>
    <p:sldId id="422" r:id="rId10"/>
    <p:sldId id="423" r:id="rId11"/>
  </p:sldIdLst>
  <p:sldSz cx="9144000" cy="6858000" type="screen4x3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99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18" autoAdjust="0"/>
    <p:restoredTop sz="89867" autoAdjust="0"/>
  </p:normalViewPr>
  <p:slideViewPr>
    <p:cSldViewPr snapToGrid="0" snapToObjects="1">
      <p:cViewPr varScale="1">
        <p:scale>
          <a:sx n="71" d="100"/>
          <a:sy n="71" d="100"/>
        </p:scale>
        <p:origin x="-14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3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156EEB75-E26F-4902-B065-E9891E13DB7B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67B3C2FF-FA35-4190-BA3A-BE6527C20704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DE78E69E-89E2-4253-BE7D-6A9550A89946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C6E26886-94F9-4D3E-B4EF-9BDE943E2E03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E84387F-E010-4F9B-AEA1-DCCE2C26E715}" type="datetimeFigureOut">
              <a:rPr lang="en-GB" smtClean="0"/>
              <a:t>17/04/2016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14B8F18-F341-48B6-A3E5-487CF75F8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38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74DB1BF-FE3E-4329-BE63-D2A8502369CB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820B162-B110-41DD-96C2-67D84E7C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8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Cream attributes are defining; brown are non-defining qualifiers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8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87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171448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43116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3310" y="17254"/>
            <a:ext cx="5520690" cy="166306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3839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7960"/>
            <a:ext cx="8229600" cy="4551435"/>
          </a:xfrm>
        </p:spPr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17-04-2016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777472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11040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943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17-04-2016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25803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17/04/2016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1317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 smtClean="0"/>
              <a:pPr>
                <a:defRPr/>
              </a:pPr>
              <a:t>17-04-2016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smtClean="0"/>
              <a:t>www.ihtsdo.org</a:t>
            </a:r>
            <a:endParaRPr lang="da-DK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9" name="Line 222"/>
          <p:cNvSpPr>
            <a:spLocks noChangeShapeType="1"/>
          </p:cNvSpPr>
          <p:nvPr userDrawn="1"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79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0006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00831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28597" y="1428736"/>
            <a:ext cx="3071834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152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fld id="{433C56EF-5C50-014F-83FF-A185149DB78E}" type="datetimeFigureOut">
              <a:rPr lang="en-US" smtClean="0"/>
              <a:pPr/>
              <a:t>4/17/2016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37" name="Line 189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Klik for at redigere teksttypografierne i masteren</a:t>
            </a:r>
          </a:p>
          <a:p>
            <a:pPr lvl="1"/>
            <a:r>
              <a:rPr lang="da-DK" noProof="0" dirty="0" smtClean="0"/>
              <a:t>Andet niveau</a:t>
            </a:r>
          </a:p>
          <a:p>
            <a:pPr lvl="2"/>
            <a:r>
              <a:rPr lang="da-DK" noProof="0" dirty="0" smtClean="0"/>
              <a:t>Tredje niveau</a:t>
            </a:r>
          </a:p>
          <a:p>
            <a:pPr lvl="3"/>
            <a:r>
              <a:rPr lang="da-DK" noProof="0" dirty="0" smtClean="0"/>
              <a:t>Fjerde niveau</a:t>
            </a:r>
          </a:p>
          <a:p>
            <a:pPr lvl="4"/>
            <a:r>
              <a:rPr lang="da-DK" noProof="0" dirty="0" smtClean="0"/>
              <a:t>Femte niveau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9" name="Picture 8"/>
          <p:cNvPicPr/>
          <p:nvPr/>
        </p:nvPicPr>
        <p:blipFill rotWithShape="1"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titeltypografi i masteren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4" r:id="rId12"/>
    <p:sldLayoutId id="2147483660" r:id="rId13"/>
    <p:sldLayoutId id="2147483675" r:id="rId14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b="1" dirty="0"/>
              <a:t/>
            </a:r>
            <a:br>
              <a:rPr lang="en-US" b="1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685800" y="2143116"/>
            <a:ext cx="8001000" cy="4074804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Calibri"/>
                <a:cs typeface="Calibri"/>
              </a:rPr>
              <a:t>Draft Observables Ontology model for laboratory and related domains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-557018"/>
            <a:ext cx="8696800" cy="579434"/>
          </a:xfrm>
        </p:spPr>
        <p:txBody>
          <a:bodyPr>
            <a:noAutofit/>
          </a:bodyPr>
          <a:lstStyle/>
          <a:p>
            <a:r>
              <a:rPr lang="en-AU" sz="1800" dirty="0" smtClean="0"/>
              <a:t>Agreed flattened quality observable model template for trial use</a:t>
            </a:r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871233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0256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Arbitrary concentration|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68532" y="3141564"/>
            <a:ext cx="2297227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47335" y="4360901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Ordinal value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20420" y="2859308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Influenza virus B antigen(substance)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704319004|Inheres in|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033203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Microbial isolate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70385" y="2910109"/>
            <a:ext cx="4085744" cy="30944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58" idx="1"/>
          </p:cNvCxnSpPr>
          <p:nvPr/>
        </p:nvCxnSpPr>
        <p:spPr>
          <a:xfrm rot="16200000" flipH="1">
            <a:off x="1563819" y="2674836"/>
            <a:ext cx="1266607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&lt;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-36127" y="1469187"/>
            <a:ext cx="1453423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704318007|Property type|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295354" y="2895562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704320005 |Towards|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462477" y="4360902"/>
            <a:ext cx="1837208" cy="349216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370132008 |Scale type|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267982" y="4923040"/>
            <a:ext cx="2181002" cy="36933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704327008 |Direct site|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4673113" y="4930167"/>
            <a:ext cx="3966377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Microbial isolated specimen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726512" y="2483583"/>
            <a:ext cx="814144" cy="32354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6" y="403412"/>
            <a:ext cx="5923771" cy="416859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54241-5 | Influenza virus B </a:t>
            </a:r>
            <a:r>
              <a:rPr lang="en-US" sz="1400" dirty="0" err="1">
                <a:solidFill>
                  <a:schemeClr val="tx1"/>
                </a:solidFill>
              </a:rPr>
              <a:t>Ag:ACnc:Pt:Isolate:Ord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391254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Observable entity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58" name="Flowchart: Terminator 57"/>
          <p:cNvSpPr/>
          <p:nvPr/>
        </p:nvSpPr>
        <p:spPr>
          <a:xfrm>
            <a:off x="2422431" y="3384472"/>
            <a:ext cx="1895414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Technique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65" name="Flowchart: Terminator 64"/>
          <p:cNvSpPr/>
          <p:nvPr/>
        </p:nvSpPr>
        <p:spPr>
          <a:xfrm>
            <a:off x="2422432" y="3831403"/>
            <a:ext cx="1954216" cy="38049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370134009 |Time aspect|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69675" y="3831403"/>
            <a:ext cx="3908152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123029007|Single point in time|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738367" y="3334590"/>
            <a:ext cx="3930488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---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endCxn id="65" idx="1"/>
          </p:cNvCxnSpPr>
          <p:nvPr/>
        </p:nvCxnSpPr>
        <p:spPr>
          <a:xfrm rot="16200000" flipH="1">
            <a:off x="1316528" y="2915746"/>
            <a:ext cx="1772144" cy="439664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83" idx="3"/>
            <a:endCxn id="125" idx="1"/>
          </p:cNvCxnSpPr>
          <p:nvPr/>
        </p:nvCxnSpPr>
        <p:spPr bwMode="auto">
          <a:xfrm>
            <a:off x="4448984" y="5107706"/>
            <a:ext cx="224129" cy="26397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9762" y="2196034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>
            <a:off x="4542017" y="1703742"/>
            <a:ext cx="214291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>
            <a:stCxn id="54" idx="3"/>
            <a:endCxn id="28" idx="1"/>
          </p:cNvCxnSpPr>
          <p:nvPr/>
        </p:nvCxnSpPr>
        <p:spPr bwMode="auto">
          <a:xfrm>
            <a:off x="4332303" y="3052425"/>
            <a:ext cx="388117" cy="57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>
            <a:endCxn id="20" idx="1"/>
          </p:cNvCxnSpPr>
          <p:nvPr/>
        </p:nvCxnSpPr>
        <p:spPr bwMode="auto">
          <a:xfrm>
            <a:off x="4332303" y="4554899"/>
            <a:ext cx="41503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>
            <a:endCxn id="71" idx="1"/>
          </p:cNvCxnSpPr>
          <p:nvPr/>
        </p:nvCxnSpPr>
        <p:spPr bwMode="auto">
          <a:xfrm>
            <a:off x="4376648" y="4030262"/>
            <a:ext cx="393027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73" idx="1"/>
          </p:cNvCxnSpPr>
          <p:nvPr/>
        </p:nvCxnSpPr>
        <p:spPr bwMode="auto">
          <a:xfrm>
            <a:off x="4332303" y="3524815"/>
            <a:ext cx="406064" cy="863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2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Observables ontology for anatomic pathology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1" t="10477" r="31213" b="29167"/>
          <a:stretch/>
        </p:blipFill>
        <p:spPr bwMode="auto">
          <a:xfrm>
            <a:off x="0" y="1559859"/>
            <a:ext cx="9144000" cy="4692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242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Technique build for Anatomic pathology ontology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" t="16710" r="73167" b="31060"/>
          <a:stretch/>
        </p:blipFill>
        <p:spPr bwMode="auto">
          <a:xfrm>
            <a:off x="1904331" y="1371600"/>
            <a:ext cx="4582304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069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5000"/>
            <a:ext cx="8229600" cy="579434"/>
          </a:xfrm>
        </p:spPr>
        <p:txBody>
          <a:bodyPr/>
          <a:lstStyle/>
          <a:p>
            <a:r>
              <a:rPr lang="en-US" dirty="0" smtClean="0"/>
              <a:t>Use cases for Laboratory Medicine</a:t>
            </a:r>
            <a:br>
              <a:rPr lang="en-US" dirty="0" smtClean="0"/>
            </a:br>
            <a:r>
              <a:rPr lang="en-US" dirty="0" smtClean="0"/>
              <a:t>Observables Ontology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 the SAGE decision support development, after clinical findings and medications, the most frequent use case for aggregation queries was laboratory tests.</a:t>
            </a:r>
          </a:p>
          <a:p>
            <a:pPr marL="0" indent="0">
              <a:buNone/>
            </a:pPr>
            <a:r>
              <a:rPr lang="en-US" dirty="0" smtClean="0"/>
              <a:t>Use cases have come up repetitively in our configuration of data research networks for identifying test results across various lab methods:</a:t>
            </a:r>
            <a:endParaRPr lang="en-US" dirty="0"/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Find all measurements of glycosylated hemoglobin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Has this patient had a low density lipoprotein measurement in the last six months?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Has the patient had a hemoglobin in the last 24 hours?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Since Method is an optional attribute in the LOINC model, it is frequently omitted from the technology preview</a:t>
            </a:r>
          </a:p>
          <a:p>
            <a:pPr marL="457200" indent="-457200">
              <a:buFont typeface="+mj-lt"/>
              <a:buAutoNum type="arabicParenR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6907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-557018"/>
            <a:ext cx="8696800" cy="579434"/>
          </a:xfrm>
        </p:spPr>
        <p:txBody>
          <a:bodyPr>
            <a:noAutofit/>
          </a:bodyPr>
          <a:lstStyle/>
          <a:p>
            <a:r>
              <a:rPr lang="en-AU" sz="1800" dirty="0" smtClean="0"/>
              <a:t>Agreed flattened quality observable model template for trial use</a:t>
            </a:r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268587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0256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118542001|Mass fraction|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68532" y="3141564"/>
            <a:ext cx="2297227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47335" y="4360901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119297000|Quantitative|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20420" y="2886202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259690008|glycosylated </a:t>
            </a:r>
            <a:r>
              <a:rPr lang="en-AU" sz="1200" b="1" dirty="0" err="1" smtClean="0">
                <a:solidFill>
                  <a:schemeClr val="tx1"/>
                </a:solidFill>
              </a:rPr>
              <a:t>hemoglobin</a:t>
            </a:r>
            <a:r>
              <a:rPr lang="en-AU" sz="1200" b="1" dirty="0" smtClean="0">
                <a:solidFill>
                  <a:schemeClr val="tx1"/>
                </a:solidFill>
              </a:rPr>
              <a:t> c-fraction|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704319004|Inheres in|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033203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</a:rPr>
              <a:t>87612001|Blood(substance)|</a:t>
            </a:r>
            <a:endParaRPr lang="en-US" sz="1000" b="1" dirty="0">
              <a:solidFill>
                <a:schemeClr val="tx1"/>
              </a:solidFill>
            </a:endParaRPr>
          </a:p>
        </p:txBody>
      </p: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70385" y="2910109"/>
            <a:ext cx="4085744" cy="30944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58" idx="1"/>
          </p:cNvCxnSpPr>
          <p:nvPr/>
        </p:nvCxnSpPr>
        <p:spPr>
          <a:xfrm rot="16200000" flipH="1">
            <a:off x="1563819" y="2674836"/>
            <a:ext cx="1266607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&lt;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-36127" y="1469187"/>
            <a:ext cx="1453423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704318007|Property type|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295354" y="2895562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704320005 |Towards|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462477" y="4360902"/>
            <a:ext cx="1837208" cy="349216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370132008 |Scale type|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267982" y="4923040"/>
            <a:ext cx="2181002" cy="36933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704327008 |Direct site|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4673113" y="4930167"/>
            <a:ext cx="3966377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119297000|Blood specimen|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726512" y="2483583"/>
            <a:ext cx="814144" cy="32354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7" y="403412"/>
            <a:ext cx="4601928" cy="416859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4548-4 Hemoglobin A1C/</a:t>
            </a:r>
            <a:r>
              <a:rPr lang="en-US" sz="1400" dirty="0" err="1" smtClean="0">
                <a:solidFill>
                  <a:schemeClr val="tx1"/>
                </a:solidFill>
              </a:rPr>
              <a:t>Hemoglobin:Mcnc:Pt:Bld:Qn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391254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Observable entity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58" name="Flowchart: Terminator 57"/>
          <p:cNvSpPr/>
          <p:nvPr/>
        </p:nvSpPr>
        <p:spPr>
          <a:xfrm>
            <a:off x="2422431" y="3384472"/>
            <a:ext cx="1895414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704325000|Relative to|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65" name="Flowchart: Terminator 64"/>
          <p:cNvSpPr/>
          <p:nvPr/>
        </p:nvSpPr>
        <p:spPr>
          <a:xfrm>
            <a:off x="2422432" y="3831403"/>
            <a:ext cx="1954216" cy="38049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370134009 |Time aspect|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69675" y="3831403"/>
            <a:ext cx="3908152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123029007|Single point in time|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738367" y="3334590"/>
            <a:ext cx="3930488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38082009|Hemoglobin(substance)|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endCxn id="65" idx="1"/>
          </p:cNvCxnSpPr>
          <p:nvPr/>
        </p:nvCxnSpPr>
        <p:spPr>
          <a:xfrm rot="16200000" flipH="1">
            <a:off x="1316528" y="2915746"/>
            <a:ext cx="1772144" cy="439664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83" idx="3"/>
            <a:endCxn id="125" idx="1"/>
          </p:cNvCxnSpPr>
          <p:nvPr/>
        </p:nvCxnSpPr>
        <p:spPr bwMode="auto">
          <a:xfrm>
            <a:off x="4448984" y="5107706"/>
            <a:ext cx="224129" cy="26397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9762" y="2196034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>
            <a:off x="4542017" y="1703742"/>
            <a:ext cx="214291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/>
          <p:nvPr/>
        </p:nvCxnSpPr>
        <p:spPr bwMode="auto">
          <a:xfrm>
            <a:off x="4367417" y="3052425"/>
            <a:ext cx="30569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>
            <a:endCxn id="20" idx="1"/>
          </p:cNvCxnSpPr>
          <p:nvPr/>
        </p:nvCxnSpPr>
        <p:spPr bwMode="auto">
          <a:xfrm>
            <a:off x="4332303" y="4554899"/>
            <a:ext cx="41503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>
            <a:endCxn id="71" idx="1"/>
          </p:cNvCxnSpPr>
          <p:nvPr/>
        </p:nvCxnSpPr>
        <p:spPr bwMode="auto">
          <a:xfrm>
            <a:off x="4376648" y="4030262"/>
            <a:ext cx="393027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73" idx="1"/>
          </p:cNvCxnSpPr>
          <p:nvPr/>
        </p:nvCxnSpPr>
        <p:spPr bwMode="auto">
          <a:xfrm>
            <a:off x="4332303" y="3524815"/>
            <a:ext cx="406064" cy="863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828107"/>
              </p:ext>
            </p:extLst>
          </p:nvPr>
        </p:nvGraphicFramePr>
        <p:xfrm>
          <a:off x="1958532" y="5513705"/>
          <a:ext cx="6002127" cy="769620"/>
        </p:xfrm>
        <a:graphic>
          <a:graphicData uri="http://schemas.openxmlformats.org/drawingml/2006/table">
            <a:tbl>
              <a:tblPr/>
              <a:tblGrid>
                <a:gridCol w="6002127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4548-4 | Hemoglobin A1c/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Hemoglobin.total:MFr:Pt:Bld:Qn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17855-8 | Hemoglobin A1c/Hemoglobin.total:MFr:Pt:Bld:Qn:Calculated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4549-2 | Hemoglobin A1c/Hemoglobin.total:MFr:Pt:Bld:Qn:Electrophoresis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17856-6 | Hemoglobin A1c/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Hemoglobin.total:MFr:Pt:Bld:Qn:HPLC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005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-557018"/>
            <a:ext cx="8696800" cy="579434"/>
          </a:xfrm>
        </p:spPr>
        <p:txBody>
          <a:bodyPr>
            <a:noAutofit/>
          </a:bodyPr>
          <a:lstStyle/>
          <a:p>
            <a:r>
              <a:rPr lang="en-AU" sz="1800" dirty="0" smtClean="0"/>
              <a:t>Agreed flattened quality observable model template for trial use</a:t>
            </a:r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737732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0256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|Mass concentration|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68532" y="3141564"/>
            <a:ext cx="2297227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47335" y="4360901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119297000|Quantitative|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20420" y="2886202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Low density lipoprotein cholesterol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704319004|Inheres in|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033203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P</a:t>
            </a:r>
            <a:r>
              <a:rPr lang="en-US" sz="1400" b="1" dirty="0" smtClean="0">
                <a:solidFill>
                  <a:schemeClr val="tx1"/>
                </a:solidFill>
              </a:rPr>
              <a:t>lasma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70385" y="2910109"/>
            <a:ext cx="4085744" cy="309449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58" idx="1"/>
          </p:cNvCxnSpPr>
          <p:nvPr/>
        </p:nvCxnSpPr>
        <p:spPr>
          <a:xfrm rot="16200000" flipH="1">
            <a:off x="1563819" y="2674836"/>
            <a:ext cx="1266607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&lt;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-36127" y="1469187"/>
            <a:ext cx="1453423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704318007|Property type|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295354" y="2895562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704320005 |Towards|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462477" y="4360902"/>
            <a:ext cx="1837208" cy="349216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370132008 |Scale type|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267982" y="4923040"/>
            <a:ext cx="2181002" cy="36933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704327008 |Direct site|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4673113" y="4930167"/>
            <a:ext cx="3966377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Acellular blood specimen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726512" y="2483583"/>
            <a:ext cx="814144" cy="32354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7" y="403412"/>
            <a:ext cx="4601928" cy="416859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2089-1 | Cholesterol.in </a:t>
            </a:r>
            <a:r>
              <a:rPr lang="en-US" sz="1400" dirty="0" err="1">
                <a:solidFill>
                  <a:schemeClr val="tx1"/>
                </a:solidFill>
              </a:rPr>
              <a:t>LDL:MCnc:Pt:Ser</a:t>
            </a:r>
            <a:r>
              <a:rPr lang="en-US" sz="1400" dirty="0">
                <a:solidFill>
                  <a:schemeClr val="tx1"/>
                </a:solidFill>
              </a:rPr>
              <a:t>/</a:t>
            </a:r>
            <a:r>
              <a:rPr lang="en-US" sz="1400" dirty="0" err="1">
                <a:solidFill>
                  <a:schemeClr val="tx1"/>
                </a:solidFill>
              </a:rPr>
              <a:t>Plas:Qn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391254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Observable entity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58" name="Flowchart: Terminator 57"/>
          <p:cNvSpPr/>
          <p:nvPr/>
        </p:nvSpPr>
        <p:spPr>
          <a:xfrm>
            <a:off x="2422431" y="3384472"/>
            <a:ext cx="1895414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704325000|Relative to|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65" name="Flowchart: Terminator 64"/>
          <p:cNvSpPr/>
          <p:nvPr/>
        </p:nvSpPr>
        <p:spPr>
          <a:xfrm>
            <a:off x="2422432" y="3831403"/>
            <a:ext cx="1954216" cy="38049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370134009 |Time aspect|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69675" y="3831403"/>
            <a:ext cx="3908152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123029007|Single point in time|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738367" y="3334590"/>
            <a:ext cx="3930488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38082009|Hemoglobin(substance)|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endCxn id="65" idx="1"/>
          </p:cNvCxnSpPr>
          <p:nvPr/>
        </p:nvCxnSpPr>
        <p:spPr>
          <a:xfrm rot="16200000" flipH="1">
            <a:off x="1316528" y="2915746"/>
            <a:ext cx="1772144" cy="439664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83" idx="3"/>
            <a:endCxn id="125" idx="1"/>
          </p:cNvCxnSpPr>
          <p:nvPr/>
        </p:nvCxnSpPr>
        <p:spPr bwMode="auto">
          <a:xfrm>
            <a:off x="4448984" y="5107706"/>
            <a:ext cx="224129" cy="26397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9762" y="2196034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>
            <a:off x="4542017" y="1703742"/>
            <a:ext cx="214291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/>
          <p:nvPr/>
        </p:nvCxnSpPr>
        <p:spPr bwMode="auto">
          <a:xfrm>
            <a:off x="4367417" y="3052425"/>
            <a:ext cx="30569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>
            <a:endCxn id="20" idx="1"/>
          </p:cNvCxnSpPr>
          <p:nvPr/>
        </p:nvCxnSpPr>
        <p:spPr bwMode="auto">
          <a:xfrm>
            <a:off x="4332303" y="4554899"/>
            <a:ext cx="41503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>
            <a:endCxn id="71" idx="1"/>
          </p:cNvCxnSpPr>
          <p:nvPr/>
        </p:nvCxnSpPr>
        <p:spPr bwMode="auto">
          <a:xfrm>
            <a:off x="4376648" y="4030262"/>
            <a:ext cx="393027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73" idx="1"/>
          </p:cNvCxnSpPr>
          <p:nvPr/>
        </p:nvCxnSpPr>
        <p:spPr bwMode="auto">
          <a:xfrm>
            <a:off x="4332303" y="3524815"/>
            <a:ext cx="406064" cy="863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6590945"/>
              </p:ext>
            </p:extLst>
          </p:nvPr>
        </p:nvGraphicFramePr>
        <p:xfrm>
          <a:off x="2038081" y="5579676"/>
          <a:ext cx="5228877" cy="1092973"/>
        </p:xfrm>
        <a:graphic>
          <a:graphicData uri="http://schemas.openxmlformats.org/drawingml/2006/table">
            <a:tbl>
              <a:tblPr/>
              <a:tblGrid>
                <a:gridCol w="5228877"/>
              </a:tblGrid>
              <a:tr h="42431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2089-1 | Cholesterol.in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LDL:MCnc:Pt:Ser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Plas:Qn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13457-7 | Cholesterol.in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LDL:MCnc:Pt:Ser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Plas:Qn:Calculated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18262-6 | Cholesterol.in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LDL:MCnc:Pt:Ser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Plas:Qn:Direct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assay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49132-4 | Cholesterol.in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LDL:MCnc:Pt:Ser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Plas:Qn:Electrophoresis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248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272394005|Technique| hierarchy build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Technique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Laboratory technique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Chemistry technique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Direct assay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Electrophoretic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technique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Chromatography technique</a:t>
            </a:r>
          </a:p>
          <a:p>
            <a:pPr lvl="4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High performance liquid chromatography technique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Hematology observable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Microbiology observable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Anatomic pathology observable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Molecular pathology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observable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60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for discussion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Impact of assigning ‘default’ techniques for ‘</a:t>
            </a:r>
            <a:r>
              <a:rPr lang="en-US" dirty="0" err="1" smtClean="0"/>
              <a:t>methodless</a:t>
            </a:r>
            <a:r>
              <a:rPr lang="en-US" dirty="0" smtClean="0"/>
              <a:t>’ observables in order to define groupers of use in understanding the organization of observables and guiding aggregate queries for common clinical questions</a:t>
            </a:r>
          </a:p>
          <a:p>
            <a:r>
              <a:rPr lang="en-US" dirty="0" smtClean="0"/>
              <a:t>Impact of deploying the observables as fully defined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19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584" y="-557018"/>
            <a:ext cx="8696800" cy="579434"/>
          </a:xfrm>
        </p:spPr>
        <p:txBody>
          <a:bodyPr>
            <a:noAutofit/>
          </a:bodyPr>
          <a:lstStyle/>
          <a:p>
            <a:r>
              <a:rPr lang="en-AU" sz="1800" dirty="0" smtClean="0"/>
              <a:t>Agreed flattened quality observable model template for trial use</a:t>
            </a:r>
            <a:endParaRPr lang="en-AU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327162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4756308" y="1502563"/>
            <a:ext cx="3912548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Arbitrary concentration|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endCxn id="55" idx="1"/>
          </p:cNvCxnSpPr>
          <p:nvPr/>
        </p:nvCxnSpPr>
        <p:spPr>
          <a:xfrm rot="16200000" flipH="1">
            <a:off x="1068532" y="3141564"/>
            <a:ext cx="2297227" cy="49066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47335" y="4360901"/>
            <a:ext cx="3948435" cy="387996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Ordinal value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20420" y="2886202"/>
            <a:ext cx="3948435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RNA of Influenza virus B(substance)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46" name="Flowchart: Terminator 45"/>
          <p:cNvSpPr/>
          <p:nvPr/>
        </p:nvSpPr>
        <p:spPr>
          <a:xfrm>
            <a:off x="2303105" y="1996160"/>
            <a:ext cx="2211186" cy="35011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704319004|Inheres in|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65279" y="2033203"/>
            <a:ext cx="3930492" cy="372545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Microbial isolate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61" name="Elbow Connector 60"/>
          <p:cNvCxnSpPr>
            <a:endCxn id="83" idx="1"/>
          </p:cNvCxnSpPr>
          <p:nvPr/>
        </p:nvCxnSpPr>
        <p:spPr>
          <a:xfrm rot="16200000" flipH="1">
            <a:off x="692824" y="3532548"/>
            <a:ext cx="2840866" cy="30945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endCxn id="46" idx="1"/>
          </p:cNvCxnSpPr>
          <p:nvPr/>
        </p:nvCxnSpPr>
        <p:spPr>
          <a:xfrm flipV="1">
            <a:off x="1982768" y="2171219"/>
            <a:ext cx="320337" cy="95619"/>
          </a:xfrm>
          <a:prstGeom prst="bentConnector3">
            <a:avLst>
              <a:gd name="adj1" fmla="val 357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endCxn id="58" idx="1"/>
          </p:cNvCxnSpPr>
          <p:nvPr/>
        </p:nvCxnSpPr>
        <p:spPr>
          <a:xfrm rot="16200000" flipH="1">
            <a:off x="1563819" y="2674836"/>
            <a:ext cx="1266607" cy="450617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768379" y="2008549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&lt;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553694" y="220804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308439" y="2273694"/>
            <a:ext cx="245255" cy="635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-36127" y="1469187"/>
            <a:ext cx="1453423" cy="15559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2275380" y="1533965"/>
            <a:ext cx="2266637" cy="339553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</a:rPr>
              <a:t>704318007|Property type|</a:t>
            </a:r>
            <a:endParaRPr lang="en-AU" sz="1200" b="1" dirty="0">
              <a:solidFill>
                <a:schemeClr val="tx1"/>
              </a:solidFill>
            </a:endParaRPr>
          </a:p>
        </p:txBody>
      </p:sp>
      <p:sp>
        <p:nvSpPr>
          <p:cNvPr id="54" name="Flowchart: Terminator 53"/>
          <p:cNvSpPr/>
          <p:nvPr/>
        </p:nvSpPr>
        <p:spPr>
          <a:xfrm>
            <a:off x="2295354" y="2895562"/>
            <a:ext cx="2036949" cy="31372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704320005 |Towards|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55" name="Flowchart: Terminator 54"/>
          <p:cNvSpPr/>
          <p:nvPr/>
        </p:nvSpPr>
        <p:spPr>
          <a:xfrm>
            <a:off x="2462477" y="4360902"/>
            <a:ext cx="1837208" cy="349216"/>
          </a:xfrm>
          <a:prstGeom prst="flowChartTerminator">
            <a:avLst/>
          </a:prstGeom>
          <a:solidFill>
            <a:srgbClr val="CC9900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370132008 |Scale type|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83" name="Flowchart: Terminator 82"/>
          <p:cNvSpPr/>
          <p:nvPr/>
        </p:nvSpPr>
        <p:spPr>
          <a:xfrm>
            <a:off x="2267982" y="4923040"/>
            <a:ext cx="2181002" cy="369332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704327008 |Direct site|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4673113" y="4930167"/>
            <a:ext cx="3966377" cy="407871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Microbial isolated specimen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40" name="Elbow Connector 139"/>
          <p:cNvCxnSpPr>
            <a:endCxn id="54" idx="1"/>
          </p:cNvCxnSpPr>
          <p:nvPr/>
        </p:nvCxnSpPr>
        <p:spPr>
          <a:xfrm rot="16200000" flipH="1">
            <a:off x="1726512" y="2483583"/>
            <a:ext cx="814144" cy="323540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67746" y="403412"/>
            <a:ext cx="5923771" cy="416859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49535-8 | Influenza virus B </a:t>
            </a:r>
            <a:r>
              <a:rPr lang="en-US" sz="1400" dirty="0" err="1">
                <a:solidFill>
                  <a:schemeClr val="tx1"/>
                </a:solidFill>
              </a:rPr>
              <a:t>RNA:ACnc:Pt:Isolate:Ord:Probe.amp.tar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7" name="Isosceles Triangle 56"/>
          <p:cNvSpPr/>
          <p:nvPr/>
        </p:nvSpPr>
        <p:spPr>
          <a:xfrm rot="5400000">
            <a:off x="4484988" y="100201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2" name="Elbow Connector 61"/>
          <p:cNvCxnSpPr>
            <a:endCxn id="57" idx="3"/>
          </p:cNvCxnSpPr>
          <p:nvPr/>
        </p:nvCxnSpPr>
        <p:spPr>
          <a:xfrm flipV="1">
            <a:off x="1982768" y="1146033"/>
            <a:ext cx="2466216" cy="949322"/>
          </a:xfrm>
          <a:prstGeom prst="bentConnector3">
            <a:avLst>
              <a:gd name="adj1" fmla="val 27"/>
            </a:avLst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756308" y="944855"/>
            <a:ext cx="3912546" cy="402357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dirty="0" smtClean="0">
                <a:solidFill>
                  <a:schemeClr val="tx1"/>
                </a:solidFill>
              </a:rPr>
              <a:t>Observable entity</a:t>
            </a:r>
            <a:endParaRPr lang="en-AU" sz="1600" b="1" dirty="0">
              <a:solidFill>
                <a:schemeClr val="tx1"/>
              </a:solidFill>
            </a:endParaRPr>
          </a:p>
        </p:txBody>
      </p:sp>
      <p:sp>
        <p:nvSpPr>
          <p:cNvPr id="58" name="Flowchart: Terminator 57"/>
          <p:cNvSpPr/>
          <p:nvPr/>
        </p:nvSpPr>
        <p:spPr>
          <a:xfrm>
            <a:off x="2422431" y="3384472"/>
            <a:ext cx="1895414" cy="29795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Technique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65" name="Flowchart: Terminator 64"/>
          <p:cNvSpPr/>
          <p:nvPr/>
        </p:nvSpPr>
        <p:spPr>
          <a:xfrm>
            <a:off x="2422432" y="3831403"/>
            <a:ext cx="1954216" cy="380494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tx1"/>
                </a:solidFill>
              </a:rPr>
              <a:t>370134009 |Time aspect|</a:t>
            </a:r>
            <a:endParaRPr lang="en-AU" sz="1000" b="1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69675" y="3831403"/>
            <a:ext cx="3908152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123029007|Single point in time|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738367" y="3334590"/>
            <a:ext cx="3930488" cy="397718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Probe with target amplification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74" name="Elbow Connector 73"/>
          <p:cNvCxnSpPr>
            <a:endCxn id="65" idx="1"/>
          </p:cNvCxnSpPr>
          <p:nvPr/>
        </p:nvCxnSpPr>
        <p:spPr>
          <a:xfrm rot="16200000" flipH="1">
            <a:off x="1316528" y="2915746"/>
            <a:ext cx="1772144" cy="439664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H="1">
            <a:off x="1697710" y="2266842"/>
            <a:ext cx="30205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Elbow Connector 58"/>
          <p:cNvCxnSpPr>
            <a:endCxn id="53" idx="1"/>
          </p:cNvCxnSpPr>
          <p:nvPr/>
        </p:nvCxnSpPr>
        <p:spPr>
          <a:xfrm rot="5400000" flipH="1" flipV="1">
            <a:off x="1856193" y="1830318"/>
            <a:ext cx="545763" cy="29261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83" idx="3"/>
            <a:endCxn id="125" idx="1"/>
          </p:cNvCxnSpPr>
          <p:nvPr/>
        </p:nvCxnSpPr>
        <p:spPr bwMode="auto">
          <a:xfrm>
            <a:off x="4448984" y="5107706"/>
            <a:ext cx="224129" cy="26397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6" name="Straight Arrow Connector 85"/>
          <p:cNvCxnSpPr>
            <a:endCxn id="47" idx="1"/>
          </p:cNvCxnSpPr>
          <p:nvPr/>
        </p:nvCxnSpPr>
        <p:spPr bwMode="auto">
          <a:xfrm>
            <a:off x="4539762" y="2196034"/>
            <a:ext cx="225517" cy="23442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stCxn id="53" idx="3"/>
            <a:endCxn id="7" idx="1"/>
          </p:cNvCxnSpPr>
          <p:nvPr/>
        </p:nvCxnSpPr>
        <p:spPr bwMode="auto">
          <a:xfrm>
            <a:off x="4542017" y="1703742"/>
            <a:ext cx="214291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/>
          <p:nvPr/>
        </p:nvCxnSpPr>
        <p:spPr bwMode="auto">
          <a:xfrm>
            <a:off x="4367417" y="3052425"/>
            <a:ext cx="305696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>
            <a:endCxn id="20" idx="1"/>
          </p:cNvCxnSpPr>
          <p:nvPr/>
        </p:nvCxnSpPr>
        <p:spPr bwMode="auto">
          <a:xfrm>
            <a:off x="4332303" y="4554899"/>
            <a:ext cx="415032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>
            <a:endCxn id="71" idx="1"/>
          </p:cNvCxnSpPr>
          <p:nvPr/>
        </p:nvCxnSpPr>
        <p:spPr bwMode="auto">
          <a:xfrm>
            <a:off x="4376648" y="4030262"/>
            <a:ext cx="393027" cy="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73" idx="1"/>
          </p:cNvCxnSpPr>
          <p:nvPr/>
        </p:nvCxnSpPr>
        <p:spPr bwMode="auto">
          <a:xfrm>
            <a:off x="4332303" y="3524815"/>
            <a:ext cx="406064" cy="8634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12789" y="6326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85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htsdo_PptTemplate_2012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Ihtsdo_PptTemplate_2012</Template>
  <TotalTime>5705</TotalTime>
  <Words>535</Words>
  <Application>Microsoft Office PowerPoint</Application>
  <PresentationFormat>On-screen Show (4:3)</PresentationFormat>
  <Paragraphs>115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Ihtsdo_PptTemplate_2012</vt:lpstr>
      <vt:lpstr> </vt:lpstr>
      <vt:lpstr>Observables ontology for anatomic pathology</vt:lpstr>
      <vt:lpstr>Technique build for Anatomic pathology ontology</vt:lpstr>
      <vt:lpstr>Use cases for Laboratory Medicine Observables Ontology</vt:lpstr>
      <vt:lpstr>Agreed flattened quality observable model template for trial use</vt:lpstr>
      <vt:lpstr>Agreed flattened quality observable model template for trial use</vt:lpstr>
      <vt:lpstr>Proposed 272394005|Technique| hierarchy build </vt:lpstr>
      <vt:lpstr>Issues for discussion </vt:lpstr>
      <vt:lpstr>Agreed flattened quality observable model template for trial use</vt:lpstr>
      <vt:lpstr>Agreed flattened quality observable model template for trial use</vt:lpstr>
    </vt:vector>
  </TitlesOfParts>
  <Company>UNMC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Administrator</dc:creator>
  <cp:lastModifiedBy>Administrator</cp:lastModifiedBy>
  <cp:revision>344</cp:revision>
  <cp:lastPrinted>2015-09-16T15:26:51Z</cp:lastPrinted>
  <dcterms:created xsi:type="dcterms:W3CDTF">2015-04-05T12:53:11Z</dcterms:created>
  <dcterms:modified xsi:type="dcterms:W3CDTF">2016-04-17T11:46:25Z</dcterms:modified>
</cp:coreProperties>
</file>