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3661" r:id="rId2"/>
    <p:sldMasterId id="2147483663" r:id="rId3"/>
  </p:sldMasterIdLst>
  <p:notesMasterIdLst>
    <p:notesMasterId r:id="rId24"/>
  </p:notesMasterIdLst>
  <p:handoutMasterIdLst>
    <p:handoutMasterId r:id="rId25"/>
  </p:handoutMasterIdLst>
  <p:sldIdLst>
    <p:sldId id="260" r:id="rId4"/>
    <p:sldId id="457" r:id="rId5"/>
    <p:sldId id="453" r:id="rId6"/>
    <p:sldId id="451" r:id="rId7"/>
    <p:sldId id="459" r:id="rId8"/>
    <p:sldId id="458" r:id="rId9"/>
    <p:sldId id="448" r:id="rId10"/>
    <p:sldId id="449" r:id="rId11"/>
    <p:sldId id="480" r:id="rId12"/>
    <p:sldId id="470" r:id="rId13"/>
    <p:sldId id="471" r:id="rId14"/>
    <p:sldId id="472" r:id="rId15"/>
    <p:sldId id="473" r:id="rId16"/>
    <p:sldId id="474" r:id="rId17"/>
    <p:sldId id="475" r:id="rId18"/>
    <p:sldId id="476" r:id="rId19"/>
    <p:sldId id="478" r:id="rId20"/>
    <p:sldId id="477" r:id="rId21"/>
    <p:sldId id="479" r:id="rId22"/>
    <p:sldId id="351" r:id="rId23"/>
  </p:sldIdLst>
  <p:sldSz cx="9144000" cy="6858000" type="screen4x3"/>
  <p:notesSz cx="9363075" cy="7077075"/>
  <p:defaultTextStyle>
    <a:defPPr>
      <a:defRPr lang="fr-FR"/>
    </a:defPPr>
    <a:lvl1pPr algn="r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r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r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r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r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4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14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14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14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FF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45" autoAdjust="0"/>
  </p:normalViewPr>
  <p:slideViewPr>
    <p:cSldViewPr>
      <p:cViewPr>
        <p:scale>
          <a:sx n="72" d="100"/>
          <a:sy n="72" d="100"/>
        </p:scale>
        <p:origin x="-1114" y="-3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79" d="100"/>
          <a:sy n="79" d="100"/>
        </p:scale>
        <p:origin x="-2130" y="-96"/>
      </p:cViewPr>
      <p:guideLst>
        <p:guide orient="horz" pos="2229"/>
        <p:guide pos="2949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theme" Target="theme/theme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4057333" cy="3538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936" tIns="46968" rIns="93936" bIns="46968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303577" y="0"/>
            <a:ext cx="4057333" cy="3538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936" tIns="46968" rIns="93936" bIns="46968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fr-FR"/>
          </a:p>
        </p:txBody>
      </p:sp>
      <p:sp>
        <p:nvSpPr>
          <p:cNvPr id="1024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6721993"/>
            <a:ext cx="4057333" cy="3538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936" tIns="46968" rIns="93936" bIns="46968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1024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303577" y="6721993"/>
            <a:ext cx="4057333" cy="3538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936" tIns="46968" rIns="93936" bIns="46968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fld id="{D9421512-AD59-460A-9364-BA11856E418E}" type="slidenum">
              <a:rPr lang="fr-FR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0756700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4057333" cy="3538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936" tIns="46968" rIns="93936" bIns="46968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303577" y="0"/>
            <a:ext cx="4057333" cy="3538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936" tIns="46968" rIns="93936" bIns="46968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fr-FR"/>
          </a:p>
        </p:txBody>
      </p:sp>
      <p:sp>
        <p:nvSpPr>
          <p:cNvPr id="327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911475" y="530225"/>
            <a:ext cx="3540125" cy="26543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27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6308" y="3361611"/>
            <a:ext cx="7490460" cy="31846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936" tIns="46968" rIns="93936" bIns="4696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Click to edit Master text styles</a:t>
            </a:r>
          </a:p>
          <a:p>
            <a:pPr lvl="1"/>
            <a:r>
              <a:rPr lang="fr-FR" smtClean="0"/>
              <a:t>Second level</a:t>
            </a:r>
          </a:p>
          <a:p>
            <a:pPr lvl="2"/>
            <a:r>
              <a:rPr lang="fr-FR" smtClean="0"/>
              <a:t>Third level</a:t>
            </a:r>
          </a:p>
          <a:p>
            <a:pPr lvl="3"/>
            <a:r>
              <a:rPr lang="fr-FR" smtClean="0"/>
              <a:t>Fourth level</a:t>
            </a:r>
          </a:p>
          <a:p>
            <a:pPr lvl="4"/>
            <a:r>
              <a:rPr lang="fr-FR" smtClean="0"/>
              <a:t>Fifth level</a:t>
            </a:r>
          </a:p>
        </p:txBody>
      </p:sp>
      <p:sp>
        <p:nvSpPr>
          <p:cNvPr id="327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6721993"/>
            <a:ext cx="4057333" cy="3538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936" tIns="46968" rIns="93936" bIns="46968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27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303577" y="6721993"/>
            <a:ext cx="4057333" cy="3538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936" tIns="46968" rIns="93936" bIns="46968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fld id="{152BACDE-DD66-4E76-BF50-FA0EE71975DE}" type="slidenum">
              <a:rPr lang="fr-FR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3443551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69F6470-F79A-4694-995C-4E5FEEAB9EE0}" type="slidenum">
              <a:rPr lang="fr-FR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D597C6C-84A9-4B9F-89CD-6559EBAE75CF}" type="slidenum">
              <a:rPr lang="fr-FR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609B380-358C-4067-A9FF-5D2F7B48D6D4}" type="slidenum">
              <a:rPr lang="fr-FR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A892DAA-F568-4E6B-BAD7-A20EF9532D98}" type="slidenum">
              <a:rPr lang="fr-FR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FA5417C-5254-40F6-A9C8-8633854A6B58}" type="slidenum">
              <a:rPr lang="fr-FR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3F5C624-932E-4C1C-8B4A-55D4796F4635}" type="slidenum">
              <a:rPr lang="fr-FR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EB92FA-B182-4685-9B49-22DEE9A5115B}" type="slidenum">
              <a:rPr lang="fr-FR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2AE043B-5DFE-43A1-91E5-08B9BA0DD43C}" type="slidenum">
              <a:rPr lang="fr-FR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94FF06E-9E31-4066-9FDE-A337B883C9E9}" type="slidenum">
              <a:rPr lang="fr-FR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26F1C76-D89A-4B7C-83E7-AB2D563A19B2}" type="slidenum">
              <a:rPr lang="fr-FR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8291254-E2C9-4471-8E59-80EB5F48DDEE}" type="slidenum">
              <a:rPr lang="fr-FR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Click to edit Master title style</a:t>
            </a:r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Click to edit Master text styles</a:t>
            </a:r>
          </a:p>
          <a:p>
            <a:pPr lvl="1"/>
            <a:r>
              <a:rPr lang="fr-FR" smtClean="0"/>
              <a:t>Second level</a:t>
            </a:r>
          </a:p>
          <a:p>
            <a:pPr lvl="2"/>
            <a:r>
              <a:rPr lang="fr-FR" smtClean="0"/>
              <a:t>Third level</a:t>
            </a:r>
          </a:p>
          <a:p>
            <a:pPr lvl="3"/>
            <a:r>
              <a:rPr lang="fr-FR" smtClean="0"/>
              <a:t>Fourth level</a:t>
            </a:r>
          </a:p>
          <a:p>
            <a:pPr lvl="4"/>
            <a:r>
              <a:rPr lang="fr-FR" smtClean="0"/>
              <a:t>Fifth level</a:t>
            </a:r>
          </a:p>
        </p:txBody>
      </p:sp>
      <p:sp>
        <p:nvSpPr>
          <p:cNvPr id="3482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/>
            </a:lvl1pPr>
          </a:lstStyle>
          <a:p>
            <a:endParaRPr lang="fr-FR"/>
          </a:p>
        </p:txBody>
      </p:sp>
      <p:sp>
        <p:nvSpPr>
          <p:cNvPr id="3482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3482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74F9100D-2EB6-439E-894E-64F6BCF5B3A5}" type="slidenum">
              <a:rPr lang="fr-FR"/>
              <a:pPr/>
              <a:t>‹#›</a:t>
            </a:fld>
            <a:endParaRPr lang="fr-FR"/>
          </a:p>
        </p:txBody>
      </p:sp>
      <p:sp>
        <p:nvSpPr>
          <p:cNvPr id="34823" name="Rectangle 7"/>
          <p:cNvSpPr>
            <a:spLocks noChangeArrowheads="1"/>
          </p:cNvSpPr>
          <p:nvPr/>
        </p:nvSpPr>
        <p:spPr bwMode="auto">
          <a:xfrm>
            <a:off x="0" y="6381750"/>
            <a:ext cx="91440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/>
            <a:r>
              <a:rPr lang="fr-CH" sz="1600" b="1" i="1">
                <a:solidFill>
                  <a:schemeClr val="accent2"/>
                </a:solidFill>
              </a:rPr>
              <a:t>ICN - </a:t>
            </a:r>
            <a:r>
              <a:rPr lang="en-GB" sz="1600" b="1" i="1">
                <a:solidFill>
                  <a:schemeClr val="accent2"/>
                </a:solidFill>
              </a:rPr>
              <a:t>Advancing</a:t>
            </a:r>
            <a:r>
              <a:rPr lang="fr-FR" sz="1600" b="1" i="1">
                <a:solidFill>
                  <a:schemeClr val="accent2"/>
                </a:solidFill>
              </a:rPr>
              <a:t> nursing and health worldwide</a:t>
            </a:r>
          </a:p>
        </p:txBody>
      </p:sp>
      <p:sp>
        <p:nvSpPr>
          <p:cNvPr id="34824" name="Rectangle 8"/>
          <p:cNvSpPr>
            <a:spLocks noChangeArrowheads="1"/>
          </p:cNvSpPr>
          <p:nvPr userDrawn="1"/>
        </p:nvSpPr>
        <p:spPr bwMode="auto">
          <a:xfrm>
            <a:off x="7596188" y="6372225"/>
            <a:ext cx="136842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r>
              <a:rPr lang="fr-CH" sz="1600"/>
              <a:t>www.icn.ch</a:t>
            </a:r>
          </a:p>
          <a:p>
            <a:endParaRPr lang="fr-FR" sz="160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3600">
          <a:solidFill>
            <a:srgbClr val="FFCC00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3600">
          <a:solidFill>
            <a:srgbClr val="FFCC00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3600">
          <a:solidFill>
            <a:srgbClr val="FFCC00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3600">
          <a:solidFill>
            <a:srgbClr val="FFCC00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3600">
          <a:solidFill>
            <a:srgbClr val="FFCC00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rgbClr val="FFCC00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rgbClr val="FFCC00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rgbClr val="FFCC00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rgbClr val="FFCC00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28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400">
          <a:solidFill>
            <a:schemeClr val="bg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bg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1600">
          <a:solidFill>
            <a:schemeClr val="bg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1400">
          <a:solidFill>
            <a:schemeClr val="bg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1400">
          <a:solidFill>
            <a:schemeClr val="bg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1400">
          <a:solidFill>
            <a:schemeClr val="bg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1400">
          <a:solidFill>
            <a:schemeClr val="bg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1400">
          <a:solidFill>
            <a:schemeClr val="bg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5" name="Rectangle 18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548594" y="6572272"/>
            <a:ext cx="1524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0" hangingPunct="0">
              <a:spcBef>
                <a:spcPct val="0"/>
              </a:spcBef>
              <a:defRPr sz="700">
                <a:solidFill>
                  <a:srgbClr val="150E53"/>
                </a:solidFill>
                <a:latin typeface="+mn-lt"/>
              </a:defRPr>
            </a:lvl1pPr>
          </a:lstStyle>
          <a:p>
            <a:pPr defTabSz="457200" fontAlgn="auto">
              <a:spcAft>
                <a:spcPts val="0"/>
              </a:spcAft>
            </a:pPr>
            <a:fld id="{433C56EF-5C50-014F-83FF-A185149DB78E}" type="datetimeFigureOut">
              <a:rPr lang="en-US" smtClean="0"/>
              <a:pPr defTabSz="457200" fontAlgn="auto">
                <a:spcAft>
                  <a:spcPts val="0"/>
                </a:spcAft>
              </a:pPr>
              <a:t>10/30/2015</a:t>
            </a:fld>
            <a:endParaRPr lang="en-US" dirty="0"/>
          </a:p>
        </p:txBody>
      </p:sp>
      <p:sp>
        <p:nvSpPr>
          <p:cNvPr id="2236" name="Rectangle 18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08869" y="6572272"/>
            <a:ext cx="339725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0" hangingPunct="0">
              <a:spcBef>
                <a:spcPct val="0"/>
              </a:spcBef>
              <a:defRPr sz="700">
                <a:solidFill>
                  <a:srgbClr val="666666"/>
                </a:solidFill>
                <a:latin typeface="+mn-lt"/>
              </a:defRPr>
            </a:lvl1pPr>
          </a:lstStyle>
          <a:p>
            <a:pPr defTabSz="457200" fontAlgn="auto">
              <a:spcAft>
                <a:spcPts val="0"/>
              </a:spcAft>
            </a:pPr>
            <a:fld id="{84D2A77D-0D9C-B746-8A15-23AF0E1FBA90}" type="slidenum">
              <a:rPr lang="en-US" smtClean="0"/>
              <a:pPr defTabSz="457200" fontAlgn="auto">
                <a:spcAft>
                  <a:spcPts val="0"/>
                </a:spcAft>
              </a:pPr>
              <a:t>‹#›</a:t>
            </a:fld>
            <a:endParaRPr lang="en-US" dirty="0"/>
          </a:p>
        </p:txBody>
      </p:sp>
      <p:sp>
        <p:nvSpPr>
          <p:cNvPr id="1032" name="Rectangle 220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428736"/>
            <a:ext cx="8229600" cy="5000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a-DK" noProof="0" dirty="0" smtClean="0"/>
              <a:t>Click to edit the text styles in the Master</a:t>
            </a:r>
          </a:p>
          <a:p>
            <a:pPr lvl="1"/>
            <a:r>
              <a:rPr lang="da-DK" noProof="0" dirty="0" smtClean="0"/>
              <a:t>Second Level</a:t>
            </a:r>
          </a:p>
          <a:p>
            <a:pPr lvl="2"/>
            <a:r>
              <a:rPr lang="da-DK" noProof="0" dirty="0" smtClean="0"/>
              <a:t>Third Level</a:t>
            </a:r>
          </a:p>
          <a:p>
            <a:pPr lvl="3"/>
            <a:r>
              <a:rPr lang="da-DK" noProof="0" dirty="0" smtClean="0"/>
              <a:t>Fourth Level</a:t>
            </a:r>
          </a:p>
          <a:p>
            <a:pPr lvl="4"/>
            <a:r>
              <a:rPr lang="da-DK" noProof="0" dirty="0" smtClean="0"/>
              <a:t>Fifth Level</a:t>
            </a:r>
          </a:p>
        </p:txBody>
      </p:sp>
      <p:sp>
        <p:nvSpPr>
          <p:cNvPr id="2269" name="Rectangle 221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572272"/>
            <a:ext cx="2895600" cy="2857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spcBef>
                <a:spcPct val="0"/>
              </a:spcBef>
              <a:defRPr sz="1200">
                <a:solidFill>
                  <a:schemeClr val="tx1"/>
                </a:solidFill>
                <a:latin typeface="+mn-lt"/>
              </a:defRPr>
            </a:lvl1pPr>
          </a:lstStyle>
          <a:p>
            <a:pPr defTabSz="457200" fontAlgn="auto">
              <a:spcAft>
                <a:spcPts val="0"/>
              </a:spcAft>
            </a:pPr>
            <a:fld id="{3F5BE622-0B68-49A0-BE5D-80D305A48B03}" type="slidenum">
              <a:rPr lang="en-US" smtClean="0">
                <a:solidFill>
                  <a:srgbClr val="000000"/>
                </a:solidFill>
              </a:rPr>
              <a:pPr defTabSz="457200" fontAlgn="auto">
                <a:spcAft>
                  <a:spcPts val="0"/>
                </a:spcAft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  <p:pic>
        <p:nvPicPr>
          <p:cNvPr id="9" name="Picture 8"/>
          <p:cNvPicPr/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6109" b="11589"/>
          <a:stretch/>
        </p:blipFill>
        <p:spPr>
          <a:xfrm>
            <a:off x="6391698" y="-1"/>
            <a:ext cx="2760345" cy="684363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1031" name="Rectangle 219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642918"/>
            <a:ext cx="8229600" cy="5794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da-DK" dirty="0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timing>
    <p:tnLst>
      <p:par>
        <p:cTn id="1" dur="indefinite" restart="never" nodeType="tmRoot"/>
      </p:par>
    </p:tn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sz="2800" baseline="0">
          <a:solidFill>
            <a:schemeClr val="accent6">
              <a:lumMod val="75000"/>
            </a:schemeClr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666666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666666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666666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666666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666666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666666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666666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666666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ts val="100"/>
        </a:spcBef>
        <a:spcAft>
          <a:spcPts val="100"/>
        </a:spcAft>
        <a:buClr>
          <a:srgbClr val="0055B0"/>
        </a:buClr>
        <a:buSzPct val="85000"/>
        <a:buFont typeface="Wingdings" pitchFamily="2" charset="2"/>
        <a:buChar char="§"/>
        <a:defRPr sz="2400">
          <a:solidFill>
            <a:srgbClr val="0055B0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ts val="100"/>
        </a:spcBef>
        <a:spcAft>
          <a:spcPts val="100"/>
        </a:spcAft>
        <a:buSzPct val="85000"/>
        <a:buFont typeface="Wingdings" pitchFamily="2" charset="2"/>
        <a:buChar char="§"/>
        <a:defRPr sz="2000">
          <a:solidFill>
            <a:srgbClr val="0070C0"/>
          </a:solidFill>
          <a:latin typeface="+mn-lt"/>
        </a:defRPr>
      </a:lvl2pPr>
      <a:lvl3pPr marL="1143000" indent="-228600" algn="l" rtl="0" eaLnBrk="1" fontAlgn="base" hangingPunct="1">
        <a:spcBef>
          <a:spcPts val="100"/>
        </a:spcBef>
        <a:spcAft>
          <a:spcPts val="100"/>
        </a:spcAft>
        <a:buSzPct val="50000"/>
        <a:buFont typeface="Wingdings" pitchFamily="2" charset="2"/>
        <a:buChar char="§"/>
        <a:defRPr sz="2000">
          <a:solidFill>
            <a:srgbClr val="229BB8"/>
          </a:solidFill>
          <a:latin typeface="+mn-lt"/>
        </a:defRPr>
      </a:lvl3pPr>
      <a:lvl4pPr marL="1600200" indent="-228600" algn="l" rtl="0" eaLnBrk="1" fontAlgn="base" hangingPunct="1">
        <a:spcBef>
          <a:spcPts val="100"/>
        </a:spcBef>
        <a:spcAft>
          <a:spcPts val="100"/>
        </a:spcAft>
        <a:buChar char="–"/>
        <a:defRPr sz="1600">
          <a:solidFill>
            <a:schemeClr val="bg2">
              <a:lumMod val="75000"/>
            </a:schemeClr>
          </a:solidFill>
          <a:latin typeface="+mn-lt"/>
        </a:defRPr>
      </a:lvl4pPr>
      <a:lvl5pPr marL="2057400" indent="-228600" algn="l" rtl="0" eaLnBrk="1" fontAlgn="base" hangingPunct="1">
        <a:spcBef>
          <a:spcPts val="100"/>
        </a:spcBef>
        <a:spcAft>
          <a:spcPts val="100"/>
        </a:spcAft>
        <a:buChar char="»"/>
        <a:defRPr sz="1600">
          <a:solidFill>
            <a:schemeClr val="bg2">
              <a:lumMod val="75000"/>
            </a:schemeClr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0055B0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0055B0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0055B0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0055B0"/>
          </a:solidFill>
          <a:latin typeface="+mn-lt"/>
        </a:defRPr>
      </a:lvl9pPr>
    </p:bodyStyle>
    <p:otherStyle>
      <a:defPPr>
        <a:defRPr lang="da-D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5" name="Rectangle 18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548594" y="6572272"/>
            <a:ext cx="1524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0" hangingPunct="0">
              <a:spcBef>
                <a:spcPct val="0"/>
              </a:spcBef>
              <a:defRPr sz="700">
                <a:solidFill>
                  <a:srgbClr val="150E53"/>
                </a:solidFill>
                <a:latin typeface="+mn-lt"/>
              </a:defRPr>
            </a:lvl1pPr>
          </a:lstStyle>
          <a:p>
            <a:pPr defTabSz="457200" fontAlgn="auto">
              <a:spcAft>
                <a:spcPts val="0"/>
              </a:spcAft>
            </a:pPr>
            <a:fld id="{433C56EF-5C50-014F-83FF-A185149DB78E}" type="datetimeFigureOut">
              <a:rPr lang="en-US" smtClean="0"/>
              <a:pPr defTabSz="457200" fontAlgn="auto">
                <a:spcAft>
                  <a:spcPts val="0"/>
                </a:spcAft>
              </a:pPr>
              <a:t>10/30/2015</a:t>
            </a:fld>
            <a:endParaRPr lang="en-US" dirty="0"/>
          </a:p>
        </p:txBody>
      </p:sp>
      <p:sp>
        <p:nvSpPr>
          <p:cNvPr id="2236" name="Rectangle 18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08869" y="6572272"/>
            <a:ext cx="339725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0" hangingPunct="0">
              <a:spcBef>
                <a:spcPct val="0"/>
              </a:spcBef>
              <a:defRPr sz="700">
                <a:solidFill>
                  <a:srgbClr val="666666"/>
                </a:solidFill>
                <a:latin typeface="+mn-lt"/>
              </a:defRPr>
            </a:lvl1pPr>
          </a:lstStyle>
          <a:p>
            <a:pPr defTabSz="457200" fontAlgn="auto">
              <a:spcAft>
                <a:spcPts val="0"/>
              </a:spcAft>
            </a:pPr>
            <a:fld id="{84D2A77D-0D9C-B746-8A15-23AF0E1FBA90}" type="slidenum">
              <a:rPr lang="en-US" smtClean="0"/>
              <a:pPr defTabSz="457200" fontAlgn="auto">
                <a:spcAft>
                  <a:spcPts val="0"/>
                </a:spcAft>
              </a:pPr>
              <a:t>‹#›</a:t>
            </a:fld>
            <a:endParaRPr lang="en-US" dirty="0"/>
          </a:p>
        </p:txBody>
      </p:sp>
      <p:sp>
        <p:nvSpPr>
          <p:cNvPr id="1032" name="Rectangle 220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428736"/>
            <a:ext cx="8229600" cy="5000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a-DK" noProof="0" dirty="0" smtClean="0"/>
              <a:t>Click to edit the text styles in the Master</a:t>
            </a:r>
          </a:p>
          <a:p>
            <a:pPr lvl="1"/>
            <a:r>
              <a:rPr lang="da-DK" noProof="0" dirty="0" smtClean="0"/>
              <a:t>Second Level</a:t>
            </a:r>
          </a:p>
          <a:p>
            <a:pPr lvl="2"/>
            <a:r>
              <a:rPr lang="da-DK" noProof="0" dirty="0" smtClean="0"/>
              <a:t>Third Level</a:t>
            </a:r>
          </a:p>
          <a:p>
            <a:pPr lvl="3"/>
            <a:r>
              <a:rPr lang="da-DK" noProof="0" dirty="0" smtClean="0"/>
              <a:t>Fourth Level</a:t>
            </a:r>
          </a:p>
          <a:p>
            <a:pPr lvl="4"/>
            <a:r>
              <a:rPr lang="da-DK" noProof="0" dirty="0" smtClean="0"/>
              <a:t>Fifth Level</a:t>
            </a:r>
          </a:p>
        </p:txBody>
      </p:sp>
      <p:sp>
        <p:nvSpPr>
          <p:cNvPr id="2269" name="Rectangle 221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572272"/>
            <a:ext cx="2895600" cy="2857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spcBef>
                <a:spcPct val="0"/>
              </a:spcBef>
              <a:defRPr sz="1200">
                <a:solidFill>
                  <a:schemeClr val="tx1"/>
                </a:solidFill>
                <a:latin typeface="+mn-lt"/>
              </a:defRPr>
            </a:lvl1pPr>
          </a:lstStyle>
          <a:p>
            <a:pPr defTabSz="457200" fontAlgn="auto">
              <a:spcAft>
                <a:spcPts val="0"/>
              </a:spcAft>
            </a:pPr>
            <a:fld id="{3F5BE622-0B68-49A0-BE5D-80D305A48B03}" type="slidenum">
              <a:rPr lang="en-US" smtClean="0">
                <a:solidFill>
                  <a:srgbClr val="000000"/>
                </a:solidFill>
              </a:rPr>
              <a:pPr defTabSz="457200" fontAlgn="auto">
                <a:spcAft>
                  <a:spcPts val="0"/>
                </a:spcAft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  <p:pic>
        <p:nvPicPr>
          <p:cNvPr id="9" name="Picture 8"/>
          <p:cNvPicPr/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6109" b="11589"/>
          <a:stretch/>
        </p:blipFill>
        <p:spPr>
          <a:xfrm>
            <a:off x="6391698" y="-1"/>
            <a:ext cx="2760345" cy="684363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1031" name="Rectangle 219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642918"/>
            <a:ext cx="8229600" cy="5794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da-DK" dirty="0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timing>
    <p:tnLst>
      <p:par>
        <p:cTn id="1" dur="indefinite" restart="never" nodeType="tmRoot"/>
      </p:par>
    </p:tn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sz="2800" baseline="0">
          <a:solidFill>
            <a:schemeClr val="accent6">
              <a:lumMod val="75000"/>
            </a:schemeClr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666666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666666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666666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666666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666666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666666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666666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666666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ts val="100"/>
        </a:spcBef>
        <a:spcAft>
          <a:spcPts val="100"/>
        </a:spcAft>
        <a:buClr>
          <a:srgbClr val="0055B0"/>
        </a:buClr>
        <a:buSzPct val="85000"/>
        <a:buFont typeface="Wingdings" pitchFamily="2" charset="2"/>
        <a:buChar char="§"/>
        <a:defRPr sz="2400">
          <a:solidFill>
            <a:srgbClr val="0055B0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ts val="100"/>
        </a:spcBef>
        <a:spcAft>
          <a:spcPts val="100"/>
        </a:spcAft>
        <a:buSzPct val="85000"/>
        <a:buFont typeface="Wingdings" pitchFamily="2" charset="2"/>
        <a:buChar char="§"/>
        <a:defRPr sz="2000">
          <a:solidFill>
            <a:srgbClr val="0070C0"/>
          </a:solidFill>
          <a:latin typeface="+mn-lt"/>
        </a:defRPr>
      </a:lvl2pPr>
      <a:lvl3pPr marL="1143000" indent="-228600" algn="l" rtl="0" eaLnBrk="1" fontAlgn="base" hangingPunct="1">
        <a:spcBef>
          <a:spcPts val="100"/>
        </a:spcBef>
        <a:spcAft>
          <a:spcPts val="100"/>
        </a:spcAft>
        <a:buSzPct val="50000"/>
        <a:buFont typeface="Wingdings" pitchFamily="2" charset="2"/>
        <a:buChar char="§"/>
        <a:defRPr sz="2000">
          <a:solidFill>
            <a:srgbClr val="229BB8"/>
          </a:solidFill>
          <a:latin typeface="+mn-lt"/>
        </a:defRPr>
      </a:lvl3pPr>
      <a:lvl4pPr marL="1600200" indent="-228600" algn="l" rtl="0" eaLnBrk="1" fontAlgn="base" hangingPunct="1">
        <a:spcBef>
          <a:spcPts val="100"/>
        </a:spcBef>
        <a:spcAft>
          <a:spcPts val="100"/>
        </a:spcAft>
        <a:buChar char="–"/>
        <a:defRPr sz="1600">
          <a:solidFill>
            <a:schemeClr val="bg2">
              <a:lumMod val="75000"/>
            </a:schemeClr>
          </a:solidFill>
          <a:latin typeface="+mn-lt"/>
        </a:defRPr>
      </a:lvl4pPr>
      <a:lvl5pPr marL="2057400" indent="-228600" algn="l" rtl="0" eaLnBrk="1" fontAlgn="base" hangingPunct="1">
        <a:spcBef>
          <a:spcPts val="100"/>
        </a:spcBef>
        <a:spcAft>
          <a:spcPts val="100"/>
        </a:spcAft>
        <a:buChar char="»"/>
        <a:defRPr sz="1600">
          <a:solidFill>
            <a:schemeClr val="bg2">
              <a:lumMod val="75000"/>
            </a:schemeClr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0055B0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0055B0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0055B0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0055B0"/>
          </a:solidFill>
          <a:latin typeface="+mn-lt"/>
        </a:defRPr>
      </a:lvl9pPr>
    </p:bodyStyle>
    <p:otherStyle>
      <a:defPPr>
        <a:defRPr lang="da-D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ICN-IHTSDO collaboration: building on success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Nick Hardiker, RN PhD FACMI</a:t>
            </a:r>
          </a:p>
          <a:p>
            <a:r>
              <a:rPr lang="en-GB" sz="2400" dirty="0" smtClean="0"/>
              <a:t>Director</a:t>
            </a:r>
          </a:p>
          <a:p>
            <a:r>
              <a:rPr lang="en-GB" sz="2400" dirty="0" smtClean="0"/>
              <a:t>ICN </a:t>
            </a:r>
            <a:r>
              <a:rPr lang="en-GB" sz="2400" dirty="0" err="1" smtClean="0"/>
              <a:t>eHealth</a:t>
            </a:r>
            <a:r>
              <a:rPr lang="en-GB" sz="2400" dirty="0" smtClean="0"/>
              <a:t> Programme</a:t>
            </a:r>
          </a:p>
          <a:p>
            <a:endParaRPr lang="en-GB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Joint release of an </a:t>
            </a:r>
            <a:r>
              <a:rPr lang="en-US" dirty="0"/>
              <a:t>equivalency table for </a:t>
            </a:r>
            <a:r>
              <a:rPr lang="en-US" dirty="0" smtClean="0"/>
              <a:t>nursing </a:t>
            </a:r>
            <a:r>
              <a:rPr lang="en-US" dirty="0" smtClean="0">
                <a:solidFill>
                  <a:srgbClr val="FF0000"/>
                </a:solidFill>
              </a:rPr>
              <a:t>problems</a:t>
            </a:r>
          </a:p>
          <a:p>
            <a:pPr lvl="1"/>
            <a:r>
              <a:rPr lang="en-US" dirty="0" smtClean="0"/>
              <a:t>Covers 526 ICNP diagnoses (65%)</a:t>
            </a:r>
          </a:p>
          <a:p>
            <a:pPr lvl="1"/>
            <a:r>
              <a:rPr lang="en-US" dirty="0"/>
              <a:t>R</a:t>
            </a:r>
            <a:r>
              <a:rPr lang="en-US" dirty="0" smtClean="0"/>
              <a:t>esulted in 127 new clinical findings for SNOMED CT</a:t>
            </a:r>
          </a:p>
          <a:p>
            <a:pPr lvl="1"/>
            <a:r>
              <a:rPr lang="en-US" dirty="0" smtClean="0"/>
              <a:t>Agreed differences between the two terminologies</a:t>
            </a:r>
          </a:p>
          <a:p>
            <a:pPr lvl="2"/>
            <a:r>
              <a:rPr lang="en-US" dirty="0"/>
              <a:t>32 ICNP </a:t>
            </a:r>
            <a:r>
              <a:rPr lang="en-US" dirty="0" smtClean="0"/>
              <a:t>nursing problems with </a:t>
            </a:r>
            <a:r>
              <a:rPr lang="en-US" dirty="0"/>
              <a:t>no equivalent within SNOMED CT</a:t>
            </a:r>
          </a:p>
          <a:p>
            <a:r>
              <a:rPr lang="en-US" dirty="0">
                <a:solidFill>
                  <a:srgbClr val="FF0000"/>
                </a:solidFill>
              </a:rPr>
              <a:t>196 ICNP positive </a:t>
            </a:r>
            <a:r>
              <a:rPr lang="en-US" dirty="0" smtClean="0">
                <a:solidFill>
                  <a:srgbClr val="FF0000"/>
                </a:solidFill>
              </a:rPr>
              <a:t>diagnoses </a:t>
            </a:r>
            <a:r>
              <a:rPr lang="en-US" dirty="0">
                <a:solidFill>
                  <a:srgbClr val="FF0000"/>
                </a:solidFill>
              </a:rPr>
              <a:t>with no equivalent within SNOMED CT</a:t>
            </a:r>
          </a:p>
          <a:p>
            <a:r>
              <a:rPr lang="en-US" dirty="0" smtClean="0"/>
              <a:t>A similar </a:t>
            </a:r>
            <a:r>
              <a:rPr lang="en-US" dirty="0"/>
              <a:t>table for nursing interventions </a:t>
            </a:r>
            <a:r>
              <a:rPr lang="en-US" dirty="0" smtClean="0"/>
              <a:t>in development, for release in 2016</a:t>
            </a:r>
          </a:p>
          <a:p>
            <a:pPr lvl="1"/>
            <a:r>
              <a:rPr lang="en-US" dirty="0" smtClean="0"/>
              <a:t>Covers 740 ICNP interventions (73%)</a:t>
            </a:r>
          </a:p>
          <a:p>
            <a:pPr lvl="1"/>
            <a:r>
              <a:rPr lang="en-US" dirty="0"/>
              <a:t>R</a:t>
            </a:r>
            <a:r>
              <a:rPr lang="en-US" dirty="0" smtClean="0"/>
              <a:t>esulted </a:t>
            </a:r>
            <a:r>
              <a:rPr lang="en-US" dirty="0"/>
              <a:t>in </a:t>
            </a:r>
            <a:r>
              <a:rPr lang="en-US" dirty="0" smtClean="0"/>
              <a:t>416 new procedures for </a:t>
            </a:r>
            <a:r>
              <a:rPr lang="en-US" dirty="0"/>
              <a:t>SNOMED </a:t>
            </a:r>
            <a:r>
              <a:rPr lang="en-US" dirty="0" smtClean="0"/>
              <a:t>CT</a:t>
            </a:r>
          </a:p>
          <a:p>
            <a:pPr lvl="1"/>
            <a:r>
              <a:rPr lang="en-US" dirty="0" smtClean="0"/>
              <a:t>Agreed </a:t>
            </a:r>
            <a:r>
              <a:rPr lang="en-US" dirty="0"/>
              <a:t>differences between the two terminologies</a:t>
            </a:r>
          </a:p>
          <a:p>
            <a:pPr lvl="2"/>
            <a:r>
              <a:rPr lang="en-US" dirty="0" smtClean="0"/>
              <a:t>20 ICNP interventions with no equivalent within SNOMED CT</a:t>
            </a:r>
          </a:p>
          <a:p>
            <a:r>
              <a:rPr lang="en-US" dirty="0" smtClean="0"/>
              <a:t>Extension </a:t>
            </a:r>
            <a:r>
              <a:rPr lang="en-US" dirty="0"/>
              <a:t>to incorporate additional content within the 2015 release of </a:t>
            </a:r>
            <a:r>
              <a:rPr lang="en-US" dirty="0" smtClean="0"/>
              <a:t>ICNP</a:t>
            </a:r>
          </a:p>
          <a:p>
            <a:pPr lvl="1"/>
            <a:r>
              <a:rPr lang="en-GB" dirty="0"/>
              <a:t>65 </a:t>
            </a:r>
            <a:r>
              <a:rPr lang="en-GB" dirty="0" smtClean="0"/>
              <a:t>ICNP diagnoses (73%) and </a:t>
            </a:r>
            <a:r>
              <a:rPr lang="en-GB" dirty="0"/>
              <a:t>257 </a:t>
            </a:r>
            <a:r>
              <a:rPr lang="en-GB" dirty="0" smtClean="0"/>
              <a:t>interventions (98%)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Results to date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98059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New SNOMED CT content e.g.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lvl="0"/>
            <a:r>
              <a:rPr lang="en-GB" sz="2000" dirty="0" smtClean="0"/>
              <a:t>Treating injury</a:t>
            </a:r>
          </a:p>
          <a:p>
            <a:pPr lvl="0"/>
            <a:r>
              <a:rPr lang="en-GB" sz="2000" dirty="0" smtClean="0"/>
              <a:t>Teaching about fall prevention</a:t>
            </a:r>
          </a:p>
          <a:p>
            <a:pPr lvl="0"/>
            <a:r>
              <a:rPr lang="en-GB" sz="2000" dirty="0" smtClean="0"/>
              <a:t>Supporting dignified dying</a:t>
            </a:r>
          </a:p>
          <a:p>
            <a:pPr lvl="0"/>
            <a:r>
              <a:rPr lang="en-GB" sz="2000" dirty="0" smtClean="0"/>
              <a:t>Screening child development</a:t>
            </a:r>
          </a:p>
          <a:p>
            <a:pPr lvl="0"/>
            <a:r>
              <a:rPr lang="en-GB" sz="2000" dirty="0" smtClean="0"/>
              <a:t>Reporting test result</a:t>
            </a:r>
          </a:p>
          <a:p>
            <a:pPr lvl="0"/>
            <a:r>
              <a:rPr lang="en-GB" sz="2000" dirty="0" smtClean="0"/>
              <a:t>Providing </a:t>
            </a:r>
            <a:r>
              <a:rPr lang="en-GB" sz="2000" dirty="0"/>
              <a:t>privacy</a:t>
            </a:r>
          </a:p>
          <a:p>
            <a:pPr lvl="0"/>
            <a:r>
              <a:rPr lang="en-GB" sz="2000" dirty="0"/>
              <a:t>Promoting use of glasses</a:t>
            </a:r>
          </a:p>
          <a:p>
            <a:pPr lvl="0"/>
            <a:r>
              <a:rPr lang="en-GB" sz="2000" dirty="0"/>
              <a:t>Nephrostomy care</a:t>
            </a:r>
          </a:p>
          <a:p>
            <a:pPr lvl="0"/>
            <a:r>
              <a:rPr lang="en-GB" sz="2000" dirty="0"/>
              <a:t>Monitoring pain</a:t>
            </a:r>
          </a:p>
          <a:p>
            <a:pPr lvl="0"/>
            <a:r>
              <a:rPr lang="en-GB" sz="2000" dirty="0"/>
              <a:t>Managing anxiety</a:t>
            </a:r>
          </a:p>
          <a:p>
            <a:pPr marL="0" lvl="0" indent="0">
              <a:buNone/>
            </a:pP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lvl="0"/>
            <a:r>
              <a:rPr lang="en-GB" sz="2000" dirty="0" smtClean="0"/>
              <a:t>Fluid therapy</a:t>
            </a:r>
          </a:p>
          <a:p>
            <a:pPr lvl="0"/>
            <a:r>
              <a:rPr lang="en-GB" sz="2000" dirty="0" smtClean="0"/>
              <a:t>Facilitating drug abuse recovery</a:t>
            </a:r>
          </a:p>
          <a:p>
            <a:pPr lvl="0"/>
            <a:r>
              <a:rPr lang="en-GB" sz="2000" dirty="0" smtClean="0"/>
              <a:t>Encouraging rest</a:t>
            </a:r>
          </a:p>
          <a:p>
            <a:pPr lvl="0"/>
            <a:r>
              <a:rPr lang="en-GB" sz="2000" dirty="0" smtClean="0"/>
              <a:t>Diabetic ulcer care</a:t>
            </a:r>
          </a:p>
          <a:p>
            <a:pPr lvl="0"/>
            <a:r>
              <a:rPr lang="en-GB" sz="2000" dirty="0" smtClean="0"/>
              <a:t>Assisting with mobility</a:t>
            </a:r>
          </a:p>
          <a:p>
            <a:pPr lvl="0"/>
            <a:r>
              <a:rPr lang="en-GB" sz="2000" dirty="0" smtClean="0"/>
              <a:t>Assessing skin integrity</a:t>
            </a:r>
          </a:p>
          <a:p>
            <a:pPr lvl="0"/>
            <a:r>
              <a:rPr lang="en-GB" sz="2000" dirty="0" smtClean="0"/>
              <a:t>Assessing attitude toward disease</a:t>
            </a:r>
          </a:p>
          <a:p>
            <a:pPr lvl="0"/>
            <a:r>
              <a:rPr lang="en-GB" sz="2000" dirty="0" smtClean="0"/>
              <a:t>Assessing ability to walk</a:t>
            </a:r>
          </a:p>
          <a:p>
            <a:pPr lvl="0"/>
            <a:r>
              <a:rPr lang="en-GB" sz="2000" dirty="0" smtClean="0"/>
              <a:t>Administering antipyretic</a:t>
            </a:r>
            <a:endParaRPr lang="en-GB" sz="2000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72780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M</a:t>
            </a:r>
            <a:r>
              <a:rPr lang="en-GB" dirty="0" smtClean="0"/>
              <a:t>issing content in SNOMED CT e.g.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GB" sz="2000" dirty="0"/>
              <a:t>Effective Cardiac Function</a:t>
            </a:r>
          </a:p>
          <a:p>
            <a:r>
              <a:rPr lang="en-GB" sz="2000" dirty="0"/>
              <a:t>Able To Participate In Care Planning</a:t>
            </a:r>
          </a:p>
          <a:p>
            <a:r>
              <a:rPr lang="en-GB" sz="2000" dirty="0"/>
              <a:t>Caregiver Able To Perform Caretaking</a:t>
            </a:r>
          </a:p>
          <a:p>
            <a:r>
              <a:rPr lang="en-GB" sz="2000" dirty="0"/>
              <a:t>Effective Recovery from Abuse</a:t>
            </a:r>
          </a:p>
          <a:p>
            <a:r>
              <a:rPr lang="en-GB" sz="2000" dirty="0"/>
              <a:t>Effective Continuity Of Care</a:t>
            </a:r>
          </a:p>
          <a:p>
            <a:r>
              <a:rPr lang="en-GB" sz="2000" dirty="0"/>
              <a:t>Improved Nutritional Status</a:t>
            </a:r>
          </a:p>
          <a:p>
            <a:r>
              <a:rPr lang="en-GB" sz="2000" dirty="0" smtClean="0"/>
              <a:t>Improved </a:t>
            </a:r>
            <a:r>
              <a:rPr lang="en-GB" sz="2000" dirty="0"/>
              <a:t>Self </a:t>
            </a:r>
            <a:r>
              <a:rPr lang="en-GB" sz="2000" dirty="0" smtClean="0"/>
              <a:t>Control</a:t>
            </a:r>
          </a:p>
          <a:p>
            <a:r>
              <a:rPr lang="en-GB" sz="2000" dirty="0"/>
              <a:t>Reduced Distortion In </a:t>
            </a:r>
            <a:r>
              <a:rPr lang="en-GB" sz="2000" dirty="0" smtClean="0"/>
              <a:t>Thinking</a:t>
            </a:r>
            <a:endParaRPr lang="en-GB" sz="200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GB" sz="2000" dirty="0" smtClean="0"/>
              <a:t>No </a:t>
            </a:r>
            <a:r>
              <a:rPr lang="en-GB" sz="2000" dirty="0"/>
              <a:t>Aggressive Behaviour</a:t>
            </a:r>
          </a:p>
          <a:p>
            <a:r>
              <a:rPr lang="en-GB" sz="2000" dirty="0"/>
              <a:t>Family Able To Participate In Care Planning</a:t>
            </a:r>
          </a:p>
          <a:p>
            <a:r>
              <a:rPr lang="en-GB" sz="2000" dirty="0"/>
              <a:t>Diet Tolerance</a:t>
            </a:r>
          </a:p>
          <a:p>
            <a:r>
              <a:rPr lang="en-GB" sz="2000" dirty="0"/>
              <a:t>Effective Response To Therapy</a:t>
            </a:r>
          </a:p>
          <a:p>
            <a:r>
              <a:rPr lang="en-GB" sz="2000" dirty="0"/>
              <a:t>No Fall-Related Injury</a:t>
            </a:r>
          </a:p>
          <a:p>
            <a:r>
              <a:rPr lang="en-GB" sz="2000" dirty="0"/>
              <a:t>Knowledge Of Patient Controlled Analgesia</a:t>
            </a:r>
          </a:p>
          <a:p>
            <a:r>
              <a:rPr lang="en-GB" sz="2000" dirty="0"/>
              <a:t>No Medication Side Effect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3156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Anticipated coverage</a:t>
            </a:r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98% coverage of ICNP nursing interventions</a:t>
            </a:r>
          </a:p>
          <a:p>
            <a:r>
              <a:rPr lang="en-GB" dirty="0" smtClean="0"/>
              <a:t>94% coverage of nursing </a:t>
            </a:r>
            <a:r>
              <a:rPr lang="en-GB" dirty="0" smtClean="0">
                <a:solidFill>
                  <a:srgbClr val="FF0000"/>
                </a:solidFill>
              </a:rPr>
              <a:t>problems</a:t>
            </a:r>
          </a:p>
          <a:p>
            <a:r>
              <a:rPr lang="en-GB" dirty="0" smtClean="0"/>
              <a:t>87% current overall coverage of ICNP by SNOMED CT</a:t>
            </a:r>
          </a:p>
          <a:p>
            <a:endParaRPr lang="en-GB" dirty="0" smtClean="0"/>
          </a:p>
          <a:p>
            <a:r>
              <a:rPr lang="en-GB" dirty="0" smtClean="0"/>
              <a:t>With the inclusion of positive nursing diagnoses, coverage of ICNP nursing diagnoses/outcomes could be as high as 96%</a:t>
            </a:r>
            <a:endParaRPr lang="en-GB" dirty="0"/>
          </a:p>
          <a:p>
            <a:r>
              <a:rPr lang="en-GB" dirty="0" smtClean="0"/>
              <a:t>97% anticipated maximum </a:t>
            </a:r>
            <a:r>
              <a:rPr lang="en-GB" dirty="0"/>
              <a:t>overall </a:t>
            </a:r>
            <a:r>
              <a:rPr lang="en-GB" dirty="0" smtClean="0"/>
              <a:t>coverage of ICNP by SNOMED CT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21441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Maintaining momentum, building on success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/>
            <a:endParaRPr lang="en-GB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56917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Further </a:t>
            </a:r>
            <a:r>
              <a:rPr lang="en-GB" dirty="0" smtClean="0"/>
              <a:t>analysis of differences and refinement of equivalencies and analyses of differences</a:t>
            </a:r>
          </a:p>
          <a:p>
            <a:pPr lvl="1"/>
            <a:r>
              <a:rPr lang="en-GB" dirty="0" smtClean="0">
                <a:solidFill>
                  <a:srgbClr val="FFC000"/>
                </a:solidFill>
              </a:rPr>
              <a:t>Seductive academic naval-gazing?</a:t>
            </a:r>
            <a:endParaRPr lang="en-GB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47716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Publication of international nursing-relevant </a:t>
            </a:r>
            <a:r>
              <a:rPr lang="en-GB" dirty="0" smtClean="0"/>
              <a:t>lists</a:t>
            </a:r>
          </a:p>
          <a:p>
            <a:pPr lvl="1"/>
            <a:r>
              <a:rPr lang="en-GB" dirty="0"/>
              <a:t>SNOMED CT nursing </a:t>
            </a:r>
            <a:r>
              <a:rPr lang="en-GB" dirty="0" smtClean="0"/>
              <a:t>subsets for problems</a:t>
            </a:r>
            <a:r>
              <a:rPr lang="en-GB" dirty="0"/>
              <a:t>, </a:t>
            </a:r>
            <a:r>
              <a:rPr lang="en-GB" dirty="0" smtClean="0"/>
              <a:t>outcomes and interventions</a:t>
            </a:r>
          </a:p>
          <a:p>
            <a:pPr lvl="2"/>
            <a:r>
              <a:rPr lang="en-GB" dirty="0" smtClean="0">
                <a:solidFill>
                  <a:srgbClr val="FFC000"/>
                </a:solidFill>
              </a:rPr>
              <a:t>Bounding the domain of nursing practice, or restricting it?</a:t>
            </a:r>
            <a:endParaRPr lang="en-GB" dirty="0">
              <a:solidFill>
                <a:srgbClr val="FFC000"/>
              </a:solidFill>
            </a:endParaRPr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227181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GB" dirty="0" smtClean="0"/>
              <a:t>Subsets…</a:t>
            </a:r>
          </a:p>
          <a:p>
            <a:pPr lvl="1"/>
            <a:r>
              <a:rPr lang="en-GB" dirty="0" smtClean="0">
                <a:solidFill>
                  <a:srgbClr val="FFC000"/>
                </a:solidFill>
              </a:rPr>
              <a:t>Proof of concept by using existing ICNP catalogues?</a:t>
            </a:r>
          </a:p>
          <a:p>
            <a:pPr lvl="2"/>
            <a:r>
              <a:rPr lang="en-GB" dirty="0" smtClean="0"/>
              <a:t>Community nursing</a:t>
            </a:r>
          </a:p>
          <a:p>
            <a:pPr lvl="2"/>
            <a:r>
              <a:rPr lang="en-GB" dirty="0" smtClean="0"/>
              <a:t>Disaster nursing</a:t>
            </a:r>
          </a:p>
          <a:p>
            <a:pPr lvl="2"/>
            <a:r>
              <a:rPr lang="en-GB" dirty="0" smtClean="0"/>
              <a:t>Nursing care of children with HIV and AIDS</a:t>
            </a:r>
          </a:p>
          <a:p>
            <a:pPr lvl="2"/>
            <a:r>
              <a:rPr lang="en-GB" dirty="0" smtClean="0"/>
              <a:t>Nursing outcome indicators</a:t>
            </a:r>
          </a:p>
          <a:p>
            <a:pPr lvl="2"/>
            <a:r>
              <a:rPr lang="en-GB" dirty="0" smtClean="0"/>
              <a:t>Paediatric pain management</a:t>
            </a:r>
          </a:p>
          <a:p>
            <a:pPr lvl="2"/>
            <a:r>
              <a:rPr lang="en-GB" dirty="0" smtClean="0"/>
              <a:t>Palliative care</a:t>
            </a:r>
          </a:p>
          <a:p>
            <a:pPr lvl="2"/>
            <a:r>
              <a:rPr lang="en-GB" dirty="0" smtClean="0"/>
              <a:t>Partnering with individuals and families to promote adherence to treatment</a:t>
            </a:r>
          </a:p>
          <a:p>
            <a:pPr lvl="1"/>
            <a:r>
              <a:rPr lang="en-GB" dirty="0" smtClean="0">
                <a:solidFill>
                  <a:srgbClr val="FFC000"/>
                </a:solidFill>
              </a:rPr>
              <a:t>Or by supporting the development of others?</a:t>
            </a:r>
          </a:p>
          <a:p>
            <a:pPr lvl="2"/>
            <a:r>
              <a:rPr lang="en-GB" dirty="0" smtClean="0"/>
              <a:t>Hospitalized adult mental health client</a:t>
            </a:r>
          </a:p>
          <a:p>
            <a:pPr lvl="2"/>
            <a:r>
              <a:rPr lang="en-GB" dirty="0" smtClean="0"/>
              <a:t>Hospitalised paediatric client</a:t>
            </a:r>
          </a:p>
          <a:p>
            <a:pPr lvl="2"/>
            <a:r>
              <a:rPr lang="en-GB" dirty="0" smtClean="0"/>
              <a:t>Post-surgical total hip replacement</a:t>
            </a:r>
          </a:p>
          <a:p>
            <a:pPr lvl="2"/>
            <a:r>
              <a:rPr lang="en-GB" dirty="0" smtClean="0"/>
              <a:t>Pressure ulcer prevention</a:t>
            </a:r>
          </a:p>
          <a:p>
            <a:pPr lvl="2"/>
            <a:r>
              <a:rPr lang="en-GB" dirty="0" smtClean="0"/>
              <a:t>Special care nursery</a:t>
            </a:r>
          </a:p>
          <a:p>
            <a:pPr lvl="2"/>
            <a:endParaRPr lang="en-GB" dirty="0" smtClean="0"/>
          </a:p>
          <a:p>
            <a:pPr lvl="1"/>
            <a:endParaRPr lang="en-GB" dirty="0"/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040717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Validation</a:t>
            </a:r>
          </a:p>
          <a:p>
            <a:pPr lvl="1"/>
            <a:r>
              <a:rPr lang="en-GB" dirty="0"/>
              <a:t>Coverage of other nursing terminological </a:t>
            </a:r>
            <a:r>
              <a:rPr lang="en-GB" dirty="0" smtClean="0"/>
              <a:t>resources</a:t>
            </a:r>
            <a:endParaRPr lang="en-GB" dirty="0"/>
          </a:p>
          <a:p>
            <a:pPr lvl="2"/>
            <a:r>
              <a:rPr lang="en-GB" dirty="0" smtClean="0">
                <a:solidFill>
                  <a:srgbClr val="FFC000"/>
                </a:solidFill>
              </a:rPr>
              <a:t>We have demonstrated  a degree of theoretical coverage already – </a:t>
            </a:r>
            <a:r>
              <a:rPr lang="en-GB" smtClean="0">
                <a:solidFill>
                  <a:srgbClr val="FFC000"/>
                </a:solidFill>
              </a:rPr>
              <a:t>several times!</a:t>
            </a:r>
            <a:endParaRPr lang="en-GB" dirty="0" smtClean="0">
              <a:solidFill>
                <a:srgbClr val="FFC000"/>
              </a:solidFill>
            </a:endParaRPr>
          </a:p>
          <a:p>
            <a:pPr lvl="2"/>
            <a:r>
              <a:rPr lang="en-GB" dirty="0" smtClean="0">
                <a:solidFill>
                  <a:srgbClr val="FFC000"/>
                </a:solidFill>
              </a:rPr>
              <a:t>Expanding the ‘universe’ of nursing within SNOMED CT and/or identifying outliers/anomalies</a:t>
            </a:r>
            <a:endParaRPr lang="en-GB" dirty="0">
              <a:solidFill>
                <a:srgbClr val="FFC000"/>
              </a:solidFill>
            </a:endParaRPr>
          </a:p>
          <a:p>
            <a:pPr lvl="1"/>
            <a:r>
              <a:rPr lang="en-GB" dirty="0"/>
              <a:t>Coverage of ‘real’ nursing </a:t>
            </a:r>
            <a:r>
              <a:rPr lang="en-GB" dirty="0" smtClean="0"/>
              <a:t>data</a:t>
            </a:r>
          </a:p>
          <a:p>
            <a:pPr lvl="2"/>
            <a:r>
              <a:rPr lang="en-GB" dirty="0" smtClean="0">
                <a:solidFill>
                  <a:srgbClr val="FFC000"/>
                </a:solidFill>
              </a:rPr>
              <a:t>Validating existing practice, good and bad</a:t>
            </a:r>
            <a:endParaRPr lang="en-GB" dirty="0">
              <a:solidFill>
                <a:srgbClr val="FFC000"/>
              </a:solidFill>
            </a:endParaRPr>
          </a:p>
          <a:p>
            <a:pPr lvl="1"/>
            <a:r>
              <a:rPr lang="en-GB" dirty="0" smtClean="0"/>
              <a:t>Outcome </a:t>
            </a:r>
            <a:r>
              <a:rPr lang="en-GB" dirty="0"/>
              <a:t>of practical application e.g. effect on </a:t>
            </a:r>
            <a:r>
              <a:rPr lang="en-GB" dirty="0" smtClean="0"/>
              <a:t>decision-making</a:t>
            </a:r>
          </a:p>
          <a:p>
            <a:pPr lvl="2"/>
            <a:r>
              <a:rPr lang="en-GB" dirty="0" smtClean="0">
                <a:solidFill>
                  <a:srgbClr val="FFC000"/>
                </a:solidFill>
              </a:rPr>
              <a:t>Easier said than done!</a:t>
            </a:r>
          </a:p>
          <a:p>
            <a:pPr lv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654711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Linkages</a:t>
            </a:r>
          </a:p>
          <a:p>
            <a:pPr lvl="1"/>
            <a:r>
              <a:rPr lang="en-GB" dirty="0"/>
              <a:t>Guiding clinical practice</a:t>
            </a:r>
          </a:p>
          <a:p>
            <a:pPr lvl="2"/>
            <a:r>
              <a:rPr lang="en-GB" dirty="0"/>
              <a:t>Things you should consider doing</a:t>
            </a:r>
          </a:p>
          <a:p>
            <a:pPr lvl="2"/>
            <a:r>
              <a:rPr lang="en-GB" dirty="0"/>
              <a:t>Plug-and-play decision </a:t>
            </a:r>
            <a:r>
              <a:rPr lang="en-GB" dirty="0" smtClean="0"/>
              <a:t>support</a:t>
            </a:r>
          </a:p>
          <a:p>
            <a:pPr lvl="2"/>
            <a:r>
              <a:rPr lang="en-GB" dirty="0" smtClean="0">
                <a:solidFill>
                  <a:srgbClr val="FFC000"/>
                </a:solidFill>
              </a:rPr>
              <a:t>IH</a:t>
            </a:r>
            <a:r>
              <a:rPr lang="en-GB" dirty="0" smtClean="0">
                <a:solidFill>
                  <a:srgbClr val="FF0000"/>
                </a:solidFill>
              </a:rPr>
              <a:t>T</a:t>
            </a:r>
            <a:r>
              <a:rPr lang="en-GB" dirty="0" smtClean="0">
                <a:solidFill>
                  <a:srgbClr val="FFC000"/>
                </a:solidFill>
              </a:rPr>
              <a:t>SDO not IH</a:t>
            </a:r>
            <a:r>
              <a:rPr lang="en-GB" dirty="0" smtClean="0">
                <a:solidFill>
                  <a:srgbClr val="FF0000"/>
                </a:solidFill>
              </a:rPr>
              <a:t>C</a:t>
            </a:r>
            <a:r>
              <a:rPr lang="en-GB" dirty="0" smtClean="0">
                <a:solidFill>
                  <a:srgbClr val="FFC000"/>
                </a:solidFill>
              </a:rPr>
              <a:t>SDO</a:t>
            </a:r>
            <a:endParaRPr lang="en-GB" dirty="0">
              <a:solidFill>
                <a:srgbClr val="FFC000"/>
              </a:solidFill>
            </a:endParaRPr>
          </a:p>
          <a:p>
            <a:pPr lvl="1"/>
            <a:r>
              <a:rPr lang="en-GB" dirty="0" smtClean="0"/>
              <a:t>Guiding recording practice</a:t>
            </a:r>
          </a:p>
          <a:p>
            <a:pPr lvl="2"/>
            <a:r>
              <a:rPr lang="en-GB" dirty="0" smtClean="0"/>
              <a:t>Things you might like to record</a:t>
            </a:r>
          </a:p>
          <a:p>
            <a:pPr lvl="2"/>
            <a:r>
              <a:rPr lang="en-GB" dirty="0" smtClean="0"/>
              <a:t>Plug-and-play care plan production</a:t>
            </a:r>
          </a:p>
          <a:p>
            <a:pPr lvl="2"/>
            <a:r>
              <a:rPr lang="en-GB" dirty="0" smtClean="0">
                <a:solidFill>
                  <a:srgbClr val="FFC000"/>
                </a:solidFill>
              </a:rPr>
              <a:t>Supporting implementation</a:t>
            </a:r>
          </a:p>
          <a:p>
            <a:pPr lvl="2"/>
            <a:r>
              <a:rPr lang="en-GB" dirty="0" smtClean="0">
                <a:solidFill>
                  <a:srgbClr val="FFC000"/>
                </a:solidFill>
              </a:rPr>
              <a:t>Benefits </a:t>
            </a:r>
            <a:r>
              <a:rPr lang="en-GB" dirty="0">
                <a:solidFill>
                  <a:srgbClr val="FFC000"/>
                </a:solidFill>
              </a:rPr>
              <a:t>SNOMED CT and all terminologies that map to it</a:t>
            </a:r>
          </a:p>
          <a:p>
            <a:pPr lvl="2"/>
            <a:r>
              <a:rPr lang="en-GB" dirty="0" smtClean="0">
                <a:solidFill>
                  <a:srgbClr val="FFC000"/>
                </a:solidFill>
              </a:rPr>
              <a:t>A new collaboration pathway for ICN and IHTSDO and a proactive role for the IHTSDO Nursing SIG?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278494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rgbClr val="FFC000"/>
                </a:solidFill>
              </a:rPr>
              <a:t>ICN </a:t>
            </a:r>
            <a:r>
              <a:rPr lang="en-US" dirty="0">
                <a:solidFill>
                  <a:srgbClr val="FFC000"/>
                </a:solidFill>
              </a:rPr>
              <a:t>and IHTSDO </a:t>
            </a:r>
            <a:r>
              <a:rPr lang="en-US" dirty="0" smtClean="0">
                <a:solidFill>
                  <a:srgbClr val="FFC000"/>
                </a:solidFill>
              </a:rPr>
              <a:t>team up </a:t>
            </a:r>
            <a:r>
              <a:rPr lang="en-US" dirty="0">
                <a:solidFill>
                  <a:srgbClr val="FFC000"/>
                </a:solidFill>
              </a:rPr>
              <a:t>to </a:t>
            </a:r>
            <a:r>
              <a:rPr lang="en-US" dirty="0" smtClean="0">
                <a:solidFill>
                  <a:srgbClr val="FFC000"/>
                </a:solidFill>
              </a:rPr>
              <a:t>ensure </a:t>
            </a:r>
            <a:r>
              <a:rPr lang="en-US" dirty="0">
                <a:solidFill>
                  <a:srgbClr val="FFC000"/>
                </a:solidFill>
              </a:rPr>
              <a:t>a </a:t>
            </a:r>
            <a:r>
              <a:rPr lang="en-US" dirty="0" smtClean="0">
                <a:solidFill>
                  <a:srgbClr val="FFC000"/>
                </a:solidFill>
              </a:rPr>
              <a:t>common </a:t>
            </a:r>
            <a:r>
              <a:rPr lang="en-US" dirty="0">
                <a:solidFill>
                  <a:srgbClr val="FFC000"/>
                </a:solidFill>
              </a:rPr>
              <a:t>h</a:t>
            </a:r>
            <a:r>
              <a:rPr lang="en-US" dirty="0" smtClean="0">
                <a:solidFill>
                  <a:srgbClr val="FFC000"/>
                </a:solidFill>
              </a:rPr>
              <a:t>ealth </a:t>
            </a:r>
            <a:r>
              <a:rPr lang="en-US" dirty="0">
                <a:solidFill>
                  <a:srgbClr val="FFC000"/>
                </a:solidFill>
              </a:rPr>
              <a:t>t</a:t>
            </a:r>
            <a:r>
              <a:rPr lang="en-US" dirty="0" smtClean="0">
                <a:solidFill>
                  <a:srgbClr val="FFC000"/>
                </a:solidFill>
              </a:rPr>
              <a:t>erminology </a:t>
            </a:r>
            <a:endParaRPr lang="en-US" dirty="0">
              <a:solidFill>
                <a:srgbClr val="FFC000"/>
              </a:solidFill>
            </a:endParaRPr>
          </a:p>
          <a:p>
            <a:pPr lvl="2"/>
            <a:r>
              <a:rPr lang="en-US" sz="1800" dirty="0"/>
              <a:t>Geneva, Switzerland &amp; Copenhagen, Denmark,</a:t>
            </a:r>
          </a:p>
          <a:p>
            <a:pPr lvl="2"/>
            <a:r>
              <a:rPr lang="en-US" sz="1800" dirty="0"/>
              <a:t>March 17, 2010 </a:t>
            </a:r>
          </a:p>
          <a:p>
            <a:pPr lvl="1"/>
            <a:r>
              <a:rPr lang="en-US" sz="2000" dirty="0"/>
              <a:t>The International </a:t>
            </a:r>
            <a:r>
              <a:rPr lang="en-US" sz="2000" dirty="0" smtClean="0"/>
              <a:t>Council </a:t>
            </a:r>
            <a:r>
              <a:rPr lang="en-US" sz="2000" dirty="0"/>
              <a:t>of Nurses (ICN) and the International </a:t>
            </a:r>
            <a:r>
              <a:rPr lang="en-US" sz="2000" dirty="0" smtClean="0"/>
              <a:t>Healthcare </a:t>
            </a:r>
            <a:r>
              <a:rPr lang="en-US" sz="2000" dirty="0"/>
              <a:t>Terminology Standards </a:t>
            </a:r>
            <a:r>
              <a:rPr lang="en-US" sz="2000" dirty="0" smtClean="0"/>
              <a:t>Development </a:t>
            </a:r>
            <a:r>
              <a:rPr lang="en-US" sz="2000" dirty="0" err="1"/>
              <a:t>Organisation</a:t>
            </a:r>
            <a:r>
              <a:rPr lang="en-US" sz="2000" dirty="0"/>
              <a:t> (IHTSDO) today announced </a:t>
            </a:r>
            <a:r>
              <a:rPr lang="en-US" sz="2000" dirty="0" smtClean="0"/>
              <a:t>a collaborative </a:t>
            </a:r>
            <a:r>
              <a:rPr lang="en-US" sz="2000" dirty="0"/>
              <a:t>agreement to </a:t>
            </a:r>
            <a:r>
              <a:rPr lang="en-US" sz="2000" dirty="0" smtClean="0"/>
              <a:t>advance </a:t>
            </a:r>
            <a:r>
              <a:rPr lang="en-US" sz="2000" dirty="0"/>
              <a:t>terminology harmonization and foster </a:t>
            </a:r>
            <a:r>
              <a:rPr lang="en-US" sz="2000" dirty="0" smtClean="0"/>
              <a:t>interoperability </a:t>
            </a:r>
            <a:r>
              <a:rPr lang="en-US" sz="2000" dirty="0"/>
              <a:t>in health information </a:t>
            </a:r>
            <a:r>
              <a:rPr lang="en-US" sz="2000" dirty="0" smtClean="0"/>
              <a:t>systems</a:t>
            </a:r>
            <a:endParaRPr lang="en-US" sz="2000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74172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2467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smtClean="0"/>
              <a:t>n.r.hardiker@salford.ac.uk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Picture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1988840"/>
            <a:ext cx="6268095" cy="370214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014741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Picture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2167572"/>
            <a:ext cx="5178127" cy="320564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479634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rgbClr val="FFC000"/>
                </a:solidFill>
              </a:rPr>
              <a:t>ICN </a:t>
            </a:r>
            <a:r>
              <a:rPr lang="en-US" dirty="0">
                <a:solidFill>
                  <a:srgbClr val="FFC000"/>
                </a:solidFill>
              </a:rPr>
              <a:t>and </a:t>
            </a:r>
            <a:r>
              <a:rPr lang="en-US" dirty="0" smtClean="0">
                <a:solidFill>
                  <a:srgbClr val="FFC000"/>
                </a:solidFill>
              </a:rPr>
              <a:t>IHTSDO partner </a:t>
            </a:r>
            <a:r>
              <a:rPr lang="en-US" dirty="0">
                <a:solidFill>
                  <a:srgbClr val="FFC000"/>
                </a:solidFill>
              </a:rPr>
              <a:t>to provide a new Informatics Resource for </a:t>
            </a:r>
            <a:r>
              <a:rPr lang="en-US" dirty="0" smtClean="0">
                <a:solidFill>
                  <a:srgbClr val="FFC000"/>
                </a:solidFill>
              </a:rPr>
              <a:t>nurses </a:t>
            </a:r>
            <a:endParaRPr lang="en-US" dirty="0">
              <a:solidFill>
                <a:srgbClr val="FFC000"/>
              </a:solidFill>
            </a:endParaRPr>
          </a:p>
          <a:p>
            <a:pPr lvl="2"/>
            <a:r>
              <a:rPr lang="en-US" dirty="0"/>
              <a:t>Geneva, </a:t>
            </a:r>
            <a:r>
              <a:rPr lang="en-US" dirty="0" smtClean="0"/>
              <a:t>Switzerland &amp; </a:t>
            </a:r>
            <a:r>
              <a:rPr lang="en-US" dirty="0"/>
              <a:t>Copenhagen, </a:t>
            </a:r>
            <a:r>
              <a:rPr lang="en-US" dirty="0" smtClean="0"/>
              <a:t>Denmark,</a:t>
            </a:r>
          </a:p>
          <a:p>
            <a:pPr lvl="2"/>
            <a:r>
              <a:rPr lang="en-US" dirty="0" smtClean="0"/>
              <a:t>20 January 2014</a:t>
            </a:r>
            <a:endParaRPr lang="en-US" dirty="0"/>
          </a:p>
          <a:p>
            <a:pPr lvl="1"/>
            <a:r>
              <a:rPr lang="en-US" dirty="0"/>
              <a:t>The International </a:t>
            </a:r>
            <a:r>
              <a:rPr lang="en-US" dirty="0" smtClean="0"/>
              <a:t>Council </a:t>
            </a:r>
            <a:r>
              <a:rPr lang="en-US" dirty="0"/>
              <a:t>of Nurses (ICN) and the International </a:t>
            </a:r>
            <a:r>
              <a:rPr lang="en-US" dirty="0" smtClean="0"/>
              <a:t>Health </a:t>
            </a:r>
            <a:r>
              <a:rPr lang="en-US" dirty="0"/>
              <a:t>Terminology Standards Development </a:t>
            </a:r>
            <a:r>
              <a:rPr lang="en-US" dirty="0" err="1" smtClean="0"/>
              <a:t>Organisation</a:t>
            </a:r>
            <a:r>
              <a:rPr lang="en-US" dirty="0" smtClean="0"/>
              <a:t> </a:t>
            </a:r>
            <a:r>
              <a:rPr lang="en-US" dirty="0"/>
              <a:t>(IHTSDO) are pleased to announce an </a:t>
            </a:r>
            <a:r>
              <a:rPr lang="en-US" dirty="0" smtClean="0"/>
              <a:t>equivalency </a:t>
            </a:r>
            <a:r>
              <a:rPr lang="en-US" dirty="0"/>
              <a:t>table between the </a:t>
            </a:r>
            <a:r>
              <a:rPr lang="en-US" dirty="0" smtClean="0"/>
              <a:t>International </a:t>
            </a:r>
            <a:r>
              <a:rPr lang="en-US" dirty="0"/>
              <a:t>Classification for Nursing Practice </a:t>
            </a:r>
            <a:r>
              <a:rPr lang="en-US" dirty="0" smtClean="0"/>
              <a:t>(ICNP</a:t>
            </a:r>
            <a:r>
              <a:rPr lang="en-US" dirty="0"/>
              <a:t>) concepts and SNOMED </a:t>
            </a:r>
            <a:r>
              <a:rPr lang="en-US" dirty="0" smtClean="0"/>
              <a:t>CT concepts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1805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rgbClr val="FFC000"/>
                </a:solidFill>
              </a:rPr>
              <a:t>ICN </a:t>
            </a:r>
            <a:r>
              <a:rPr lang="en-US" dirty="0">
                <a:solidFill>
                  <a:srgbClr val="FFC000"/>
                </a:solidFill>
              </a:rPr>
              <a:t>and IHTSDO extend collaboration </a:t>
            </a:r>
            <a:r>
              <a:rPr lang="en-US" dirty="0" smtClean="0">
                <a:solidFill>
                  <a:srgbClr val="FFC000"/>
                </a:solidFill>
              </a:rPr>
              <a:t>to </a:t>
            </a:r>
            <a:r>
              <a:rPr lang="en-US" dirty="0">
                <a:solidFill>
                  <a:srgbClr val="FFC000"/>
                </a:solidFill>
              </a:rPr>
              <a:t>advance </a:t>
            </a:r>
            <a:r>
              <a:rPr lang="en-US" dirty="0" err="1">
                <a:solidFill>
                  <a:srgbClr val="FFC000"/>
                </a:solidFill>
              </a:rPr>
              <a:t>harmonisation</a:t>
            </a:r>
            <a:r>
              <a:rPr lang="en-US" dirty="0">
                <a:solidFill>
                  <a:srgbClr val="FFC000"/>
                </a:solidFill>
              </a:rPr>
              <a:t> of health terminology </a:t>
            </a:r>
          </a:p>
          <a:p>
            <a:pPr lvl="2"/>
            <a:r>
              <a:rPr lang="en-US" dirty="0"/>
              <a:t>Geneva, Switzerland &amp; Copenhagen, </a:t>
            </a:r>
            <a:r>
              <a:rPr lang="en-US" dirty="0" smtClean="0"/>
              <a:t>Denmark</a:t>
            </a:r>
          </a:p>
          <a:p>
            <a:pPr lvl="2"/>
            <a:r>
              <a:rPr lang="en-US" dirty="0" smtClean="0"/>
              <a:t>1 September 2014</a:t>
            </a:r>
            <a:endParaRPr lang="en-US" dirty="0"/>
          </a:p>
          <a:p>
            <a:pPr lvl="1"/>
            <a:r>
              <a:rPr lang="en-US" dirty="0"/>
              <a:t>The International </a:t>
            </a:r>
            <a:r>
              <a:rPr lang="en-US" dirty="0" smtClean="0"/>
              <a:t>Council </a:t>
            </a:r>
            <a:r>
              <a:rPr lang="en-US" dirty="0"/>
              <a:t>of Nurses (ICN) and the International </a:t>
            </a:r>
            <a:r>
              <a:rPr lang="en-US" dirty="0" smtClean="0"/>
              <a:t>Health </a:t>
            </a:r>
            <a:r>
              <a:rPr lang="en-US" dirty="0"/>
              <a:t>Terminology Standards Development </a:t>
            </a:r>
            <a:r>
              <a:rPr lang="en-US" dirty="0" err="1" smtClean="0"/>
              <a:t>Organisation</a:t>
            </a:r>
            <a:r>
              <a:rPr lang="en-US" dirty="0" smtClean="0"/>
              <a:t> </a:t>
            </a:r>
            <a:r>
              <a:rPr lang="en-US" dirty="0"/>
              <a:t>(IHTSDO) today announced an updated </a:t>
            </a:r>
            <a:r>
              <a:rPr lang="en-US" dirty="0" smtClean="0"/>
              <a:t>collaboration </a:t>
            </a:r>
            <a:r>
              <a:rPr lang="en-US" dirty="0"/>
              <a:t>agreement to advance </a:t>
            </a:r>
            <a:r>
              <a:rPr lang="en-US" dirty="0" smtClean="0"/>
              <a:t>terminology </a:t>
            </a:r>
            <a:r>
              <a:rPr lang="en-US" dirty="0" err="1"/>
              <a:t>harmonisation</a:t>
            </a:r>
            <a:r>
              <a:rPr lang="en-US" dirty="0"/>
              <a:t> and foster </a:t>
            </a:r>
            <a:r>
              <a:rPr lang="en-US" dirty="0" smtClean="0"/>
              <a:t>interoperability </a:t>
            </a:r>
            <a:r>
              <a:rPr lang="en-US" dirty="0"/>
              <a:t>in health information </a:t>
            </a:r>
            <a:r>
              <a:rPr lang="en-US" dirty="0" smtClean="0"/>
              <a:t>systems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0275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Nursing diagnoses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Joint publication of a completed equivalence table between  SNOMED CT and ICNP for Nursing Diagnoses </a:t>
            </a:r>
            <a:r>
              <a:rPr lang="en-US" dirty="0" smtClean="0"/>
              <a:t>(projected May 2015)</a:t>
            </a:r>
            <a:endParaRPr lang="en-GB" dirty="0"/>
          </a:p>
          <a:p>
            <a:pPr lvl="1"/>
            <a:r>
              <a:rPr lang="en-US" dirty="0"/>
              <a:t>Building on existing equivalence table</a:t>
            </a:r>
            <a:endParaRPr lang="en-GB" dirty="0"/>
          </a:p>
          <a:p>
            <a:pPr lvl="1"/>
            <a:r>
              <a:rPr lang="en-US" dirty="0"/>
              <a:t>Covering all </a:t>
            </a:r>
            <a:r>
              <a:rPr lang="en-US" dirty="0">
                <a:solidFill>
                  <a:srgbClr val="FF0000"/>
                </a:solidFill>
              </a:rPr>
              <a:t>in scope</a:t>
            </a:r>
            <a:r>
              <a:rPr lang="en-US" dirty="0"/>
              <a:t> content in ICNP</a:t>
            </a:r>
            <a:endParaRPr lang="en-GB" dirty="0"/>
          </a:p>
          <a:p>
            <a:pPr lvl="1"/>
            <a:r>
              <a:rPr lang="en-US" dirty="0"/>
              <a:t>Including additions to SNOMED CT</a:t>
            </a:r>
            <a:endParaRPr lang="en-GB" dirty="0"/>
          </a:p>
          <a:p>
            <a:pPr lvl="1"/>
            <a:r>
              <a:rPr lang="en-US" dirty="0"/>
              <a:t>Full quality assurance – technically and content by both organizations</a:t>
            </a:r>
            <a:endParaRPr lang="en-GB" dirty="0"/>
          </a:p>
          <a:p>
            <a:pPr lvl="1"/>
            <a:r>
              <a:rPr lang="en-US" dirty="0"/>
              <a:t>In line with latest versions of SNOMED CT and ICNP</a:t>
            </a:r>
            <a:endParaRPr lang="en-GB" dirty="0"/>
          </a:p>
          <a:p>
            <a:pPr lvl="1"/>
            <a:r>
              <a:rPr lang="en-US" dirty="0"/>
              <a:t>Leading to a potential SNOMED CT Nursing subset</a:t>
            </a: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6595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Nursing interventions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Joint publication of a completed equivalence table between  SNOMED CT and ICNP for Nursing Interventions </a:t>
            </a:r>
            <a:r>
              <a:rPr lang="en-US" dirty="0" smtClean="0"/>
              <a:t>(projected </a:t>
            </a:r>
            <a:r>
              <a:rPr lang="en-US" dirty="0"/>
              <a:t>February </a:t>
            </a:r>
            <a:r>
              <a:rPr lang="en-US" dirty="0" smtClean="0"/>
              <a:t>2016)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24797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rgbClr val="FFC000"/>
                </a:solidFill>
              </a:rPr>
              <a:t>ICN </a:t>
            </a:r>
            <a:r>
              <a:rPr lang="en-US" dirty="0">
                <a:solidFill>
                  <a:srgbClr val="FFC000"/>
                </a:solidFill>
              </a:rPr>
              <a:t>and IHTSDO </a:t>
            </a:r>
            <a:r>
              <a:rPr lang="en-US" dirty="0" smtClean="0">
                <a:solidFill>
                  <a:srgbClr val="FFC000"/>
                </a:solidFill>
              </a:rPr>
              <a:t>deliver collaborative product</a:t>
            </a:r>
            <a:endParaRPr lang="en-US" dirty="0">
              <a:solidFill>
                <a:srgbClr val="FFC000"/>
              </a:solidFill>
            </a:endParaRPr>
          </a:p>
          <a:p>
            <a:pPr lvl="2"/>
            <a:r>
              <a:rPr lang="en-US" dirty="0"/>
              <a:t>Geneva, Switzerland &amp; Copenhagen, </a:t>
            </a:r>
            <a:r>
              <a:rPr lang="en-US" dirty="0" smtClean="0"/>
              <a:t>Denmark</a:t>
            </a:r>
          </a:p>
          <a:p>
            <a:pPr lvl="2"/>
            <a:r>
              <a:rPr lang="en-US" dirty="0" smtClean="0"/>
              <a:t>4 September 2015</a:t>
            </a:r>
            <a:endParaRPr lang="en-US" dirty="0"/>
          </a:p>
          <a:p>
            <a:pPr lvl="1"/>
            <a:r>
              <a:rPr lang="en-US" dirty="0"/>
              <a:t>The International </a:t>
            </a:r>
            <a:r>
              <a:rPr lang="en-US" dirty="0" smtClean="0"/>
              <a:t>Council </a:t>
            </a:r>
            <a:r>
              <a:rPr lang="en-US" dirty="0"/>
              <a:t>of Nurses (ICN) and the International </a:t>
            </a:r>
            <a:r>
              <a:rPr lang="en-US" dirty="0" smtClean="0"/>
              <a:t>Health </a:t>
            </a:r>
            <a:r>
              <a:rPr lang="en-US" dirty="0"/>
              <a:t>Terminology Standards Development </a:t>
            </a:r>
            <a:r>
              <a:rPr lang="en-US" dirty="0" err="1" smtClean="0"/>
              <a:t>Organisation</a:t>
            </a:r>
            <a:r>
              <a:rPr lang="en-US" dirty="0" smtClean="0"/>
              <a:t> </a:t>
            </a:r>
            <a:r>
              <a:rPr lang="en-US" dirty="0"/>
              <a:t>(IHTSDO) </a:t>
            </a:r>
            <a:r>
              <a:rPr lang="en-US" dirty="0" smtClean="0"/>
              <a:t>are pleased to announce the delivery of an equivalency table between the </a:t>
            </a:r>
            <a:r>
              <a:rPr lang="en-US" dirty="0" err="1" smtClean="0"/>
              <a:t>Interantional</a:t>
            </a:r>
            <a:r>
              <a:rPr lang="en-US" dirty="0" smtClean="0"/>
              <a:t> Classification for Nursing Practice (ICNP) and SNOMED CT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3820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1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1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PowerPoint_Presentation_Template (1)">
  <a:themeElements>
    <a:clrScheme name="master_IHTSDO_turkis lin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master_IHTSDO_turkis lin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9525" cap="flat" cmpd="sng" algn="ctr">
          <a:solidFill>
            <a:srgbClr val="80808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0000" tIns="46800" rIns="90000" bIns="46800" numCol="1" rtlCol="0" anchor="ctr" anchorCtr="0" compatLnSpc="1">
        <a:prstTxWarp prst="textNoShape">
          <a:avLst/>
        </a:prstTxWarp>
        <a:noAutofit/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sz="1600" b="0" i="0" u="none" strike="noStrike" cap="none" normalizeH="0" baseline="0" smtClean="0">
            <a:ln>
              <a:noFill/>
            </a:ln>
            <a:solidFill>
              <a:srgbClr val="808080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80808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0000" tIns="46800" rIns="90000" bIns="4680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da-DK" sz="1600" b="0" i="0" u="none" strike="noStrike" cap="none" normalizeH="0" baseline="0" smtClean="0">
            <a:ln>
              <a:noFill/>
            </a:ln>
            <a:solidFill>
              <a:srgbClr val="808080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master_IHTSDO_turkis lin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_IHTSDO_turkis lin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ster_IHTSDO_turkis lin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_IHTSDO_turkis lin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_IHTSDO_turkis lin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_IHTSDO_turkis lin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_IHTSDO_turkis lin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PowerPoint_Presentation_Template (1)">
  <a:themeElements>
    <a:clrScheme name="master_IHTSDO_turkis lin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master_IHTSDO_turkis lin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9525" cap="flat" cmpd="sng" algn="ctr">
          <a:solidFill>
            <a:srgbClr val="80808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0000" tIns="46800" rIns="90000" bIns="46800" numCol="1" rtlCol="0" anchor="ctr" anchorCtr="0" compatLnSpc="1">
        <a:prstTxWarp prst="textNoShape">
          <a:avLst/>
        </a:prstTxWarp>
        <a:noAutofit/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sz="1600" b="0" i="0" u="none" strike="noStrike" cap="none" normalizeH="0" baseline="0" smtClean="0">
            <a:ln>
              <a:noFill/>
            </a:ln>
            <a:solidFill>
              <a:srgbClr val="808080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80808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0000" tIns="46800" rIns="90000" bIns="4680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da-DK" sz="1600" b="0" i="0" u="none" strike="noStrike" cap="none" normalizeH="0" baseline="0" smtClean="0">
            <a:ln>
              <a:noFill/>
            </a:ln>
            <a:solidFill>
              <a:srgbClr val="808080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master_IHTSDO_turkis lin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_IHTSDO_turkis lin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ster_IHTSDO_turkis lin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_IHTSDO_turkis lin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_IHTSDO_turkis lin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_IHTSDO_turkis lin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_IHTSDO_turkis lin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870</TotalTime>
  <Words>880</Words>
  <Application>Microsoft Office PowerPoint</Application>
  <PresentationFormat>On-screen Show (4:3)</PresentationFormat>
  <Paragraphs>130</Paragraphs>
  <Slides>20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20</vt:i4>
      </vt:variant>
    </vt:vector>
  </HeadingPairs>
  <TitlesOfParts>
    <vt:vector size="23" baseType="lpstr">
      <vt:lpstr>Custom Design</vt:lpstr>
      <vt:lpstr>PowerPoint_Presentation_Template (1)</vt:lpstr>
      <vt:lpstr>1_PowerPoint_Presentation_Template (1)</vt:lpstr>
      <vt:lpstr>ICN-IHTSDO collaboration: building on success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Nursing diagnoses</vt:lpstr>
      <vt:lpstr>Nursing interventions</vt:lpstr>
      <vt:lpstr>PowerPoint Presentation</vt:lpstr>
      <vt:lpstr>Results to date</vt:lpstr>
      <vt:lpstr>New SNOMED CT content e.g.</vt:lpstr>
      <vt:lpstr>Missing content in SNOMED CT e.g.</vt:lpstr>
      <vt:lpstr>Anticipated coverage</vt:lpstr>
      <vt:lpstr>Maintaining momentum, building on success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LCH</dc:creator>
  <cp:lastModifiedBy>Severin,Roberta</cp:lastModifiedBy>
  <cp:revision>91</cp:revision>
  <cp:lastPrinted>2014-06-10T16:56:57Z</cp:lastPrinted>
  <dcterms:created xsi:type="dcterms:W3CDTF">2011-06-27T13:49:28Z</dcterms:created>
  <dcterms:modified xsi:type="dcterms:W3CDTF">2015-10-30T18:19:05Z</dcterms:modified>
</cp:coreProperties>
</file>