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387" r:id="rId2"/>
    <p:sldId id="392" r:id="rId3"/>
    <p:sldId id="389" r:id="rId4"/>
    <p:sldId id="394" r:id="rId5"/>
    <p:sldId id="391" r:id="rId6"/>
    <p:sldId id="390" r:id="rId7"/>
    <p:sldId id="397" r:id="rId8"/>
    <p:sldId id="395" r:id="rId9"/>
    <p:sldId id="396" r:id="rId10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CCFF"/>
    <a:srgbClr val="99CCFF"/>
    <a:srgbClr val="66FFCC"/>
    <a:srgbClr val="FFFFFF"/>
    <a:srgbClr val="E623EB"/>
    <a:srgbClr val="0000FF"/>
    <a:srgbClr val="008000"/>
    <a:srgbClr val="00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>
        <p:scale>
          <a:sx n="66" d="100"/>
          <a:sy n="66" d="100"/>
        </p:scale>
        <p:origin x="-1692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88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88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EB6303-0041-43D8-9575-E91FCAE7386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CECF8422-FC04-4775-985E-486E739D1A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10/23/2012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1524000"/>
            <a:ext cx="7488063" cy="1828800"/>
          </a:xfrm>
        </p:spPr>
        <p:txBody>
          <a:bodyPr/>
          <a:lstStyle/>
          <a:p>
            <a:r>
              <a:rPr lang="en-GB" sz="4000" dirty="0" smtClean="0"/>
              <a:t>catheter </a:t>
            </a:r>
            <a:r>
              <a:rPr lang="en-GB" sz="4000" dirty="0" err="1" smtClean="0"/>
              <a:t>cannula</a:t>
            </a:r>
            <a:r>
              <a:rPr lang="en-GB" sz="4000" dirty="0" smtClean="0"/>
              <a:t> line </a:t>
            </a:r>
            <a:br>
              <a:rPr lang="en-GB" sz="4000" dirty="0" smtClean="0"/>
            </a:br>
            <a:r>
              <a:rPr lang="en-GB" sz="4000" dirty="0" smtClean="0"/>
              <a:t>(vascular access)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6336704" cy="2088232"/>
          </a:xfrm>
        </p:spPr>
        <p:txBody>
          <a:bodyPr/>
          <a:lstStyle/>
          <a:p>
            <a:r>
              <a:rPr lang="en-GB" dirty="0" smtClean="0"/>
              <a:t>Anne Casey</a:t>
            </a:r>
          </a:p>
          <a:p>
            <a:r>
              <a:rPr lang="en-GB" sz="2400" dirty="0" smtClean="0"/>
              <a:t>Chair, IHTSDO Nursing SIG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/>
          </a:bodyPr>
          <a:lstStyle/>
          <a:p>
            <a:r>
              <a:rPr lang="en-GB" dirty="0" smtClean="0"/>
              <a:t>Synonymous  terms?</a:t>
            </a:r>
          </a:p>
          <a:p>
            <a:endParaRPr lang="en-GB" dirty="0" smtClean="0"/>
          </a:p>
          <a:p>
            <a:r>
              <a:rPr lang="en-GB" dirty="0" smtClean="0"/>
              <a:t>Whether or not synonymous : inconsistent  application – mainly  in procedures but also in observables and findings.</a:t>
            </a:r>
          </a:p>
          <a:p>
            <a:endParaRPr lang="en-GB" dirty="0" smtClean="0"/>
          </a:p>
          <a:p>
            <a:r>
              <a:rPr lang="en-GB" dirty="0" smtClean="0"/>
              <a:t>Issue discussion led by Anaesthesia SIG - see Issue </a:t>
            </a:r>
            <a:r>
              <a:rPr lang="en-GB" smtClean="0"/>
              <a:t>document c00140 last </a:t>
            </a:r>
            <a:r>
              <a:rPr lang="en-GB" dirty="0" smtClean="0"/>
              <a:t>dated October 2009.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/>
              <a:t>Anaesthesia SIG view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Supported by Nursing SIG (except UK)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28800"/>
            <a:ext cx="8496944" cy="4192488"/>
          </a:xfrm>
        </p:spPr>
        <p:txBody>
          <a:bodyPr>
            <a:normAutofit fontScale="77500" lnSpcReduction="20000"/>
          </a:bodyPr>
          <a:lstStyle/>
          <a:p>
            <a:pPr marL="118872" indent="-457200">
              <a:buNone/>
            </a:pPr>
            <a:endParaRPr lang="en-US" dirty="0" smtClean="0"/>
          </a:p>
          <a:p>
            <a:pPr marL="118872" indent="-457200"/>
            <a:r>
              <a:rPr lang="en-US" i="1" dirty="0" smtClean="0"/>
              <a:t>Any term related to catheter, </a:t>
            </a:r>
            <a:r>
              <a:rPr lang="en-US" i="1" dirty="0" err="1" smtClean="0"/>
              <a:t>cannula</a:t>
            </a:r>
            <a:r>
              <a:rPr lang="en-US" i="1" dirty="0" smtClean="0"/>
              <a:t> or line should be considered for appropriate synonym terms for each of these concepts. </a:t>
            </a:r>
          </a:p>
          <a:p>
            <a:pPr marL="118872" indent="-457200"/>
            <a:endParaRPr lang="en-US" dirty="0" smtClean="0"/>
          </a:p>
          <a:p>
            <a:pPr marL="118872" indent="-457200"/>
            <a:r>
              <a:rPr lang="en-US" i="1" dirty="0" smtClean="0"/>
              <a:t>SNOMED CT already implicitly recognizes this, (see example below) but it is not implemented in a consistent and systematic way.</a:t>
            </a:r>
          </a:p>
          <a:p>
            <a:pPr marL="118872" indent="-457200"/>
            <a:endParaRPr lang="en-US" dirty="0" smtClean="0"/>
          </a:p>
          <a:p>
            <a:pPr marL="118872" indent="-457200">
              <a:buNone/>
            </a:pPr>
            <a:endParaRPr lang="en-US" b="1" dirty="0" smtClean="0"/>
          </a:p>
          <a:p>
            <a:pPr marL="118872" indent="-457200">
              <a:buNone/>
            </a:pPr>
            <a:r>
              <a:rPr lang="en-US" b="1" dirty="0" smtClean="0"/>
              <a:t>Examples: </a:t>
            </a:r>
          </a:p>
          <a:p>
            <a:pPr marL="118872" indent="-457200">
              <a:buNone/>
            </a:pPr>
            <a:r>
              <a:rPr lang="en-US" b="1" dirty="0" smtClean="0"/>
              <a:t>catheterization of vein</a:t>
            </a:r>
            <a:r>
              <a:rPr lang="en-US" dirty="0" smtClean="0"/>
              <a:t> 392230005. includes synonym terms that include the term ‘line’ but not ‘</a:t>
            </a:r>
            <a:r>
              <a:rPr lang="en-US" dirty="0" err="1" smtClean="0"/>
              <a:t>cannula</a:t>
            </a:r>
            <a:r>
              <a:rPr lang="en-US" dirty="0" smtClean="0"/>
              <a:t>’ </a:t>
            </a:r>
          </a:p>
          <a:p>
            <a:pPr marL="118872" indent="-457200">
              <a:buNone/>
            </a:pPr>
            <a:endParaRPr lang="en-US" dirty="0" smtClean="0"/>
          </a:p>
          <a:p>
            <a:pPr marL="118872" indent="-457200">
              <a:buNone/>
            </a:pPr>
            <a:r>
              <a:rPr lang="en-US" dirty="0" smtClean="0"/>
              <a:t>Immediate descendant,  </a:t>
            </a:r>
            <a:r>
              <a:rPr lang="en-US" b="1" dirty="0" smtClean="0"/>
              <a:t>central venous </a:t>
            </a:r>
            <a:r>
              <a:rPr lang="en-US" b="1" dirty="0" err="1" smtClean="0"/>
              <a:t>cannula</a:t>
            </a:r>
            <a:r>
              <a:rPr lang="en-US" b="1" dirty="0" smtClean="0"/>
              <a:t> insertion</a:t>
            </a:r>
            <a:r>
              <a:rPr lang="en-US" dirty="0" smtClean="0"/>
              <a:t> 233527006 includes ‘</a:t>
            </a:r>
            <a:r>
              <a:rPr lang="en-US" dirty="0" err="1" smtClean="0"/>
              <a:t>cannula</a:t>
            </a:r>
            <a:r>
              <a:rPr lang="en-US" dirty="0" smtClean="0"/>
              <a:t>’ and ‘line,’ although its parent term is a catheterization</a:t>
            </a:r>
            <a:endParaRPr lang="en-GB" dirty="0" smtClean="0"/>
          </a:p>
          <a:p>
            <a:pPr marL="118872" indent="-457200"/>
            <a:endParaRPr lang="en-GB" dirty="0" smtClean="0"/>
          </a:p>
          <a:p>
            <a:pPr marL="118872" indent="-457200">
              <a:buFont typeface="+mj-lt"/>
              <a:buAutoNum type="arabicPeriod"/>
            </a:pP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anesthesia SIG  considers that vascular access terms including, catheter, </a:t>
            </a:r>
            <a:r>
              <a:rPr lang="en-US" dirty="0" err="1" smtClean="0"/>
              <a:t>cannula</a:t>
            </a:r>
            <a:r>
              <a:rPr lang="en-US" dirty="0" smtClean="0"/>
              <a:t>, line, catheterization, </a:t>
            </a:r>
            <a:r>
              <a:rPr lang="en-US" dirty="0" err="1" smtClean="0"/>
              <a:t>cannulation</a:t>
            </a:r>
            <a:r>
              <a:rPr lang="en-US" dirty="0" smtClean="0"/>
              <a:t> should be populated with synonyms for each of the three terms.</a:t>
            </a:r>
          </a:p>
          <a:p>
            <a:endParaRPr lang="en-GB" dirty="0" smtClean="0"/>
          </a:p>
          <a:p>
            <a:pPr lvl="0"/>
            <a:r>
              <a:rPr lang="en-US" dirty="0" smtClean="0"/>
              <a:t>In device (physical object) there are a number of examples where the concept catheter, </a:t>
            </a:r>
            <a:r>
              <a:rPr lang="en-US" dirty="0" err="1" smtClean="0"/>
              <a:t>cannula</a:t>
            </a:r>
            <a:r>
              <a:rPr lang="en-US" dirty="0" smtClean="0"/>
              <a:t> and line have been treated as separate and distinguishable concepts: e.g. arterial </a:t>
            </a:r>
            <a:r>
              <a:rPr lang="en-US" dirty="0" err="1" smtClean="0"/>
              <a:t>cannula</a:t>
            </a:r>
            <a:r>
              <a:rPr lang="en-US" dirty="0" smtClean="0"/>
              <a:t>, arterial line, arterial catheter. </a:t>
            </a:r>
          </a:p>
          <a:p>
            <a:pPr lvl="0"/>
            <a:endParaRPr lang="en-GB" dirty="0" smtClean="0"/>
          </a:p>
          <a:p>
            <a:pPr lvl="0"/>
            <a:r>
              <a:rPr lang="en-US" dirty="0" smtClean="0"/>
              <a:t>It is proposed that these should be aggregated into a preferred concept with synonyms and the redundant terms retired.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UK nursing view </a:t>
            </a:r>
            <a:br>
              <a:rPr lang="en-GB" sz="4000" dirty="0" smtClean="0"/>
            </a:br>
            <a:r>
              <a:rPr lang="en-GB" sz="3200" dirty="0" smtClean="0"/>
              <a:t>(UK practice guidelines as primary reference)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Catheter, </a:t>
            </a:r>
            <a:r>
              <a:rPr lang="en-GB" sz="2400" dirty="0" err="1" smtClean="0"/>
              <a:t>cannula</a:t>
            </a:r>
            <a:r>
              <a:rPr lang="en-GB" sz="2400" dirty="0" smtClean="0"/>
              <a:t>, line are not always synonymous. 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Procedures and competence level for insertion, maintenance and removal are different.</a:t>
            </a:r>
          </a:p>
          <a:p>
            <a:endParaRPr lang="en-GB" sz="2400" dirty="0" smtClean="0"/>
          </a:p>
          <a:p>
            <a:r>
              <a:rPr lang="en-GB" sz="2400" dirty="0" smtClean="0"/>
              <a:t>In nursing records, in situ devices are commonly referred to as </a:t>
            </a:r>
          </a:p>
          <a:p>
            <a:pPr lvl="1"/>
            <a:r>
              <a:rPr lang="en-GB" sz="2200" dirty="0" smtClean="0"/>
              <a:t>peripheral </a:t>
            </a:r>
            <a:r>
              <a:rPr lang="en-GB" sz="2200" dirty="0" err="1" smtClean="0"/>
              <a:t>cannula</a:t>
            </a:r>
            <a:endParaRPr lang="en-GB" sz="2200" dirty="0" smtClean="0"/>
          </a:p>
          <a:p>
            <a:pPr lvl="1"/>
            <a:r>
              <a:rPr lang="en-GB" sz="2200" dirty="0" smtClean="0"/>
              <a:t>central venous catheter or central line</a:t>
            </a:r>
          </a:p>
          <a:p>
            <a:pPr lvl="1"/>
            <a:r>
              <a:rPr lang="en-GB" sz="2200" dirty="0" smtClean="0"/>
              <a:t>arterial line</a:t>
            </a:r>
          </a:p>
          <a:p>
            <a:endParaRPr lang="en-GB" sz="2400" dirty="0" smtClean="0"/>
          </a:p>
          <a:p>
            <a:r>
              <a:rPr lang="en-GB" sz="2400" dirty="0" smtClean="0"/>
              <a:t>The terms ‘peripheral intravenous catheter’ and ‘central venous </a:t>
            </a:r>
            <a:r>
              <a:rPr lang="en-GB" sz="2400" dirty="0" err="1" smtClean="0"/>
              <a:t>cannula</a:t>
            </a:r>
            <a:r>
              <a:rPr lang="en-GB" sz="2400" dirty="0" smtClean="0"/>
              <a:t>’ are  used by UK nurses.</a:t>
            </a:r>
          </a:p>
          <a:p>
            <a:endParaRPr lang="en-GB" sz="24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Suggested next steps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issue of inconsistency to Content Committee Tracker </a:t>
            </a:r>
          </a:p>
          <a:p>
            <a:endParaRPr lang="en-US" dirty="0" smtClean="0"/>
          </a:p>
          <a:p>
            <a:r>
              <a:rPr lang="en-US" dirty="0" smtClean="0"/>
              <a:t>Attach historical documentation to tracker</a:t>
            </a:r>
          </a:p>
          <a:p>
            <a:endParaRPr lang="en-US" dirty="0" smtClean="0"/>
          </a:p>
          <a:p>
            <a:r>
              <a:rPr lang="en-US" dirty="0" smtClean="0"/>
              <a:t>Attach Pharmacy SIG view (if agreed) to tracker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Rationale:  formal content development process with involvement of all stakeholders before any proposals can be </a:t>
            </a:r>
            <a:r>
              <a:rPr lang="en-US" dirty="0" err="1" smtClean="0"/>
              <a:t>actioned</a:t>
            </a:r>
            <a:r>
              <a:rPr lang="en-US" dirty="0" smtClean="0"/>
              <a:t>.  </a:t>
            </a:r>
          </a:p>
          <a:p>
            <a:pPr>
              <a:buNone/>
            </a:pP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Medical Devices view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Medical Devices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Catheter and </a:t>
            </a:r>
            <a:r>
              <a:rPr lang="en-GB" dirty="0" err="1" smtClean="0"/>
              <a:t>cannula</a:t>
            </a:r>
            <a:r>
              <a:rPr lang="en-GB" dirty="0" smtClean="0"/>
              <a:t> represent </a:t>
            </a:r>
            <a:r>
              <a:rPr lang="en-GB" dirty="0" smtClean="0"/>
              <a:t>different </a:t>
            </a:r>
            <a:r>
              <a:rPr lang="en-GB" dirty="0" smtClean="0"/>
              <a:t>devices</a:t>
            </a:r>
          </a:p>
          <a:p>
            <a:r>
              <a:rPr lang="en-GB" dirty="0" smtClean="0"/>
              <a:t> </a:t>
            </a:r>
            <a:r>
              <a:rPr lang="en-GB" dirty="0" smtClean="0"/>
              <a:t>e.g., a “Tracheal </a:t>
            </a:r>
            <a:r>
              <a:rPr lang="en-GB" dirty="0" err="1" smtClean="0"/>
              <a:t>cannula</a:t>
            </a:r>
            <a:r>
              <a:rPr lang="en-GB" dirty="0" smtClean="0"/>
              <a:t>” could never be named as a “Tracheal catheter”, and visa-versa an “Angiographic catheter” could never be named as an “Angiographic </a:t>
            </a:r>
            <a:r>
              <a:rPr lang="en-GB" dirty="0" err="1" smtClean="0"/>
              <a:t>cannula</a:t>
            </a:r>
            <a:r>
              <a:rPr lang="en-GB" dirty="0" smtClean="0"/>
              <a:t>” </a:t>
            </a:r>
            <a:endParaRPr lang="en-GB" dirty="0" smtClean="0"/>
          </a:p>
          <a:p>
            <a:r>
              <a:rPr lang="en-GB" dirty="0" smtClean="0"/>
              <a:t>Decision on terming is dependent on the device supporting </a:t>
            </a:r>
            <a:r>
              <a:rPr lang="en-GB" dirty="0" smtClean="0"/>
              <a:t>Information for Users (IFU), brochure/sales material, and User </a:t>
            </a:r>
            <a:r>
              <a:rPr lang="en-GB" dirty="0" smtClean="0"/>
              <a:t>Manuals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GMDN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“…..you </a:t>
            </a:r>
            <a:r>
              <a:rPr lang="en-GB" dirty="0" smtClean="0"/>
              <a:t>cannot make the simple conclusion that </a:t>
            </a:r>
            <a:r>
              <a:rPr lang="en-US" dirty="0" smtClean="0"/>
              <a:t>“Catheter” and “</a:t>
            </a:r>
            <a:r>
              <a:rPr lang="en-US" dirty="0" err="1" smtClean="0"/>
              <a:t>Cannula</a:t>
            </a:r>
            <a:r>
              <a:rPr lang="en-US" dirty="0" smtClean="0"/>
              <a:t>” mean the same thing – this is </a:t>
            </a:r>
            <a:r>
              <a:rPr lang="en-US" dirty="0" smtClean="0"/>
              <a:t>conclusively wrong…..”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775</TotalTime>
  <Words>417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catheter cannula line  (vascular access)</vt:lpstr>
      <vt:lpstr>Issues </vt:lpstr>
      <vt:lpstr>Anaesthesia SIG view  Supported by Nursing SIG (except UK) </vt:lpstr>
      <vt:lpstr>Proposals</vt:lpstr>
      <vt:lpstr>UK nursing view  (UK practice guidelines as primary reference)</vt:lpstr>
      <vt:lpstr>Suggested next steps</vt:lpstr>
      <vt:lpstr>The Medical Devices view</vt:lpstr>
      <vt:lpstr>The Medical Devices view</vt:lpstr>
      <vt:lpstr>GMDN statement</vt:lpstr>
    </vt:vector>
  </TitlesOfParts>
  <Company>RCN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Governance of RCN Quality Assurance Strategy</dc:title>
  <dc:creator>Anne Casey</dc:creator>
  <cp:lastModifiedBy>jogo</cp:lastModifiedBy>
  <cp:revision>34</cp:revision>
  <dcterms:created xsi:type="dcterms:W3CDTF">2011-06-07T08:13:36Z</dcterms:created>
  <dcterms:modified xsi:type="dcterms:W3CDTF">2012-10-23T20:07:55Z</dcterms:modified>
</cp:coreProperties>
</file>