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7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414" r:id="rId3"/>
    <p:sldId id="415" r:id="rId4"/>
    <p:sldId id="330" r:id="rId5"/>
    <p:sldId id="409" r:id="rId6"/>
    <p:sldId id="368" r:id="rId7"/>
    <p:sldId id="410" r:id="rId8"/>
    <p:sldId id="355" r:id="rId9"/>
    <p:sldId id="408" r:id="rId10"/>
    <p:sldId id="413" r:id="rId11"/>
    <p:sldId id="416" r:id="rId12"/>
    <p:sldId id="405" r:id="rId13"/>
    <p:sldId id="417" r:id="rId14"/>
    <p:sldId id="419" r:id="rId15"/>
    <p:sldId id="406" r:id="rId16"/>
    <p:sldId id="411" r:id="rId17"/>
    <p:sldId id="404" r:id="rId18"/>
    <p:sldId id="418" r:id="rId19"/>
    <p:sldId id="403" r:id="rId20"/>
    <p:sldId id="420" r:id="rId21"/>
    <p:sldId id="421" r:id="rId22"/>
    <p:sldId id="422" r:id="rId23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9867" autoAdjust="0"/>
  </p:normalViewPr>
  <p:slideViewPr>
    <p:cSldViewPr snapToGrid="0" snapToObjects="1">
      <p:cViewPr varScale="1">
        <p:scale>
          <a:sx n="71" d="100"/>
          <a:sy n="71" d="100"/>
        </p:scale>
        <p:origin x="-8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4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56EEB75-E26F-4902-B065-E9891E13DB7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C621D8D-26CF-4651-A799-AE067168944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521D7D3-9C89-48F1-AD8B-5A96C4934C2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0E69BAD-5EFD-4A79-A803-2F70940FC4D6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DE60D-BAA9-4F30-8256-82E33B45387A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ECC9AFB-EC25-41C0-B45F-61A8DB82DF69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888D1B8-EF60-432D-96AF-951E363ABAE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7F605A0-C3FC-4726-9FB8-FFCF5902BC0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9E2730E-2E48-4B90-97C0-E8AF61FF8A01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CD2E1E5-1531-4F26-9920-523C29DCA05D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BDE3F5B-BAAE-4940-B4D1-0F7FF65B5012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8399FC2-DA0C-4374-AF87-D91A0043E0F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52F7C0D-FE4A-41CE-9552-3F1051F15579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D7AA874-459A-48BC-9E54-CBD2A67459F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17/04/2016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6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17/04/2016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3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Calibri"/>
                <a:cs typeface="Calibri"/>
              </a:rPr>
              <a:t>Draft Observables Concept Model for Deployment of Anatomic/Molecular Pathology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model extension: Gene locus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9" t="9839" r="23366" b="11401"/>
          <a:stretch/>
        </p:blipFill>
        <p:spPr bwMode="auto">
          <a:xfrm>
            <a:off x="1331260" y="1329928"/>
            <a:ext cx="6197677" cy="585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1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t="9828" r="71898" b="24774"/>
          <a:stretch/>
        </p:blipFill>
        <p:spPr bwMode="auto">
          <a:xfrm>
            <a:off x="4037545" y="-593002"/>
            <a:ext cx="510645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6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&lt;&lt;Cell structure, &lt;&lt;Morphology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99812"/>
            <a:ext cx="5882857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 | Gene nucleotide sequence detected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704327008 |Direct site</a:t>
            </a:r>
            <a:r>
              <a:rPr lang="en-AU" sz="1000" dirty="0" smtClean="0">
                <a:solidFill>
                  <a:schemeClr val="tx1"/>
                </a:solidFill>
              </a:rPr>
              <a:t>||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0703" y="3804615"/>
            <a:ext cx="3908152" cy="5143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</a:rPr>
              <a:t>&lt;&lt;Specimen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7676" y="4003475"/>
            <a:ext cx="393027" cy="5830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71814" y="5202833"/>
            <a:ext cx="5686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sequencing data today is reported in variant call</a:t>
            </a:r>
          </a:p>
          <a:p>
            <a:r>
              <a:rPr lang="en-US" dirty="0" smtClean="0"/>
              <a:t>Format with file sizes for multi-sequence tests running</a:t>
            </a:r>
          </a:p>
          <a:p>
            <a:r>
              <a:rPr lang="en-US" dirty="0" smtClean="0"/>
              <a:t>Several thousand bytes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96015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Malignant neoplasm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99812"/>
            <a:ext cx="5882857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455350031000004100 |BRAF nucleotide sequence detected in excised malignant neoplasm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704327008 |Direct site</a:t>
            </a:r>
            <a:r>
              <a:rPr lang="en-AU" sz="1000" dirty="0" smtClean="0">
                <a:solidFill>
                  <a:schemeClr val="tx1"/>
                </a:solidFill>
              </a:rPr>
              <a:t>||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0703" y="3804615"/>
            <a:ext cx="3908152" cy="51432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</a:rPr>
              <a:t>Formalin-fixed </a:t>
            </a:r>
            <a:r>
              <a:rPr lang="en-US" sz="1300" b="1" dirty="0" smtClean="0">
                <a:solidFill>
                  <a:schemeClr val="tx1"/>
                </a:solidFill>
              </a:rPr>
              <a:t>paraffin </a:t>
            </a:r>
            <a:r>
              <a:rPr lang="en-US" sz="1300" b="1" dirty="0">
                <a:solidFill>
                  <a:schemeClr val="tx1"/>
                </a:solidFill>
              </a:rPr>
              <a:t>embedded tissue sample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7676" y="4003475"/>
            <a:ext cx="393027" cy="5830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8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183" y="523648"/>
            <a:ext cx="8229600" cy="579434"/>
          </a:xfrm>
        </p:spPr>
        <p:txBody>
          <a:bodyPr/>
          <a:lstStyle/>
          <a:p>
            <a:r>
              <a:rPr lang="en-US" dirty="0" smtClean="0"/>
              <a:t>Features of </a:t>
            </a:r>
            <a:r>
              <a:rPr lang="en-US" dirty="0" smtClean="0"/>
              <a:t>human </a:t>
            </a:r>
            <a:r>
              <a:rPr lang="en-US" dirty="0" smtClean="0"/>
              <a:t>nucleotide </a:t>
            </a:r>
            <a:br>
              <a:rPr lang="en-US" dirty="0" smtClean="0"/>
            </a:br>
            <a:r>
              <a:rPr lang="en-US" dirty="0" smtClean="0"/>
              <a:t>sequence </a:t>
            </a:r>
            <a:r>
              <a:rPr lang="en-US" dirty="0" smtClean="0"/>
              <a:t>by variant call format (Alexis)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457086"/>
              </p:ext>
            </p:extLst>
          </p:nvPr>
        </p:nvGraphicFramePr>
        <p:xfrm>
          <a:off x="1739803" y="1428750"/>
          <a:ext cx="5664393" cy="5000625"/>
        </p:xfrm>
        <a:graphic>
          <a:graphicData uri="http://schemas.openxmlformats.org/drawingml/2006/table">
            <a:tbl>
              <a:tblPr/>
              <a:tblGrid>
                <a:gridCol w="1545611"/>
                <a:gridCol w="1440594"/>
                <a:gridCol w="2678188"/>
              </a:tblGrid>
              <a:tr h="369821">
                <a:tc>
                  <a:txBody>
                    <a:bodyPr/>
                    <a:lstStyle/>
                    <a:p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Property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>
                          <a:effectLst/>
                          <a:latin typeface="Times New Roman,serif"/>
                        </a:rPr>
                        <a:t>Example Value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sng" dirty="0" err="1" smtClean="0">
                          <a:effectLst/>
                          <a:latin typeface="Times New Roman,serif"/>
                        </a:rPr>
                        <a:t>Valuesets</a:t>
                      </a:r>
                      <a:r>
                        <a:rPr lang="en-US" sz="900" b="1" u="sng" dirty="0" smtClean="0">
                          <a:effectLst/>
                          <a:latin typeface="Times New Roman,serif"/>
                        </a:rPr>
                        <a:t> </a:t>
                      </a:r>
                      <a:r>
                        <a:rPr lang="en-US" sz="900" b="1" u="sng" dirty="0">
                          <a:effectLst/>
                          <a:latin typeface="Times New Roman,serif"/>
                        </a:rPr>
                        <a:t>(not comprehensive, by far)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Human Genome Reference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GRCh37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GRCh38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HUGO Gene Abbreviation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BRAF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STK11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TP53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Type Examined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RNA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Mitochondrial DNA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95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Nucleic acid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nucleotide variant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Translocation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Copy number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Methylation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52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Predicted protein variant type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Single amino acid substitution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Silent (no protein change)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Insertion with frameshift and late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early truncation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Deletion with frameshift and late truncation 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Fusion protein (translocation with another gene's protein)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Complete non-expression of protein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Splice region variant</a:t>
                      </a:r>
                      <a:endParaRPr lang="en-US" sz="1400">
                        <a:effectLst/>
                      </a:endParaRPr>
                    </a:p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Start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09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Stop coordinate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140453135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140453156 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nucleic acid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c.1799T&gt;A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c.1779_1780delTGinsGA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21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HGVS protein nomenclature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  <a:latin typeface="Times New Roman,serif"/>
                        </a:rPr>
                        <a:t>p.Val600Glu</a:t>
                      </a:r>
                      <a:endParaRPr lang="en-US" sz="140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Times New Roman,serif"/>
                        </a:rPr>
                        <a:t>p.Asp594Asn</a:t>
                      </a:r>
                      <a:endParaRPr lang="en-US" sz="1400" dirty="0">
                        <a:effectLst/>
                      </a:endParaRPr>
                    </a:p>
                  </a:txBody>
                  <a:tcPr marL="40198" marR="40198" marT="40198" marB="40198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39900" y="1428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2E75B5"/>
                </a:solidFill>
                <a:effectLst/>
                <a:latin typeface="Times New Roman" pitchFamily="18" charset="0"/>
                <a:cs typeface="Arial" pitchFamily="34" charset="0"/>
              </a:rPr>
              <a:t>Human genetic variant from reference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variant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59630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Chr7 140719927 BRAFV600E V G… |GRCh38;CM000669.2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Finding site</a:t>
            </a:r>
            <a:r>
              <a:rPr lang="en-AU" sz="1200" dirty="0" smtClean="0">
                <a:solidFill>
                  <a:schemeClr val="tx1"/>
                </a:solidFill>
              </a:rPr>
              <a:t>	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04019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462022"/>
            <a:ext cx="2171893" cy="38541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Interprets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BRAF nucleotide sequence detected in malignancy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33" y="1505548"/>
            <a:ext cx="1395126" cy="14116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Associated morphology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3912" y="2953462"/>
            <a:ext cx="2036949" cy="46094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i="1" dirty="0" smtClean="0">
                <a:solidFill>
                  <a:schemeClr val="tx1"/>
                </a:solidFill>
              </a:rPr>
              <a:t>Has value</a:t>
            </a:r>
            <a:endParaRPr lang="en-AU" sz="1400" b="1" i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12642" y="2552666"/>
            <a:ext cx="895520" cy="3670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17137"/>
            <a:ext cx="4346545" cy="63034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V600E mutation identified in excised malignant neoplasm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Evaluation finding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66850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>
            <a:off x="4380861" y="3183936"/>
            <a:ext cx="339559" cy="41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 flipV="1">
            <a:off x="4399774" y="2645599"/>
            <a:ext cx="344148" cy="912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12441" y="2339287"/>
            <a:ext cx="385766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02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82" y="353201"/>
            <a:ext cx="8229600" cy="579434"/>
          </a:xfrm>
        </p:spPr>
        <p:txBody>
          <a:bodyPr/>
          <a:lstStyle/>
          <a:p>
            <a:r>
              <a:rPr lang="en-US" dirty="0" smtClean="0"/>
              <a:t>SNOW OWL</a:t>
            </a:r>
            <a:r>
              <a:rPr lang="en-US" dirty="0" smtClean="0"/>
              <a:t> exemplars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10448" r="71050" b="22283"/>
          <a:stretch/>
        </p:blipFill>
        <p:spPr bwMode="auto">
          <a:xfrm>
            <a:off x="0" y="1239696"/>
            <a:ext cx="3466532" cy="492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8" t="10055" r="21278" b="11322"/>
          <a:stretch/>
        </p:blipFill>
        <p:spPr bwMode="auto">
          <a:xfrm>
            <a:off x="2743200" y="1106556"/>
            <a:ext cx="6400800" cy="57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3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721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Entitic</a:t>
            </a:r>
            <a:r>
              <a:rPr lang="en-AU" sz="1400" b="1" dirty="0" smtClean="0">
                <a:solidFill>
                  <a:schemeClr val="tx1"/>
                </a:solidFill>
              </a:rPr>
              <a:t> number (qualifier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Scales (qualifier)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704327008 |Direct site|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Protein (substance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6401" y="198881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&lt;&lt;Cell structure, &lt;&lt;Morphology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45464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Gene locus or nucleotide </a:t>
            </a:r>
            <a:r>
              <a:rPr lang="en-US" sz="1400" b="1" dirty="0" err="1" smtClean="0">
                <a:solidFill>
                  <a:schemeClr val="tx1"/>
                </a:solidFill>
              </a:rPr>
              <a:t>seq</a:t>
            </a:r>
            <a:r>
              <a:rPr lang="en-US" sz="1400" b="1" dirty="0" smtClean="0">
                <a:solidFill>
                  <a:schemeClr val="tx1"/>
                </a:solidFill>
              </a:rPr>
              <a:t> (cell structure)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5445" y="1469870"/>
            <a:ext cx="1452058" cy="155590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949350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&lt;&lt;Specimen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537371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25288"/>
            <a:ext cx="5027105" cy="59634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Immunohistochemical</a:t>
            </a:r>
            <a:r>
              <a:rPr lang="en-US" sz="1400" b="1" dirty="0" smtClean="0">
                <a:solidFill>
                  <a:schemeClr val="tx1"/>
                </a:solidFill>
              </a:rPr>
              <a:t> test for protein expression of gene or gene mutation (observable entity)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Tumor</a:t>
            </a:r>
            <a:r>
              <a:rPr lang="en-AU" sz="1400" b="1" dirty="0" smtClean="0">
                <a:solidFill>
                  <a:schemeClr val="tx1"/>
                </a:solidFill>
              </a:rPr>
              <a:t> observable (observable entity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Single point in time(qualifier)\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11736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Immunohistochemical</a:t>
            </a:r>
            <a:r>
              <a:rPr lang="en-AU" sz="1400" b="1" dirty="0" smtClean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technique(technique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0884" y="215164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 flipV="1">
            <a:off x="4332303" y="3085061"/>
            <a:ext cx="388117" cy="2115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599285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05672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9412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Entitic</a:t>
            </a:r>
            <a:r>
              <a:rPr lang="en-AU" sz="1400" b="1" dirty="0" smtClean="0">
                <a:solidFill>
                  <a:schemeClr val="tx1"/>
                </a:solidFill>
              </a:rPr>
              <a:t> number (qualifier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Nominal value (qualifier)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704327008 |Direct site|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BRAF human cellular protein (substance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6401" y="198881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Malignant neoplasm (morphology)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45464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 (cell structure)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5445" y="1469870"/>
            <a:ext cx="1452058" cy="155590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Formalin fixed paraffin embedded tissue specimen</a:t>
            </a: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25288"/>
            <a:ext cx="5027105" cy="59634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BRAF protein expression by </a:t>
            </a:r>
            <a:r>
              <a:rPr lang="en-US" sz="1400" b="1" dirty="0" err="1" smtClean="0">
                <a:solidFill>
                  <a:schemeClr val="tx1"/>
                </a:solidFill>
              </a:rPr>
              <a:t>immunoperoxidase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</a:rPr>
              <a:t>staining of excised malignant neoplasm (observable entity)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 smtClean="0">
                <a:solidFill>
                  <a:schemeClr val="tx1"/>
                </a:solidFill>
              </a:rPr>
              <a:t>Tumor</a:t>
            </a:r>
            <a:r>
              <a:rPr lang="en-AU" sz="1400" b="1" dirty="0" smtClean="0">
                <a:solidFill>
                  <a:schemeClr val="tx1"/>
                </a:solidFill>
              </a:rPr>
              <a:t> observable (observable entity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Single point in time(qualifier)\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11736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err="1">
                <a:solidFill>
                  <a:schemeClr val="tx1"/>
                </a:solidFill>
              </a:rPr>
              <a:t>I</a:t>
            </a:r>
            <a:r>
              <a:rPr lang="en-AU" sz="1400" b="1" dirty="0" err="1" smtClean="0">
                <a:solidFill>
                  <a:schemeClr val="tx1"/>
                </a:solidFill>
              </a:rPr>
              <a:t>mmunoperoxidase</a:t>
            </a:r>
            <a:r>
              <a:rPr lang="en-AU" sz="1400" b="1" dirty="0" smtClean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technique(technique</a:t>
            </a:r>
            <a:r>
              <a:rPr lang="en-AU" sz="1400" dirty="0" smtClean="0">
                <a:solidFill>
                  <a:schemeClr val="tx1"/>
                </a:solidFill>
              </a:rPr>
              <a:t>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0884" y="215164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endCxn id="28" idx="1"/>
          </p:cNvCxnSpPr>
          <p:nvPr/>
        </p:nvCxnSpPr>
        <p:spPr bwMode="auto">
          <a:xfrm>
            <a:off x="4367417" y="3052425"/>
            <a:ext cx="353003" cy="3263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599285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05672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0385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|Chromosome structure(cell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236958" y="2953382"/>
            <a:ext cx="1912556" cy="49044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1840" y="3939997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 smtClean="0">
                <a:solidFill>
                  <a:schemeClr val="tx1"/>
                </a:solidFill>
              </a:rPr>
              <a:t>43,170,295</a:t>
            </a:r>
            <a:endParaRPr lang="en-AU" sz="15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|Chromosome pair 17(cell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418085" y="3362062"/>
            <a:ext cx="2389641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GrCh38 Nucleotide start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377278" y="2280049"/>
            <a:ext cx="1061180" cy="746054"/>
          </a:xfrm>
          <a:prstGeom prst="bentConnector3">
            <a:avLst>
              <a:gd name="adj1" fmla="val 5253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548942" y="2705315"/>
            <a:ext cx="1294410" cy="44387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41841" y="3362061"/>
            <a:ext cx="3254123" cy="42479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 smtClean="0">
                <a:solidFill>
                  <a:schemeClr val="tx1"/>
                </a:solidFill>
              </a:rPr>
              <a:t>43,044,295</a:t>
            </a:r>
            <a:endParaRPr lang="en-AU" sz="15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38458" y="3970668"/>
            <a:ext cx="2350620" cy="36842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GrCh38 Nucleotide end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38" name="Elbow Connector 137"/>
          <p:cNvCxnSpPr>
            <a:stCxn id="55" idx="3"/>
            <a:endCxn id="20" idx="1"/>
          </p:cNvCxnSpPr>
          <p:nvPr/>
        </p:nvCxnSpPr>
        <p:spPr>
          <a:xfrm flipV="1">
            <a:off x="4789078" y="4154881"/>
            <a:ext cx="35276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437494961000004105 |BRCA1 gene locus (cell structure)|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Breast cancer 1 BRCA1 gene locus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|Nucleotide sequence(cell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48014" y="1847280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922269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386" y="3524664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Flowchart: Terminator 32"/>
          <p:cNvSpPr/>
          <p:nvPr/>
        </p:nvSpPr>
        <p:spPr>
          <a:xfrm>
            <a:off x="2384670" y="4634056"/>
            <a:ext cx="2350620" cy="36842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Chromosome region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94952" y="4603385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 smtClean="0">
                <a:solidFill>
                  <a:schemeClr val="tx1"/>
                </a:solidFill>
              </a:rPr>
              <a:t>17q21.31</a:t>
            </a:r>
            <a:endParaRPr lang="en-AU" sz="1500" dirty="0">
              <a:solidFill>
                <a:schemeClr val="tx1"/>
              </a:solidFill>
            </a:endParaRPr>
          </a:p>
        </p:txBody>
      </p:sp>
      <p:cxnSp>
        <p:nvCxnSpPr>
          <p:cNvPr id="38" name="Elbow Connector 37"/>
          <p:cNvCxnSpPr>
            <a:endCxn id="33" idx="1"/>
          </p:cNvCxnSpPr>
          <p:nvPr/>
        </p:nvCxnSpPr>
        <p:spPr>
          <a:xfrm rot="16200000" flipH="1">
            <a:off x="970459" y="3404058"/>
            <a:ext cx="2407187" cy="42123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endCxn id="35" idx="1"/>
          </p:cNvCxnSpPr>
          <p:nvPr/>
        </p:nvCxnSpPr>
        <p:spPr>
          <a:xfrm flipV="1">
            <a:off x="4735290" y="4818269"/>
            <a:ext cx="45966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4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for molecular pathology/genetics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Resected melanoma tests positive for BRAF V600E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Patient is heterozygote for BRCA1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Resected colon cancer tests positive for MSH2 gene mutation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Finding of Human non-polyposis colon cancer type 1 genetic carrier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KRAS codon 12 sequence variant detected in excised malignant </a:t>
            </a:r>
            <a:r>
              <a:rPr lang="en-US" dirty="0" smtClean="0"/>
              <a:t>neoplasm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D2S123 mononucleotide microsatellite stability in excised malignant neoplasm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8824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37016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property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Variant call format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Single point in time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Body structure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BRCA1 </a:t>
            </a:r>
            <a:r>
              <a:rPr lang="en-US" sz="1400" b="1" dirty="0" smtClean="0">
                <a:solidFill>
                  <a:schemeClr val="tx1"/>
                </a:solidFill>
              </a:rPr>
              <a:t>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24824" y="1480490"/>
            <a:ext cx="143081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370134009 |Time aspect</a:t>
            </a:r>
            <a:r>
              <a:rPr lang="en-AU" sz="1000" b="1" dirty="0" smtClean="0">
                <a:solidFill>
                  <a:schemeClr val="tx1"/>
                </a:solidFill>
              </a:rPr>
              <a:t>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299812"/>
            <a:ext cx="5560700" cy="54306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61381402100000410</a:t>
            </a:r>
            <a:r>
              <a:rPr lang="en-US" sz="1400" dirty="0" smtClean="0">
                <a:solidFill>
                  <a:schemeClr val="tx1"/>
                </a:solidFill>
              </a:rPr>
              <a:t>0 </a:t>
            </a:r>
            <a:r>
              <a:rPr lang="en-US" sz="1400" dirty="0" smtClean="0">
                <a:solidFill>
                  <a:schemeClr val="tx1"/>
                </a:solidFill>
              </a:rPr>
              <a:t>|</a:t>
            </a:r>
            <a:r>
              <a:rPr lang="en-US" sz="1400" dirty="0" smtClean="0">
                <a:solidFill>
                  <a:schemeClr val="tx1"/>
                </a:solidFill>
              </a:rPr>
              <a:t>BRCA1 nucleotide </a:t>
            </a:r>
            <a:r>
              <a:rPr lang="en-US" sz="1400" dirty="0" smtClean="0">
                <a:solidFill>
                  <a:schemeClr val="tx1"/>
                </a:solidFill>
              </a:rPr>
              <a:t>sequence detected </a:t>
            </a:r>
            <a:r>
              <a:rPr lang="en-US" sz="1400" dirty="0" smtClean="0">
                <a:solidFill>
                  <a:schemeClr val="tx1"/>
                </a:solidFill>
              </a:rPr>
              <a:t>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Observable entity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>
                <a:solidFill>
                  <a:schemeClr val="tx1"/>
                </a:solidFill>
              </a:rPr>
              <a:t>246501002 |Technique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Nucleotide </a:t>
            </a:r>
            <a:r>
              <a:rPr lang="en-AU" sz="1200" b="1" dirty="0">
                <a:solidFill>
                  <a:schemeClr val="tx1"/>
                </a:solidFill>
              </a:rPr>
              <a:t>sequencing technique (technique</a:t>
            </a:r>
            <a:r>
              <a:rPr lang="en-AU" sz="1200" b="1" dirty="0" smtClean="0">
                <a:solidFill>
                  <a:schemeClr val="tx1"/>
                </a:solidFill>
              </a:rPr>
              <a:t>)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194999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0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8182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Nucleotide sequence variant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59630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Chr7 140719927 BRAFV600E V G… |GRCh38;CM000669.2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Finding site</a:t>
            </a:r>
            <a:r>
              <a:rPr lang="en-AU" sz="1200" dirty="0" smtClean="0">
                <a:solidFill>
                  <a:schemeClr val="tx1"/>
                </a:solidFill>
              </a:rPr>
              <a:t>	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04019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BRAF gene locus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462022"/>
            <a:ext cx="2171893" cy="38541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Interprets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BRAF nucleotide sequence detected in malignancy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33" y="1505548"/>
            <a:ext cx="1395126" cy="14116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Associated morphology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3912" y="2953462"/>
            <a:ext cx="2036949" cy="46094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i="1" dirty="0" smtClean="0">
                <a:solidFill>
                  <a:schemeClr val="tx1"/>
                </a:solidFill>
              </a:rPr>
              <a:t>Has value</a:t>
            </a:r>
            <a:endParaRPr lang="en-AU" sz="1400" b="1" i="1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12642" y="2552666"/>
            <a:ext cx="895520" cy="3670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17137"/>
            <a:ext cx="4346545" cy="63034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412734009 |BRCA1 gene mutation positive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Evaluation finding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66850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>
            <a:off x="4380861" y="3183936"/>
            <a:ext cx="339559" cy="41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 flipV="1">
            <a:off x="4399774" y="2645599"/>
            <a:ext cx="344148" cy="912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12441" y="2339287"/>
            <a:ext cx="385766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ine Callout 1 29"/>
          <p:cNvSpPr/>
          <p:nvPr/>
        </p:nvSpPr>
        <p:spPr bwMode="auto">
          <a:xfrm>
            <a:off x="226601" y="5173108"/>
            <a:ext cx="5924817" cy="1153181"/>
          </a:xfrm>
          <a:prstGeom prst="borderCallout1">
            <a:avLst>
              <a:gd name="adj1" fmla="val 1951"/>
              <a:gd name="adj2" fmla="val 9251"/>
              <a:gd name="adj3" fmla="val -211735"/>
              <a:gd name="adj4" fmla="val 34123"/>
            </a:avLst>
          </a:prstGeom>
          <a:solidFill>
            <a:srgbClr val="FFFF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Currently defined with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405823003|BRCA1 mutation carrier test (procedure)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2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pathology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Literature review should easily identify the genes reported with clinically significant variants</a:t>
            </a:r>
          </a:p>
          <a:p>
            <a:r>
              <a:rPr lang="en-US" dirty="0" smtClean="0"/>
              <a:t>Automated build of genetic structures is feasible using HGNC reference data sets</a:t>
            </a:r>
          </a:p>
          <a:p>
            <a:r>
              <a:rPr lang="en-US" dirty="0" smtClean="0"/>
              <a:t>Observables build could be templated from those gene concepts and significant clinical findings could be fully modeled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06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353201"/>
            <a:ext cx="8229600" cy="579434"/>
          </a:xfrm>
        </p:spPr>
        <p:txBody>
          <a:bodyPr/>
          <a:lstStyle/>
          <a:p>
            <a:r>
              <a:rPr lang="en-US" dirty="0" smtClean="0"/>
              <a:t>Query use cases for domain </a:t>
            </a:r>
            <a:br>
              <a:rPr lang="en-US" dirty="0" smtClean="0"/>
            </a:br>
            <a:r>
              <a:rPr lang="en-US" dirty="0" smtClean="0"/>
              <a:t>ontology in Molecular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 all patient observations of  a </a:t>
            </a:r>
            <a:r>
              <a:rPr lang="en-US" dirty="0" smtClean="0"/>
              <a:t>specific SNP </a:t>
            </a:r>
            <a:r>
              <a:rPr lang="en-US" dirty="0" smtClean="0"/>
              <a:t>for resected tumors regardless of lab technique employed (sequencing, IHC, PCR, probes)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Retrieve all patients with finding of specified </a:t>
            </a:r>
            <a:r>
              <a:rPr lang="en-US" dirty="0" err="1" smtClean="0"/>
              <a:t>oncogenetic</a:t>
            </a:r>
            <a:r>
              <a:rPr lang="en-US" dirty="0" smtClean="0"/>
              <a:t> risk factor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(Identify all findings for patients with sequence variants of a specific chromosome region)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(Identify all protein producing genes on the long arm of chromosome 3)</a:t>
            </a:r>
          </a:p>
          <a:p>
            <a:pPr marL="457200" indent="-457200">
              <a:buFont typeface="+mj-lt"/>
              <a:buAutoNum type="arabicParenR"/>
            </a:pPr>
            <a:endParaRPr lang="en-US" dirty="0"/>
          </a:p>
          <a:p>
            <a:pPr marL="457200" indent="-457200">
              <a:buFont typeface="+mj-lt"/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71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118598001 |Measurement property(qualifier)</a:t>
            </a:r>
            <a:br>
              <a:rPr lang="en-US" sz="2400" dirty="0" smtClean="0"/>
            </a:br>
            <a:r>
              <a:rPr lang="en-US" sz="2400" dirty="0" smtClean="0"/>
              <a:t>Expanded SNOMED CT draft Lab/Pathology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00066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Measurement property</a:t>
            </a:r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Entitic</a:t>
            </a:r>
            <a:r>
              <a:rPr lang="en-US" dirty="0" smtClean="0"/>
              <a:t> properties) </a:t>
            </a:r>
          </a:p>
          <a:p>
            <a:pPr lvl="1"/>
            <a:r>
              <a:rPr lang="en-US" u="sng" dirty="0" err="1" smtClean="0"/>
              <a:t>Entitic</a:t>
            </a:r>
            <a:r>
              <a:rPr lang="en-US" u="sng" dirty="0" smtClean="0"/>
              <a:t> integrity:</a:t>
            </a:r>
            <a:r>
              <a:rPr lang="en-US" dirty="0" smtClean="0"/>
              <a:t> </a:t>
            </a:r>
            <a:r>
              <a:rPr lang="en-US" sz="1600" dirty="0" smtClean="0"/>
              <a:t>degree of wholeness; absence of fragmentation or distortion</a:t>
            </a:r>
            <a:endParaRPr lang="en-US" sz="1600" u="sng" dirty="0" smtClean="0"/>
          </a:p>
          <a:p>
            <a:pPr lvl="1"/>
            <a:r>
              <a:rPr lang="en-US" u="sng" dirty="0" err="1" smtClean="0"/>
              <a:t>Entitic</a:t>
            </a:r>
            <a:r>
              <a:rPr lang="en-US" u="sng" smtClean="0"/>
              <a:t> number</a:t>
            </a:r>
          </a:p>
          <a:p>
            <a:pPr lvl="1"/>
            <a:r>
              <a:rPr lang="en-US" u="sng" smtClean="0"/>
              <a:t>Anatomic </a:t>
            </a:r>
            <a:r>
              <a:rPr lang="en-US" u="sng" dirty="0" smtClean="0"/>
              <a:t>Location: </a:t>
            </a:r>
            <a:r>
              <a:rPr lang="en-US" sz="1600" dirty="0" smtClean="0"/>
              <a:t>location of an entity within an organism</a:t>
            </a:r>
          </a:p>
          <a:p>
            <a:pPr lvl="1"/>
            <a:r>
              <a:rPr lang="en-US" u="sng" dirty="0" smtClean="0"/>
              <a:t>Radial location</a:t>
            </a:r>
            <a:r>
              <a:rPr lang="en-US" sz="1600" dirty="0" smtClean="0"/>
              <a:t>: </a:t>
            </a:r>
            <a:r>
              <a:rPr lang="en-US" sz="1600" dirty="0" err="1" smtClean="0"/>
              <a:t>clockface</a:t>
            </a:r>
            <a:r>
              <a:rPr lang="en-US" sz="1600" dirty="0" smtClean="0"/>
              <a:t> direction within usually tubular or round structure </a:t>
            </a:r>
          </a:p>
          <a:p>
            <a:pPr lvl="1"/>
            <a:r>
              <a:rPr lang="en-US" u="sng" dirty="0" smtClean="0"/>
              <a:t>Histologic feature </a:t>
            </a:r>
            <a:r>
              <a:rPr lang="en-US" sz="1600" dirty="0" smtClean="0"/>
              <a:t>: (phenotypic observations, gross or micro) clear demarcation, shape or configuration</a:t>
            </a:r>
            <a:r>
              <a:rPr lang="en-US" sz="1600" u="sng" dirty="0" smtClean="0"/>
              <a:t>(propose value sets for exemplar specification</a:t>
            </a:r>
            <a:r>
              <a:rPr lang="en-US" sz="16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dirty="0" smtClean="0"/>
              <a:t>Histologic invasiveness:</a:t>
            </a:r>
            <a:r>
              <a:rPr lang="en-US" sz="2200" dirty="0" smtClean="0"/>
              <a:t> </a:t>
            </a:r>
            <a:r>
              <a:rPr lang="en-US" sz="1600" dirty="0" smtClean="0"/>
              <a:t>extension or infiltration of source into adjacent structures</a:t>
            </a:r>
            <a:endParaRPr lang="en-US" sz="1600" u="sng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u="sng" dirty="0" smtClean="0"/>
              <a:t>Nucleotide sequence property:</a:t>
            </a:r>
            <a:r>
              <a:rPr lang="en-US" sz="2200" dirty="0" smtClean="0"/>
              <a:t> </a:t>
            </a:r>
            <a:r>
              <a:rPr lang="en-US" sz="1600" dirty="0" smtClean="0"/>
              <a:t>disease specific assessment of aggressiveness as established by reference clinical classifications; value sets specified &lt;&lt;277457005|Histologic grading systems(staging scale)</a:t>
            </a:r>
            <a:endParaRPr lang="en-US" sz="1600" u="sng" dirty="0" smtClean="0"/>
          </a:p>
        </p:txBody>
      </p:sp>
    </p:spTree>
    <p:extLst>
      <p:ext uri="{BB962C8B-B14F-4D97-AF65-F5344CB8AC3E}">
        <p14:creationId xmlns:p14="http://schemas.microsoft.com/office/powerpoint/2010/main" val="314739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3201"/>
            <a:ext cx="8229600" cy="579434"/>
          </a:xfrm>
        </p:spPr>
        <p:txBody>
          <a:bodyPr/>
          <a:lstStyle/>
          <a:p>
            <a:r>
              <a:rPr lang="en-US" dirty="0" smtClean="0"/>
              <a:t>Concept model extensions we are </a:t>
            </a:r>
            <a:br>
              <a:rPr lang="en-US" dirty="0" smtClean="0"/>
            </a:br>
            <a:r>
              <a:rPr lang="en-US" dirty="0" smtClean="0"/>
              <a:t>testing for Molecular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Agree upon HGNC, NCBI and UNIPROT as build reference resources which will support scalable modeling of SNOMED CT </a:t>
            </a:r>
            <a:r>
              <a:rPr lang="en-US" sz="2200" dirty="0" smtClean="0"/>
              <a:t>extensions and automated build of content</a:t>
            </a:r>
            <a:endParaRPr lang="en-US" sz="2200" dirty="0" smtClean="0"/>
          </a:p>
          <a:p>
            <a:r>
              <a:rPr lang="en-US" sz="2200" dirty="0" smtClean="0"/>
              <a:t>Expand concept model for Body structures to support fully defined </a:t>
            </a:r>
            <a:r>
              <a:rPr lang="en-US" sz="2200" dirty="0" smtClean="0"/>
              <a:t>concept of Gene </a:t>
            </a:r>
            <a:r>
              <a:rPr lang="en-US" sz="2200" dirty="0" smtClean="0"/>
              <a:t>(locus)</a:t>
            </a:r>
          </a:p>
          <a:p>
            <a:r>
              <a:rPr lang="en-US" sz="2200" dirty="0" smtClean="0"/>
              <a:t>Define templates for observables for gene sequencing, DNA probes,  immunohistochemistry…</a:t>
            </a:r>
          </a:p>
          <a:p>
            <a:pPr lvl="1"/>
            <a:r>
              <a:rPr lang="en-US" sz="2200" dirty="0" smtClean="0"/>
              <a:t>Expand Measurement property to include molecular features</a:t>
            </a:r>
          </a:p>
          <a:p>
            <a:pPr lvl="1"/>
            <a:r>
              <a:rPr lang="en-US" sz="2200" dirty="0" smtClean="0"/>
              <a:t>Expand Technique to include nucleotide sequencing,  epigenetic and </a:t>
            </a:r>
            <a:r>
              <a:rPr lang="en-US" sz="2200" dirty="0" err="1" smtClean="0"/>
              <a:t>immunohistochemical</a:t>
            </a:r>
            <a:r>
              <a:rPr lang="en-US" sz="2200" dirty="0" smtClean="0"/>
              <a:t> procedures in clinical use</a:t>
            </a:r>
          </a:p>
          <a:p>
            <a:r>
              <a:rPr lang="en-US" sz="2200" dirty="0" smtClean="0"/>
              <a:t>Agree upon proper application of concept model to definition of findings based upon genomic observables (nucleotide polymorphisms) some of which require molecular lab data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938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&lt;&lt;Measurement property *1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&lt;&lt;Scales types(qualifier)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31348" y="4866519"/>
            <a:ext cx="1877254" cy="334885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</a:rPr>
              <a:t>246514001 |Units</a:t>
            </a:r>
            <a:r>
              <a:rPr lang="en-AU" sz="1000" dirty="0" smtClean="0">
                <a:solidFill>
                  <a:schemeClr val="tx1"/>
                </a:solidFill>
              </a:rPr>
              <a:t>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&lt;&lt;Body structure, &lt;&lt;Substance, &lt;&lt;Clinical finding &lt;&lt;Organism *0-1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26710" y="3429323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&lt;&lt;</a:t>
            </a:r>
            <a:r>
              <a:rPr lang="en-US" sz="1000" b="1" dirty="0">
                <a:solidFill>
                  <a:schemeClr val="tx1"/>
                </a:solidFill>
              </a:rPr>
              <a:t>Body structure, &lt;&lt;Substance, &lt;&lt;Organism, &lt;&lt;</a:t>
            </a:r>
            <a:r>
              <a:rPr lang="en-US" sz="1000" b="1" dirty="0" smtClean="0">
                <a:solidFill>
                  <a:schemeClr val="tx1"/>
                </a:solidFill>
              </a:rPr>
              <a:t>Specimen *1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27881" y="2376191"/>
            <a:ext cx="2171893" cy="4517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9216841000004100 |Inherent location 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92983" y="4250786"/>
            <a:ext cx="4085744" cy="30944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</a:rPr>
              <a:t>&lt;&lt;Body </a:t>
            </a:r>
            <a:r>
              <a:rPr lang="en-US" sz="900" b="1" dirty="0">
                <a:solidFill>
                  <a:schemeClr val="tx1"/>
                </a:solidFill>
              </a:rPr>
              <a:t>structure, </a:t>
            </a:r>
            <a:r>
              <a:rPr lang="en-US" sz="900" b="1" dirty="0" smtClean="0">
                <a:solidFill>
                  <a:schemeClr val="tx1"/>
                </a:solidFill>
              </a:rPr>
              <a:t>&lt;&lt;Substance</a:t>
            </a:r>
            <a:r>
              <a:rPr lang="en-US" sz="900" b="1" dirty="0">
                <a:solidFill>
                  <a:schemeClr val="tx1"/>
                </a:solidFill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</a:rPr>
              <a:t>&lt;&lt;Organism</a:t>
            </a:r>
            <a:r>
              <a:rPr lang="en-US" sz="900" b="1" dirty="0">
                <a:solidFill>
                  <a:schemeClr val="tx1"/>
                </a:solidFill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</a:rPr>
              <a:t>&lt;&lt;Specimen *0-1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246501002 |Technique|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90580" y="6263717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78" idx="1"/>
          </p:cNvCxnSpPr>
          <p:nvPr/>
        </p:nvCxnSpPr>
        <p:spPr>
          <a:xfrm rot="16200000" flipH="1">
            <a:off x="299811" y="3938842"/>
            <a:ext cx="3717224" cy="37322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&lt;&lt;Units(qualifier)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7" y="5308666"/>
            <a:ext cx="4006661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&lt;&lt;Technique (technique)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1732" y="6246562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&lt;&lt;Body structure,&lt;&lt;Specimen *0-1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375489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Fully specified name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704326004 |Precondition</a:t>
            </a:r>
            <a:r>
              <a:rPr lang="en-AU" sz="1000" dirty="0" smtClean="0">
                <a:solidFill>
                  <a:schemeClr val="tx1"/>
                </a:solidFill>
              </a:rPr>
              <a:t>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&lt;&lt;Time patterns (qualifier) *1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&lt;&lt;Clinical findings, &lt;&lt;Procedures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45033" y="5784979"/>
            <a:ext cx="2212161" cy="39817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Specimen preparation technique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&lt;&lt;Preparation Technique (technique) *0-many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71582" y="6448383"/>
            <a:ext cx="280150" cy="2115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29035" y="2303238"/>
            <a:ext cx="352578" cy="2451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molecular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10447" r="71889" b="24135"/>
          <a:stretch/>
        </p:blipFill>
        <p:spPr bwMode="auto">
          <a:xfrm>
            <a:off x="-1" y="-493466"/>
            <a:ext cx="5157559" cy="735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69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/>
          </a:bodyPr>
          <a:lstStyle/>
          <a:p>
            <a:r>
              <a:rPr lang="en-AU" dirty="0" smtClean="0"/>
              <a:t>Template for gene or nucleotide sequence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3868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structure(cell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299912" y="3031671"/>
            <a:ext cx="1786648" cy="49044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1840" y="3939997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Base pair NN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pair NN(cell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418085" y="3362062"/>
            <a:ext cx="2389641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start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431066" y="2280049"/>
            <a:ext cx="1007392" cy="746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535845" y="2692218"/>
            <a:ext cx="1294408" cy="47007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41841" y="3362061"/>
            <a:ext cx="3254123" cy="42479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Base pair NN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38458" y="3970668"/>
            <a:ext cx="2350620" cy="39909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end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138" name="Elbow Connector 137"/>
          <p:cNvCxnSpPr/>
          <p:nvPr/>
        </p:nvCxnSpPr>
        <p:spPr>
          <a:xfrm flipV="1">
            <a:off x="4824832" y="4154881"/>
            <a:ext cx="35276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 |Nucleotide sequence/gene locus (cell structure)|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14753" y="1838692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874212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386" y="3524664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Flowchart: Terminator 27"/>
          <p:cNvSpPr/>
          <p:nvPr/>
        </p:nvSpPr>
        <p:spPr>
          <a:xfrm>
            <a:off x="2418085" y="4542574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Chromosomal region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94952" y="4529322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Chromosome(</a:t>
            </a:r>
            <a:r>
              <a:rPr lang="en-AU" sz="1400" dirty="0" err="1" smtClean="0">
                <a:solidFill>
                  <a:schemeClr val="tx1"/>
                </a:solidFill>
              </a:rPr>
              <a:t>p|q</a:t>
            </a:r>
            <a:r>
              <a:rPr lang="en-AU" sz="1400" dirty="0" smtClean="0">
                <a:solidFill>
                  <a:schemeClr val="tx1"/>
                </a:solidFill>
              </a:rPr>
              <a:t>)region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0" name="Elbow Connector 29"/>
          <p:cNvCxnSpPr>
            <a:stCxn id="28" idx="3"/>
            <a:endCxn id="29" idx="1"/>
          </p:cNvCxnSpPr>
          <p:nvPr/>
        </p:nvCxnSpPr>
        <p:spPr>
          <a:xfrm>
            <a:off x="4768705" y="4742260"/>
            <a:ext cx="426247" cy="1946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endCxn id="28" idx="1"/>
          </p:cNvCxnSpPr>
          <p:nvPr/>
        </p:nvCxnSpPr>
        <p:spPr>
          <a:xfrm rot="16200000" flipH="1">
            <a:off x="1038291" y="3362466"/>
            <a:ext cx="2282834" cy="47675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08438" y="5178577"/>
            <a:ext cx="63914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be modeled </a:t>
            </a:r>
            <a:r>
              <a:rPr lang="en-US" dirty="0" smtClean="0"/>
              <a:t>entirely</a:t>
            </a:r>
            <a:r>
              <a:rPr lang="en-US" dirty="0" smtClean="0"/>
              <a:t> </a:t>
            </a:r>
            <a:r>
              <a:rPr lang="en-US" dirty="0" smtClean="0"/>
              <a:t>from HGNC reference data</a:t>
            </a:r>
          </a:p>
          <a:p>
            <a:endParaRPr lang="en-US" dirty="0"/>
          </a:p>
          <a:p>
            <a:r>
              <a:rPr lang="en-US" dirty="0" smtClean="0"/>
              <a:t>Issues:</a:t>
            </a:r>
          </a:p>
          <a:p>
            <a:r>
              <a:rPr lang="en-US" dirty="0" smtClean="0"/>
              <a:t>Addressing for microsatellites</a:t>
            </a:r>
          </a:p>
          <a:p>
            <a:r>
              <a:rPr lang="en-US" dirty="0" smtClean="0"/>
              <a:t>Addressing for exon references; </a:t>
            </a:r>
            <a:r>
              <a:rPr lang="en-US" dirty="0" err="1" smtClean="0"/>
              <a:t>eg</a:t>
            </a:r>
            <a:r>
              <a:rPr lang="en-US" dirty="0" smtClean="0"/>
              <a:t> KRAS (exon 2) codon 12</a:t>
            </a:r>
            <a:endParaRPr lang="en-US" dirty="0"/>
          </a:p>
        </p:txBody>
      </p:sp>
      <p:sp>
        <p:nvSpPr>
          <p:cNvPr id="5" name="Line Callout 1 4"/>
          <p:cNvSpPr/>
          <p:nvPr/>
        </p:nvSpPr>
        <p:spPr bwMode="auto">
          <a:xfrm>
            <a:off x="226601" y="5173108"/>
            <a:ext cx="2798201" cy="1385456"/>
          </a:xfrm>
          <a:prstGeom prst="borderCallout1">
            <a:avLst>
              <a:gd name="adj1" fmla="val 750"/>
              <a:gd name="adj2" fmla="val 48770"/>
              <a:gd name="adj3" fmla="val -69088"/>
              <a:gd name="adj4" fmla="val 80190"/>
            </a:avLst>
          </a:prstGeom>
          <a:solidFill>
            <a:srgbClr val="FFFF0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We are further deploying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GrCh37 definitions and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expect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 there will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be more in the future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9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9310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864055" y="218238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structure(cell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229290" y="2947797"/>
            <a:ext cx="1927892" cy="49044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141840" y="3939997"/>
            <a:ext cx="3238881" cy="42976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140,924,764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438458" y="282641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Part of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141842" y="2826417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pair 7(cell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418085" y="3362062"/>
            <a:ext cx="2389641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start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431066" y="2280049"/>
            <a:ext cx="1007392" cy="746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535845" y="2692218"/>
            <a:ext cx="1294408" cy="47007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41841" y="3362061"/>
            <a:ext cx="3254123" cy="42479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140,719,327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1027" idx="1"/>
          </p:cNvCxnSpPr>
          <p:nvPr/>
        </p:nvCxnSpPr>
        <p:spPr>
          <a:xfrm flipV="1">
            <a:off x="1974208" y="2383566"/>
            <a:ext cx="586948" cy="1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38458" y="3957416"/>
            <a:ext cx="2350620" cy="39909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GrCh38 Nucleotide Sequence end</a:t>
            </a:r>
            <a:endParaRPr lang="en-AU" sz="1200" b="1" dirty="0">
              <a:solidFill>
                <a:schemeClr val="tx1"/>
              </a:solidFill>
            </a:endParaRPr>
          </a:p>
        </p:txBody>
      </p:sp>
      <p:cxnSp>
        <p:nvCxnSpPr>
          <p:cNvPr id="138" name="Elbow Connector 137"/>
          <p:cNvCxnSpPr>
            <a:stCxn id="55" idx="3"/>
            <a:endCxn id="20" idx="1"/>
          </p:cNvCxnSpPr>
          <p:nvPr/>
        </p:nvCxnSpPr>
        <p:spPr>
          <a:xfrm flipV="1">
            <a:off x="4789078" y="4154881"/>
            <a:ext cx="352762" cy="208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900415"/>
            <a:ext cx="5824055" cy="57241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100670521000004106 |BRAF gene locus (cell structure)|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B-RAF proto-oncogene serine threonine kinase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345571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sequence(cell structure)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14753" y="1838692"/>
            <a:ext cx="641259" cy="613059"/>
          </a:xfrm>
          <a:prstGeom prst="bentConnector3">
            <a:avLst>
              <a:gd name="adj1" fmla="val 2469"/>
            </a:avLst>
          </a:prstGeom>
          <a:ln w="2540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592414"/>
              </p:ext>
            </p:extLst>
          </p:nvPr>
        </p:nvGraphicFramePr>
        <p:xfrm>
          <a:off x="914400" y="66559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6" y="2261328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386" y="3524664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46" y="2946728"/>
            <a:ext cx="4333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5141842" y="4608254"/>
            <a:ext cx="334510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7q34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9" name="Flowchart: Terminator 28"/>
          <p:cNvSpPr/>
          <p:nvPr/>
        </p:nvSpPr>
        <p:spPr>
          <a:xfrm>
            <a:off x="2418085" y="4581427"/>
            <a:ext cx="2350620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Chromosome region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0" name="Elbow Connector 29"/>
          <p:cNvCxnSpPr>
            <a:endCxn id="29" idx="1"/>
          </p:cNvCxnSpPr>
          <p:nvPr/>
        </p:nvCxnSpPr>
        <p:spPr>
          <a:xfrm rot="16200000" flipH="1">
            <a:off x="999633" y="3362661"/>
            <a:ext cx="2360152" cy="47675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flipV="1">
            <a:off x="4821046" y="4794850"/>
            <a:ext cx="352762" cy="1"/>
          </a:xfrm>
          <a:prstGeom prst="bentConnector3">
            <a:avLst>
              <a:gd name="adj1" fmla="val -2593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9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5664</TotalTime>
  <Words>1509</Words>
  <Application>Microsoft Office PowerPoint</Application>
  <PresentationFormat>On-screen Show (4:3)</PresentationFormat>
  <Paragraphs>296</Paragraphs>
  <Slides>22</Slides>
  <Notes>8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Ihtsdo_PptTemplate_2012</vt:lpstr>
      <vt:lpstr> </vt:lpstr>
      <vt:lpstr>Use cases for molecular pathology/genetics</vt:lpstr>
      <vt:lpstr>Query use cases for domain  ontology in Molecular Pathology</vt:lpstr>
      <vt:lpstr>118598001 |Measurement property(qualifier) Expanded SNOMED CT draft Lab/Pathology semantics</vt:lpstr>
      <vt:lpstr>Concept model extensions we are  testing for Molecular Pathology</vt:lpstr>
      <vt:lpstr>Agreed flattened quality observable model template for trial use</vt:lpstr>
      <vt:lpstr>Include molecular </vt:lpstr>
      <vt:lpstr>Template for gene or nucleotide sequence</vt:lpstr>
      <vt:lpstr>PowerPoint Presentation</vt:lpstr>
      <vt:lpstr>Concept model extension: Gene locus</vt:lpstr>
      <vt:lpstr>Techniques</vt:lpstr>
      <vt:lpstr>Agreed flattened quality observable model template for trial use</vt:lpstr>
      <vt:lpstr>Agreed flattened quality observable model template for trial use</vt:lpstr>
      <vt:lpstr>Features of human nucleotide  sequence by variant call format (Alexis) </vt:lpstr>
      <vt:lpstr>Agreed flattened quality observable model template for trial use</vt:lpstr>
      <vt:lpstr>SNOW OWL exemplars</vt:lpstr>
      <vt:lpstr>Agreed flattened quality observable model template for trial use</vt:lpstr>
      <vt:lpstr>Agreed flattened quality observable model template for trial use</vt:lpstr>
      <vt:lpstr>PowerPoint Presentation</vt:lpstr>
      <vt:lpstr>Agreed flattened quality observable model template for trial use</vt:lpstr>
      <vt:lpstr>Agreed flattened quality observable model template for trial use</vt:lpstr>
      <vt:lpstr>Molecular pathology build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Administrator</cp:lastModifiedBy>
  <cp:revision>339</cp:revision>
  <cp:lastPrinted>2015-09-16T15:26:51Z</cp:lastPrinted>
  <dcterms:created xsi:type="dcterms:W3CDTF">2015-04-05T12:53:11Z</dcterms:created>
  <dcterms:modified xsi:type="dcterms:W3CDTF">2016-04-17T12:58:20Z</dcterms:modified>
</cp:coreProperties>
</file>