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16" autoAdjust="0"/>
  </p:normalViewPr>
  <p:slideViewPr>
    <p:cSldViewPr>
      <p:cViewPr>
        <p:scale>
          <a:sx n="50" d="100"/>
          <a:sy n="50" d="100"/>
        </p:scale>
        <p:origin x="-811" y="-5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94E54-B2DF-4F01-86B2-254F2BBA7A1E}" type="datetimeFigureOut">
              <a:rPr lang="en-US" smtClean="0"/>
              <a:t>9/30/2011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EC345-792C-4E4A-A090-63E6D8467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45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E04F84-27D8-422B-8B69-0428549D3888}" type="slidenum">
              <a:rPr lang="en-GB" smtClean="0">
                <a:latin typeface="Arial" pitchFamily="34" charset="0"/>
              </a:rPr>
              <a:pPr/>
              <a:t>1</a:t>
            </a:fld>
            <a:endParaRPr lang="en-GB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8BE72-89C5-46C9-85F6-4698E3A12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392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55D9B-9AE1-4343-B2C2-77FFCDC5B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969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E50F5-4D20-40B3-A5D1-095CB06B9B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11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/>
          <a:lstStyle>
            <a:lvl1pPr>
              <a:defRPr>
                <a:solidFill>
                  <a:srgbClr val="FFCC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600200"/>
            <a:ext cx="6707088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401E7-560E-4304-A536-6384B85CD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23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D7246-D55F-4125-99E3-1843AEE39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80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318BA-0B48-4513-B8AB-D431FB785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DD95F-B047-4706-AC8E-1C712A7D4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5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42DF3-8765-404C-99BC-630E92CF6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44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FA70A-6353-44EE-B937-259E58A7D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666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CC7DE-1950-4DCA-A948-9323545A8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948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DAD36-D158-4A7A-AFE0-A03329B4A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83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D46AC8E-5013-420F-A953-7A4A413F9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7105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990600"/>
            <a:ext cx="7162800" cy="2078360"/>
          </a:xfrm>
          <a:noFill/>
        </p:spPr>
        <p:txBody>
          <a:bodyPr/>
          <a:lstStyle/>
          <a:p>
            <a:pPr eaLnBrk="1" hangingPunct="1"/>
            <a:r>
              <a:rPr lang="en-US" sz="3200" b="1" dirty="0">
                <a:solidFill>
                  <a:schemeClr val="tx1"/>
                </a:solidFill>
              </a:rPr>
              <a:t>Mapping International Classification for Nursing Practice (ICNP) </a:t>
            </a:r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and 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SNOMED  </a:t>
            </a:r>
            <a:r>
              <a:rPr lang="en-US" sz="3200" b="1" dirty="0">
                <a:solidFill>
                  <a:schemeClr val="tx1"/>
                </a:solidFill>
              </a:rPr>
              <a:t>CT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79712" y="3933056"/>
            <a:ext cx="6859488" cy="2304256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rgbClr val="FFCC00"/>
                </a:solidFill>
              </a:rPr>
              <a:t>Submitted by the ICNP </a:t>
            </a:r>
            <a:r>
              <a:rPr lang="en-US" sz="2400" dirty="0" err="1" smtClean="0">
                <a:solidFill>
                  <a:srgbClr val="FFCC00"/>
                </a:solidFill>
              </a:rPr>
              <a:t>Programme</a:t>
            </a:r>
            <a:r>
              <a:rPr lang="en-US" sz="2400" dirty="0">
                <a:solidFill>
                  <a:srgbClr val="FFCC00"/>
                </a:solidFill>
              </a:rPr>
              <a:t> </a:t>
            </a:r>
            <a:r>
              <a:rPr lang="en-US" sz="2400" dirty="0" smtClean="0">
                <a:solidFill>
                  <a:srgbClr val="FFCC00"/>
                </a:solidFill>
              </a:rPr>
              <a:t>Team</a:t>
            </a:r>
          </a:p>
          <a:p>
            <a:pPr eaLnBrk="1" hangingPunct="1"/>
            <a:r>
              <a:rPr lang="en-US" sz="2400" dirty="0" smtClean="0">
                <a:solidFill>
                  <a:srgbClr val="FFCC00"/>
                </a:solidFill>
              </a:rPr>
              <a:t>to</a:t>
            </a:r>
          </a:p>
          <a:p>
            <a:pPr eaLnBrk="1" hangingPunct="1"/>
            <a:r>
              <a:rPr lang="en-US" sz="2400" dirty="0" smtClean="0">
                <a:solidFill>
                  <a:srgbClr val="FFCC00"/>
                </a:solidFill>
              </a:rPr>
              <a:t>IHTSDO </a:t>
            </a:r>
            <a:r>
              <a:rPr lang="en-US" sz="2400" dirty="0">
                <a:solidFill>
                  <a:srgbClr val="FFCC00"/>
                </a:solidFill>
              </a:rPr>
              <a:t>Nursing Special Interest </a:t>
            </a:r>
            <a:r>
              <a:rPr lang="en-US" sz="2400" dirty="0" smtClean="0">
                <a:solidFill>
                  <a:srgbClr val="FFCC00"/>
                </a:solidFill>
              </a:rPr>
              <a:t>Group</a:t>
            </a:r>
          </a:p>
          <a:p>
            <a:pPr eaLnBrk="1" hangingPunct="1"/>
            <a:r>
              <a:rPr lang="en-US" sz="2400" dirty="0" smtClean="0">
                <a:solidFill>
                  <a:srgbClr val="FFCC00"/>
                </a:solidFill>
              </a:rPr>
              <a:t>2 October 2011</a:t>
            </a:r>
          </a:p>
        </p:txBody>
      </p:sp>
    </p:spTree>
    <p:extLst>
      <p:ext uri="{BB962C8B-B14F-4D97-AF65-F5344CB8AC3E}">
        <p14:creationId xmlns:p14="http://schemas.microsoft.com/office/powerpoint/2010/main" val="194198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447800"/>
            <a:ext cx="6707088" cy="4678363"/>
          </a:xfrm>
        </p:spPr>
        <p:txBody>
          <a:bodyPr/>
          <a:lstStyle/>
          <a:p>
            <a:pPr eaLnBrk="1" hangingPunct="1"/>
            <a:r>
              <a:rPr lang="en-US" sz="2800" dirty="0"/>
              <a:t>To promote and support implementations of SNOMED CT in clinical systems used by nurses through the provision of a maintained </a:t>
            </a:r>
            <a:r>
              <a:rPr lang="en-US" sz="2800" dirty="0" smtClean="0"/>
              <a:t>concept map </a:t>
            </a:r>
            <a:r>
              <a:rPr lang="en-US" sz="2800" dirty="0"/>
              <a:t>between </a:t>
            </a:r>
            <a:r>
              <a:rPr lang="en-US" sz="2800" dirty="0" smtClean="0"/>
              <a:t>ICNP and SNOMED CT.</a:t>
            </a:r>
          </a:p>
          <a:p>
            <a:pPr lvl="1" eaLnBrk="1" hangingPunct="1"/>
            <a:r>
              <a:rPr lang="en-US" sz="2400" dirty="0" smtClean="0"/>
              <a:t>Phase 1: Cross-map between pre-coordinated </a:t>
            </a:r>
            <a:r>
              <a:rPr lang="en-US" sz="2400" dirty="0"/>
              <a:t>diagnostic concepts </a:t>
            </a:r>
            <a:r>
              <a:rPr lang="en-US" sz="2400" dirty="0" smtClean="0"/>
              <a:t>in </a:t>
            </a:r>
            <a:r>
              <a:rPr lang="en-US" sz="2400" dirty="0"/>
              <a:t>ICNP and clinical findings in SNOMED </a:t>
            </a:r>
            <a:r>
              <a:rPr lang="en-US" sz="2400" dirty="0" smtClean="0"/>
              <a:t>CT </a:t>
            </a:r>
          </a:p>
          <a:p>
            <a:pPr lvl="1" eaLnBrk="1" hangingPunct="1"/>
            <a:r>
              <a:rPr lang="en-US" sz="2400" dirty="0" smtClean="0"/>
              <a:t>Phase 2: Cross-map between pre-coordinated </a:t>
            </a:r>
            <a:r>
              <a:rPr lang="en-US" sz="2400" dirty="0"/>
              <a:t>intervention concepts in ICNP and procedures in SNOMED </a:t>
            </a:r>
            <a:r>
              <a:rPr lang="en-US" sz="2400" dirty="0" smtClean="0"/>
              <a:t>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28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219200"/>
            <a:ext cx="6707088" cy="4906963"/>
          </a:xfrm>
        </p:spPr>
        <p:txBody>
          <a:bodyPr/>
          <a:lstStyle/>
          <a:p>
            <a:r>
              <a:rPr lang="en-US" sz="2400" dirty="0" smtClean="0"/>
              <a:t>Employed an automated process followed by human reviews.</a:t>
            </a:r>
          </a:p>
          <a:p>
            <a:pPr lvl="1"/>
            <a:r>
              <a:rPr lang="en-US" sz="2000" dirty="0" smtClean="0"/>
              <a:t>Source terminology: ICNP Version 2</a:t>
            </a:r>
          </a:p>
          <a:p>
            <a:pPr lvl="1"/>
            <a:r>
              <a:rPr lang="en-US" sz="2000" dirty="0" smtClean="0"/>
              <a:t>Target terminology: SNOMED CT 2010-07-31</a:t>
            </a:r>
          </a:p>
          <a:p>
            <a:pPr lvl="1"/>
            <a:r>
              <a:rPr lang="en-US" sz="2000" dirty="0" smtClean="0"/>
              <a:t>A candidate cross-map was derived from the Unified Medical Language System (UMLS; 2010AB release) for select ICNP nursing diagnostic concepts (n=239).</a:t>
            </a:r>
          </a:p>
          <a:p>
            <a:pPr lvl="1"/>
            <a:r>
              <a:rPr lang="en-US" sz="2000" dirty="0" smtClean="0"/>
              <a:t>Two ICNP experts independently validated the candidate cross-map. </a:t>
            </a:r>
            <a:r>
              <a:rPr lang="en-US" sz="2000" dirty="0"/>
              <a:t>I</a:t>
            </a:r>
            <a:r>
              <a:rPr lang="en-US" sz="2000" dirty="0" smtClean="0"/>
              <a:t>nter-rater reliability was measured between the two experts.</a:t>
            </a:r>
          </a:p>
          <a:p>
            <a:pPr lvl="1"/>
            <a:r>
              <a:rPr lang="en-US" sz="2000" dirty="0" smtClean="0"/>
              <a:t>If </a:t>
            </a:r>
            <a:r>
              <a:rPr lang="en-US" sz="2000" dirty="0"/>
              <a:t>semantics of ICNP and SNOMED CT concepts were not </a:t>
            </a:r>
            <a:r>
              <a:rPr lang="en-US" sz="2000" dirty="0" smtClean="0"/>
              <a:t>equivalent in the cross-map, a potential SNOMED CT candidate was identified through the </a:t>
            </a:r>
            <a:r>
              <a:rPr lang="en-US" sz="2000" dirty="0" err="1" smtClean="0"/>
              <a:t>CliniClue</a:t>
            </a:r>
            <a:r>
              <a:rPr lang="en-US" sz="2000" dirty="0" smtClean="0"/>
              <a:t> browser.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46655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239 ICNP concepts, 222 concepts (92%) were identified as semantically equivalent to concepts from SNOMED CT.</a:t>
            </a:r>
          </a:p>
          <a:p>
            <a:r>
              <a:rPr lang="en-US" dirty="0" smtClean="0"/>
              <a:t>The cross-mapping table was submitted to National Library Medicine, for review and integration into UMLS 2011AB release.</a:t>
            </a:r>
          </a:p>
        </p:txBody>
      </p:sp>
    </p:spTree>
    <p:extLst>
      <p:ext uri="{BB962C8B-B14F-4D97-AF65-F5344CB8AC3E}">
        <p14:creationId xmlns:p14="http://schemas.microsoft.com/office/powerpoint/2010/main" val="2951165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95400"/>
            <a:ext cx="7162800" cy="4830763"/>
          </a:xfrm>
        </p:spPr>
        <p:txBody>
          <a:bodyPr/>
          <a:lstStyle/>
          <a:p>
            <a:r>
              <a:rPr lang="en-US" sz="2400" dirty="0" smtClean="0"/>
              <a:t>Re-examine the UMLS (2011AB) cross-map for ICNP pre-coordinated nursing diagnostic concepts.</a:t>
            </a:r>
          </a:p>
          <a:p>
            <a:pPr lvl="1"/>
            <a:r>
              <a:rPr lang="en-US" sz="2000" dirty="0"/>
              <a:t>Source terminology: ICNP </a:t>
            </a:r>
            <a:r>
              <a:rPr lang="en-US" sz="2000" dirty="0" smtClean="0"/>
              <a:t>2011 release</a:t>
            </a:r>
            <a:endParaRPr lang="en-US" sz="2000" dirty="0"/>
          </a:p>
          <a:p>
            <a:pPr lvl="1"/>
            <a:r>
              <a:rPr lang="en-US" sz="2000" dirty="0"/>
              <a:t>Target terminology: SNOMED CT </a:t>
            </a:r>
            <a:r>
              <a:rPr lang="en-US" sz="2000" dirty="0" smtClean="0"/>
              <a:t>2011-07-31</a:t>
            </a:r>
            <a:endParaRPr lang="en-US" sz="2000" dirty="0" smtClean="0"/>
          </a:p>
          <a:p>
            <a:r>
              <a:rPr lang="en-US" sz="2400" dirty="0" smtClean="0"/>
              <a:t>Derive a candidate concept map from the UMLS2011AB followed by human reviews.</a:t>
            </a:r>
          </a:p>
          <a:p>
            <a:r>
              <a:rPr lang="en-US" sz="2400" dirty="0" smtClean="0"/>
              <a:t>Apply the same method for mapping of ICNP nursing interventional concepts to SNOMED CT.</a:t>
            </a:r>
          </a:p>
          <a:p>
            <a:r>
              <a:rPr lang="en-US" sz="2400" dirty="0" smtClean="0"/>
              <a:t>Provide a concept mapping between ICNP diagnostic concepts and SNOMED CT concepts to </a:t>
            </a:r>
            <a:r>
              <a:rPr lang="en-US" sz="2400" dirty="0" smtClean="0"/>
              <a:t>users.</a:t>
            </a:r>
            <a:endParaRPr lang="en-US" sz="2400" dirty="0" smtClean="0"/>
          </a:p>
          <a:p>
            <a:r>
              <a:rPr lang="en-US" sz="2400" dirty="0" smtClean="0"/>
              <a:t>Repeat </a:t>
            </a:r>
            <a:r>
              <a:rPr lang="en-US" sz="2400" dirty="0" smtClean="0"/>
              <a:t>the method </a:t>
            </a:r>
            <a:r>
              <a:rPr lang="en-US" sz="2400" dirty="0" smtClean="0"/>
              <a:t>with ICNP nursing </a:t>
            </a:r>
            <a:r>
              <a:rPr lang="en-US" sz="2400" dirty="0" smtClean="0"/>
              <a:t>interventions.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598223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969696"/>
      </a:dk1>
      <a:lt1>
        <a:srgbClr val="FFFFFF"/>
      </a:lt1>
      <a:dk2>
        <a:srgbClr val="000000"/>
      </a:dk2>
      <a:lt2>
        <a:srgbClr val="000000"/>
      </a:lt2>
      <a:accent1>
        <a:srgbClr val="0000FF"/>
      </a:accent1>
      <a:accent2>
        <a:srgbClr val="8DC6FF"/>
      </a:accent2>
      <a:accent3>
        <a:srgbClr val="AAAAAA"/>
      </a:accent3>
      <a:accent4>
        <a:srgbClr val="DADADA"/>
      </a:accent4>
      <a:accent5>
        <a:srgbClr val="AAAA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299</Words>
  <Application>Microsoft Office PowerPoint</Application>
  <PresentationFormat>On-screen Show (4:3)</PresentationFormat>
  <Paragraphs>28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Mapping International Classification for Nursing Practice (ICNP)  and  SNOMED  CT</vt:lpstr>
      <vt:lpstr>Purpose</vt:lpstr>
      <vt:lpstr>Method</vt:lpstr>
      <vt:lpstr>Preliminary Result</vt:lpstr>
      <vt:lpstr>Future Plan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International Classification for Nursing Practice (ICNP) and SNOMED  CT</dc:title>
  <dc:creator>kimty</dc:creator>
  <cp:lastModifiedBy>kimty</cp:lastModifiedBy>
  <cp:revision>17</cp:revision>
  <dcterms:created xsi:type="dcterms:W3CDTF">2011-09-27T16:08:11Z</dcterms:created>
  <dcterms:modified xsi:type="dcterms:W3CDTF">2011-09-30T20:15:55Z</dcterms:modified>
</cp:coreProperties>
</file>